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8" r:id="rId2"/>
    <p:sldId id="256" r:id="rId3"/>
    <p:sldId id="259" r:id="rId4"/>
    <p:sldId id="262" r:id="rId5"/>
    <p:sldId id="265" r:id="rId6"/>
    <p:sldId id="266" r:id="rId7"/>
    <p:sldId id="268" r:id="rId8"/>
    <p:sldId id="267" r:id="rId9"/>
    <p:sldId id="272" r:id="rId10"/>
    <p:sldId id="288" r:id="rId11"/>
    <p:sldId id="257" r:id="rId12"/>
    <p:sldId id="278" r:id="rId13"/>
    <p:sldId id="279" r:id="rId14"/>
    <p:sldId id="281" r:id="rId15"/>
    <p:sldId id="282" r:id="rId16"/>
    <p:sldId id="286" r:id="rId17"/>
    <p:sldId id="280" r:id="rId18"/>
    <p:sldId id="269" r:id="rId19"/>
    <p:sldId id="261" r:id="rId20"/>
    <p:sldId id="276" r:id="rId21"/>
    <p:sldId id="277" r:id="rId22"/>
    <p:sldId id="260" r:id="rId23"/>
    <p:sldId id="273" r:id="rId24"/>
    <p:sldId id="274" r:id="rId25"/>
    <p:sldId id="287" r:id="rId26"/>
    <p:sldId id="275" r:id="rId27"/>
    <p:sldId id="271" r:id="rId28"/>
    <p:sldId id="270" r:id="rId29"/>
    <p:sldId id="263" r:id="rId30"/>
    <p:sldId id="264" r:id="rId31"/>
    <p:sldId id="283" r:id="rId32"/>
    <p:sldId id="284" r:id="rId33"/>
    <p:sldId id="285" r:id="rId34"/>
  </p:sldIdLst>
  <p:sldSz cx="18288000" cy="10287000"/>
  <p:notesSz cx="10287000" cy="1828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24114C-271B-8FD0-8C67-45EAA5691644}" v="3" dt="2025-02-03T19:06:14.1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Nikolava" userId="S::mnikolava@ucgp.net::ed7a87f1-b503-40aa-9a08-dd3cc353aa60" providerId="AD" clId="Web-{2F24114C-271B-8FD0-8C67-45EAA5691644}"/>
    <pc:docChg chg="modSld">
      <pc:chgData name="Maria Nikolava" userId="S::mnikolava@ucgp.net::ed7a87f1-b503-40aa-9a08-dd3cc353aa60" providerId="AD" clId="Web-{2F24114C-271B-8FD0-8C67-45EAA5691644}" dt="2025-02-03T19:06:14.133" v="2"/>
      <pc:docMkLst>
        <pc:docMk/>
      </pc:docMkLst>
      <pc:sldChg chg="addSp modSp">
        <pc:chgData name="Maria Nikolava" userId="S::mnikolava@ucgp.net::ed7a87f1-b503-40aa-9a08-dd3cc353aa60" providerId="AD" clId="Web-{2F24114C-271B-8FD0-8C67-45EAA5691644}" dt="2025-02-03T19:06:14.133" v="2"/>
        <pc:sldMkLst>
          <pc:docMk/>
          <pc:sldMk cId="0" sldId="258"/>
        </pc:sldMkLst>
        <pc:spChg chg="add mod">
          <ac:chgData name="Maria Nikolava" userId="S::mnikolava@ucgp.net::ed7a87f1-b503-40aa-9a08-dd3cc353aa60" providerId="AD" clId="Web-{2F24114C-271B-8FD0-8C67-45EAA5691644}" dt="2025-02-03T19:06:14.133" v="2"/>
          <ac:spMkLst>
            <pc:docMk/>
            <pc:sldMk cId="0" sldId="258"/>
            <ac:spMk id="9" creationId="{6A2CDB7C-1F49-25B3-5619-352D5606D0CA}"/>
          </ac:spMkLst>
        </pc:spChg>
      </pc:sldChg>
    </pc:docChg>
  </pc:docChgLst>
  <pc:docChgLst>
    <pc:chgData name="Maria Nikolava" userId="S::mnikolava@ucgp.net::ed7a87f1-b503-40aa-9a08-dd3cc353aa60" providerId="AD" clId="Web-{F2A787B4-A0D1-3163-1D75-C1A40054BBFB}"/>
    <pc:docChg chg="sldOrd">
      <pc:chgData name="Maria Nikolava" userId="S::mnikolava@ucgp.net::ed7a87f1-b503-40aa-9a08-dd3cc353aa60" providerId="AD" clId="Web-{F2A787B4-A0D1-3163-1D75-C1A40054BBFB}" dt="2024-12-16T14:22:00.945" v="42"/>
      <pc:docMkLst>
        <pc:docMk/>
      </pc:docMkLst>
      <pc:sldChg chg="ord">
        <pc:chgData name="Maria Nikolava" userId="S::mnikolava@ucgp.net::ed7a87f1-b503-40aa-9a08-dd3cc353aa60" providerId="AD" clId="Web-{F2A787B4-A0D1-3163-1D75-C1A40054BBFB}" dt="2024-12-16T14:17:07.737" v="0"/>
        <pc:sldMkLst>
          <pc:docMk/>
          <pc:sldMk cId="0" sldId="258"/>
        </pc:sldMkLst>
      </pc:sldChg>
      <pc:sldChg chg="ord">
        <pc:chgData name="Maria Nikolava" userId="S::mnikolava@ucgp.net::ed7a87f1-b503-40aa-9a08-dd3cc353aa60" providerId="AD" clId="Web-{F2A787B4-A0D1-3163-1D75-C1A40054BBFB}" dt="2024-12-16T14:17:13.503" v="1"/>
        <pc:sldMkLst>
          <pc:docMk/>
          <pc:sldMk cId="0" sldId="259"/>
        </pc:sldMkLst>
      </pc:sldChg>
      <pc:sldChg chg="ord">
        <pc:chgData name="Maria Nikolava" userId="S::mnikolava@ucgp.net::ed7a87f1-b503-40aa-9a08-dd3cc353aa60" providerId="AD" clId="Web-{F2A787B4-A0D1-3163-1D75-C1A40054BBFB}" dt="2024-12-16T14:21:04.351" v="33"/>
        <pc:sldMkLst>
          <pc:docMk/>
          <pc:sldMk cId="0" sldId="260"/>
        </pc:sldMkLst>
      </pc:sldChg>
      <pc:sldChg chg="ord">
        <pc:chgData name="Maria Nikolava" userId="S::mnikolava@ucgp.net::ed7a87f1-b503-40aa-9a08-dd3cc353aa60" providerId="AD" clId="Web-{F2A787B4-A0D1-3163-1D75-C1A40054BBFB}" dt="2024-12-16T14:19:26.443" v="19"/>
        <pc:sldMkLst>
          <pc:docMk/>
          <pc:sldMk cId="0" sldId="261"/>
        </pc:sldMkLst>
      </pc:sldChg>
      <pc:sldChg chg="ord">
        <pc:chgData name="Maria Nikolava" userId="S::mnikolava@ucgp.net::ed7a87f1-b503-40aa-9a08-dd3cc353aa60" providerId="AD" clId="Web-{F2A787B4-A0D1-3163-1D75-C1A40054BBFB}" dt="2024-12-16T14:17:17.440" v="2"/>
        <pc:sldMkLst>
          <pc:docMk/>
          <pc:sldMk cId="0" sldId="262"/>
        </pc:sldMkLst>
      </pc:sldChg>
      <pc:sldChg chg="ord">
        <pc:chgData name="Maria Nikolava" userId="S::mnikolava@ucgp.net::ed7a87f1-b503-40aa-9a08-dd3cc353aa60" providerId="AD" clId="Web-{F2A787B4-A0D1-3163-1D75-C1A40054BBFB}" dt="2024-12-16T14:21:52.570" v="40"/>
        <pc:sldMkLst>
          <pc:docMk/>
          <pc:sldMk cId="0" sldId="263"/>
        </pc:sldMkLst>
      </pc:sldChg>
      <pc:sldChg chg="ord">
        <pc:chgData name="Maria Nikolava" userId="S::mnikolava@ucgp.net::ed7a87f1-b503-40aa-9a08-dd3cc353aa60" providerId="AD" clId="Web-{F2A787B4-A0D1-3163-1D75-C1A40054BBFB}" dt="2024-12-16T14:22:00.945" v="42"/>
        <pc:sldMkLst>
          <pc:docMk/>
          <pc:sldMk cId="0" sldId="264"/>
        </pc:sldMkLst>
      </pc:sldChg>
      <pc:sldChg chg="ord">
        <pc:chgData name="Maria Nikolava" userId="S::mnikolava@ucgp.net::ed7a87f1-b503-40aa-9a08-dd3cc353aa60" providerId="AD" clId="Web-{F2A787B4-A0D1-3163-1D75-C1A40054BBFB}" dt="2024-12-16T14:17:28.550" v="3"/>
        <pc:sldMkLst>
          <pc:docMk/>
          <pc:sldMk cId="0" sldId="265"/>
        </pc:sldMkLst>
      </pc:sldChg>
      <pc:sldChg chg="ord">
        <pc:chgData name="Maria Nikolava" userId="S::mnikolava@ucgp.net::ed7a87f1-b503-40aa-9a08-dd3cc353aa60" providerId="AD" clId="Web-{F2A787B4-A0D1-3163-1D75-C1A40054BBFB}" dt="2024-12-16T14:17:32.753" v="4"/>
        <pc:sldMkLst>
          <pc:docMk/>
          <pc:sldMk cId="0" sldId="266"/>
        </pc:sldMkLst>
      </pc:sldChg>
      <pc:sldChg chg="ord">
        <pc:chgData name="Maria Nikolava" userId="S::mnikolava@ucgp.net::ed7a87f1-b503-40aa-9a08-dd3cc353aa60" providerId="AD" clId="Web-{F2A787B4-A0D1-3163-1D75-C1A40054BBFB}" dt="2024-12-16T14:17:51.863" v="6"/>
        <pc:sldMkLst>
          <pc:docMk/>
          <pc:sldMk cId="0" sldId="267"/>
        </pc:sldMkLst>
      </pc:sldChg>
      <pc:sldChg chg="ord">
        <pc:chgData name="Maria Nikolava" userId="S::mnikolava@ucgp.net::ed7a87f1-b503-40aa-9a08-dd3cc353aa60" providerId="AD" clId="Web-{F2A787B4-A0D1-3163-1D75-C1A40054BBFB}" dt="2024-12-16T14:17:40.284" v="5"/>
        <pc:sldMkLst>
          <pc:docMk/>
          <pc:sldMk cId="0" sldId="268"/>
        </pc:sldMkLst>
      </pc:sldChg>
      <pc:sldChg chg="ord">
        <pc:chgData name="Maria Nikolava" userId="S::mnikolava@ucgp.net::ed7a87f1-b503-40aa-9a08-dd3cc353aa60" providerId="AD" clId="Web-{F2A787B4-A0D1-3163-1D75-C1A40054BBFB}" dt="2024-12-16T14:20:31.616" v="30"/>
        <pc:sldMkLst>
          <pc:docMk/>
          <pc:sldMk cId="0" sldId="269"/>
        </pc:sldMkLst>
      </pc:sldChg>
      <pc:sldChg chg="ord">
        <pc:chgData name="Maria Nikolava" userId="S::mnikolava@ucgp.net::ed7a87f1-b503-40aa-9a08-dd3cc353aa60" providerId="AD" clId="Web-{F2A787B4-A0D1-3163-1D75-C1A40054BBFB}" dt="2024-12-16T14:21:41.320" v="38"/>
        <pc:sldMkLst>
          <pc:docMk/>
          <pc:sldMk cId="0" sldId="270"/>
        </pc:sldMkLst>
      </pc:sldChg>
      <pc:sldChg chg="ord">
        <pc:chgData name="Maria Nikolava" userId="S::mnikolava@ucgp.net::ed7a87f1-b503-40aa-9a08-dd3cc353aa60" providerId="AD" clId="Web-{F2A787B4-A0D1-3163-1D75-C1A40054BBFB}" dt="2024-12-16T14:18:04.738" v="8"/>
        <pc:sldMkLst>
          <pc:docMk/>
          <pc:sldMk cId="0" sldId="272"/>
        </pc:sldMkLst>
      </pc:sldChg>
      <pc:sldChg chg="ord">
        <pc:chgData name="Maria Nikolava" userId="S::mnikolava@ucgp.net::ed7a87f1-b503-40aa-9a08-dd3cc353aa60" providerId="AD" clId="Web-{F2A787B4-A0D1-3163-1D75-C1A40054BBFB}" dt="2024-12-16T14:21:11.304" v="34"/>
        <pc:sldMkLst>
          <pc:docMk/>
          <pc:sldMk cId="0" sldId="273"/>
        </pc:sldMkLst>
      </pc:sldChg>
      <pc:sldChg chg="ord">
        <pc:chgData name="Maria Nikolava" userId="S::mnikolava@ucgp.net::ed7a87f1-b503-40aa-9a08-dd3cc353aa60" providerId="AD" clId="Web-{F2A787B4-A0D1-3163-1D75-C1A40054BBFB}" dt="2024-12-16T14:21:14.070" v="35"/>
        <pc:sldMkLst>
          <pc:docMk/>
          <pc:sldMk cId="0" sldId="274"/>
        </pc:sldMkLst>
      </pc:sldChg>
      <pc:sldChg chg="ord">
        <pc:chgData name="Maria Nikolava" userId="S::mnikolava@ucgp.net::ed7a87f1-b503-40aa-9a08-dd3cc353aa60" providerId="AD" clId="Web-{F2A787B4-A0D1-3163-1D75-C1A40054BBFB}" dt="2024-12-16T14:21:22.117" v="37"/>
        <pc:sldMkLst>
          <pc:docMk/>
          <pc:sldMk cId="0" sldId="275"/>
        </pc:sldMkLst>
      </pc:sldChg>
      <pc:sldChg chg="ord">
        <pc:chgData name="Maria Nikolava" userId="S::mnikolava@ucgp.net::ed7a87f1-b503-40aa-9a08-dd3cc353aa60" providerId="AD" clId="Web-{F2A787B4-A0D1-3163-1D75-C1A40054BBFB}" dt="2024-12-16T14:20:40.147" v="31"/>
        <pc:sldMkLst>
          <pc:docMk/>
          <pc:sldMk cId="0" sldId="276"/>
        </pc:sldMkLst>
      </pc:sldChg>
      <pc:sldChg chg="ord">
        <pc:chgData name="Maria Nikolava" userId="S::mnikolava@ucgp.net::ed7a87f1-b503-40aa-9a08-dd3cc353aa60" providerId="AD" clId="Web-{F2A787B4-A0D1-3163-1D75-C1A40054BBFB}" dt="2024-12-16T14:20:43.460" v="32"/>
        <pc:sldMkLst>
          <pc:docMk/>
          <pc:sldMk cId="0" sldId="277"/>
        </pc:sldMkLst>
      </pc:sldChg>
      <pc:sldChg chg="ord">
        <pc:chgData name="Maria Nikolava" userId="S::mnikolava@ucgp.net::ed7a87f1-b503-40aa-9a08-dd3cc353aa60" providerId="AD" clId="Web-{F2A787B4-A0D1-3163-1D75-C1A40054BBFB}" dt="2024-12-16T14:19:02.770" v="15"/>
        <pc:sldMkLst>
          <pc:docMk/>
          <pc:sldMk cId="0" sldId="278"/>
        </pc:sldMkLst>
      </pc:sldChg>
      <pc:sldChg chg="ord">
        <pc:chgData name="Maria Nikolava" userId="S::mnikolava@ucgp.net::ed7a87f1-b503-40aa-9a08-dd3cc353aa60" providerId="AD" clId="Web-{F2A787B4-A0D1-3163-1D75-C1A40054BBFB}" dt="2024-12-16T14:19:22.896" v="18"/>
        <pc:sldMkLst>
          <pc:docMk/>
          <pc:sldMk cId="0" sldId="279"/>
        </pc:sldMkLst>
      </pc:sldChg>
      <pc:sldChg chg="ord">
        <pc:chgData name="Maria Nikolava" userId="S::mnikolava@ucgp.net::ed7a87f1-b503-40aa-9a08-dd3cc353aa60" providerId="AD" clId="Web-{F2A787B4-A0D1-3163-1D75-C1A40054BBFB}" dt="2024-12-16T14:20:19.584" v="29"/>
        <pc:sldMkLst>
          <pc:docMk/>
          <pc:sldMk cId="0" sldId="280"/>
        </pc:sldMkLst>
      </pc:sldChg>
      <pc:sldChg chg="ord">
        <pc:chgData name="Maria Nikolava" userId="S::mnikolava@ucgp.net::ed7a87f1-b503-40aa-9a08-dd3cc353aa60" providerId="AD" clId="Web-{F2A787B4-A0D1-3163-1D75-C1A40054BBFB}" dt="2024-12-16T14:19:42.630" v="22"/>
        <pc:sldMkLst>
          <pc:docMk/>
          <pc:sldMk cId="0" sldId="281"/>
        </pc:sldMkLst>
      </pc:sldChg>
      <pc:sldChg chg="ord">
        <pc:chgData name="Maria Nikolava" userId="S::mnikolava@ucgp.net::ed7a87f1-b503-40aa-9a08-dd3cc353aa60" providerId="AD" clId="Web-{F2A787B4-A0D1-3163-1D75-C1A40054BBFB}" dt="2024-12-16T14:19:53.146" v="24"/>
        <pc:sldMkLst>
          <pc:docMk/>
          <pc:sldMk cId="0" sldId="282"/>
        </pc:sldMkLst>
      </pc:sldChg>
      <pc:sldChg chg="ord">
        <pc:chgData name="Maria Nikolava" userId="S::mnikolava@ucgp.net::ed7a87f1-b503-40aa-9a08-dd3cc353aa60" providerId="AD" clId="Web-{F2A787B4-A0D1-3163-1D75-C1A40054BBFB}" dt="2024-12-16T14:20:06.318" v="27"/>
        <pc:sldMkLst>
          <pc:docMk/>
          <pc:sldMk cId="0" sldId="286"/>
        </pc:sldMkLst>
      </pc:sldChg>
      <pc:sldChg chg="ord">
        <pc:chgData name="Maria Nikolava" userId="S::mnikolava@ucgp.net::ed7a87f1-b503-40aa-9a08-dd3cc353aa60" providerId="AD" clId="Web-{F2A787B4-A0D1-3163-1D75-C1A40054BBFB}" dt="2024-12-16T14:21:19.210" v="36"/>
        <pc:sldMkLst>
          <pc:docMk/>
          <pc:sldMk cId="0" sldId="287"/>
        </pc:sldMkLst>
      </pc:sldChg>
      <pc:sldChg chg="ord">
        <pc:chgData name="Maria Nikolava" userId="S::mnikolava@ucgp.net::ed7a87f1-b503-40aa-9a08-dd3cc353aa60" providerId="AD" clId="Web-{F2A787B4-A0D1-3163-1D75-C1A40054BBFB}" dt="2024-12-16T14:18:30.285" v="13"/>
        <pc:sldMkLst>
          <pc:docMk/>
          <pc:sldMk cId="0" sldId="2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57700" cy="9175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827713" y="0"/>
            <a:ext cx="4457700" cy="917575"/>
          </a:xfrm>
          <a:prstGeom prst="rect">
            <a:avLst/>
          </a:prstGeom>
        </p:spPr>
        <p:txBody>
          <a:bodyPr vert="horz" lIns="91440" tIns="45720" rIns="91440" bIns="45720" rtlCol="0"/>
          <a:lstStyle>
            <a:lvl1pPr algn="r">
              <a:defRPr sz="1200"/>
            </a:lvl1pPr>
          </a:lstStyle>
          <a:p>
            <a:fld id="{A8D3F481-2E59-4017-80ED-2B9D13CA2849}" type="datetimeFigureOut">
              <a:t>2/3/2025</a:t>
            </a:fld>
            <a:endParaRPr lang="en-US"/>
          </a:p>
        </p:txBody>
      </p:sp>
      <p:sp>
        <p:nvSpPr>
          <p:cNvPr id="4" name="Slide Image Placeholder 3"/>
          <p:cNvSpPr>
            <a:spLocks noGrp="1" noRot="1" noChangeAspect="1"/>
          </p:cNvSpPr>
          <p:nvPr>
            <p:ph type="sldImg" idx="2"/>
          </p:nvPr>
        </p:nvSpPr>
        <p:spPr>
          <a:xfrm>
            <a:off x="-342900" y="2286000"/>
            <a:ext cx="10972800" cy="61722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28700" y="8801100"/>
            <a:ext cx="8229600" cy="72009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7372013"/>
            <a:ext cx="4457700" cy="9159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827713" y="17372013"/>
            <a:ext cx="4457700" cy="915987"/>
          </a:xfrm>
          <a:prstGeom prst="rect">
            <a:avLst/>
          </a:prstGeom>
        </p:spPr>
        <p:txBody>
          <a:bodyPr vert="horz" lIns="91440" tIns="45720" rIns="91440" bIns="45720" rtlCol="0" anchor="b"/>
          <a:lstStyle>
            <a:lvl1pPr algn="r">
              <a:defRPr sz="1200"/>
            </a:lvl1pPr>
          </a:lstStyle>
          <a:p>
            <a:fld id="{6E8A0E91-D5CC-4DD6-A780-135A8ED15141}" type="slidenum">
              <a:t>‹#›</a:t>
            </a:fld>
            <a:endParaRPr lang="en-US"/>
          </a:p>
        </p:txBody>
      </p:sp>
    </p:spTree>
    <p:extLst>
      <p:ext uri="{BB962C8B-B14F-4D97-AF65-F5344CB8AC3E}">
        <p14:creationId xmlns:p14="http://schemas.microsoft.com/office/powerpoint/2010/main" val="1564097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0.png"/><Relationship Id="rId7" Type="http://schemas.openxmlformats.org/officeDocument/2006/relationships/image" Target="../media/image44.sv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svg"/><Relationship Id="rId9" Type="http://schemas.openxmlformats.org/officeDocument/2006/relationships/image" Target="../media/image16.sv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5.png"/><Relationship Id="rId7" Type="http://schemas.openxmlformats.org/officeDocument/2006/relationships/image" Target="../media/image48.sv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2.png"/><Relationship Id="rId10" Type="http://schemas.openxmlformats.org/officeDocument/2006/relationships/hyperlink" Target="https://research.uci.edu/human-research-protections/" TargetMode="External"/><Relationship Id="rId4" Type="http://schemas.openxmlformats.org/officeDocument/2006/relationships/image" Target="../media/image46.svg"/><Relationship Id="rId9" Type="http://schemas.openxmlformats.org/officeDocument/2006/relationships/image" Target="../media/image16.sv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50.sv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6.sv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6.sv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6.sv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16.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hyperlink" Target="https://www.ready-initiative.org/rcce-readiness-kit/rcce-surveys-bank/" TargetMode="External"/><Relationship Id="rId3" Type="http://schemas.openxmlformats.org/officeDocument/2006/relationships/image" Target="../media/image27.png"/><Relationship Id="rId7" Type="http://schemas.openxmlformats.org/officeDocument/2006/relationships/image" Target="../media/image54.sv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1.png"/><Relationship Id="rId10" Type="http://schemas.openxmlformats.org/officeDocument/2006/relationships/hyperlink" Target="https://www.rcce-collective.net/resource/cholera-questions-bank/" TargetMode="External"/><Relationship Id="rId4" Type="http://schemas.openxmlformats.org/officeDocument/2006/relationships/image" Target="../media/image52.png"/><Relationship Id="rId9" Type="http://schemas.openxmlformats.org/officeDocument/2006/relationships/hyperlink" Target="https://opendocs.ids.ac.uk/opendocs/bitstream/handle/20.500.12413/15429/PracApproach%204.pdf?sequence=3&amp;isAllowed=y"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sv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6.svg"/></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sv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63.png"/><Relationship Id="rId4" Type="http://schemas.openxmlformats.org/officeDocument/2006/relationships/image" Target="../media/image60.sv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6.sv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16.sv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2.sv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sv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3">
    <p:bg>
      <p:bgPr>
        <a:solidFill>
          <a:srgbClr val="FFFFFF"/>
        </a:solidFill>
        <a:effectLst/>
      </p:bgPr>
    </p:bg>
    <p:spTree>
      <p:nvGrpSpPr>
        <p:cNvPr id="1" name=""/>
        <p:cNvGrpSpPr/>
        <p:nvPr/>
      </p:nvGrpSpPr>
      <p:grpSpPr>
        <a:xfrm>
          <a:off x="0" y="0"/>
          <a:ext cx="0" cy="0"/>
          <a:chOff x="0" y="0"/>
          <a:chExt cx="0" cy="0"/>
        </a:xfrm>
      </p:grpSpPr>
      <p:pic>
        <p:nvPicPr>
          <p:cNvPr id="2" name="Icon"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6144875" y="7943850"/>
            <a:ext cx="1190625" cy="1190625"/>
          </a:xfrm>
          <a:prstGeom prst="rect">
            <a:avLst/>
          </a:prstGeom>
        </p:spPr>
      </p:pic>
      <p:pic>
        <p:nvPicPr>
          <p:cNvPr id="3" name="Image" descr="preencoded.png"/>
          <p:cNvPicPr>
            <a:picLocks noChangeAspect="1"/>
          </p:cNvPicPr>
          <p:nvPr/>
        </p:nvPicPr>
        <p:blipFill>
          <a:blip r:embed="rId5"/>
          <a:srcRect/>
          <a:stretch/>
        </p:blipFill>
        <p:spPr>
          <a:xfrm>
            <a:off x="381000" y="1847850"/>
            <a:ext cx="17526000" cy="5143500"/>
          </a:xfrm>
          <a:prstGeom prst="rect">
            <a:avLst/>
          </a:prstGeom>
        </p:spPr>
      </p:pic>
      <p:pic>
        <p:nvPicPr>
          <p:cNvPr id="4" name="Vector" descr="preencoded.png"/>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952500" y="5276850"/>
            <a:ext cx="8305800" cy="1714500"/>
          </a:xfrm>
          <a:prstGeom prst="rect">
            <a:avLst/>
          </a:prstGeom>
        </p:spPr>
      </p:pic>
      <p:pic>
        <p:nvPicPr>
          <p:cNvPr id="5" name="Frame 2095584899" descr="preencoded.png"/>
          <p:cNvPicPr>
            <a:picLocks noChangeAspect="1"/>
          </p:cNvPicPr>
          <p:nvPr/>
        </p:nvPicPr>
        <p:blipFill>
          <a:blip r:embed="rId8"/>
          <a:srcRect/>
          <a:stretch/>
        </p:blipFill>
        <p:spPr>
          <a:xfrm>
            <a:off x="0" y="0"/>
            <a:ext cx="18288000" cy="1343025"/>
          </a:xfrm>
          <a:prstGeom prst="rect">
            <a:avLst/>
          </a:prstGeom>
        </p:spPr>
      </p:pic>
      <p:sp>
        <p:nvSpPr>
          <p:cNvPr id="6" name="Planning a Rapid Qualitative Assessment Research Questions and Areas of Enquiry"/>
          <p:cNvSpPr/>
          <p:nvPr/>
        </p:nvSpPr>
        <p:spPr>
          <a:xfrm>
            <a:off x="952500" y="7639050"/>
            <a:ext cx="14506575" cy="1809750"/>
          </a:xfrm>
          <a:prstGeom prst="rect">
            <a:avLst/>
          </a:prstGeom>
          <a:noFill/>
          <a:ln/>
        </p:spPr>
        <p:txBody>
          <a:bodyPr wrap="square" lIns="0" tIns="0" rIns="0" bIns="0" rtlCol="0" anchor="t"/>
          <a:lstStyle/>
          <a:p>
            <a:pPr marL="0" indent="0" algn="l">
              <a:lnSpc>
                <a:spcPts val="7125"/>
              </a:lnSpc>
              <a:buNone/>
            </a:pPr>
            <a:r>
              <a:rPr lang="en-US" sz="5250">
                <a:solidFill>
                  <a:srgbClr val="000000"/>
                </a:solidFill>
                <a:latin typeface="Poppins SemiBold" pitchFamily="34" charset="0"/>
                <a:ea typeface="Poppins SemiBold" pitchFamily="34" charset="-122"/>
                <a:cs typeface="Poppins SemiBold" pitchFamily="34" charset="-120"/>
              </a:rPr>
              <a:t>Planning a Rapid Qualitative Assessment: Research Questions and Areas of Enquiry</a:t>
            </a:r>
            <a:endParaRPr lang="en-US" sz="5250"/>
          </a:p>
        </p:txBody>
      </p:sp>
      <p:sp>
        <p:nvSpPr>
          <p:cNvPr id="7" name="Module 6"/>
          <p:cNvSpPr/>
          <p:nvPr/>
        </p:nvSpPr>
        <p:spPr>
          <a:xfrm>
            <a:off x="1371600" y="5715000"/>
            <a:ext cx="4124325" cy="371475"/>
          </a:xfrm>
          <a:prstGeom prst="rect">
            <a:avLst/>
          </a:prstGeom>
          <a:noFill/>
          <a:ln/>
        </p:spPr>
        <p:txBody>
          <a:bodyPr wrap="square" lIns="0" tIns="0" rIns="0" bIns="0" rtlCol="0" anchor="b"/>
          <a:lstStyle/>
          <a:p>
            <a:pPr marL="0" indent="0" algn="l">
              <a:lnSpc>
                <a:spcPts val="2925"/>
              </a:lnSpc>
              <a:buNone/>
            </a:pPr>
            <a:r>
              <a:rPr lang="en-US" sz="2400">
                <a:solidFill>
                  <a:srgbClr val="FFFFFF"/>
                </a:solidFill>
                <a:latin typeface="Montserrat ExtraBold" pitchFamily="34" charset="0"/>
                <a:ea typeface="Montserrat ExtraBold" pitchFamily="34" charset="-122"/>
                <a:cs typeface="Montserrat ExtraBold" pitchFamily="34" charset="-120"/>
              </a:rPr>
              <a:t>MODULE 6</a:t>
            </a:r>
            <a:endParaRPr lang="en-US" sz="2400"/>
          </a:p>
        </p:txBody>
      </p:sp>
      <p:sp>
        <p:nvSpPr>
          <p:cNvPr id="8" name="RAPID QUALITATIVE ASSESSMENT TRAINING"/>
          <p:cNvSpPr/>
          <p:nvPr/>
        </p:nvSpPr>
        <p:spPr>
          <a:xfrm>
            <a:off x="1371600" y="6191250"/>
            <a:ext cx="7315200" cy="371475"/>
          </a:xfrm>
          <a:prstGeom prst="rect">
            <a:avLst/>
          </a:prstGeom>
          <a:noFill/>
          <a:ln/>
        </p:spPr>
        <p:txBody>
          <a:bodyPr wrap="square" lIns="0" tIns="0" rIns="0" bIns="0" rtlCol="0" anchor="b"/>
          <a:lstStyle/>
          <a:p>
            <a:pPr marL="0" indent="0" algn="l">
              <a:lnSpc>
                <a:spcPts val="2925"/>
              </a:lnSpc>
              <a:buNone/>
            </a:pPr>
            <a:r>
              <a:rPr lang="en-US" sz="2400">
                <a:solidFill>
                  <a:srgbClr val="FFFFFF"/>
                </a:solidFill>
                <a:latin typeface="Montserrat Regular" pitchFamily="34" charset="0"/>
                <a:ea typeface="Montserrat Regular" pitchFamily="34" charset="-122"/>
                <a:cs typeface="Montserrat Regular" pitchFamily="34" charset="-120"/>
              </a:rPr>
              <a:t>RAPID QUALITATIVE ASSESSMENT TRAINING</a:t>
            </a:r>
            <a:endParaRPr lang="en-US" sz="2400"/>
          </a:p>
        </p:txBody>
      </p:sp>
      <p:sp>
        <p:nvSpPr>
          <p:cNvPr id="9" name="Rectangle 8">
            <a:extLst>
              <a:ext uri="{FF2B5EF4-FFF2-40B4-BE49-F238E27FC236}">
                <a16:creationId xmlns:a16="http://schemas.microsoft.com/office/drawing/2014/main" id="{6A2CDB7C-1F49-25B3-5619-352D5606D0CA}"/>
              </a:ext>
            </a:extLst>
          </p:cNvPr>
          <p:cNvSpPr/>
          <p:nvPr/>
        </p:nvSpPr>
        <p:spPr>
          <a:xfrm>
            <a:off x="12077700" y="285750"/>
            <a:ext cx="5943600" cy="9525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33">
    <p:bg>
      <p:bgPr>
        <a:solidFill>
          <a:srgbClr val="FFFFFF"/>
        </a:solidFill>
        <a:effectLst/>
      </p:bgPr>
    </p:bg>
    <p:spTree>
      <p:nvGrpSpPr>
        <p:cNvPr id="1" name=""/>
        <p:cNvGrpSpPr/>
        <p:nvPr/>
      </p:nvGrpSpPr>
      <p:grpSpPr>
        <a:xfrm>
          <a:off x="0" y="0"/>
          <a:ext cx="0" cy="0"/>
          <a:chOff x="0" y="0"/>
          <a:chExt cx="0" cy="0"/>
        </a:xfrm>
      </p:grpSpPr>
      <p:pic>
        <p:nvPicPr>
          <p:cNvPr id="2" name="image20.png" descr="preencoded.png"/>
          <p:cNvPicPr>
            <a:picLocks noChangeAspect="1"/>
          </p:cNvPicPr>
          <p:nvPr/>
        </p:nvPicPr>
        <p:blipFill>
          <a:blip r:embed="rId3"/>
          <a:srcRect/>
          <a:stretch/>
        </p:blipFill>
        <p:spPr>
          <a:xfrm>
            <a:off x="1019175" y="0"/>
            <a:ext cx="16249650" cy="10287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pic>
        <p:nvPicPr>
          <p:cNvPr id="2" name="08" descr="preencoded.png"/>
          <p:cNvPicPr>
            <a:picLocks noChangeAspect="1"/>
          </p:cNvPicPr>
          <p:nvPr/>
        </p:nvPicPr>
        <p:blipFill>
          <a:blip r:embed="rId3"/>
          <a:srcRect/>
          <a:stretch/>
        </p:blipFill>
        <p:spPr>
          <a:xfrm>
            <a:off x="9620250" y="5876925"/>
            <a:ext cx="7715250" cy="952500"/>
          </a:xfrm>
          <a:prstGeom prst="rect">
            <a:avLst/>
          </a:prstGeom>
        </p:spPr>
      </p:pic>
      <p:pic>
        <p:nvPicPr>
          <p:cNvPr id="3" name="9" descr="preencoded.png"/>
          <p:cNvPicPr>
            <a:picLocks noChangeAspect="1"/>
          </p:cNvPicPr>
          <p:nvPr/>
        </p:nvPicPr>
        <p:blipFill>
          <a:blip r:embed="rId4"/>
          <a:srcRect/>
          <a:stretch/>
        </p:blipFill>
        <p:spPr>
          <a:xfrm>
            <a:off x="9620250" y="7400925"/>
            <a:ext cx="7715250" cy="952500"/>
          </a:xfrm>
          <a:prstGeom prst="rect">
            <a:avLst/>
          </a:prstGeom>
        </p:spPr>
      </p:pic>
      <p:pic>
        <p:nvPicPr>
          <p:cNvPr id="4" name="07" descr="preencoded.png"/>
          <p:cNvPicPr>
            <a:picLocks noChangeAspect="1"/>
          </p:cNvPicPr>
          <p:nvPr/>
        </p:nvPicPr>
        <p:blipFill>
          <a:blip r:embed="rId5"/>
          <a:srcRect/>
          <a:stretch/>
        </p:blipFill>
        <p:spPr>
          <a:xfrm>
            <a:off x="952500" y="7400925"/>
            <a:ext cx="7715250" cy="952500"/>
          </a:xfrm>
          <a:prstGeom prst="rect">
            <a:avLst/>
          </a:prstGeom>
        </p:spPr>
      </p:pic>
      <p:pic>
        <p:nvPicPr>
          <p:cNvPr id="5" name="06" descr="preencoded.png"/>
          <p:cNvPicPr>
            <a:picLocks noChangeAspect="1"/>
          </p:cNvPicPr>
          <p:nvPr/>
        </p:nvPicPr>
        <p:blipFill>
          <a:blip r:embed="rId6"/>
          <a:srcRect/>
          <a:stretch/>
        </p:blipFill>
        <p:spPr>
          <a:xfrm>
            <a:off x="9620250" y="4352925"/>
            <a:ext cx="7715250" cy="952500"/>
          </a:xfrm>
          <a:prstGeom prst="rect">
            <a:avLst/>
          </a:prstGeom>
        </p:spPr>
      </p:pic>
      <p:pic>
        <p:nvPicPr>
          <p:cNvPr id="6" name="05" descr="preencoded.png"/>
          <p:cNvPicPr>
            <a:picLocks noChangeAspect="1"/>
          </p:cNvPicPr>
          <p:nvPr/>
        </p:nvPicPr>
        <p:blipFill>
          <a:blip r:embed="rId7"/>
          <a:srcRect/>
          <a:stretch/>
        </p:blipFill>
        <p:spPr>
          <a:xfrm>
            <a:off x="952500" y="5876925"/>
            <a:ext cx="7715250" cy="952500"/>
          </a:xfrm>
          <a:prstGeom prst="rect">
            <a:avLst/>
          </a:prstGeom>
        </p:spPr>
      </p:pic>
      <p:pic>
        <p:nvPicPr>
          <p:cNvPr id="7" name="04" descr="preencoded.png"/>
          <p:cNvPicPr>
            <a:picLocks noChangeAspect="1"/>
          </p:cNvPicPr>
          <p:nvPr/>
        </p:nvPicPr>
        <p:blipFill>
          <a:blip r:embed="rId8"/>
          <a:srcRect/>
          <a:stretch/>
        </p:blipFill>
        <p:spPr>
          <a:xfrm>
            <a:off x="9620250" y="2828925"/>
            <a:ext cx="7715250" cy="952500"/>
          </a:xfrm>
          <a:prstGeom prst="rect">
            <a:avLst/>
          </a:prstGeom>
        </p:spPr>
      </p:pic>
      <p:pic>
        <p:nvPicPr>
          <p:cNvPr id="8" name="03" descr="preencoded.png"/>
          <p:cNvPicPr>
            <a:picLocks noChangeAspect="1"/>
          </p:cNvPicPr>
          <p:nvPr/>
        </p:nvPicPr>
        <p:blipFill>
          <a:blip r:embed="rId9"/>
          <a:srcRect/>
          <a:stretch/>
        </p:blipFill>
        <p:spPr>
          <a:xfrm>
            <a:off x="952500" y="4352925"/>
            <a:ext cx="7715250" cy="952500"/>
          </a:xfrm>
          <a:prstGeom prst="rect">
            <a:avLst/>
          </a:prstGeom>
        </p:spPr>
      </p:pic>
      <p:pic>
        <p:nvPicPr>
          <p:cNvPr id="9" name="02" descr="preencoded.png"/>
          <p:cNvPicPr>
            <a:picLocks noChangeAspect="1"/>
          </p:cNvPicPr>
          <p:nvPr/>
        </p:nvPicPr>
        <p:blipFill>
          <a:blip r:embed="rId10"/>
          <a:srcRect/>
          <a:stretch/>
        </p:blipFill>
        <p:spPr>
          <a:xfrm>
            <a:off x="952500" y="8924925"/>
            <a:ext cx="7715250" cy="952500"/>
          </a:xfrm>
          <a:prstGeom prst="rect">
            <a:avLst/>
          </a:prstGeom>
        </p:spPr>
      </p:pic>
      <p:pic>
        <p:nvPicPr>
          <p:cNvPr id="10" name="01" descr="preencoded.png"/>
          <p:cNvPicPr>
            <a:picLocks noChangeAspect="1"/>
          </p:cNvPicPr>
          <p:nvPr/>
        </p:nvPicPr>
        <p:blipFill>
          <a:blip r:embed="rId11"/>
          <a:srcRect/>
          <a:stretch/>
        </p:blipFill>
        <p:spPr>
          <a:xfrm>
            <a:off x="952500" y="2828925"/>
            <a:ext cx="7715250" cy="952500"/>
          </a:xfrm>
          <a:prstGeom prst="rect">
            <a:avLst/>
          </a:prstGeom>
        </p:spPr>
      </p:pic>
      <p:pic>
        <p:nvPicPr>
          <p:cNvPr id="11" name="Frame 2095584900" descr="preencoded.png"/>
          <p:cNvPicPr>
            <a:picLocks noChangeAspect="1"/>
          </p:cNvPicPr>
          <p:nvPr/>
        </p:nvPicPr>
        <p:blipFill>
          <a:blip r:embed="rId12"/>
          <a:srcRect/>
          <a:stretch/>
        </p:blipFill>
        <p:spPr>
          <a:xfrm>
            <a:off x="0" y="0"/>
            <a:ext cx="18288000" cy="2505075"/>
          </a:xfrm>
          <a:prstGeom prst="rect">
            <a:avLst/>
          </a:prstGeom>
        </p:spPr>
      </p:pic>
      <p:sp>
        <p:nvSpPr>
          <p:cNvPr id="12" name="Ethical considerations"/>
          <p:cNvSpPr/>
          <p:nvPr/>
        </p:nvSpPr>
        <p:spPr>
          <a:xfrm>
            <a:off x="10858500" y="6086475"/>
            <a:ext cx="6496050" cy="523875"/>
          </a:xfrm>
          <a:prstGeom prst="rect">
            <a:avLst/>
          </a:prstGeom>
          <a:noFill/>
          <a:ln/>
        </p:spPr>
        <p:txBody>
          <a:bodyPr wrap="square" lIns="0" tIns="0" rIns="0" bIns="0" rtlCol="0" anchor="ctr"/>
          <a:lstStyle/>
          <a:p>
            <a:pPr marL="0" indent="0" algn="l">
              <a:lnSpc>
                <a:spcPts val="4125"/>
              </a:lnSpc>
              <a:buNone/>
            </a:pPr>
            <a:r>
              <a:rPr lang="en-US" sz="2700">
                <a:solidFill>
                  <a:srgbClr val="2B4561"/>
                </a:solidFill>
                <a:latin typeface="Poppins SemiBold" pitchFamily="34" charset="0"/>
                <a:ea typeface="Poppins SemiBold" pitchFamily="34" charset="-122"/>
                <a:cs typeface="Poppins SemiBold" pitchFamily="34" charset="-120"/>
              </a:rPr>
              <a:t>Ethical considerations</a:t>
            </a:r>
            <a:endParaRPr lang="en-US" sz="2700"/>
          </a:p>
        </p:txBody>
      </p:sp>
      <p:sp>
        <p:nvSpPr>
          <p:cNvPr id="13" name="name_08"/>
          <p:cNvSpPr/>
          <p:nvPr/>
        </p:nvSpPr>
        <p:spPr>
          <a:xfrm>
            <a:off x="9705975" y="6181725"/>
            <a:ext cx="781050" cy="352425"/>
          </a:xfrm>
          <a:prstGeom prst="rect">
            <a:avLst/>
          </a:prstGeom>
          <a:noFill/>
          <a:ln/>
        </p:spPr>
        <p:txBody>
          <a:bodyPr wrap="square" lIns="0" tIns="0" rIns="0" bIns="0" rtlCol="0" anchor="ctr"/>
          <a:lstStyle/>
          <a:p>
            <a:pPr marL="0" indent="0" algn="ctr">
              <a:lnSpc>
                <a:spcPts val="2775"/>
              </a:lnSpc>
              <a:buNone/>
            </a:pPr>
            <a:r>
              <a:rPr lang="en-US" sz="1800">
                <a:solidFill>
                  <a:srgbClr val="FFFFFF"/>
                </a:solidFill>
                <a:latin typeface="Poppins SemiBold" pitchFamily="34" charset="0"/>
                <a:ea typeface="Poppins SemiBold" pitchFamily="34" charset="-122"/>
                <a:cs typeface="Poppins SemiBold" pitchFamily="34" charset="-120"/>
              </a:rPr>
              <a:t>08</a:t>
            </a:r>
            <a:endParaRPr lang="en-US" sz="1800"/>
          </a:p>
        </p:txBody>
      </p:sp>
      <p:sp>
        <p:nvSpPr>
          <p:cNvPr id="14" name="Reporting"/>
          <p:cNvSpPr/>
          <p:nvPr/>
        </p:nvSpPr>
        <p:spPr>
          <a:xfrm>
            <a:off x="10858500" y="7610475"/>
            <a:ext cx="6496050" cy="523875"/>
          </a:xfrm>
          <a:prstGeom prst="rect">
            <a:avLst/>
          </a:prstGeom>
          <a:noFill/>
          <a:ln/>
        </p:spPr>
        <p:txBody>
          <a:bodyPr wrap="square" lIns="0" tIns="0" rIns="0" bIns="0" rtlCol="0" anchor="ctr"/>
          <a:lstStyle/>
          <a:p>
            <a:pPr marL="0" indent="0" algn="l">
              <a:lnSpc>
                <a:spcPts val="4125"/>
              </a:lnSpc>
              <a:buNone/>
            </a:pPr>
            <a:r>
              <a:rPr lang="en-US" sz="2700">
                <a:solidFill>
                  <a:srgbClr val="2B4561"/>
                </a:solidFill>
                <a:latin typeface="Poppins SemiBold" pitchFamily="34" charset="0"/>
                <a:ea typeface="Poppins SemiBold" pitchFamily="34" charset="-122"/>
                <a:cs typeface="Poppins SemiBold" pitchFamily="34" charset="-120"/>
              </a:rPr>
              <a:t>Reporting </a:t>
            </a:r>
            <a:endParaRPr lang="en-US" sz="2700"/>
          </a:p>
        </p:txBody>
      </p:sp>
      <p:sp>
        <p:nvSpPr>
          <p:cNvPr id="15" name="name_08"/>
          <p:cNvSpPr/>
          <p:nvPr/>
        </p:nvSpPr>
        <p:spPr>
          <a:xfrm>
            <a:off x="9705975" y="7705725"/>
            <a:ext cx="781050" cy="352425"/>
          </a:xfrm>
          <a:prstGeom prst="rect">
            <a:avLst/>
          </a:prstGeom>
          <a:noFill/>
          <a:ln/>
        </p:spPr>
        <p:txBody>
          <a:bodyPr wrap="square" lIns="0" tIns="0" rIns="0" bIns="0" rtlCol="0" anchor="ctr"/>
          <a:lstStyle/>
          <a:p>
            <a:pPr marL="0" indent="0" algn="ctr">
              <a:lnSpc>
                <a:spcPts val="2775"/>
              </a:lnSpc>
              <a:buNone/>
            </a:pPr>
            <a:r>
              <a:rPr lang="en-US" sz="1800">
                <a:solidFill>
                  <a:srgbClr val="FFFFFF"/>
                </a:solidFill>
                <a:latin typeface="Poppins SemiBold" pitchFamily="34" charset="0"/>
                <a:ea typeface="Poppins SemiBold" pitchFamily="34" charset="-122"/>
                <a:cs typeface="Poppins SemiBold" pitchFamily="34" charset="-120"/>
              </a:rPr>
              <a:t>08</a:t>
            </a:r>
            <a:endParaRPr lang="en-US" sz="1800"/>
          </a:p>
        </p:txBody>
      </p:sp>
      <p:sp>
        <p:nvSpPr>
          <p:cNvPr id="16" name="Deliverables"/>
          <p:cNvSpPr/>
          <p:nvPr/>
        </p:nvSpPr>
        <p:spPr>
          <a:xfrm>
            <a:off x="2190750" y="7610475"/>
            <a:ext cx="6496050" cy="523875"/>
          </a:xfrm>
          <a:prstGeom prst="rect">
            <a:avLst/>
          </a:prstGeom>
          <a:noFill/>
          <a:ln/>
        </p:spPr>
        <p:txBody>
          <a:bodyPr wrap="square" lIns="0" tIns="0" rIns="0" bIns="0" rtlCol="0" anchor="ctr"/>
          <a:lstStyle/>
          <a:p>
            <a:pPr marL="0" indent="0" algn="l">
              <a:lnSpc>
                <a:spcPts val="4125"/>
              </a:lnSpc>
              <a:buNone/>
            </a:pPr>
            <a:r>
              <a:rPr lang="en-US" sz="2700">
                <a:solidFill>
                  <a:srgbClr val="2B4561"/>
                </a:solidFill>
                <a:latin typeface="Poppins SemiBold" pitchFamily="34" charset="0"/>
                <a:ea typeface="Poppins SemiBold" pitchFamily="34" charset="-122"/>
                <a:cs typeface="Poppins SemiBold" pitchFamily="34" charset="-120"/>
              </a:rPr>
              <a:t>Deliverables</a:t>
            </a:r>
            <a:endParaRPr lang="en-US" sz="2700"/>
          </a:p>
        </p:txBody>
      </p:sp>
      <p:sp>
        <p:nvSpPr>
          <p:cNvPr id="17" name="name_04"/>
          <p:cNvSpPr/>
          <p:nvPr/>
        </p:nvSpPr>
        <p:spPr>
          <a:xfrm>
            <a:off x="1038225" y="7705725"/>
            <a:ext cx="781050" cy="352425"/>
          </a:xfrm>
          <a:prstGeom prst="rect">
            <a:avLst/>
          </a:prstGeom>
          <a:noFill/>
          <a:ln/>
        </p:spPr>
        <p:txBody>
          <a:bodyPr wrap="square" lIns="0" tIns="0" rIns="0" bIns="0" rtlCol="0" anchor="ctr"/>
          <a:lstStyle/>
          <a:p>
            <a:pPr marL="0" indent="0" algn="ctr">
              <a:lnSpc>
                <a:spcPts val="2775"/>
              </a:lnSpc>
              <a:buNone/>
            </a:pPr>
            <a:r>
              <a:rPr lang="en-US" sz="1800">
                <a:solidFill>
                  <a:srgbClr val="FFFFFF"/>
                </a:solidFill>
                <a:latin typeface="Poppins SemiBold" pitchFamily="34" charset="0"/>
                <a:ea typeface="Poppins SemiBold" pitchFamily="34" charset="-122"/>
                <a:cs typeface="Poppins SemiBold" pitchFamily="34" charset="-120"/>
              </a:rPr>
              <a:t>04</a:t>
            </a:r>
            <a:endParaRPr lang="en-US" sz="1800"/>
          </a:p>
        </p:txBody>
      </p:sp>
      <p:sp>
        <p:nvSpPr>
          <p:cNvPr id="18" name="Team composition"/>
          <p:cNvSpPr/>
          <p:nvPr/>
        </p:nvSpPr>
        <p:spPr>
          <a:xfrm>
            <a:off x="10858500" y="4562475"/>
            <a:ext cx="6496050" cy="523875"/>
          </a:xfrm>
          <a:prstGeom prst="rect">
            <a:avLst/>
          </a:prstGeom>
          <a:noFill/>
          <a:ln/>
        </p:spPr>
        <p:txBody>
          <a:bodyPr wrap="square" lIns="0" tIns="0" rIns="0" bIns="0" rtlCol="0" anchor="ctr"/>
          <a:lstStyle/>
          <a:p>
            <a:pPr marL="0" indent="0" algn="l">
              <a:lnSpc>
                <a:spcPts val="4125"/>
              </a:lnSpc>
              <a:buNone/>
            </a:pPr>
            <a:r>
              <a:rPr lang="en-US" sz="2700">
                <a:solidFill>
                  <a:srgbClr val="2B4561"/>
                </a:solidFill>
                <a:latin typeface="Poppins SemiBold" pitchFamily="34" charset="0"/>
                <a:ea typeface="Poppins SemiBold" pitchFamily="34" charset="-122"/>
                <a:cs typeface="Poppins SemiBold" pitchFamily="34" charset="-120"/>
              </a:rPr>
              <a:t>Team composition</a:t>
            </a:r>
            <a:endParaRPr lang="en-US" sz="2700"/>
          </a:p>
        </p:txBody>
      </p:sp>
      <p:sp>
        <p:nvSpPr>
          <p:cNvPr id="19" name="name_07"/>
          <p:cNvSpPr/>
          <p:nvPr/>
        </p:nvSpPr>
        <p:spPr>
          <a:xfrm>
            <a:off x="9705975" y="4657725"/>
            <a:ext cx="781050" cy="352425"/>
          </a:xfrm>
          <a:prstGeom prst="rect">
            <a:avLst/>
          </a:prstGeom>
          <a:noFill/>
          <a:ln/>
        </p:spPr>
        <p:txBody>
          <a:bodyPr wrap="square" lIns="0" tIns="0" rIns="0" bIns="0" rtlCol="0" anchor="ctr"/>
          <a:lstStyle/>
          <a:p>
            <a:pPr marL="0" indent="0" algn="ctr">
              <a:lnSpc>
                <a:spcPts val="2775"/>
              </a:lnSpc>
              <a:buNone/>
            </a:pPr>
            <a:r>
              <a:rPr lang="en-US" sz="1800">
                <a:solidFill>
                  <a:srgbClr val="FFFFFF"/>
                </a:solidFill>
                <a:latin typeface="Poppins SemiBold" pitchFamily="34" charset="0"/>
                <a:ea typeface="Poppins SemiBold" pitchFamily="34" charset="-122"/>
                <a:cs typeface="Poppins SemiBold" pitchFamily="34" charset="-120"/>
              </a:rPr>
              <a:t>07</a:t>
            </a:r>
            <a:endParaRPr lang="en-US" sz="1800"/>
          </a:p>
        </p:txBody>
      </p:sp>
      <p:sp>
        <p:nvSpPr>
          <p:cNvPr id="20" name="Scope of work"/>
          <p:cNvSpPr/>
          <p:nvPr/>
        </p:nvSpPr>
        <p:spPr>
          <a:xfrm>
            <a:off x="2190750" y="6086475"/>
            <a:ext cx="6496050" cy="523875"/>
          </a:xfrm>
          <a:prstGeom prst="rect">
            <a:avLst/>
          </a:prstGeom>
          <a:noFill/>
          <a:ln/>
        </p:spPr>
        <p:txBody>
          <a:bodyPr wrap="square" lIns="0" tIns="0" rIns="0" bIns="0" rtlCol="0" anchor="ctr"/>
          <a:lstStyle/>
          <a:p>
            <a:pPr marL="0" indent="0" algn="l">
              <a:lnSpc>
                <a:spcPts val="4125"/>
              </a:lnSpc>
              <a:buNone/>
            </a:pPr>
            <a:r>
              <a:rPr lang="en-US" sz="2700">
                <a:solidFill>
                  <a:srgbClr val="2B4561"/>
                </a:solidFill>
                <a:latin typeface="Poppins SemiBold" pitchFamily="34" charset="0"/>
                <a:ea typeface="Poppins SemiBold" pitchFamily="34" charset="-122"/>
                <a:cs typeface="Poppins SemiBold" pitchFamily="34" charset="-120"/>
              </a:rPr>
              <a:t>Scope of work</a:t>
            </a:r>
            <a:endParaRPr lang="en-US" sz="2700"/>
          </a:p>
        </p:txBody>
      </p:sp>
      <p:sp>
        <p:nvSpPr>
          <p:cNvPr id="21" name="name_03"/>
          <p:cNvSpPr/>
          <p:nvPr/>
        </p:nvSpPr>
        <p:spPr>
          <a:xfrm>
            <a:off x="1038225" y="6181725"/>
            <a:ext cx="781050" cy="352425"/>
          </a:xfrm>
          <a:prstGeom prst="rect">
            <a:avLst/>
          </a:prstGeom>
          <a:noFill/>
          <a:ln/>
        </p:spPr>
        <p:txBody>
          <a:bodyPr wrap="square" lIns="0" tIns="0" rIns="0" bIns="0" rtlCol="0" anchor="ctr"/>
          <a:lstStyle/>
          <a:p>
            <a:pPr marL="0" indent="0" algn="ctr">
              <a:lnSpc>
                <a:spcPts val="2775"/>
              </a:lnSpc>
              <a:buNone/>
            </a:pPr>
            <a:r>
              <a:rPr lang="en-US" sz="1800">
                <a:solidFill>
                  <a:srgbClr val="FFFFFF"/>
                </a:solidFill>
                <a:latin typeface="Poppins SemiBold" pitchFamily="34" charset="0"/>
                <a:ea typeface="Poppins SemiBold" pitchFamily="34" charset="-122"/>
                <a:cs typeface="Poppins SemiBold" pitchFamily="34" charset="-120"/>
              </a:rPr>
              <a:t>03</a:t>
            </a:r>
            <a:endParaRPr lang="en-US" sz="1800"/>
          </a:p>
        </p:txBody>
      </p:sp>
      <p:sp>
        <p:nvSpPr>
          <p:cNvPr id="22" name="Budget"/>
          <p:cNvSpPr/>
          <p:nvPr/>
        </p:nvSpPr>
        <p:spPr>
          <a:xfrm>
            <a:off x="10858500" y="3038475"/>
            <a:ext cx="6496050" cy="523875"/>
          </a:xfrm>
          <a:prstGeom prst="rect">
            <a:avLst/>
          </a:prstGeom>
          <a:noFill/>
          <a:ln/>
        </p:spPr>
        <p:txBody>
          <a:bodyPr wrap="square" lIns="0" tIns="0" rIns="0" bIns="0" rtlCol="0" anchor="ctr"/>
          <a:lstStyle/>
          <a:p>
            <a:pPr marL="0" indent="0" algn="l">
              <a:lnSpc>
                <a:spcPts val="4125"/>
              </a:lnSpc>
              <a:buNone/>
            </a:pPr>
            <a:r>
              <a:rPr lang="en-US" sz="2700">
                <a:solidFill>
                  <a:srgbClr val="2B4561"/>
                </a:solidFill>
                <a:latin typeface="Poppins SemiBold" pitchFamily="34" charset="0"/>
                <a:ea typeface="Poppins SemiBold" pitchFamily="34" charset="-122"/>
                <a:cs typeface="Poppins SemiBold" pitchFamily="34" charset="-120"/>
              </a:rPr>
              <a:t>Budget</a:t>
            </a:r>
            <a:endParaRPr lang="en-US" sz="2700"/>
          </a:p>
        </p:txBody>
      </p:sp>
      <p:sp>
        <p:nvSpPr>
          <p:cNvPr id="23" name="name_06"/>
          <p:cNvSpPr/>
          <p:nvPr/>
        </p:nvSpPr>
        <p:spPr>
          <a:xfrm>
            <a:off x="9705975" y="3133725"/>
            <a:ext cx="781050" cy="352425"/>
          </a:xfrm>
          <a:prstGeom prst="rect">
            <a:avLst/>
          </a:prstGeom>
          <a:noFill/>
          <a:ln/>
        </p:spPr>
        <p:txBody>
          <a:bodyPr wrap="square" lIns="0" tIns="0" rIns="0" bIns="0" rtlCol="0" anchor="ctr"/>
          <a:lstStyle/>
          <a:p>
            <a:pPr marL="0" indent="0" algn="ctr">
              <a:lnSpc>
                <a:spcPts val="2775"/>
              </a:lnSpc>
              <a:buNone/>
            </a:pPr>
            <a:r>
              <a:rPr lang="en-US" sz="1800">
                <a:solidFill>
                  <a:srgbClr val="FFFFFF"/>
                </a:solidFill>
                <a:latin typeface="Poppins SemiBold" pitchFamily="34" charset="0"/>
                <a:ea typeface="Poppins SemiBold" pitchFamily="34" charset="-122"/>
                <a:cs typeface="Poppins SemiBold" pitchFamily="34" charset="-120"/>
              </a:rPr>
              <a:t>06</a:t>
            </a:r>
            <a:endParaRPr lang="en-US" sz="1800"/>
          </a:p>
        </p:txBody>
      </p:sp>
      <p:sp>
        <p:nvSpPr>
          <p:cNvPr id="24" name="Objectives  questions of enquiry"/>
          <p:cNvSpPr/>
          <p:nvPr/>
        </p:nvSpPr>
        <p:spPr>
          <a:xfrm>
            <a:off x="2190750" y="4562475"/>
            <a:ext cx="6496050" cy="523875"/>
          </a:xfrm>
          <a:prstGeom prst="rect">
            <a:avLst/>
          </a:prstGeom>
          <a:noFill/>
          <a:ln/>
        </p:spPr>
        <p:txBody>
          <a:bodyPr wrap="square" lIns="0" tIns="0" rIns="0" bIns="0" rtlCol="0" anchor="ctr"/>
          <a:lstStyle/>
          <a:p>
            <a:pPr marL="0" indent="0" algn="l">
              <a:lnSpc>
                <a:spcPts val="4125"/>
              </a:lnSpc>
              <a:buNone/>
            </a:pPr>
            <a:r>
              <a:rPr lang="en-US" sz="2700">
                <a:solidFill>
                  <a:srgbClr val="2B4561"/>
                </a:solidFill>
                <a:latin typeface="Poppins SemiBold" pitchFamily="34" charset="0"/>
                <a:ea typeface="Poppins SemiBold" pitchFamily="34" charset="-122"/>
                <a:cs typeface="Poppins SemiBold" pitchFamily="34" charset="-120"/>
              </a:rPr>
              <a:t>Objectives &amp; questions of enquiry</a:t>
            </a:r>
            <a:endParaRPr lang="en-US" sz="2700"/>
          </a:p>
        </p:txBody>
      </p:sp>
      <p:sp>
        <p:nvSpPr>
          <p:cNvPr id="25" name="name_02"/>
          <p:cNvSpPr/>
          <p:nvPr/>
        </p:nvSpPr>
        <p:spPr>
          <a:xfrm>
            <a:off x="1038225" y="4657725"/>
            <a:ext cx="781050" cy="352425"/>
          </a:xfrm>
          <a:prstGeom prst="rect">
            <a:avLst/>
          </a:prstGeom>
          <a:noFill/>
          <a:ln/>
        </p:spPr>
        <p:txBody>
          <a:bodyPr wrap="square" lIns="0" tIns="0" rIns="0" bIns="0" rtlCol="0" anchor="ctr"/>
          <a:lstStyle/>
          <a:p>
            <a:pPr marL="0" indent="0" algn="ctr">
              <a:lnSpc>
                <a:spcPts val="2775"/>
              </a:lnSpc>
              <a:buNone/>
            </a:pPr>
            <a:r>
              <a:rPr lang="en-US" sz="1800">
                <a:solidFill>
                  <a:srgbClr val="FFFFFF"/>
                </a:solidFill>
                <a:latin typeface="Poppins SemiBold" pitchFamily="34" charset="0"/>
                <a:ea typeface="Poppins SemiBold" pitchFamily="34" charset="-122"/>
                <a:cs typeface="Poppins SemiBold" pitchFamily="34" charset="-120"/>
              </a:rPr>
              <a:t>02</a:t>
            </a:r>
            <a:endParaRPr lang="en-US" sz="1800"/>
          </a:p>
        </p:txBody>
      </p:sp>
      <p:sp>
        <p:nvSpPr>
          <p:cNvPr id="26" name="Timeline"/>
          <p:cNvSpPr/>
          <p:nvPr/>
        </p:nvSpPr>
        <p:spPr>
          <a:xfrm>
            <a:off x="2190750" y="9134475"/>
            <a:ext cx="6496050" cy="523875"/>
          </a:xfrm>
          <a:prstGeom prst="rect">
            <a:avLst/>
          </a:prstGeom>
          <a:noFill/>
          <a:ln/>
        </p:spPr>
        <p:txBody>
          <a:bodyPr wrap="square" lIns="0" tIns="0" rIns="0" bIns="0" rtlCol="0" anchor="ctr"/>
          <a:lstStyle/>
          <a:p>
            <a:pPr marL="0" indent="0" algn="l">
              <a:lnSpc>
                <a:spcPts val="4125"/>
              </a:lnSpc>
              <a:buNone/>
            </a:pPr>
            <a:r>
              <a:rPr lang="en-US" sz="2700">
                <a:solidFill>
                  <a:srgbClr val="2B4561"/>
                </a:solidFill>
                <a:latin typeface="Poppins SemiBold" pitchFamily="34" charset="0"/>
                <a:ea typeface="Poppins SemiBold" pitchFamily="34" charset="-122"/>
                <a:cs typeface="Poppins SemiBold" pitchFamily="34" charset="-120"/>
              </a:rPr>
              <a:t>Timeline</a:t>
            </a:r>
            <a:endParaRPr lang="en-US" sz="2700"/>
          </a:p>
        </p:txBody>
      </p:sp>
      <p:sp>
        <p:nvSpPr>
          <p:cNvPr id="27" name="name_05"/>
          <p:cNvSpPr/>
          <p:nvPr/>
        </p:nvSpPr>
        <p:spPr>
          <a:xfrm>
            <a:off x="1038225" y="9229725"/>
            <a:ext cx="781050" cy="352425"/>
          </a:xfrm>
          <a:prstGeom prst="rect">
            <a:avLst/>
          </a:prstGeom>
          <a:noFill/>
          <a:ln/>
        </p:spPr>
        <p:txBody>
          <a:bodyPr wrap="square" lIns="0" tIns="0" rIns="0" bIns="0" rtlCol="0" anchor="ctr"/>
          <a:lstStyle/>
          <a:p>
            <a:pPr marL="0" indent="0" algn="ctr">
              <a:lnSpc>
                <a:spcPts val="2775"/>
              </a:lnSpc>
              <a:buNone/>
            </a:pPr>
            <a:r>
              <a:rPr lang="en-US" sz="1800">
                <a:solidFill>
                  <a:srgbClr val="FFFFFF"/>
                </a:solidFill>
                <a:latin typeface="Poppins SemiBold" pitchFamily="34" charset="0"/>
                <a:ea typeface="Poppins SemiBold" pitchFamily="34" charset="-122"/>
                <a:cs typeface="Poppins SemiBold" pitchFamily="34" charset="-120"/>
              </a:rPr>
              <a:t>05</a:t>
            </a:r>
            <a:endParaRPr lang="en-US" sz="1800"/>
          </a:p>
        </p:txBody>
      </p:sp>
      <p:sp>
        <p:nvSpPr>
          <p:cNvPr id="28" name="Background"/>
          <p:cNvSpPr/>
          <p:nvPr/>
        </p:nvSpPr>
        <p:spPr>
          <a:xfrm>
            <a:off x="2190750" y="3038475"/>
            <a:ext cx="6496050" cy="523875"/>
          </a:xfrm>
          <a:prstGeom prst="rect">
            <a:avLst/>
          </a:prstGeom>
          <a:noFill/>
          <a:ln/>
        </p:spPr>
        <p:txBody>
          <a:bodyPr wrap="square" lIns="0" tIns="0" rIns="0" bIns="0" rtlCol="0" anchor="ctr"/>
          <a:lstStyle/>
          <a:p>
            <a:pPr marL="0" indent="0" algn="l">
              <a:lnSpc>
                <a:spcPts val="4125"/>
              </a:lnSpc>
              <a:buNone/>
            </a:pPr>
            <a:r>
              <a:rPr lang="en-US" sz="2700">
                <a:solidFill>
                  <a:srgbClr val="2B4561"/>
                </a:solidFill>
                <a:latin typeface="Poppins SemiBold" pitchFamily="34" charset="0"/>
                <a:ea typeface="Poppins SemiBold" pitchFamily="34" charset="-122"/>
                <a:cs typeface="Poppins SemiBold" pitchFamily="34" charset="-120"/>
              </a:rPr>
              <a:t>Background</a:t>
            </a:r>
            <a:endParaRPr lang="en-US" sz="2700"/>
          </a:p>
        </p:txBody>
      </p:sp>
      <p:sp>
        <p:nvSpPr>
          <p:cNvPr id="29" name="name_01"/>
          <p:cNvSpPr/>
          <p:nvPr/>
        </p:nvSpPr>
        <p:spPr>
          <a:xfrm>
            <a:off x="1038225" y="3133725"/>
            <a:ext cx="781050" cy="352425"/>
          </a:xfrm>
          <a:prstGeom prst="rect">
            <a:avLst/>
          </a:prstGeom>
          <a:noFill/>
          <a:ln/>
        </p:spPr>
        <p:txBody>
          <a:bodyPr wrap="square" lIns="0" tIns="0" rIns="0" bIns="0" rtlCol="0" anchor="ctr"/>
          <a:lstStyle/>
          <a:p>
            <a:pPr marL="0" indent="0" algn="ctr">
              <a:lnSpc>
                <a:spcPts val="2775"/>
              </a:lnSpc>
              <a:buNone/>
            </a:pPr>
            <a:r>
              <a:rPr lang="en-US" sz="1800">
                <a:solidFill>
                  <a:srgbClr val="FFFFFF"/>
                </a:solidFill>
                <a:latin typeface="Poppins SemiBold" pitchFamily="34" charset="0"/>
                <a:ea typeface="Poppins SemiBold" pitchFamily="34" charset="-122"/>
                <a:cs typeface="Poppins SemiBold" pitchFamily="34" charset="-120"/>
              </a:rPr>
              <a:t>01</a:t>
            </a:r>
            <a:endParaRPr lang="en-US" sz="1800"/>
          </a:p>
        </p:txBody>
      </p:sp>
      <p:sp>
        <p:nvSpPr>
          <p:cNvPr id="30" name="Terms of Reference ToR 1 - Structure"/>
          <p:cNvSpPr/>
          <p:nvPr/>
        </p:nvSpPr>
        <p:spPr>
          <a:xfrm>
            <a:off x="952500" y="952500"/>
            <a:ext cx="16402050" cy="904875"/>
          </a:xfrm>
          <a:prstGeom prst="rect">
            <a:avLst/>
          </a:prstGeom>
          <a:noFill/>
          <a:ln/>
        </p:spPr>
        <p:txBody>
          <a:bodyPr wrap="square" lIns="0" tIns="0" rIns="0" bIns="0" rtlCol="0" anchor="b"/>
          <a:lstStyle/>
          <a:p>
            <a:pPr marL="0" indent="0" algn="l">
              <a:lnSpc>
                <a:spcPts val="7125"/>
              </a:lnSpc>
              <a:buNone/>
            </a:pPr>
            <a:r>
              <a:rPr lang="en-US" sz="5250">
                <a:solidFill>
                  <a:srgbClr val="FFFFFF"/>
                </a:solidFill>
                <a:latin typeface="Poppins SemiBold" pitchFamily="34" charset="0"/>
                <a:ea typeface="Poppins SemiBold" pitchFamily="34" charset="-122"/>
                <a:cs typeface="Poppins SemiBold" pitchFamily="34" charset="-120"/>
              </a:rPr>
              <a:t>Terms of Reference (ToR) 1 - Structure </a:t>
            </a:r>
            <a:endParaRPr lang="en-US" sz="525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23">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srcRect/>
          <a:stretch/>
        </p:blipFill>
        <p:spPr>
          <a:xfrm>
            <a:off x="0" y="0"/>
            <a:ext cx="18288000" cy="2505075"/>
          </a:xfrm>
          <a:prstGeom prst="rect">
            <a:avLst/>
          </a:prstGeom>
        </p:spPr>
      </p:pic>
      <p:sp>
        <p:nvSpPr>
          <p:cNvPr id="3" name="What format will the RQA outputs take Who will the audiences be"/>
          <p:cNvSpPr/>
          <p:nvPr/>
        </p:nvSpPr>
        <p:spPr>
          <a:xfrm>
            <a:off x="6667500" y="7829550"/>
            <a:ext cx="4972050" cy="628650"/>
          </a:xfrm>
          <a:prstGeom prst="rect">
            <a:avLst/>
          </a:prstGeom>
          <a:noFill/>
          <a:ln/>
        </p:spPr>
        <p:txBody>
          <a:bodyPr wrap="square" lIns="0" tIns="0" rIns="0" bIns="0" rtlCol="0" anchor="t"/>
          <a:lstStyle/>
          <a:p>
            <a:pPr marL="0" indent="0" algn="l">
              <a:lnSpc>
                <a:spcPts val="2475"/>
              </a:lnSpc>
              <a:buNone/>
            </a:pPr>
            <a:r>
              <a:rPr lang="en-US" sz="1500">
                <a:solidFill>
                  <a:srgbClr val="0D0D0D"/>
                </a:solidFill>
                <a:latin typeface="Poppins Light" pitchFamily="34" charset="0"/>
                <a:ea typeface="Poppins Light" pitchFamily="34" charset="-122"/>
                <a:cs typeface="Poppins Light" pitchFamily="34" charset="-120"/>
              </a:rPr>
              <a:t>What format will the RQA outputs take? Who will the audiences be?</a:t>
            </a:r>
            <a:endParaRPr lang="en-US" sz="1500"/>
          </a:p>
        </p:txBody>
      </p:sp>
      <p:sp>
        <p:nvSpPr>
          <p:cNvPr id="4" name="Reporting"/>
          <p:cNvSpPr/>
          <p:nvPr/>
        </p:nvSpPr>
        <p:spPr>
          <a:xfrm>
            <a:off x="6667500" y="7124700"/>
            <a:ext cx="4972050" cy="428625"/>
          </a:xfrm>
          <a:prstGeom prst="rect">
            <a:avLst/>
          </a:prstGeom>
          <a:noFill/>
          <a:ln/>
        </p:spPr>
        <p:txBody>
          <a:bodyPr wrap="square" lIns="0" tIns="0" rIns="0" bIns="0" rtlCol="0" anchor="t"/>
          <a:lstStyle/>
          <a:p>
            <a:pPr marL="0" indent="0" algn="l">
              <a:lnSpc>
                <a:spcPts val="3375"/>
              </a:lnSpc>
              <a:buNone/>
            </a:pPr>
            <a:r>
              <a:rPr lang="en-US" sz="2250">
                <a:solidFill>
                  <a:srgbClr val="0D0D0D"/>
                </a:solidFill>
                <a:latin typeface="Poppins SemiBold" pitchFamily="34" charset="0"/>
                <a:ea typeface="Poppins SemiBold" pitchFamily="34" charset="-122"/>
                <a:cs typeface="Poppins SemiBold" pitchFamily="34" charset="-120"/>
              </a:rPr>
              <a:t>Reporting:</a:t>
            </a:r>
            <a:endParaRPr lang="en-US" sz="2250"/>
          </a:p>
        </p:txBody>
      </p:sp>
      <p:sp>
        <p:nvSpPr>
          <p:cNvPr id="5" name="Method for rapid analysis of the data"/>
          <p:cNvSpPr/>
          <p:nvPr/>
        </p:nvSpPr>
        <p:spPr>
          <a:xfrm>
            <a:off x="952500" y="7829550"/>
            <a:ext cx="4972050" cy="314325"/>
          </a:xfrm>
          <a:prstGeom prst="rect">
            <a:avLst/>
          </a:prstGeom>
          <a:noFill/>
          <a:ln/>
        </p:spPr>
        <p:txBody>
          <a:bodyPr wrap="square" lIns="0" tIns="0" rIns="0" bIns="0" rtlCol="0" anchor="t"/>
          <a:lstStyle/>
          <a:p>
            <a:pPr marL="0" indent="0" algn="l">
              <a:lnSpc>
                <a:spcPts val="2475"/>
              </a:lnSpc>
              <a:buNone/>
            </a:pPr>
            <a:r>
              <a:rPr lang="en-US" sz="1500">
                <a:solidFill>
                  <a:srgbClr val="0D0D0D"/>
                </a:solidFill>
                <a:latin typeface="Poppins Light" pitchFamily="34" charset="0"/>
                <a:ea typeface="Poppins Light" pitchFamily="34" charset="-122"/>
                <a:cs typeface="Poppins Light" pitchFamily="34" charset="-120"/>
              </a:rPr>
              <a:t>Method for rapid analysis of  the data </a:t>
            </a:r>
            <a:endParaRPr lang="en-US" sz="1500"/>
          </a:p>
        </p:txBody>
      </p:sp>
      <p:sp>
        <p:nvSpPr>
          <p:cNvPr id="6" name="Data Analysis"/>
          <p:cNvSpPr/>
          <p:nvPr/>
        </p:nvSpPr>
        <p:spPr>
          <a:xfrm>
            <a:off x="952500" y="7124700"/>
            <a:ext cx="4972050" cy="428625"/>
          </a:xfrm>
          <a:prstGeom prst="rect">
            <a:avLst/>
          </a:prstGeom>
          <a:noFill/>
          <a:ln/>
        </p:spPr>
        <p:txBody>
          <a:bodyPr wrap="square" lIns="0" tIns="0" rIns="0" bIns="0" rtlCol="0" anchor="t"/>
          <a:lstStyle/>
          <a:p>
            <a:pPr marL="0" indent="0" algn="l">
              <a:lnSpc>
                <a:spcPts val="3375"/>
              </a:lnSpc>
              <a:buNone/>
            </a:pPr>
            <a:r>
              <a:rPr lang="en-US" sz="2250">
                <a:solidFill>
                  <a:srgbClr val="0D0D0D"/>
                </a:solidFill>
                <a:latin typeface="Poppins SemiBold" pitchFamily="34" charset="0"/>
                <a:ea typeface="Poppins SemiBold" pitchFamily="34" charset="-122"/>
                <a:cs typeface="Poppins SemiBold" pitchFamily="34" charset="-120"/>
              </a:rPr>
              <a:t>Data Analysis:</a:t>
            </a:r>
            <a:endParaRPr lang="en-US" sz="2250"/>
          </a:p>
        </p:txBody>
      </p:sp>
      <p:sp>
        <p:nvSpPr>
          <p:cNvPr id="7" name="Who  what is included and excluded from the assessment what locations will it take place in Which methods in which locations"/>
          <p:cNvSpPr/>
          <p:nvPr/>
        </p:nvSpPr>
        <p:spPr>
          <a:xfrm>
            <a:off x="12382500" y="5200650"/>
            <a:ext cx="4972050" cy="942975"/>
          </a:xfrm>
          <a:prstGeom prst="rect">
            <a:avLst/>
          </a:prstGeom>
          <a:noFill/>
          <a:ln/>
        </p:spPr>
        <p:txBody>
          <a:bodyPr wrap="square" lIns="0" tIns="0" rIns="0" bIns="0" rtlCol="0" anchor="t"/>
          <a:lstStyle/>
          <a:p>
            <a:pPr marL="0" indent="0" algn="l">
              <a:lnSpc>
                <a:spcPts val="2475"/>
              </a:lnSpc>
              <a:buNone/>
            </a:pPr>
            <a:r>
              <a:rPr lang="en-US" sz="1500">
                <a:solidFill>
                  <a:srgbClr val="0D0D0D"/>
                </a:solidFill>
                <a:latin typeface="Poppins Light" pitchFamily="34" charset="0"/>
                <a:ea typeface="Poppins Light" pitchFamily="34" charset="-122"/>
                <a:cs typeface="Poppins Light" pitchFamily="34" charset="-120"/>
              </a:rPr>
              <a:t>Who / what is included and excluded from the assessment, what locations will it take place in? Which methods in which locations.</a:t>
            </a:r>
            <a:endParaRPr lang="en-US" sz="1500"/>
          </a:p>
        </p:txBody>
      </p:sp>
      <p:sp>
        <p:nvSpPr>
          <p:cNvPr id="8" name="Boundaries"/>
          <p:cNvSpPr/>
          <p:nvPr/>
        </p:nvSpPr>
        <p:spPr>
          <a:xfrm>
            <a:off x="12382500" y="4495800"/>
            <a:ext cx="4972050" cy="428625"/>
          </a:xfrm>
          <a:prstGeom prst="rect">
            <a:avLst/>
          </a:prstGeom>
          <a:noFill/>
          <a:ln/>
        </p:spPr>
        <p:txBody>
          <a:bodyPr wrap="square" lIns="0" tIns="0" rIns="0" bIns="0" rtlCol="0" anchor="t"/>
          <a:lstStyle/>
          <a:p>
            <a:pPr marL="0" indent="0" algn="l">
              <a:lnSpc>
                <a:spcPts val="3375"/>
              </a:lnSpc>
              <a:buNone/>
            </a:pPr>
            <a:r>
              <a:rPr lang="en-US" sz="2250">
                <a:solidFill>
                  <a:srgbClr val="0D0D0D"/>
                </a:solidFill>
                <a:latin typeface="Poppins SemiBold" pitchFamily="34" charset="0"/>
                <a:ea typeface="Poppins SemiBold" pitchFamily="34" charset="-122"/>
                <a:cs typeface="Poppins SemiBold" pitchFamily="34" charset="-120"/>
              </a:rPr>
              <a:t>Boundaries</a:t>
            </a:r>
            <a:endParaRPr lang="en-US" sz="2250"/>
          </a:p>
        </p:txBody>
      </p:sp>
      <p:sp>
        <p:nvSpPr>
          <p:cNvPr id="9" name="RQA using the following methods eg Conduct FGDs with community members IDIs with key informants such as healthcare providers local leaders and affected families Observation other participatory methods"/>
          <p:cNvSpPr/>
          <p:nvPr/>
        </p:nvSpPr>
        <p:spPr>
          <a:xfrm>
            <a:off x="6667500" y="5200650"/>
            <a:ext cx="4972050" cy="1571625"/>
          </a:xfrm>
          <a:prstGeom prst="rect">
            <a:avLst/>
          </a:prstGeom>
          <a:noFill/>
          <a:ln/>
        </p:spPr>
        <p:txBody>
          <a:bodyPr wrap="square" lIns="0" tIns="0" rIns="0" bIns="0" rtlCol="0" anchor="t"/>
          <a:lstStyle/>
          <a:p>
            <a:pPr marL="0" indent="0" algn="l">
              <a:lnSpc>
                <a:spcPts val="2475"/>
              </a:lnSpc>
              <a:buNone/>
            </a:pPr>
            <a:r>
              <a:rPr lang="en-US" sz="1500">
                <a:solidFill>
                  <a:srgbClr val="0D0D0D"/>
                </a:solidFill>
                <a:latin typeface="Poppins Light" pitchFamily="34" charset="0"/>
                <a:ea typeface="Poppins Light" pitchFamily="34" charset="-122"/>
                <a:cs typeface="Poppins Light" pitchFamily="34" charset="-120"/>
              </a:rPr>
              <a:t>RQA using the following methods e.g.
Conduct  FGDs with community members; IDIs with key informants such as healthcare providers, local leaders, and affected families.
Observation, other participatory methods…</a:t>
            </a:r>
            <a:endParaRPr lang="en-US" sz="1500"/>
          </a:p>
        </p:txBody>
      </p:sp>
      <p:sp>
        <p:nvSpPr>
          <p:cNvPr id="10" name="Data Collection and methods"/>
          <p:cNvSpPr/>
          <p:nvPr/>
        </p:nvSpPr>
        <p:spPr>
          <a:xfrm>
            <a:off x="6667500" y="4495800"/>
            <a:ext cx="4972050" cy="428625"/>
          </a:xfrm>
          <a:prstGeom prst="rect">
            <a:avLst/>
          </a:prstGeom>
          <a:noFill/>
          <a:ln/>
        </p:spPr>
        <p:txBody>
          <a:bodyPr wrap="square" lIns="0" tIns="0" rIns="0" bIns="0" rtlCol="0" anchor="t"/>
          <a:lstStyle/>
          <a:p>
            <a:pPr marL="0" indent="0" algn="l">
              <a:lnSpc>
                <a:spcPts val="3375"/>
              </a:lnSpc>
              <a:buNone/>
            </a:pPr>
            <a:r>
              <a:rPr lang="en-US" sz="2250">
                <a:solidFill>
                  <a:srgbClr val="0D0D0D"/>
                </a:solidFill>
                <a:latin typeface="Poppins SemiBold" pitchFamily="34" charset="0"/>
                <a:ea typeface="Poppins SemiBold" pitchFamily="34" charset="-122"/>
                <a:cs typeface="Poppins SemiBold" pitchFamily="34" charset="-120"/>
              </a:rPr>
              <a:t>Data Collection and methods:</a:t>
            </a:r>
            <a:endParaRPr lang="en-US" sz="2250"/>
          </a:p>
        </p:txBody>
      </p:sp>
      <p:sp>
        <p:nvSpPr>
          <p:cNvPr id="11" name="Engage with key stakeholders from the RCCE pillar and other pillars"/>
          <p:cNvSpPr/>
          <p:nvPr/>
        </p:nvSpPr>
        <p:spPr>
          <a:xfrm>
            <a:off x="952500" y="5200650"/>
            <a:ext cx="4972050" cy="628650"/>
          </a:xfrm>
          <a:prstGeom prst="rect">
            <a:avLst/>
          </a:prstGeom>
          <a:noFill/>
          <a:ln/>
        </p:spPr>
        <p:txBody>
          <a:bodyPr wrap="square" lIns="0" tIns="0" rIns="0" bIns="0" rtlCol="0" anchor="t"/>
          <a:lstStyle/>
          <a:p>
            <a:pPr marL="0" indent="0" algn="l">
              <a:lnSpc>
                <a:spcPts val="2475"/>
              </a:lnSpc>
              <a:buNone/>
            </a:pPr>
            <a:r>
              <a:rPr lang="en-US" sz="1500">
                <a:solidFill>
                  <a:srgbClr val="0D0D0D"/>
                </a:solidFill>
                <a:latin typeface="Poppins Light" pitchFamily="34" charset="0"/>
                <a:ea typeface="Poppins Light" pitchFamily="34" charset="-122"/>
                <a:cs typeface="Poppins Light" pitchFamily="34" charset="-120"/>
              </a:rPr>
              <a:t>Engage with key stakeholders from the RCCE pillar and other pillars</a:t>
            </a:r>
            <a:endParaRPr lang="en-US" sz="1500"/>
          </a:p>
        </p:txBody>
      </p:sp>
      <p:sp>
        <p:nvSpPr>
          <p:cNvPr id="12" name="Stakeholder Engagement"/>
          <p:cNvSpPr/>
          <p:nvPr/>
        </p:nvSpPr>
        <p:spPr>
          <a:xfrm>
            <a:off x="952500" y="4495800"/>
            <a:ext cx="4972050" cy="428625"/>
          </a:xfrm>
          <a:prstGeom prst="rect">
            <a:avLst/>
          </a:prstGeom>
          <a:noFill/>
          <a:ln/>
        </p:spPr>
        <p:txBody>
          <a:bodyPr wrap="square" lIns="0" tIns="0" rIns="0" bIns="0" rtlCol="0" anchor="t"/>
          <a:lstStyle/>
          <a:p>
            <a:pPr marL="0" indent="0" algn="l">
              <a:lnSpc>
                <a:spcPts val="3375"/>
              </a:lnSpc>
              <a:buNone/>
            </a:pPr>
            <a:r>
              <a:rPr lang="en-US" sz="2250">
                <a:solidFill>
                  <a:srgbClr val="0D0D0D"/>
                </a:solidFill>
                <a:latin typeface="Poppins SemiBold" pitchFamily="34" charset="0"/>
                <a:ea typeface="Poppins SemiBold" pitchFamily="34" charset="-122"/>
                <a:cs typeface="Poppins SemiBold" pitchFamily="34" charset="-120"/>
              </a:rPr>
              <a:t>Stakeholder Engagement:</a:t>
            </a:r>
            <a:endParaRPr lang="en-US" sz="2250"/>
          </a:p>
        </p:txBody>
      </p:sp>
      <p:sp>
        <p:nvSpPr>
          <p:cNvPr id="13" name="Terms of Reference ToR 2 - Scope of work"/>
          <p:cNvSpPr/>
          <p:nvPr/>
        </p:nvSpPr>
        <p:spPr>
          <a:xfrm>
            <a:off x="952500" y="952500"/>
            <a:ext cx="16402050" cy="904875"/>
          </a:xfrm>
          <a:prstGeom prst="rect">
            <a:avLst/>
          </a:prstGeom>
          <a:noFill/>
          <a:ln/>
        </p:spPr>
        <p:txBody>
          <a:bodyPr wrap="square" lIns="0" tIns="0" rIns="0" bIns="0" rtlCol="0" anchor="b"/>
          <a:lstStyle/>
          <a:p>
            <a:pPr marL="0" indent="0" algn="l">
              <a:lnSpc>
                <a:spcPts val="7125"/>
              </a:lnSpc>
              <a:buNone/>
            </a:pPr>
            <a:r>
              <a:rPr lang="en-US" sz="5250">
                <a:solidFill>
                  <a:srgbClr val="FFFFFF"/>
                </a:solidFill>
                <a:latin typeface="Poppins SemiBold" pitchFamily="34" charset="0"/>
                <a:ea typeface="Poppins SemiBold" pitchFamily="34" charset="-122"/>
                <a:cs typeface="Poppins SemiBold" pitchFamily="34" charset="-120"/>
              </a:rPr>
              <a:t>Terms of Reference (ToR) 2 - Scope of work   </a:t>
            </a:r>
            <a:endParaRPr lang="en-US" sz="5250"/>
          </a:p>
        </p:txBody>
      </p:sp>
      <p:sp>
        <p:nvSpPr>
          <p:cNvPr id="14" name="The Scope of Work covers the key activities"/>
          <p:cNvSpPr/>
          <p:nvPr/>
        </p:nvSpPr>
        <p:spPr>
          <a:xfrm>
            <a:off x="952500" y="2981325"/>
            <a:ext cx="14306550" cy="714375"/>
          </a:xfrm>
          <a:prstGeom prst="rect">
            <a:avLst/>
          </a:prstGeom>
          <a:noFill/>
          <a:ln/>
        </p:spPr>
        <p:txBody>
          <a:bodyPr wrap="square" lIns="0" tIns="0" rIns="0" bIns="0" rtlCol="0" anchor="t"/>
          <a:lstStyle/>
          <a:p>
            <a:pPr marL="0" indent="0" algn="l">
              <a:lnSpc>
                <a:spcPts val="5625"/>
              </a:lnSpc>
              <a:buNone/>
            </a:pPr>
            <a:r>
              <a:rPr lang="en-US" sz="3750">
                <a:solidFill>
                  <a:srgbClr val="0D0D0D"/>
                </a:solidFill>
                <a:latin typeface="Poppins SemiBold" pitchFamily="34" charset="0"/>
                <a:ea typeface="Poppins SemiBold" pitchFamily="34" charset="-122"/>
                <a:cs typeface="Poppins SemiBold" pitchFamily="34" charset="-120"/>
              </a:rPr>
              <a:t>The Scope of Work covers the key activities:</a:t>
            </a:r>
            <a:endParaRPr lang="en-US" sz="375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24">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srcRect/>
          <a:stretch/>
        </p:blipFill>
        <p:spPr>
          <a:xfrm>
            <a:off x="0" y="0"/>
            <a:ext cx="18288000" cy="2505075"/>
          </a:xfrm>
          <a:prstGeom prst="rect">
            <a:avLst/>
          </a:prstGeom>
        </p:spPr>
      </p:pic>
      <p:sp>
        <p:nvSpPr>
          <p:cNvPr id="3" name="Outline the ethical issues and measures to maintain ethical principles"/>
          <p:cNvSpPr/>
          <p:nvPr/>
        </p:nvSpPr>
        <p:spPr>
          <a:xfrm>
            <a:off x="6667500" y="7829550"/>
            <a:ext cx="4972050" cy="628650"/>
          </a:xfrm>
          <a:prstGeom prst="rect">
            <a:avLst/>
          </a:prstGeom>
          <a:noFill/>
          <a:ln/>
        </p:spPr>
        <p:txBody>
          <a:bodyPr wrap="square" lIns="0" tIns="0" rIns="0" bIns="0" rtlCol="0" anchor="t"/>
          <a:lstStyle/>
          <a:p>
            <a:pPr marL="0" indent="0" algn="l">
              <a:lnSpc>
                <a:spcPts val="2475"/>
              </a:lnSpc>
              <a:buNone/>
            </a:pPr>
            <a:r>
              <a:rPr lang="en-US" sz="1500">
                <a:solidFill>
                  <a:srgbClr val="0D0D0D"/>
                </a:solidFill>
                <a:latin typeface="Poppins Light" pitchFamily="34" charset="0"/>
                <a:ea typeface="Poppins Light" pitchFamily="34" charset="-122"/>
                <a:cs typeface="Poppins Light" pitchFamily="34" charset="-120"/>
              </a:rPr>
              <a:t>Outline the ethical issues and measures to maintain ethical principles</a:t>
            </a:r>
            <a:endParaRPr lang="en-US" sz="1500"/>
          </a:p>
        </p:txBody>
      </p:sp>
      <p:sp>
        <p:nvSpPr>
          <p:cNvPr id="4" name="Ethical considerations"/>
          <p:cNvSpPr/>
          <p:nvPr/>
        </p:nvSpPr>
        <p:spPr>
          <a:xfrm>
            <a:off x="6667500" y="7124700"/>
            <a:ext cx="4972050" cy="428625"/>
          </a:xfrm>
          <a:prstGeom prst="rect">
            <a:avLst/>
          </a:prstGeom>
          <a:noFill/>
          <a:ln/>
        </p:spPr>
        <p:txBody>
          <a:bodyPr wrap="square" lIns="0" tIns="0" rIns="0" bIns="0" rtlCol="0" anchor="t"/>
          <a:lstStyle/>
          <a:p>
            <a:pPr marL="0" indent="0" algn="l">
              <a:lnSpc>
                <a:spcPts val="3375"/>
              </a:lnSpc>
              <a:buNone/>
            </a:pPr>
            <a:r>
              <a:rPr lang="en-US" sz="2250">
                <a:solidFill>
                  <a:srgbClr val="0D0D0D"/>
                </a:solidFill>
                <a:latin typeface="Poppins SemiBold" pitchFamily="34" charset="0"/>
                <a:ea typeface="Poppins SemiBold" pitchFamily="34" charset="-122"/>
                <a:cs typeface="Poppins SemiBold" pitchFamily="34" charset="-120"/>
              </a:rPr>
              <a:t>Ethical considerations</a:t>
            </a:r>
            <a:endParaRPr lang="en-US" sz="2250"/>
          </a:p>
        </p:txBody>
      </p:sp>
      <p:sp>
        <p:nvSpPr>
          <p:cNvPr id="5" name="Who will do the work Outline responsibilities of the principle investigator research assistants analyst community gatekeepers etc"/>
          <p:cNvSpPr/>
          <p:nvPr/>
        </p:nvSpPr>
        <p:spPr>
          <a:xfrm>
            <a:off x="952500" y="7829550"/>
            <a:ext cx="4972050" cy="942975"/>
          </a:xfrm>
          <a:prstGeom prst="rect">
            <a:avLst/>
          </a:prstGeom>
          <a:noFill/>
          <a:ln/>
        </p:spPr>
        <p:txBody>
          <a:bodyPr wrap="square" lIns="0" tIns="0" rIns="0" bIns="0" rtlCol="0" anchor="t"/>
          <a:lstStyle/>
          <a:p>
            <a:pPr marL="0" indent="0" algn="l">
              <a:lnSpc>
                <a:spcPts val="2475"/>
              </a:lnSpc>
              <a:buNone/>
            </a:pPr>
            <a:r>
              <a:rPr lang="en-US" sz="1500">
                <a:solidFill>
                  <a:srgbClr val="0D0D0D"/>
                </a:solidFill>
                <a:latin typeface="Poppins Light" pitchFamily="34" charset="0"/>
                <a:ea typeface="Poppins Light" pitchFamily="34" charset="-122"/>
                <a:cs typeface="Poppins Light" pitchFamily="34" charset="-120"/>
              </a:rPr>
              <a:t>Who will do the work? Outline responsibilities of the principle investigator, research assistants, analyst, community ‘gatekeepers’  etc.</a:t>
            </a:r>
            <a:endParaRPr lang="en-US" sz="1500"/>
          </a:p>
        </p:txBody>
      </p:sp>
      <p:sp>
        <p:nvSpPr>
          <p:cNvPr id="6" name="Team composition"/>
          <p:cNvSpPr/>
          <p:nvPr/>
        </p:nvSpPr>
        <p:spPr>
          <a:xfrm>
            <a:off x="952500" y="7124700"/>
            <a:ext cx="4972050" cy="428625"/>
          </a:xfrm>
          <a:prstGeom prst="rect">
            <a:avLst/>
          </a:prstGeom>
          <a:noFill/>
          <a:ln/>
        </p:spPr>
        <p:txBody>
          <a:bodyPr wrap="square" lIns="0" tIns="0" rIns="0" bIns="0" rtlCol="0" anchor="t"/>
          <a:lstStyle/>
          <a:p>
            <a:pPr marL="0" indent="0" algn="l">
              <a:lnSpc>
                <a:spcPts val="3375"/>
              </a:lnSpc>
              <a:buNone/>
            </a:pPr>
            <a:r>
              <a:rPr lang="en-US" sz="2250">
                <a:solidFill>
                  <a:srgbClr val="0D0D0D"/>
                </a:solidFill>
                <a:latin typeface="Poppins SemiBold" pitchFamily="34" charset="0"/>
                <a:ea typeface="Poppins SemiBold" pitchFamily="34" charset="-122"/>
                <a:cs typeface="Poppins SemiBold" pitchFamily="34" charset="-120"/>
              </a:rPr>
              <a:t>Team composition</a:t>
            </a:r>
            <a:endParaRPr lang="en-US" sz="2250"/>
          </a:p>
        </p:txBody>
      </p:sp>
      <p:sp>
        <p:nvSpPr>
          <p:cNvPr id="7" name="Outline the budget and resources to ensure the project stays on schedule remember the focus is on rapid"/>
          <p:cNvSpPr/>
          <p:nvPr/>
        </p:nvSpPr>
        <p:spPr>
          <a:xfrm>
            <a:off x="6667500" y="5200650"/>
            <a:ext cx="4972050" cy="942975"/>
          </a:xfrm>
          <a:prstGeom prst="rect">
            <a:avLst/>
          </a:prstGeom>
          <a:noFill/>
          <a:ln/>
        </p:spPr>
        <p:txBody>
          <a:bodyPr wrap="square" lIns="0" tIns="0" rIns="0" bIns="0" rtlCol="0" anchor="t"/>
          <a:lstStyle/>
          <a:p>
            <a:pPr marL="0" indent="0" algn="l">
              <a:lnSpc>
                <a:spcPts val="2475"/>
              </a:lnSpc>
              <a:buNone/>
            </a:pPr>
            <a:r>
              <a:rPr lang="en-US" sz="1500">
                <a:solidFill>
                  <a:srgbClr val="0D0D0D"/>
                </a:solidFill>
                <a:latin typeface="Poppins Light" pitchFamily="34" charset="0"/>
                <a:ea typeface="Poppins Light" pitchFamily="34" charset="-122"/>
                <a:cs typeface="Poppins Light" pitchFamily="34" charset="-120"/>
              </a:rPr>
              <a:t>Outline the budget and resources to ensure the project stays on schedule (remember the focus is on rapid)</a:t>
            </a:r>
            <a:endParaRPr lang="en-US" sz="1500"/>
          </a:p>
        </p:txBody>
      </p:sp>
      <p:sp>
        <p:nvSpPr>
          <p:cNvPr id="8" name="Budget"/>
          <p:cNvSpPr/>
          <p:nvPr/>
        </p:nvSpPr>
        <p:spPr>
          <a:xfrm>
            <a:off x="6667500" y="4495800"/>
            <a:ext cx="4972050" cy="428625"/>
          </a:xfrm>
          <a:prstGeom prst="rect">
            <a:avLst/>
          </a:prstGeom>
          <a:noFill/>
          <a:ln/>
        </p:spPr>
        <p:txBody>
          <a:bodyPr wrap="square" lIns="0" tIns="0" rIns="0" bIns="0" rtlCol="0" anchor="t"/>
          <a:lstStyle/>
          <a:p>
            <a:pPr marL="0" indent="0" algn="l">
              <a:lnSpc>
                <a:spcPts val="3375"/>
              </a:lnSpc>
              <a:buNone/>
            </a:pPr>
            <a:r>
              <a:rPr lang="en-US" sz="2250">
                <a:solidFill>
                  <a:srgbClr val="0D0D0D"/>
                </a:solidFill>
                <a:latin typeface="Poppins SemiBold" pitchFamily="34" charset="0"/>
                <a:ea typeface="Poppins SemiBold" pitchFamily="34" charset="-122"/>
                <a:cs typeface="Poppins SemiBold" pitchFamily="34" charset="-120"/>
              </a:rPr>
              <a:t>Budget</a:t>
            </a:r>
            <a:endParaRPr lang="en-US" sz="2250"/>
          </a:p>
        </p:txBody>
      </p:sp>
      <p:sp>
        <p:nvSpPr>
          <p:cNvPr id="9" name="Establish timeline including any key milestones and deadlines"/>
          <p:cNvSpPr/>
          <p:nvPr/>
        </p:nvSpPr>
        <p:spPr>
          <a:xfrm>
            <a:off x="952500" y="5200650"/>
            <a:ext cx="4972050" cy="628650"/>
          </a:xfrm>
          <a:prstGeom prst="rect">
            <a:avLst/>
          </a:prstGeom>
          <a:noFill/>
          <a:ln/>
        </p:spPr>
        <p:txBody>
          <a:bodyPr wrap="square" lIns="0" tIns="0" rIns="0" bIns="0" rtlCol="0" anchor="t"/>
          <a:lstStyle/>
          <a:p>
            <a:pPr marL="0" indent="0" algn="l">
              <a:lnSpc>
                <a:spcPts val="2475"/>
              </a:lnSpc>
              <a:buNone/>
            </a:pPr>
            <a:r>
              <a:rPr lang="en-US" sz="1500">
                <a:solidFill>
                  <a:srgbClr val="0D0D0D"/>
                </a:solidFill>
                <a:latin typeface="Poppins Light" pitchFamily="34" charset="0"/>
                <a:ea typeface="Poppins Light" pitchFamily="34" charset="-122"/>
                <a:cs typeface="Poppins Light" pitchFamily="34" charset="-120"/>
              </a:rPr>
              <a:t>Establish timeline, including any key milestones and deadlines</a:t>
            </a:r>
            <a:endParaRPr lang="en-US" sz="1500"/>
          </a:p>
        </p:txBody>
      </p:sp>
      <p:sp>
        <p:nvSpPr>
          <p:cNvPr id="10" name="Timeline"/>
          <p:cNvSpPr/>
          <p:nvPr/>
        </p:nvSpPr>
        <p:spPr>
          <a:xfrm>
            <a:off x="952500" y="4495800"/>
            <a:ext cx="4972050" cy="428625"/>
          </a:xfrm>
          <a:prstGeom prst="rect">
            <a:avLst/>
          </a:prstGeom>
          <a:noFill/>
          <a:ln/>
        </p:spPr>
        <p:txBody>
          <a:bodyPr wrap="square" lIns="0" tIns="0" rIns="0" bIns="0" rtlCol="0" anchor="t"/>
          <a:lstStyle/>
          <a:p>
            <a:pPr marL="0" indent="0" algn="l">
              <a:lnSpc>
                <a:spcPts val="3375"/>
              </a:lnSpc>
              <a:buNone/>
            </a:pPr>
            <a:r>
              <a:rPr lang="en-US" sz="2250">
                <a:solidFill>
                  <a:srgbClr val="0D0D0D"/>
                </a:solidFill>
                <a:latin typeface="Poppins SemiBold" pitchFamily="34" charset="0"/>
                <a:ea typeface="Poppins SemiBold" pitchFamily="34" charset="-122"/>
                <a:cs typeface="Poppins SemiBold" pitchFamily="34" charset="-120"/>
              </a:rPr>
              <a:t>Timeline</a:t>
            </a:r>
            <a:endParaRPr lang="en-US" sz="2250"/>
          </a:p>
        </p:txBody>
      </p:sp>
      <p:sp>
        <p:nvSpPr>
          <p:cNvPr id="11" name="Terms of Reference ToR 3 -"/>
          <p:cNvSpPr/>
          <p:nvPr/>
        </p:nvSpPr>
        <p:spPr>
          <a:xfrm>
            <a:off x="952500" y="952500"/>
            <a:ext cx="16402050" cy="904875"/>
          </a:xfrm>
          <a:prstGeom prst="rect">
            <a:avLst/>
          </a:prstGeom>
          <a:noFill/>
          <a:ln/>
        </p:spPr>
        <p:txBody>
          <a:bodyPr wrap="square" lIns="0" tIns="0" rIns="0" bIns="0" rtlCol="0" anchor="b"/>
          <a:lstStyle/>
          <a:p>
            <a:pPr marL="0" indent="0" algn="l">
              <a:lnSpc>
                <a:spcPts val="7125"/>
              </a:lnSpc>
              <a:buNone/>
            </a:pPr>
            <a:r>
              <a:rPr lang="en-US" sz="5250">
                <a:solidFill>
                  <a:srgbClr val="FFFFFF"/>
                </a:solidFill>
                <a:latin typeface="Poppins SemiBold" pitchFamily="34" charset="0"/>
                <a:ea typeface="Poppins SemiBold" pitchFamily="34" charset="-122"/>
                <a:cs typeface="Poppins SemiBold" pitchFamily="34" charset="-120"/>
              </a:rPr>
              <a:t>Terms of Reference (ToR) 3 - </a:t>
            </a:r>
            <a:endParaRPr lang="en-US" sz="5250"/>
          </a:p>
        </p:txBody>
      </p:sp>
      <p:sp>
        <p:nvSpPr>
          <p:cNvPr id="12" name="The Scope of Work covers the key activities"/>
          <p:cNvSpPr/>
          <p:nvPr/>
        </p:nvSpPr>
        <p:spPr>
          <a:xfrm>
            <a:off x="952500" y="2981325"/>
            <a:ext cx="14306550" cy="714375"/>
          </a:xfrm>
          <a:prstGeom prst="rect">
            <a:avLst/>
          </a:prstGeom>
          <a:noFill/>
          <a:ln/>
        </p:spPr>
        <p:txBody>
          <a:bodyPr wrap="square" lIns="0" tIns="0" rIns="0" bIns="0" rtlCol="0" anchor="t"/>
          <a:lstStyle/>
          <a:p>
            <a:pPr marL="0" indent="0" algn="l">
              <a:lnSpc>
                <a:spcPts val="5625"/>
              </a:lnSpc>
              <a:buNone/>
            </a:pPr>
            <a:r>
              <a:rPr lang="en-US" sz="3750">
                <a:solidFill>
                  <a:srgbClr val="0D0D0D"/>
                </a:solidFill>
                <a:latin typeface="Poppins SemiBold" pitchFamily="34" charset="0"/>
                <a:ea typeface="Poppins SemiBold" pitchFamily="34" charset="-122"/>
                <a:cs typeface="Poppins SemiBold" pitchFamily="34" charset="-120"/>
              </a:rPr>
              <a:t>The Scope of Work covers the key activities:</a:t>
            </a:r>
            <a:endParaRPr lang="en-US" sz="375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26">
    <p:bg>
      <p:bgPr>
        <a:solidFill>
          <a:srgbClr val="FFFFFF"/>
        </a:solidFill>
        <a:effectLst/>
      </p:bgPr>
    </p:bg>
    <p:spTree>
      <p:nvGrpSpPr>
        <p:cNvPr id="1" name=""/>
        <p:cNvGrpSpPr/>
        <p:nvPr/>
      </p:nvGrpSpPr>
      <p:grpSpPr>
        <a:xfrm>
          <a:off x="0" y="0"/>
          <a:ext cx="0" cy="0"/>
          <a:chOff x="0" y="0"/>
          <a:chExt cx="0" cy="0"/>
        </a:xfrm>
      </p:grpSpPr>
      <p:pic>
        <p:nvPicPr>
          <p:cNvPr id="2" name="Price"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324600" y="2914650"/>
            <a:ext cx="11096625" cy="714375"/>
          </a:xfrm>
          <a:prstGeom prst="rect">
            <a:avLst/>
          </a:prstGeom>
        </p:spPr>
      </p:pic>
      <p:pic>
        <p:nvPicPr>
          <p:cNvPr id="3" name="Line 1" descr="preencoded.png"/>
          <p:cNvPicPr>
            <a:picLocks noChangeAspect="1"/>
          </p:cNvPicPr>
          <p:nvPr/>
        </p:nvPicPr>
        <p:blipFill>
          <a:blip r:embed="rId5"/>
          <a:srcRect/>
          <a:stretch/>
        </p:blipFill>
        <p:spPr>
          <a:xfrm>
            <a:off x="5905500" y="2914650"/>
            <a:ext cx="14288" cy="6915150"/>
          </a:xfrm>
          <a:prstGeom prst="rect">
            <a:avLst/>
          </a:prstGeom>
        </p:spPr>
      </p:pic>
      <p:pic>
        <p:nvPicPr>
          <p:cNvPr id="4" name="Block 1" descr="preencoded.png"/>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952500" y="2914650"/>
            <a:ext cx="4619625" cy="714375"/>
          </a:xfrm>
          <a:prstGeom prst="rect">
            <a:avLst/>
          </a:prstGeom>
        </p:spPr>
      </p:pic>
      <p:pic>
        <p:nvPicPr>
          <p:cNvPr id="5" name="Frame 2095584900" descr="preencoded.png"/>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0" y="0"/>
            <a:ext cx="18288000" cy="2505075"/>
          </a:xfrm>
          <a:prstGeom prst="rect">
            <a:avLst/>
          </a:prstGeom>
        </p:spPr>
      </p:pic>
      <p:sp>
        <p:nvSpPr>
          <p:cNvPr id="6" name="The person should have the capacity to give consent and should have the power of choice without constraint or coercion  without feeling forced or persuaded The person should have sufficient knowledge and understanding to enable him or her to make the righ"/>
          <p:cNvSpPr/>
          <p:nvPr/>
        </p:nvSpPr>
        <p:spPr>
          <a:xfrm>
            <a:off x="6324600" y="4581525"/>
            <a:ext cx="6096000" cy="2828925"/>
          </a:xfrm>
          <a:prstGeom prst="rect">
            <a:avLst/>
          </a:prstGeom>
          <a:noFill/>
          <a:ln/>
        </p:spPr>
        <p:txBody>
          <a:bodyPr wrap="square" lIns="0" tIns="0" rIns="0" bIns="0" rtlCol="0" anchor="t"/>
          <a:lstStyle/>
          <a:p>
            <a:pPr marL="0" indent="0" algn="l">
              <a:lnSpc>
                <a:spcPts val="2475"/>
              </a:lnSpc>
              <a:buNone/>
            </a:pPr>
            <a:r>
              <a:rPr lang="en-US" sz="1500">
                <a:solidFill>
                  <a:srgbClr val="0D0D0D"/>
                </a:solidFill>
                <a:latin typeface="Poppins Light" pitchFamily="34" charset="0"/>
                <a:ea typeface="Poppins Light" pitchFamily="34" charset="-122"/>
                <a:cs typeface="Poppins Light" pitchFamily="34" charset="-120"/>
              </a:rPr>
              <a:t>The person should have the capacity to give consent and should have the power of choice without constraint or coercion – without feeling forced or persuaded
The person should have sufficient knowledge and understanding to enable him or her to make the right decision
If someone is under the legal age of adulthood, ‘assent’ should be gained from them, and consent should be gained from a caregiver over the legal age of adulthood</a:t>
            </a:r>
            <a:endParaRPr lang="en-US" sz="1500"/>
          </a:p>
        </p:txBody>
      </p:sp>
      <p:sp>
        <p:nvSpPr>
          <p:cNvPr id="7" name="Informed consent"/>
          <p:cNvSpPr/>
          <p:nvPr/>
        </p:nvSpPr>
        <p:spPr>
          <a:xfrm>
            <a:off x="6324600" y="3876675"/>
            <a:ext cx="6096000" cy="428625"/>
          </a:xfrm>
          <a:prstGeom prst="rect">
            <a:avLst/>
          </a:prstGeom>
          <a:noFill/>
          <a:ln/>
        </p:spPr>
        <p:txBody>
          <a:bodyPr wrap="square" lIns="0" tIns="0" rIns="0" bIns="0" rtlCol="0" anchor="t"/>
          <a:lstStyle/>
          <a:p>
            <a:pPr marL="0" indent="0" algn="l">
              <a:lnSpc>
                <a:spcPts val="3375"/>
              </a:lnSpc>
              <a:buNone/>
            </a:pPr>
            <a:r>
              <a:rPr lang="en-US" sz="2250">
                <a:solidFill>
                  <a:srgbClr val="0D0D0D"/>
                </a:solidFill>
                <a:latin typeface="Poppins SemiBold" pitchFamily="34" charset="0"/>
                <a:ea typeface="Poppins SemiBold" pitchFamily="34" charset="-122"/>
                <a:cs typeface="Poppins SemiBold" pitchFamily="34" charset="-120"/>
              </a:rPr>
              <a:t>Informed consent</a:t>
            </a:r>
            <a:endParaRPr lang="en-US" sz="2250"/>
          </a:p>
        </p:txBody>
      </p:sp>
      <p:sp>
        <p:nvSpPr>
          <p:cNvPr id="8" name="This should be possible at any time during the assessment without consequence This includes the right to ask for the tape-recorder if one is used to be switched off"/>
          <p:cNvSpPr/>
          <p:nvPr/>
        </p:nvSpPr>
        <p:spPr>
          <a:xfrm>
            <a:off x="6324600" y="8353425"/>
            <a:ext cx="6096000" cy="1257300"/>
          </a:xfrm>
          <a:prstGeom prst="rect">
            <a:avLst/>
          </a:prstGeom>
          <a:noFill/>
          <a:ln/>
        </p:spPr>
        <p:txBody>
          <a:bodyPr wrap="square" lIns="0" tIns="0" rIns="0" bIns="0" rtlCol="0" anchor="t"/>
          <a:lstStyle/>
          <a:p>
            <a:pPr marL="0" indent="0" algn="l">
              <a:lnSpc>
                <a:spcPts val="2475"/>
              </a:lnSpc>
              <a:buNone/>
            </a:pPr>
            <a:r>
              <a:rPr lang="en-US" sz="1500">
                <a:solidFill>
                  <a:srgbClr val="0D0D0D"/>
                </a:solidFill>
                <a:latin typeface="Poppins Light" pitchFamily="34" charset="0"/>
                <a:ea typeface="Poppins Light" pitchFamily="34" charset="-122"/>
                <a:cs typeface="Poppins Light" pitchFamily="34" charset="-120"/>
              </a:rPr>
              <a:t>This should be possible at any time during the assessment, without consequence
This includes the right to ask for the tape-recorder (if one is used) to be switched off</a:t>
            </a:r>
            <a:endParaRPr lang="en-US" sz="1500"/>
          </a:p>
        </p:txBody>
      </p:sp>
      <p:sp>
        <p:nvSpPr>
          <p:cNvPr id="9" name="Right to withdraw"/>
          <p:cNvSpPr/>
          <p:nvPr/>
        </p:nvSpPr>
        <p:spPr>
          <a:xfrm>
            <a:off x="6324600" y="7648575"/>
            <a:ext cx="6096000" cy="428625"/>
          </a:xfrm>
          <a:prstGeom prst="rect">
            <a:avLst/>
          </a:prstGeom>
          <a:noFill/>
          <a:ln/>
        </p:spPr>
        <p:txBody>
          <a:bodyPr wrap="square" lIns="0" tIns="0" rIns="0" bIns="0" rtlCol="0" anchor="t"/>
          <a:lstStyle/>
          <a:p>
            <a:pPr marL="0" indent="0" algn="l">
              <a:lnSpc>
                <a:spcPts val="3375"/>
              </a:lnSpc>
              <a:buNone/>
            </a:pPr>
            <a:r>
              <a:rPr lang="en-US" sz="2250">
                <a:solidFill>
                  <a:srgbClr val="0D0D0D"/>
                </a:solidFill>
                <a:latin typeface="Poppins SemiBold" pitchFamily="34" charset="0"/>
                <a:ea typeface="Poppins SemiBold" pitchFamily="34" charset="-122"/>
                <a:cs typeface="Poppins SemiBold" pitchFamily="34" charset="-120"/>
              </a:rPr>
              <a:t>Right to withdraw </a:t>
            </a:r>
            <a:endParaRPr lang="en-US" sz="2250"/>
          </a:p>
        </p:txBody>
      </p:sp>
      <p:sp>
        <p:nvSpPr>
          <p:cNvPr id="10" name="Respect confidentiality  participants should be able to choose whether their statements are public and attributable quoted on record or whether their statements are anonymous or not to be quoted off record Respect privacy  participants should be able to s"/>
          <p:cNvSpPr/>
          <p:nvPr/>
        </p:nvSpPr>
        <p:spPr>
          <a:xfrm>
            <a:off x="12601575" y="4581525"/>
            <a:ext cx="4838700" cy="4714875"/>
          </a:xfrm>
          <a:prstGeom prst="rect">
            <a:avLst/>
          </a:prstGeom>
          <a:noFill/>
          <a:ln/>
        </p:spPr>
        <p:txBody>
          <a:bodyPr wrap="square" lIns="0" tIns="0" rIns="0" bIns="0" rtlCol="0" anchor="t"/>
          <a:lstStyle/>
          <a:p>
            <a:pPr marL="0" indent="0" algn="l">
              <a:lnSpc>
                <a:spcPts val="2475"/>
              </a:lnSpc>
              <a:buNone/>
            </a:pPr>
            <a:r>
              <a:rPr lang="en-US" sz="1500">
                <a:solidFill>
                  <a:srgbClr val="0D0D0D"/>
                </a:solidFill>
                <a:latin typeface="Poppins Light" pitchFamily="34" charset="0"/>
                <a:ea typeface="Poppins Light" pitchFamily="34" charset="-122"/>
                <a:cs typeface="Poppins Light" pitchFamily="34" charset="-120"/>
              </a:rPr>
              <a:t>Respect confidentiality – participants should be able to choose whether their statements are public and attributable (quoted ‘on record’) or whether their statements are anonymous or not to be quoted (‘off record’). 
Respect privacy – participants should be able to speak in a comfortable setting free from onlookers; participants should never be forced to reveal information about themselves that the participant does not wish to reveal. Data should be anonymized (where the participant does not request attribution), identifiable information should be removed and data should not be able to be linked to any one person
Data should be stored securely</a:t>
            </a:r>
            <a:endParaRPr lang="en-US" sz="1500"/>
          </a:p>
        </p:txBody>
      </p:sp>
      <p:sp>
        <p:nvSpPr>
          <p:cNvPr id="11" name="Privacy and Confidentiality"/>
          <p:cNvSpPr/>
          <p:nvPr/>
        </p:nvSpPr>
        <p:spPr>
          <a:xfrm>
            <a:off x="12601575" y="3876675"/>
            <a:ext cx="4838700" cy="428625"/>
          </a:xfrm>
          <a:prstGeom prst="rect">
            <a:avLst/>
          </a:prstGeom>
          <a:noFill/>
          <a:ln/>
        </p:spPr>
        <p:txBody>
          <a:bodyPr wrap="square" lIns="0" tIns="0" rIns="0" bIns="0" rtlCol="0" anchor="t"/>
          <a:lstStyle/>
          <a:p>
            <a:pPr marL="0" indent="0" algn="l">
              <a:lnSpc>
                <a:spcPts val="3375"/>
              </a:lnSpc>
              <a:buNone/>
            </a:pPr>
            <a:r>
              <a:rPr lang="en-US" sz="2250">
                <a:solidFill>
                  <a:srgbClr val="0D0D0D"/>
                </a:solidFill>
                <a:latin typeface="Poppins SemiBold" pitchFamily="34" charset="0"/>
                <a:ea typeface="Poppins SemiBold" pitchFamily="34" charset="-122"/>
                <a:cs typeface="Poppins SemiBold" pitchFamily="34" charset="-120"/>
              </a:rPr>
              <a:t>Privacy and Confidentiality </a:t>
            </a:r>
            <a:endParaRPr lang="en-US" sz="2250"/>
          </a:p>
        </p:txBody>
      </p:sp>
      <p:sp>
        <p:nvSpPr>
          <p:cNvPr id="12" name="Application"/>
          <p:cNvSpPr/>
          <p:nvPr/>
        </p:nvSpPr>
        <p:spPr>
          <a:xfrm>
            <a:off x="6477000" y="2914650"/>
            <a:ext cx="2266950" cy="714375"/>
          </a:xfrm>
          <a:prstGeom prst="rect">
            <a:avLst/>
          </a:prstGeom>
          <a:noFill/>
          <a:ln/>
        </p:spPr>
        <p:txBody>
          <a:bodyPr wrap="square" lIns="0" tIns="0" rIns="0" bIns="0" rtlCol="0" anchor="t"/>
          <a:lstStyle/>
          <a:p>
            <a:pPr marL="0" indent="0" algn="l">
              <a:lnSpc>
                <a:spcPts val="5625"/>
              </a:lnSpc>
              <a:buNone/>
            </a:pPr>
            <a:r>
              <a:rPr lang="en-US" sz="3000">
                <a:solidFill>
                  <a:srgbClr val="FFFFFF"/>
                </a:solidFill>
                <a:latin typeface="Poppins SemiBold" pitchFamily="34" charset="0"/>
                <a:ea typeface="Poppins SemiBold" pitchFamily="34" charset="-122"/>
                <a:cs typeface="Poppins SemiBold" pitchFamily="34" charset="-120"/>
              </a:rPr>
              <a:t>Application</a:t>
            </a:r>
            <a:endParaRPr lang="en-US" sz="3000"/>
          </a:p>
        </p:txBody>
      </p:sp>
      <p:sp>
        <p:nvSpPr>
          <p:cNvPr id="13" name="Ethical principle"/>
          <p:cNvSpPr/>
          <p:nvPr/>
        </p:nvSpPr>
        <p:spPr>
          <a:xfrm>
            <a:off x="1104900" y="2914650"/>
            <a:ext cx="4781550" cy="714375"/>
          </a:xfrm>
          <a:prstGeom prst="rect">
            <a:avLst/>
          </a:prstGeom>
          <a:noFill/>
          <a:ln/>
        </p:spPr>
        <p:txBody>
          <a:bodyPr wrap="square" lIns="0" tIns="0" rIns="0" bIns="0" rtlCol="0" anchor="t"/>
          <a:lstStyle/>
          <a:p>
            <a:pPr marL="0" indent="0" algn="l">
              <a:lnSpc>
                <a:spcPts val="5625"/>
              </a:lnSpc>
              <a:buNone/>
            </a:pPr>
            <a:r>
              <a:rPr lang="en-US" sz="3000">
                <a:solidFill>
                  <a:srgbClr val="FFFFFF"/>
                </a:solidFill>
                <a:latin typeface="Poppins SemiBold" pitchFamily="34" charset="0"/>
                <a:ea typeface="Poppins SemiBold" pitchFamily="34" charset="-122"/>
                <a:cs typeface="Poppins SemiBold" pitchFamily="34" charset="-120"/>
              </a:rPr>
              <a:t>Ethical principle</a:t>
            </a:r>
            <a:endParaRPr lang="en-US" sz="3000"/>
          </a:p>
        </p:txBody>
      </p:sp>
      <p:sp>
        <p:nvSpPr>
          <p:cNvPr id="14" name="Key Ethical Principles"/>
          <p:cNvSpPr/>
          <p:nvPr/>
        </p:nvSpPr>
        <p:spPr>
          <a:xfrm>
            <a:off x="952500" y="952500"/>
            <a:ext cx="16402050" cy="904875"/>
          </a:xfrm>
          <a:prstGeom prst="rect">
            <a:avLst/>
          </a:prstGeom>
          <a:noFill/>
          <a:ln/>
        </p:spPr>
        <p:txBody>
          <a:bodyPr wrap="square" lIns="0" tIns="0" rIns="0" bIns="0" rtlCol="0" anchor="b"/>
          <a:lstStyle/>
          <a:p>
            <a:pPr marL="0" indent="0" algn="l">
              <a:lnSpc>
                <a:spcPts val="7125"/>
              </a:lnSpc>
              <a:buNone/>
            </a:pPr>
            <a:r>
              <a:rPr lang="en-US" sz="5250">
                <a:solidFill>
                  <a:srgbClr val="FFFFFF"/>
                </a:solidFill>
                <a:latin typeface="Poppins SemiBold" pitchFamily="34" charset="0"/>
                <a:ea typeface="Poppins SemiBold" pitchFamily="34" charset="-122"/>
                <a:cs typeface="Poppins SemiBold" pitchFamily="34" charset="-120"/>
              </a:rPr>
              <a:t>Key Ethical Principles</a:t>
            </a:r>
            <a:endParaRPr lang="en-US" sz="5250"/>
          </a:p>
        </p:txBody>
      </p:sp>
      <p:sp>
        <p:nvSpPr>
          <p:cNvPr id="15" name="Individuals should be treated as independent individuals not under the control of others People with diminished ability to act independently require special protection"/>
          <p:cNvSpPr/>
          <p:nvPr/>
        </p:nvSpPr>
        <p:spPr>
          <a:xfrm>
            <a:off x="952500" y="4581525"/>
            <a:ext cx="4972050" cy="1257300"/>
          </a:xfrm>
          <a:prstGeom prst="rect">
            <a:avLst/>
          </a:prstGeom>
          <a:noFill/>
          <a:ln/>
        </p:spPr>
        <p:txBody>
          <a:bodyPr wrap="square" lIns="0" tIns="0" rIns="0" bIns="0" rtlCol="0" anchor="t"/>
          <a:lstStyle/>
          <a:p>
            <a:pPr marL="0" indent="0" algn="l">
              <a:lnSpc>
                <a:spcPts val="2475"/>
              </a:lnSpc>
              <a:buNone/>
            </a:pPr>
            <a:r>
              <a:rPr lang="en-US" sz="1500">
                <a:solidFill>
                  <a:srgbClr val="0D0D0D"/>
                </a:solidFill>
                <a:latin typeface="Poppins Light" pitchFamily="34" charset="0"/>
                <a:ea typeface="Poppins Light" pitchFamily="34" charset="-122"/>
                <a:cs typeface="Poppins Light" pitchFamily="34" charset="-120"/>
              </a:rPr>
              <a:t>Individuals should be treated as independent individuals, not under the control of others
People with diminished ability to act independently require special protection </a:t>
            </a:r>
            <a:endParaRPr lang="en-US" sz="1500"/>
          </a:p>
        </p:txBody>
      </p:sp>
      <p:sp>
        <p:nvSpPr>
          <p:cNvPr id="16" name="Respect for persons"/>
          <p:cNvSpPr/>
          <p:nvPr/>
        </p:nvSpPr>
        <p:spPr>
          <a:xfrm>
            <a:off x="952500" y="3876675"/>
            <a:ext cx="4972050" cy="428625"/>
          </a:xfrm>
          <a:prstGeom prst="rect">
            <a:avLst/>
          </a:prstGeom>
          <a:noFill/>
          <a:ln/>
        </p:spPr>
        <p:txBody>
          <a:bodyPr wrap="square" lIns="0" tIns="0" rIns="0" bIns="0" rtlCol="0" anchor="t"/>
          <a:lstStyle/>
          <a:p>
            <a:pPr marL="0" indent="0" algn="l">
              <a:lnSpc>
                <a:spcPts val="3375"/>
              </a:lnSpc>
              <a:buNone/>
            </a:pPr>
            <a:r>
              <a:rPr lang="en-US" sz="2250">
                <a:solidFill>
                  <a:srgbClr val="0D0D0D"/>
                </a:solidFill>
                <a:latin typeface="Poppins SemiBold" pitchFamily="34" charset="0"/>
                <a:ea typeface="Poppins SemiBold" pitchFamily="34" charset="-122"/>
                <a:cs typeface="Poppins SemiBold" pitchFamily="34" charset="-120"/>
              </a:rPr>
              <a:t>Respect for persons</a:t>
            </a:r>
            <a:endParaRPr lang="en-US" sz="225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27">
    <p:bg>
      <p:bgPr>
        <a:solidFill>
          <a:srgbClr val="FFFFFF"/>
        </a:solidFill>
        <a:effectLst/>
      </p:bgPr>
    </p:bg>
    <p:spTree>
      <p:nvGrpSpPr>
        <p:cNvPr id="1" name=""/>
        <p:cNvGrpSpPr/>
        <p:nvPr/>
      </p:nvGrpSpPr>
      <p:grpSpPr>
        <a:xfrm>
          <a:off x="0" y="0"/>
          <a:ext cx="0" cy="0"/>
          <a:chOff x="0" y="0"/>
          <a:chExt cx="0" cy="0"/>
        </a:xfrm>
      </p:grpSpPr>
      <p:pic>
        <p:nvPicPr>
          <p:cNvPr id="2" name="Price"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439275" y="2914650"/>
            <a:ext cx="7981950" cy="714375"/>
          </a:xfrm>
          <a:prstGeom prst="rect">
            <a:avLst/>
          </a:prstGeom>
        </p:spPr>
      </p:pic>
      <p:pic>
        <p:nvPicPr>
          <p:cNvPr id="3" name="Line 1" descr="preencoded.png"/>
          <p:cNvPicPr>
            <a:picLocks noChangeAspect="1"/>
          </p:cNvPicPr>
          <p:nvPr/>
        </p:nvPicPr>
        <p:blipFill>
          <a:blip r:embed="rId5"/>
          <a:srcRect/>
          <a:stretch/>
        </p:blipFill>
        <p:spPr>
          <a:xfrm>
            <a:off x="8753475" y="2914650"/>
            <a:ext cx="14288" cy="6915150"/>
          </a:xfrm>
          <a:prstGeom prst="rect">
            <a:avLst/>
          </a:prstGeom>
        </p:spPr>
      </p:pic>
      <p:pic>
        <p:nvPicPr>
          <p:cNvPr id="4" name="Block 1" descr="preencoded.png"/>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952500" y="2914650"/>
            <a:ext cx="6800850" cy="714375"/>
          </a:xfrm>
          <a:prstGeom prst="rect">
            <a:avLst/>
          </a:prstGeom>
        </p:spPr>
      </p:pic>
      <p:pic>
        <p:nvPicPr>
          <p:cNvPr id="5" name="Frame 2095584900" descr="preencoded.png"/>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0" y="0"/>
            <a:ext cx="18288000" cy="2505075"/>
          </a:xfrm>
          <a:prstGeom prst="rect">
            <a:avLst/>
          </a:prstGeom>
        </p:spPr>
      </p:pic>
      <p:sp>
        <p:nvSpPr>
          <p:cNvPr id="6" name="The nature of risks and benefits should be assessed in a step-by-step way Risk can be defined as the probability of harm or injury physical psychological social or economic occurring as a result of participation in research The potential benefit of the wo"/>
          <p:cNvSpPr/>
          <p:nvPr/>
        </p:nvSpPr>
        <p:spPr>
          <a:xfrm>
            <a:off x="9439275" y="4581525"/>
            <a:ext cx="8001000" cy="1885950"/>
          </a:xfrm>
          <a:prstGeom prst="rect">
            <a:avLst/>
          </a:prstGeom>
          <a:noFill/>
          <a:ln/>
        </p:spPr>
        <p:txBody>
          <a:bodyPr wrap="square" lIns="0" tIns="0" rIns="0" bIns="0" rtlCol="0" anchor="t"/>
          <a:lstStyle/>
          <a:p>
            <a:pPr marL="0" indent="0" algn="l">
              <a:lnSpc>
                <a:spcPts val="2475"/>
              </a:lnSpc>
              <a:buNone/>
            </a:pPr>
            <a:r>
              <a:rPr lang="en-US" sz="1500">
                <a:solidFill>
                  <a:srgbClr val="0D0D0D"/>
                </a:solidFill>
                <a:latin typeface="Poppins Light" pitchFamily="34" charset="0"/>
                <a:ea typeface="Poppins Light" pitchFamily="34" charset="-122"/>
                <a:cs typeface="Poppins Light" pitchFamily="34" charset="-120"/>
              </a:rPr>
              <a:t>The nature of risks and benefits should be assessed in a step-by-step way. 
‘Risk’ can be defined as: the probability of harm or injury (physical, psychological, social or economic) occurring as a result of participation in research.
The potential benefit of the work should outweigh the probability and severity of risks. 
More information can be found </a:t>
            </a:r>
            <a:r>
              <a:rPr lang="en-US" sz="1500" u="sng">
                <a:solidFill>
                  <a:srgbClr val="0D0D0D"/>
                </a:solidFill>
                <a:latin typeface="Poppins Light" pitchFamily="34" charset="0"/>
                <a:ea typeface="Poppins Light" pitchFamily="34" charset="-122"/>
                <a:cs typeface="Poppins Light" pitchFamily="34" charset="-120"/>
                <a:hlinkClick r:id="rId10">
                  <a:extLst>
                    <a:ext uri="{A12FA001-AC4F-418D-AE19-62706E023703}">
                      <ahyp:hlinkClr xmlns:ahyp="http://schemas.microsoft.com/office/drawing/2018/hyperlinkcolor" val="tx"/>
                    </a:ext>
                  </a:extLst>
                </a:hlinkClick>
              </a:rPr>
              <a:t>here</a:t>
            </a:r>
            <a:r>
              <a:rPr lang="en-US" sz="1500">
                <a:solidFill>
                  <a:srgbClr val="0D0D0D"/>
                </a:solidFill>
                <a:latin typeface="Poppins Light" pitchFamily="34" charset="0"/>
                <a:ea typeface="Poppins Light" pitchFamily="34" charset="-122"/>
                <a:cs typeface="Poppins Light" pitchFamily="34" charset="-120"/>
              </a:rPr>
              <a:t>. </a:t>
            </a:r>
            <a:endParaRPr lang="en-US" sz="1500"/>
          </a:p>
        </p:txBody>
      </p:sp>
      <p:sp>
        <p:nvSpPr>
          <p:cNvPr id="7" name="Assessment of risks and benefits"/>
          <p:cNvSpPr/>
          <p:nvPr/>
        </p:nvSpPr>
        <p:spPr>
          <a:xfrm>
            <a:off x="9439275" y="3876675"/>
            <a:ext cx="8001000" cy="428625"/>
          </a:xfrm>
          <a:prstGeom prst="rect">
            <a:avLst/>
          </a:prstGeom>
          <a:noFill/>
          <a:ln/>
        </p:spPr>
        <p:txBody>
          <a:bodyPr wrap="square" lIns="0" tIns="0" rIns="0" bIns="0" rtlCol="0" anchor="t"/>
          <a:lstStyle/>
          <a:p>
            <a:pPr marL="0" indent="0" algn="l">
              <a:lnSpc>
                <a:spcPts val="3375"/>
              </a:lnSpc>
              <a:buNone/>
            </a:pPr>
            <a:r>
              <a:rPr lang="en-US" sz="2250">
                <a:solidFill>
                  <a:srgbClr val="0D0D0D"/>
                </a:solidFill>
                <a:latin typeface="Poppins SemiBold" pitchFamily="34" charset="0"/>
                <a:ea typeface="Poppins SemiBold" pitchFamily="34" charset="-122"/>
                <a:cs typeface="Poppins SemiBold" pitchFamily="34" charset="-120"/>
              </a:rPr>
              <a:t>Assessment of risks and benefits</a:t>
            </a:r>
            <a:endParaRPr lang="en-US" sz="2250"/>
          </a:p>
        </p:txBody>
      </p:sp>
      <p:sp>
        <p:nvSpPr>
          <p:cNvPr id="8" name="In participant selection wherever you can include a wide range of people think about gender ethnicity and marginalized groups Think about specific groups who are particularly vulnerable to the impacts of the crisis youre supporting and make sure you inclu"/>
          <p:cNvSpPr/>
          <p:nvPr/>
        </p:nvSpPr>
        <p:spPr>
          <a:xfrm>
            <a:off x="9439275" y="7781925"/>
            <a:ext cx="8001000" cy="1257300"/>
          </a:xfrm>
          <a:prstGeom prst="rect">
            <a:avLst/>
          </a:prstGeom>
          <a:noFill/>
          <a:ln/>
        </p:spPr>
        <p:txBody>
          <a:bodyPr wrap="square" lIns="0" tIns="0" rIns="0" bIns="0" rtlCol="0" anchor="t"/>
          <a:lstStyle/>
          <a:p>
            <a:pPr marL="0" indent="0" algn="l">
              <a:lnSpc>
                <a:spcPts val="2475"/>
              </a:lnSpc>
              <a:buNone/>
            </a:pPr>
            <a:r>
              <a:rPr lang="en-US" sz="1500">
                <a:solidFill>
                  <a:srgbClr val="0D0D0D"/>
                </a:solidFill>
                <a:latin typeface="Poppins Light" pitchFamily="34" charset="0"/>
                <a:ea typeface="Poppins Light" pitchFamily="34" charset="-122"/>
                <a:cs typeface="Poppins Light" pitchFamily="34" charset="-120"/>
              </a:rPr>
              <a:t>In participant selection, wherever you can include a wide range of people; think about gender, ethnicity, and marginalized groups
Think about specific groups who are particularly vulnerable to the impacts of the crisis you’re supporting and make sure you include them</a:t>
            </a:r>
            <a:endParaRPr lang="en-US" sz="1500"/>
          </a:p>
        </p:txBody>
      </p:sp>
      <p:sp>
        <p:nvSpPr>
          <p:cNvPr id="9" name="Selection of participants"/>
          <p:cNvSpPr/>
          <p:nvPr/>
        </p:nvSpPr>
        <p:spPr>
          <a:xfrm>
            <a:off x="9439275" y="7077075"/>
            <a:ext cx="8001000" cy="428625"/>
          </a:xfrm>
          <a:prstGeom prst="rect">
            <a:avLst/>
          </a:prstGeom>
          <a:noFill/>
          <a:ln/>
        </p:spPr>
        <p:txBody>
          <a:bodyPr wrap="square" lIns="0" tIns="0" rIns="0" bIns="0" rtlCol="0" anchor="t"/>
          <a:lstStyle/>
          <a:p>
            <a:pPr marL="0" indent="0" algn="l">
              <a:lnSpc>
                <a:spcPts val="3375"/>
              </a:lnSpc>
              <a:buNone/>
            </a:pPr>
            <a:r>
              <a:rPr lang="en-US" sz="2250">
                <a:solidFill>
                  <a:srgbClr val="0D0D0D"/>
                </a:solidFill>
                <a:latin typeface="Poppins SemiBold" pitchFamily="34" charset="0"/>
                <a:ea typeface="Poppins SemiBold" pitchFamily="34" charset="-122"/>
                <a:cs typeface="Poppins SemiBold" pitchFamily="34" charset="-120"/>
              </a:rPr>
              <a:t>Selection of participants</a:t>
            </a:r>
            <a:endParaRPr lang="en-US" sz="2250"/>
          </a:p>
        </p:txBody>
      </p:sp>
      <p:sp>
        <p:nvSpPr>
          <p:cNvPr id="10" name="Application"/>
          <p:cNvSpPr/>
          <p:nvPr/>
        </p:nvSpPr>
        <p:spPr>
          <a:xfrm>
            <a:off x="9591675" y="2914650"/>
            <a:ext cx="2266950" cy="714375"/>
          </a:xfrm>
          <a:prstGeom prst="rect">
            <a:avLst/>
          </a:prstGeom>
          <a:noFill/>
          <a:ln/>
        </p:spPr>
        <p:txBody>
          <a:bodyPr wrap="square" lIns="0" tIns="0" rIns="0" bIns="0" rtlCol="0" anchor="t"/>
          <a:lstStyle/>
          <a:p>
            <a:pPr marL="0" indent="0" algn="l">
              <a:lnSpc>
                <a:spcPts val="5625"/>
              </a:lnSpc>
              <a:buNone/>
            </a:pPr>
            <a:r>
              <a:rPr lang="en-US" sz="3000">
                <a:solidFill>
                  <a:srgbClr val="FFFFFF"/>
                </a:solidFill>
                <a:latin typeface="Poppins SemiBold" pitchFamily="34" charset="0"/>
                <a:ea typeface="Poppins SemiBold" pitchFamily="34" charset="-122"/>
                <a:cs typeface="Poppins SemiBold" pitchFamily="34" charset="-120"/>
              </a:rPr>
              <a:t>Application</a:t>
            </a:r>
            <a:endParaRPr lang="en-US" sz="3000"/>
          </a:p>
        </p:txBody>
      </p:sp>
      <p:sp>
        <p:nvSpPr>
          <p:cNvPr id="11" name="Ethical principle"/>
          <p:cNvSpPr/>
          <p:nvPr/>
        </p:nvSpPr>
        <p:spPr>
          <a:xfrm>
            <a:off x="1104900" y="2914650"/>
            <a:ext cx="4781550" cy="714375"/>
          </a:xfrm>
          <a:prstGeom prst="rect">
            <a:avLst/>
          </a:prstGeom>
          <a:noFill/>
          <a:ln/>
        </p:spPr>
        <p:txBody>
          <a:bodyPr wrap="square" lIns="0" tIns="0" rIns="0" bIns="0" rtlCol="0" anchor="t"/>
          <a:lstStyle/>
          <a:p>
            <a:pPr marL="0" indent="0" algn="l">
              <a:lnSpc>
                <a:spcPts val="5625"/>
              </a:lnSpc>
              <a:buNone/>
            </a:pPr>
            <a:r>
              <a:rPr lang="en-US" sz="3000">
                <a:solidFill>
                  <a:srgbClr val="FFFFFF"/>
                </a:solidFill>
                <a:latin typeface="Poppins SemiBold" pitchFamily="34" charset="0"/>
                <a:ea typeface="Poppins SemiBold" pitchFamily="34" charset="-122"/>
                <a:cs typeface="Poppins SemiBold" pitchFamily="34" charset="-120"/>
              </a:rPr>
              <a:t>Ethical principle</a:t>
            </a:r>
            <a:endParaRPr lang="en-US" sz="3000"/>
          </a:p>
        </p:txBody>
      </p:sp>
      <p:sp>
        <p:nvSpPr>
          <p:cNvPr id="12" name="Key Ethical Principles"/>
          <p:cNvSpPr/>
          <p:nvPr/>
        </p:nvSpPr>
        <p:spPr>
          <a:xfrm>
            <a:off x="952500" y="952500"/>
            <a:ext cx="16402050" cy="904875"/>
          </a:xfrm>
          <a:prstGeom prst="rect">
            <a:avLst/>
          </a:prstGeom>
          <a:noFill/>
          <a:ln/>
        </p:spPr>
        <p:txBody>
          <a:bodyPr wrap="square" lIns="0" tIns="0" rIns="0" bIns="0" rtlCol="0" anchor="b"/>
          <a:lstStyle/>
          <a:p>
            <a:pPr marL="0" indent="0" algn="l">
              <a:lnSpc>
                <a:spcPts val="7125"/>
              </a:lnSpc>
              <a:buNone/>
            </a:pPr>
            <a:r>
              <a:rPr lang="en-US" sz="5250">
                <a:solidFill>
                  <a:srgbClr val="FFFFFF"/>
                </a:solidFill>
                <a:latin typeface="Poppins SemiBold" pitchFamily="34" charset="0"/>
                <a:ea typeface="Poppins SemiBold" pitchFamily="34" charset="-122"/>
                <a:cs typeface="Poppins SemiBold" pitchFamily="34" charset="-120"/>
              </a:rPr>
              <a:t>Key Ethical Principles</a:t>
            </a:r>
            <a:endParaRPr lang="en-US" sz="5250"/>
          </a:p>
        </p:txBody>
      </p:sp>
      <p:sp>
        <p:nvSpPr>
          <p:cNvPr id="13" name="No harm should be done to participants Beyond this benefit should also be gained from participation in the assessment Common questions we ask ourselves include should this be a social or a personal benefit Who should decide what the benefit should be The"/>
          <p:cNvSpPr/>
          <p:nvPr/>
        </p:nvSpPr>
        <p:spPr>
          <a:xfrm>
            <a:off x="952500" y="4581525"/>
            <a:ext cx="7315200" cy="2200275"/>
          </a:xfrm>
          <a:prstGeom prst="rect">
            <a:avLst/>
          </a:prstGeom>
          <a:noFill/>
          <a:ln/>
        </p:spPr>
        <p:txBody>
          <a:bodyPr wrap="square" lIns="0" tIns="0" rIns="0" bIns="0" rtlCol="0" anchor="t"/>
          <a:lstStyle/>
          <a:p>
            <a:pPr marL="0" indent="0" algn="l">
              <a:lnSpc>
                <a:spcPts val="2475"/>
              </a:lnSpc>
              <a:buNone/>
            </a:pPr>
            <a:r>
              <a:rPr lang="en-US" sz="1500">
                <a:solidFill>
                  <a:srgbClr val="0D0D0D"/>
                </a:solidFill>
                <a:latin typeface="Poppins Light" pitchFamily="34" charset="0"/>
                <a:ea typeface="Poppins Light" pitchFamily="34" charset="-122"/>
                <a:cs typeface="Poppins Light" pitchFamily="34" charset="-120"/>
              </a:rPr>
              <a:t>No harm should be done to participants
Beyond this, benefit should also be gained from participation in the assessment. Common questions we ask ourselves include: should this be a social or a personal benefit? Who should decide what the benefit should be? 
The assessment should be necessary and meaningful – it should be unique and it should contribute to the greater good </a:t>
            </a:r>
            <a:endParaRPr lang="en-US" sz="1500"/>
          </a:p>
        </p:txBody>
      </p:sp>
      <p:sp>
        <p:nvSpPr>
          <p:cNvPr id="14" name="Do No Harm"/>
          <p:cNvSpPr/>
          <p:nvPr/>
        </p:nvSpPr>
        <p:spPr>
          <a:xfrm>
            <a:off x="952500" y="3876675"/>
            <a:ext cx="7315200" cy="428625"/>
          </a:xfrm>
          <a:prstGeom prst="rect">
            <a:avLst/>
          </a:prstGeom>
          <a:noFill/>
          <a:ln/>
        </p:spPr>
        <p:txBody>
          <a:bodyPr wrap="square" lIns="0" tIns="0" rIns="0" bIns="0" rtlCol="0" anchor="t"/>
          <a:lstStyle/>
          <a:p>
            <a:pPr marL="0" indent="0" algn="l">
              <a:lnSpc>
                <a:spcPts val="3375"/>
              </a:lnSpc>
              <a:buNone/>
            </a:pPr>
            <a:r>
              <a:rPr lang="en-US" sz="2250">
                <a:solidFill>
                  <a:srgbClr val="0D0D0D"/>
                </a:solidFill>
                <a:latin typeface="Poppins SemiBold" pitchFamily="34" charset="0"/>
                <a:ea typeface="Poppins SemiBold" pitchFamily="34" charset="-122"/>
                <a:cs typeface="Poppins SemiBold" pitchFamily="34" charset="-120"/>
              </a:rPr>
              <a:t>Do No Harm</a:t>
            </a:r>
            <a:endParaRPr lang="en-US" sz="2250"/>
          </a:p>
        </p:txBody>
      </p:sp>
      <p:sp>
        <p:nvSpPr>
          <p:cNvPr id="15" name="Treat people equally fairly and respect their rights The risks of research should be negligible"/>
          <p:cNvSpPr/>
          <p:nvPr/>
        </p:nvSpPr>
        <p:spPr>
          <a:xfrm>
            <a:off x="952500" y="7781925"/>
            <a:ext cx="7315200" cy="628650"/>
          </a:xfrm>
          <a:prstGeom prst="rect">
            <a:avLst/>
          </a:prstGeom>
          <a:noFill/>
          <a:ln/>
        </p:spPr>
        <p:txBody>
          <a:bodyPr wrap="square" lIns="0" tIns="0" rIns="0" bIns="0" rtlCol="0" anchor="t"/>
          <a:lstStyle/>
          <a:p>
            <a:pPr marL="0" indent="0" algn="l">
              <a:lnSpc>
                <a:spcPts val="2475"/>
              </a:lnSpc>
              <a:buNone/>
            </a:pPr>
            <a:r>
              <a:rPr lang="en-US" sz="1500">
                <a:solidFill>
                  <a:srgbClr val="0D0D0D"/>
                </a:solidFill>
                <a:latin typeface="Poppins Light" pitchFamily="34" charset="0"/>
                <a:ea typeface="Poppins Light" pitchFamily="34" charset="-122"/>
                <a:cs typeface="Poppins Light" pitchFamily="34" charset="-120"/>
              </a:rPr>
              <a:t>Treat people equally, fairly and respect their rights
The risks of research should be negligible</a:t>
            </a:r>
            <a:endParaRPr lang="en-US" sz="1500"/>
          </a:p>
        </p:txBody>
      </p:sp>
      <p:sp>
        <p:nvSpPr>
          <p:cNvPr id="16" name="Justice"/>
          <p:cNvSpPr/>
          <p:nvPr/>
        </p:nvSpPr>
        <p:spPr>
          <a:xfrm>
            <a:off x="952500" y="7077075"/>
            <a:ext cx="7315200" cy="428625"/>
          </a:xfrm>
          <a:prstGeom prst="rect">
            <a:avLst/>
          </a:prstGeom>
          <a:noFill/>
          <a:ln/>
        </p:spPr>
        <p:txBody>
          <a:bodyPr wrap="square" lIns="0" tIns="0" rIns="0" bIns="0" rtlCol="0" anchor="t"/>
          <a:lstStyle/>
          <a:p>
            <a:pPr marL="0" indent="0" algn="l">
              <a:lnSpc>
                <a:spcPts val="3375"/>
              </a:lnSpc>
              <a:buNone/>
            </a:pPr>
            <a:r>
              <a:rPr lang="en-US" sz="2250">
                <a:solidFill>
                  <a:srgbClr val="0D0D0D"/>
                </a:solidFill>
                <a:latin typeface="Poppins SemiBold" pitchFamily="34" charset="0"/>
                <a:ea typeface="Poppins SemiBold" pitchFamily="34" charset="-122"/>
                <a:cs typeface="Poppins SemiBold" pitchFamily="34" charset="-120"/>
              </a:rPr>
              <a:t>Justice</a:t>
            </a:r>
            <a:endParaRPr lang="en-US" sz="225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31">
    <p:bg>
      <p:bgPr>
        <a:solidFill>
          <a:srgbClr val="FFFFFF"/>
        </a:solidFill>
        <a:effectLst/>
      </p:bgPr>
    </p:bg>
    <p:spTree>
      <p:nvGrpSpPr>
        <p:cNvPr id="1" name=""/>
        <p:cNvGrpSpPr/>
        <p:nvPr/>
      </p:nvGrpSpPr>
      <p:grpSpPr>
        <a:xfrm>
          <a:off x="0" y="0"/>
          <a:ext cx="0" cy="0"/>
          <a:chOff x="0" y="0"/>
          <a:chExt cx="0" cy="0"/>
        </a:xfrm>
      </p:grpSpPr>
      <p:pic>
        <p:nvPicPr>
          <p:cNvPr id="2" name="Line"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039225" y="0"/>
            <a:ext cx="209550" cy="10287000"/>
          </a:xfrm>
          <a:prstGeom prst="rect">
            <a:avLst/>
          </a:prstGeom>
        </p:spPr>
      </p:pic>
      <p:pic>
        <p:nvPicPr>
          <p:cNvPr id="3" name="Frame 2095584900"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0" y="0"/>
            <a:ext cx="18288000" cy="2505075"/>
          </a:xfrm>
          <a:prstGeom prst="rect">
            <a:avLst/>
          </a:prstGeom>
        </p:spPr>
      </p:pic>
      <p:sp>
        <p:nvSpPr>
          <p:cNvPr id="4" name="Confidentiality and privacy When have you faced this"/>
          <p:cNvSpPr/>
          <p:nvPr/>
        </p:nvSpPr>
        <p:spPr>
          <a:xfrm>
            <a:off x="923925" y="8029575"/>
            <a:ext cx="6877050" cy="1104900"/>
          </a:xfrm>
          <a:prstGeom prst="rect">
            <a:avLst/>
          </a:prstGeom>
          <a:noFill/>
          <a:ln/>
        </p:spPr>
        <p:txBody>
          <a:bodyPr wrap="square" lIns="0" tIns="0" rIns="0" bIns="0" rtlCol="0" anchor="t"/>
          <a:lstStyle/>
          <a:p>
            <a:pPr marL="0" indent="0" algn="r">
              <a:lnSpc>
                <a:spcPts val="4125"/>
              </a:lnSpc>
              <a:buNone/>
            </a:pPr>
            <a:r>
              <a:rPr lang="en-US" sz="3600">
                <a:solidFill>
                  <a:srgbClr val="2F9C67"/>
                </a:solidFill>
                <a:latin typeface="Poppins SemiBold" pitchFamily="34" charset="0"/>
                <a:ea typeface="Poppins SemiBold" pitchFamily="34" charset="-122"/>
                <a:cs typeface="Poppins SemiBold" pitchFamily="34" charset="-120"/>
              </a:rPr>
              <a:t>Confidentiality and privacy
</a:t>
            </a:r>
            <a:r>
              <a:rPr lang="en-US" sz="2400">
                <a:solidFill>
                  <a:srgbClr val="0D0D0D"/>
                </a:solidFill>
                <a:latin typeface="Poppins SemiBold" pitchFamily="34" charset="0"/>
                <a:ea typeface="Poppins SemiBold" pitchFamily="34" charset="-122"/>
                <a:cs typeface="Poppins SemiBold" pitchFamily="34" charset="-120"/>
              </a:rPr>
              <a:t>When have you faced this?</a:t>
            </a:r>
            <a:endParaRPr lang="en-US" sz="3600"/>
          </a:p>
        </p:txBody>
      </p:sp>
      <p:sp>
        <p:nvSpPr>
          <p:cNvPr id="5" name="Informed consent When have you faced this"/>
          <p:cNvSpPr/>
          <p:nvPr/>
        </p:nvSpPr>
        <p:spPr>
          <a:xfrm>
            <a:off x="10467975" y="5619750"/>
            <a:ext cx="6877050" cy="1104900"/>
          </a:xfrm>
          <a:prstGeom prst="rect">
            <a:avLst/>
          </a:prstGeom>
          <a:noFill/>
          <a:ln/>
        </p:spPr>
        <p:txBody>
          <a:bodyPr wrap="square" lIns="0" tIns="0" rIns="0" bIns="0" rtlCol="0" anchor="t"/>
          <a:lstStyle/>
          <a:p>
            <a:pPr marL="0" indent="0" algn="l">
              <a:lnSpc>
                <a:spcPts val="4125"/>
              </a:lnSpc>
              <a:buNone/>
            </a:pPr>
            <a:r>
              <a:rPr lang="en-US" sz="3600">
                <a:solidFill>
                  <a:srgbClr val="2F9C67"/>
                </a:solidFill>
                <a:latin typeface="Poppins SemiBold" pitchFamily="34" charset="0"/>
                <a:ea typeface="Poppins SemiBold" pitchFamily="34" charset="-122"/>
                <a:cs typeface="Poppins SemiBold" pitchFamily="34" charset="-120"/>
              </a:rPr>
              <a:t>Informed consent
</a:t>
            </a:r>
            <a:r>
              <a:rPr lang="en-US" sz="2400">
                <a:solidFill>
                  <a:srgbClr val="0D0D0D"/>
                </a:solidFill>
                <a:latin typeface="Poppins SemiBold" pitchFamily="34" charset="0"/>
                <a:ea typeface="Poppins SemiBold" pitchFamily="34" charset="-122"/>
                <a:cs typeface="Poppins SemiBold" pitchFamily="34" charset="-120"/>
              </a:rPr>
              <a:t>When have you faced this?</a:t>
            </a:r>
            <a:endParaRPr lang="en-US" sz="3600"/>
          </a:p>
        </p:txBody>
      </p:sp>
      <p:sp>
        <p:nvSpPr>
          <p:cNvPr id="6" name="Do No Harm When have you faced this"/>
          <p:cNvSpPr/>
          <p:nvPr/>
        </p:nvSpPr>
        <p:spPr>
          <a:xfrm>
            <a:off x="923925" y="3629025"/>
            <a:ext cx="6877050" cy="1104900"/>
          </a:xfrm>
          <a:prstGeom prst="rect">
            <a:avLst/>
          </a:prstGeom>
          <a:noFill/>
          <a:ln/>
        </p:spPr>
        <p:txBody>
          <a:bodyPr wrap="square" lIns="0" tIns="0" rIns="0" bIns="0" rtlCol="0" anchor="t"/>
          <a:lstStyle/>
          <a:p>
            <a:pPr marL="0" indent="0" algn="r">
              <a:lnSpc>
                <a:spcPts val="4125"/>
              </a:lnSpc>
              <a:buNone/>
            </a:pPr>
            <a:r>
              <a:rPr lang="en-US" sz="3600">
                <a:solidFill>
                  <a:srgbClr val="2F9C67"/>
                </a:solidFill>
                <a:latin typeface="Poppins SemiBold" pitchFamily="34" charset="0"/>
                <a:ea typeface="Poppins SemiBold" pitchFamily="34" charset="-122"/>
                <a:cs typeface="Poppins SemiBold" pitchFamily="34" charset="-120"/>
              </a:rPr>
              <a:t>Do No Harm
</a:t>
            </a:r>
            <a:r>
              <a:rPr lang="en-US" sz="2400">
                <a:solidFill>
                  <a:srgbClr val="0D0D0D"/>
                </a:solidFill>
                <a:latin typeface="Poppins SemiBold" pitchFamily="34" charset="0"/>
                <a:ea typeface="Poppins SemiBold" pitchFamily="34" charset="-122"/>
                <a:cs typeface="Poppins SemiBold" pitchFamily="34" charset="-120"/>
              </a:rPr>
              <a:t>When have you faced this?</a:t>
            </a:r>
            <a:endParaRPr lang="en-US" sz="3600"/>
          </a:p>
        </p:txBody>
      </p:sp>
      <p:sp>
        <p:nvSpPr>
          <p:cNvPr id="7" name="Challenges to Applying Ethical Principles"/>
          <p:cNvSpPr/>
          <p:nvPr/>
        </p:nvSpPr>
        <p:spPr>
          <a:xfrm>
            <a:off x="952500" y="952500"/>
            <a:ext cx="16402050" cy="904875"/>
          </a:xfrm>
          <a:prstGeom prst="rect">
            <a:avLst/>
          </a:prstGeom>
          <a:noFill/>
          <a:ln/>
        </p:spPr>
        <p:txBody>
          <a:bodyPr wrap="square" lIns="0" tIns="0" rIns="0" bIns="0" rtlCol="0" anchor="b"/>
          <a:lstStyle/>
          <a:p>
            <a:pPr marL="0" indent="0" algn="l">
              <a:lnSpc>
                <a:spcPts val="7125"/>
              </a:lnSpc>
              <a:buNone/>
            </a:pPr>
            <a:r>
              <a:rPr lang="en-US" sz="5250">
                <a:solidFill>
                  <a:srgbClr val="FFFFFF"/>
                </a:solidFill>
                <a:latin typeface="Poppins SemiBold" pitchFamily="34" charset="0"/>
                <a:ea typeface="Poppins SemiBold" pitchFamily="34" charset="-122"/>
                <a:cs typeface="Poppins SemiBold" pitchFamily="34" charset="-120"/>
              </a:rPr>
              <a:t>Challenges to Applying Ethical Principles</a:t>
            </a:r>
            <a:endParaRPr lang="en-US" sz="525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25">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sp>
        <p:nvSpPr>
          <p:cNvPr id="3" name="Ethics Approvals"/>
          <p:cNvSpPr/>
          <p:nvPr/>
        </p:nvSpPr>
        <p:spPr>
          <a:xfrm>
            <a:off x="952500" y="952500"/>
            <a:ext cx="16402050" cy="904875"/>
          </a:xfrm>
          <a:prstGeom prst="rect">
            <a:avLst/>
          </a:prstGeom>
          <a:noFill/>
          <a:ln/>
        </p:spPr>
        <p:txBody>
          <a:bodyPr wrap="square" lIns="0" tIns="0" rIns="0" bIns="0" rtlCol="0" anchor="b"/>
          <a:lstStyle/>
          <a:p>
            <a:pPr marL="0" indent="0" algn="l">
              <a:lnSpc>
                <a:spcPts val="7125"/>
              </a:lnSpc>
              <a:buNone/>
            </a:pPr>
            <a:r>
              <a:rPr lang="en-US" sz="5250">
                <a:solidFill>
                  <a:srgbClr val="FFFFFF"/>
                </a:solidFill>
                <a:latin typeface="Poppins SemiBold" pitchFamily="34" charset="0"/>
                <a:ea typeface="Poppins SemiBold" pitchFamily="34" charset="-122"/>
                <a:cs typeface="Poppins SemiBold" pitchFamily="34" charset="-120"/>
              </a:rPr>
              <a:t>Ethics Approvals</a:t>
            </a:r>
            <a:endParaRPr lang="en-US" sz="5250"/>
          </a:p>
        </p:txBody>
      </p:sp>
      <p:sp>
        <p:nvSpPr>
          <p:cNvPr id="4" name="BUT  ethical principles must still be maintained"/>
          <p:cNvSpPr/>
          <p:nvPr/>
        </p:nvSpPr>
        <p:spPr>
          <a:xfrm>
            <a:off x="10858500" y="6829425"/>
            <a:ext cx="6496050" cy="381000"/>
          </a:xfrm>
          <a:prstGeom prst="rect">
            <a:avLst/>
          </a:prstGeom>
          <a:noFill/>
          <a:ln/>
        </p:spPr>
        <p:txBody>
          <a:bodyPr wrap="square" lIns="0" tIns="0" rIns="0" bIns="0" rtlCol="0" anchor="t"/>
          <a:lstStyle/>
          <a:p>
            <a:pPr marL="0" indent="0" algn="l">
              <a:lnSpc>
                <a:spcPts val="3000"/>
              </a:lnSpc>
              <a:buNone/>
            </a:pPr>
            <a:r>
              <a:rPr lang="en-US" sz="1800">
                <a:solidFill>
                  <a:srgbClr val="2B4561"/>
                </a:solidFill>
                <a:latin typeface="Poppins Light" pitchFamily="34" charset="0"/>
                <a:ea typeface="Poppins Light" pitchFamily="34" charset="-122"/>
                <a:cs typeface="Poppins Light" pitchFamily="34" charset="-120"/>
              </a:rPr>
              <a:t>BUT – ethical principles must still be maintained </a:t>
            </a:r>
            <a:endParaRPr lang="en-US" sz="1800"/>
          </a:p>
        </p:txBody>
      </p:sp>
      <p:sp>
        <p:nvSpPr>
          <p:cNvPr id="5" name="name_04"/>
          <p:cNvSpPr/>
          <p:nvPr/>
        </p:nvSpPr>
        <p:spPr>
          <a:xfrm>
            <a:off x="9324975" y="6610350"/>
            <a:ext cx="1352550" cy="1190625"/>
          </a:xfrm>
          <a:prstGeom prst="rect">
            <a:avLst/>
          </a:prstGeom>
          <a:noFill/>
          <a:ln/>
        </p:spPr>
        <p:txBody>
          <a:bodyPr wrap="square" lIns="0" tIns="0" rIns="0" bIns="0" rtlCol="0" anchor="ctr"/>
          <a:lstStyle/>
          <a:p>
            <a:pPr marL="0" indent="0" algn="ctr">
              <a:lnSpc>
                <a:spcPts val="9375"/>
              </a:lnSpc>
              <a:buNone/>
            </a:pPr>
            <a:r>
              <a:rPr lang="en-US" sz="7500">
                <a:solidFill>
                  <a:srgbClr val="2B4561"/>
                </a:solidFill>
                <a:latin typeface="Poppins SemiBold" pitchFamily="34" charset="0"/>
                <a:ea typeface="Poppins SemiBold" pitchFamily="34" charset="-122"/>
                <a:cs typeface="Poppins SemiBold" pitchFamily="34" charset="-120"/>
              </a:rPr>
              <a:t>04</a:t>
            </a:r>
            <a:endParaRPr lang="en-US" sz="7500"/>
          </a:p>
        </p:txBody>
      </p:sp>
      <p:sp>
        <p:nvSpPr>
          <p:cNvPr id="6" name="Ethics review board approval process is not required for RQAs as data needs to be used in as close to real-time as possible"/>
          <p:cNvSpPr/>
          <p:nvPr/>
        </p:nvSpPr>
        <p:spPr>
          <a:xfrm>
            <a:off x="10858500" y="3905250"/>
            <a:ext cx="6496050" cy="1143000"/>
          </a:xfrm>
          <a:prstGeom prst="rect">
            <a:avLst/>
          </a:prstGeom>
          <a:noFill/>
          <a:ln/>
        </p:spPr>
        <p:txBody>
          <a:bodyPr wrap="square" lIns="0" tIns="0" rIns="0" bIns="0" rtlCol="0" anchor="t"/>
          <a:lstStyle/>
          <a:p>
            <a:pPr marL="0" indent="0" algn="l">
              <a:lnSpc>
                <a:spcPts val="3000"/>
              </a:lnSpc>
              <a:buNone/>
            </a:pPr>
            <a:r>
              <a:rPr lang="en-US" sz="1800">
                <a:solidFill>
                  <a:srgbClr val="2B4561"/>
                </a:solidFill>
                <a:latin typeface="Poppins Light" pitchFamily="34" charset="0"/>
                <a:ea typeface="Poppins Light" pitchFamily="34" charset="-122"/>
                <a:cs typeface="Poppins Light" pitchFamily="34" charset="-120"/>
              </a:rPr>
              <a:t>Ethics review board approval process is not required for RQAs as data needs to be used in as close to real-time as possible </a:t>
            </a:r>
            <a:endParaRPr lang="en-US" sz="1800"/>
          </a:p>
        </p:txBody>
      </p:sp>
      <p:sp>
        <p:nvSpPr>
          <p:cNvPr id="7" name="name_03"/>
          <p:cNvSpPr/>
          <p:nvPr/>
        </p:nvSpPr>
        <p:spPr>
          <a:xfrm>
            <a:off x="9324975" y="3857625"/>
            <a:ext cx="1352550" cy="1190625"/>
          </a:xfrm>
          <a:prstGeom prst="rect">
            <a:avLst/>
          </a:prstGeom>
          <a:noFill/>
          <a:ln/>
        </p:spPr>
        <p:txBody>
          <a:bodyPr wrap="square" lIns="0" tIns="0" rIns="0" bIns="0" rtlCol="0" anchor="ctr"/>
          <a:lstStyle/>
          <a:p>
            <a:pPr marL="0" indent="0" algn="ctr">
              <a:lnSpc>
                <a:spcPts val="9375"/>
              </a:lnSpc>
              <a:buNone/>
            </a:pPr>
            <a:r>
              <a:rPr lang="en-US" sz="7500">
                <a:solidFill>
                  <a:srgbClr val="2B4561"/>
                </a:solidFill>
                <a:latin typeface="Poppins SemiBold" pitchFamily="34" charset="0"/>
                <a:ea typeface="Poppins SemiBold" pitchFamily="34" charset="-122"/>
                <a:cs typeface="Poppins SemiBold" pitchFamily="34" charset="-120"/>
              </a:rPr>
              <a:t>03</a:t>
            </a:r>
            <a:endParaRPr lang="en-US" sz="7500"/>
          </a:p>
        </p:txBody>
      </p:sp>
      <p:sp>
        <p:nvSpPr>
          <p:cNvPr id="8" name="Data is not intended to be published in academic publications"/>
          <p:cNvSpPr/>
          <p:nvPr/>
        </p:nvSpPr>
        <p:spPr>
          <a:xfrm>
            <a:off x="2476500" y="6943725"/>
            <a:ext cx="6496050" cy="762000"/>
          </a:xfrm>
          <a:prstGeom prst="rect">
            <a:avLst/>
          </a:prstGeom>
          <a:noFill/>
          <a:ln/>
        </p:spPr>
        <p:txBody>
          <a:bodyPr wrap="square" lIns="0" tIns="0" rIns="0" bIns="0" rtlCol="0" anchor="t"/>
          <a:lstStyle/>
          <a:p>
            <a:pPr marL="0" indent="0" algn="l">
              <a:lnSpc>
                <a:spcPts val="3000"/>
              </a:lnSpc>
              <a:buNone/>
            </a:pPr>
            <a:r>
              <a:rPr lang="en-US" sz="1800">
                <a:solidFill>
                  <a:srgbClr val="2B4561"/>
                </a:solidFill>
                <a:latin typeface="Poppins Light" pitchFamily="34" charset="0"/>
                <a:ea typeface="Poppins Light" pitchFamily="34" charset="-122"/>
                <a:cs typeface="Poppins Light" pitchFamily="34" charset="-120"/>
              </a:rPr>
              <a:t>Data is not intended to be published in academic publications </a:t>
            </a:r>
            <a:endParaRPr lang="en-US" sz="1800"/>
          </a:p>
        </p:txBody>
      </p:sp>
      <p:sp>
        <p:nvSpPr>
          <p:cNvPr id="9" name="name_02"/>
          <p:cNvSpPr/>
          <p:nvPr/>
        </p:nvSpPr>
        <p:spPr>
          <a:xfrm>
            <a:off x="942975" y="6610350"/>
            <a:ext cx="1352550" cy="1190625"/>
          </a:xfrm>
          <a:prstGeom prst="rect">
            <a:avLst/>
          </a:prstGeom>
          <a:noFill/>
          <a:ln/>
        </p:spPr>
        <p:txBody>
          <a:bodyPr wrap="square" lIns="0" tIns="0" rIns="0" bIns="0" rtlCol="0" anchor="ctr"/>
          <a:lstStyle/>
          <a:p>
            <a:pPr marL="0" indent="0" algn="ctr">
              <a:lnSpc>
                <a:spcPts val="9375"/>
              </a:lnSpc>
              <a:buNone/>
            </a:pPr>
            <a:r>
              <a:rPr lang="en-US" sz="7500">
                <a:solidFill>
                  <a:srgbClr val="2B4561"/>
                </a:solidFill>
                <a:latin typeface="Poppins SemiBold" pitchFamily="34" charset="0"/>
                <a:ea typeface="Poppins SemiBold" pitchFamily="34" charset="-122"/>
                <a:cs typeface="Poppins SemiBold" pitchFamily="34" charset="-120"/>
              </a:rPr>
              <a:t>02</a:t>
            </a:r>
            <a:endParaRPr lang="en-US" sz="7500"/>
          </a:p>
        </p:txBody>
      </p:sp>
      <p:sp>
        <p:nvSpPr>
          <p:cNvPr id="10" name="Rapid Qualitative Assessments are intended for informing operational response decision making"/>
          <p:cNvSpPr/>
          <p:nvPr/>
        </p:nvSpPr>
        <p:spPr>
          <a:xfrm>
            <a:off x="2476500" y="4076700"/>
            <a:ext cx="6496050" cy="762000"/>
          </a:xfrm>
          <a:prstGeom prst="rect">
            <a:avLst/>
          </a:prstGeom>
          <a:noFill/>
          <a:ln/>
        </p:spPr>
        <p:txBody>
          <a:bodyPr wrap="square" lIns="0" tIns="0" rIns="0" bIns="0" rtlCol="0" anchor="t"/>
          <a:lstStyle/>
          <a:p>
            <a:pPr marL="0" indent="0" algn="l">
              <a:lnSpc>
                <a:spcPts val="3000"/>
              </a:lnSpc>
              <a:buNone/>
            </a:pPr>
            <a:r>
              <a:rPr lang="en-US" sz="1800">
                <a:solidFill>
                  <a:srgbClr val="2B4561"/>
                </a:solidFill>
                <a:latin typeface="Poppins Light" pitchFamily="34" charset="0"/>
                <a:ea typeface="Poppins Light" pitchFamily="34" charset="-122"/>
                <a:cs typeface="Poppins Light" pitchFamily="34" charset="-120"/>
              </a:rPr>
              <a:t>Rapid Qualitative Assessments are intended for informing operational response decision making </a:t>
            </a:r>
            <a:endParaRPr lang="en-US" sz="1800"/>
          </a:p>
        </p:txBody>
      </p:sp>
      <p:sp>
        <p:nvSpPr>
          <p:cNvPr id="11" name="name_01"/>
          <p:cNvSpPr/>
          <p:nvPr/>
        </p:nvSpPr>
        <p:spPr>
          <a:xfrm>
            <a:off x="942975" y="3857625"/>
            <a:ext cx="1352550" cy="1190625"/>
          </a:xfrm>
          <a:prstGeom prst="rect">
            <a:avLst/>
          </a:prstGeom>
          <a:noFill/>
          <a:ln/>
        </p:spPr>
        <p:txBody>
          <a:bodyPr wrap="square" lIns="0" tIns="0" rIns="0" bIns="0" rtlCol="0" anchor="ctr"/>
          <a:lstStyle/>
          <a:p>
            <a:pPr marL="0" indent="0" algn="ctr">
              <a:lnSpc>
                <a:spcPts val="9375"/>
              </a:lnSpc>
              <a:buNone/>
            </a:pPr>
            <a:r>
              <a:rPr lang="en-US" sz="7500">
                <a:solidFill>
                  <a:srgbClr val="2B4561"/>
                </a:solidFill>
                <a:latin typeface="Poppins SemiBold" pitchFamily="34" charset="0"/>
                <a:ea typeface="Poppins SemiBold" pitchFamily="34" charset="-122"/>
                <a:cs typeface="Poppins SemiBold" pitchFamily="34" charset="-120"/>
              </a:rPr>
              <a:t>01</a:t>
            </a:r>
            <a:endParaRPr lang="en-US" sz="75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4">
    <p:bg>
      <p:bgPr>
        <a:solidFill>
          <a:srgbClr val="2F9C67"/>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sp>
        <p:nvSpPr>
          <p:cNvPr id="3" name="How might ethical principles be maintained with communities involved in RQAs"/>
          <p:cNvSpPr/>
          <p:nvPr/>
        </p:nvSpPr>
        <p:spPr>
          <a:xfrm>
            <a:off x="962025" y="5000625"/>
            <a:ext cx="16392525" cy="2286000"/>
          </a:xfrm>
          <a:prstGeom prst="rect">
            <a:avLst/>
          </a:prstGeom>
          <a:noFill/>
          <a:ln/>
        </p:spPr>
        <p:txBody>
          <a:bodyPr wrap="square" lIns="0" tIns="0" rIns="0" bIns="0" rtlCol="0" anchor="t"/>
          <a:lstStyle/>
          <a:p>
            <a:pPr marL="0" indent="0" algn="l">
              <a:lnSpc>
                <a:spcPts val="5625"/>
              </a:lnSpc>
              <a:buNone/>
            </a:pPr>
            <a:r>
              <a:rPr lang="en-US" sz="4500">
                <a:solidFill>
                  <a:srgbClr val="FFFFFF"/>
                </a:solidFill>
                <a:latin typeface="Poppins SemiBold" pitchFamily="34" charset="0"/>
                <a:ea typeface="Poppins SemiBold" pitchFamily="34" charset="-122"/>
                <a:cs typeface="Poppins SemiBold" pitchFamily="34" charset="-120"/>
              </a:rPr>
              <a:t>How might ethical principles be maintained with communities involved in RQAs?</a:t>
            </a:r>
            <a:endParaRPr lang="en-US" sz="4500"/>
          </a:p>
        </p:txBody>
      </p:sp>
      <p:sp>
        <p:nvSpPr>
          <p:cNvPr id="4" name="Ethics Approvals with Communities"/>
          <p:cNvSpPr/>
          <p:nvPr/>
        </p:nvSpPr>
        <p:spPr>
          <a:xfrm>
            <a:off x="952500" y="752475"/>
            <a:ext cx="16402050" cy="1000125"/>
          </a:xfrm>
          <a:prstGeom prst="rect">
            <a:avLst/>
          </a:prstGeom>
          <a:noFill/>
          <a:ln/>
        </p:spPr>
        <p:txBody>
          <a:bodyPr wrap="square" lIns="0" tIns="0" rIns="0" bIns="0" rtlCol="0" anchor="t"/>
          <a:lstStyle/>
          <a:p>
            <a:pPr marL="0" indent="0" algn="l">
              <a:lnSpc>
                <a:spcPts val="7875"/>
              </a:lnSpc>
              <a:buNone/>
            </a:pPr>
            <a:r>
              <a:rPr lang="en-US" sz="6000">
                <a:solidFill>
                  <a:srgbClr val="FFFFFF"/>
                </a:solidFill>
                <a:latin typeface="Poppins SemiBold" pitchFamily="34" charset="0"/>
                <a:ea typeface="Poppins SemiBold" pitchFamily="34" charset="-122"/>
                <a:cs typeface="Poppins SemiBold" pitchFamily="34" charset="-120"/>
              </a:rPr>
              <a:t>Ethics Approvals with Communities</a:t>
            </a:r>
            <a:endParaRPr lang="en-US" sz="6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6">
    <p:bg>
      <p:bgPr>
        <a:solidFill>
          <a:srgbClr val="2B4561"/>
        </a:solidFill>
        <a:effectLst/>
      </p:bgPr>
    </p:bg>
    <p:spTree>
      <p:nvGrpSpPr>
        <p:cNvPr id="1" name=""/>
        <p:cNvGrpSpPr/>
        <p:nvPr/>
      </p:nvGrpSpPr>
      <p:grpSpPr>
        <a:xfrm>
          <a:off x="0" y="0"/>
          <a:ext cx="0" cy="0"/>
          <a:chOff x="0" y="0"/>
          <a:chExt cx="0" cy="0"/>
        </a:xfrm>
      </p:grpSpPr>
      <p:pic>
        <p:nvPicPr>
          <p:cNvPr id="2" name="Frame 209558490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7419975" cy="10287000"/>
          </a:xfrm>
          <a:prstGeom prst="rect">
            <a:avLst/>
          </a:prstGeom>
        </p:spPr>
      </p:pic>
      <p:sp>
        <p:nvSpPr>
          <p:cNvPr id="3" name="Consider your current work with communities Which ethical principles guide your work"/>
          <p:cNvSpPr/>
          <p:nvPr/>
        </p:nvSpPr>
        <p:spPr>
          <a:xfrm>
            <a:off x="8286750" y="3790950"/>
            <a:ext cx="9067800" cy="2990850"/>
          </a:xfrm>
          <a:prstGeom prst="rect">
            <a:avLst/>
          </a:prstGeom>
          <a:noFill/>
          <a:ln/>
        </p:spPr>
        <p:txBody>
          <a:bodyPr wrap="square" lIns="0" tIns="0" rIns="0" bIns="0" rtlCol="0" anchor="t"/>
          <a:lstStyle/>
          <a:p>
            <a:pPr marL="0" indent="0" algn="l">
              <a:lnSpc>
                <a:spcPts val="5625"/>
              </a:lnSpc>
              <a:spcAft>
                <a:spcPts val="1050"/>
              </a:spcAft>
              <a:buNone/>
            </a:pPr>
            <a:r>
              <a:rPr lang="en-US" sz="4200">
                <a:solidFill>
                  <a:srgbClr val="FFFFFF"/>
                </a:solidFill>
                <a:latin typeface="Poppins SemiBold" pitchFamily="34" charset="0"/>
                <a:ea typeface="Poppins SemiBold" pitchFamily="34" charset="-122"/>
                <a:cs typeface="Poppins SemiBold" pitchFamily="34" charset="-120"/>
              </a:rPr>
              <a:t>Consider your current work with communities. 
Which ethical principles guide your work?</a:t>
            </a:r>
            <a:endParaRPr lang="en-US" sz="4200"/>
          </a:p>
        </p:txBody>
      </p:sp>
      <p:sp>
        <p:nvSpPr>
          <p:cNvPr id="4" name="Key Ethical Principles"/>
          <p:cNvSpPr/>
          <p:nvPr/>
        </p:nvSpPr>
        <p:spPr>
          <a:xfrm>
            <a:off x="952500" y="4000500"/>
            <a:ext cx="6210300" cy="2286000"/>
          </a:xfrm>
          <a:prstGeom prst="rect">
            <a:avLst/>
          </a:prstGeom>
          <a:noFill/>
          <a:ln/>
        </p:spPr>
        <p:txBody>
          <a:bodyPr wrap="square" lIns="0" tIns="0" rIns="0" bIns="0" rtlCol="0" anchor="t"/>
          <a:lstStyle/>
          <a:p>
            <a:pPr marL="0" indent="0" algn="l">
              <a:lnSpc>
                <a:spcPts val="9000"/>
              </a:lnSpc>
              <a:buNone/>
            </a:pPr>
            <a:r>
              <a:rPr lang="en-US" sz="7500">
                <a:solidFill>
                  <a:srgbClr val="FFFFFF"/>
                </a:solidFill>
                <a:latin typeface="Poppins SemiBold" pitchFamily="34" charset="0"/>
                <a:ea typeface="Poppins SemiBold" pitchFamily="34" charset="-122"/>
                <a:cs typeface="Poppins SemiBold" pitchFamily="34" charset="-120"/>
              </a:rPr>
              <a:t>Key Ethical
Principles</a:t>
            </a:r>
            <a:endParaRPr lang="en-US" sz="75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bg>
      <p:bgPr>
        <a:solidFill>
          <a:srgbClr val="FFFFFF"/>
        </a:solidFill>
        <a:effectLst/>
      </p:bgPr>
    </p:bg>
    <p:spTree>
      <p:nvGrpSpPr>
        <p:cNvPr id="1" name=""/>
        <p:cNvGrpSpPr/>
        <p:nvPr/>
      </p:nvGrpSpPr>
      <p:grpSpPr>
        <a:xfrm>
          <a:off x="0" y="0"/>
          <a:ext cx="0" cy="0"/>
          <a:chOff x="0" y="0"/>
          <a:chExt cx="0" cy="0"/>
        </a:xfrm>
      </p:grpSpPr>
      <p:pic>
        <p:nvPicPr>
          <p:cNvPr id="2" name="08" descr="preencoded.png"/>
          <p:cNvPicPr>
            <a:picLocks noChangeAspect="1"/>
          </p:cNvPicPr>
          <p:nvPr/>
        </p:nvPicPr>
        <p:blipFill>
          <a:blip r:embed="rId3"/>
          <a:srcRect/>
          <a:stretch/>
        </p:blipFill>
        <p:spPr>
          <a:xfrm>
            <a:off x="9620250" y="8067675"/>
            <a:ext cx="7715250" cy="1047750"/>
          </a:xfrm>
          <a:prstGeom prst="rect">
            <a:avLst/>
          </a:prstGeom>
        </p:spPr>
      </p:pic>
      <p:pic>
        <p:nvPicPr>
          <p:cNvPr id="3" name="07" descr="preencoded.png"/>
          <p:cNvPicPr>
            <a:picLocks noChangeAspect="1"/>
          </p:cNvPicPr>
          <p:nvPr/>
        </p:nvPicPr>
        <p:blipFill>
          <a:blip r:embed="rId4"/>
          <a:srcRect/>
          <a:stretch/>
        </p:blipFill>
        <p:spPr>
          <a:xfrm>
            <a:off x="952500" y="8124825"/>
            <a:ext cx="7715250" cy="952500"/>
          </a:xfrm>
          <a:prstGeom prst="rect">
            <a:avLst/>
          </a:prstGeom>
        </p:spPr>
      </p:pic>
      <p:pic>
        <p:nvPicPr>
          <p:cNvPr id="4" name="06" descr="preencoded.png"/>
          <p:cNvPicPr>
            <a:picLocks noChangeAspect="1"/>
          </p:cNvPicPr>
          <p:nvPr/>
        </p:nvPicPr>
        <p:blipFill>
          <a:blip r:embed="rId5"/>
          <a:srcRect/>
          <a:stretch/>
        </p:blipFill>
        <p:spPr>
          <a:xfrm>
            <a:off x="9620250" y="6600825"/>
            <a:ext cx="7715250" cy="952500"/>
          </a:xfrm>
          <a:prstGeom prst="rect">
            <a:avLst/>
          </a:prstGeom>
        </p:spPr>
      </p:pic>
      <p:pic>
        <p:nvPicPr>
          <p:cNvPr id="5" name="05" descr="preencoded.png"/>
          <p:cNvPicPr>
            <a:picLocks noChangeAspect="1"/>
          </p:cNvPicPr>
          <p:nvPr/>
        </p:nvPicPr>
        <p:blipFill>
          <a:blip r:embed="rId6"/>
          <a:srcRect/>
          <a:stretch/>
        </p:blipFill>
        <p:spPr>
          <a:xfrm>
            <a:off x="952500" y="6600825"/>
            <a:ext cx="7715250" cy="952500"/>
          </a:xfrm>
          <a:prstGeom prst="rect">
            <a:avLst/>
          </a:prstGeom>
        </p:spPr>
      </p:pic>
      <p:pic>
        <p:nvPicPr>
          <p:cNvPr id="6" name="04" descr="preencoded.png"/>
          <p:cNvPicPr>
            <a:picLocks noChangeAspect="1"/>
          </p:cNvPicPr>
          <p:nvPr/>
        </p:nvPicPr>
        <p:blipFill>
          <a:blip r:embed="rId7"/>
          <a:srcRect/>
          <a:stretch/>
        </p:blipFill>
        <p:spPr>
          <a:xfrm>
            <a:off x="9620250" y="5019675"/>
            <a:ext cx="7715250" cy="1047750"/>
          </a:xfrm>
          <a:prstGeom prst="rect">
            <a:avLst/>
          </a:prstGeom>
        </p:spPr>
      </p:pic>
      <p:pic>
        <p:nvPicPr>
          <p:cNvPr id="7" name="03" descr="preencoded.png"/>
          <p:cNvPicPr>
            <a:picLocks noChangeAspect="1"/>
          </p:cNvPicPr>
          <p:nvPr/>
        </p:nvPicPr>
        <p:blipFill>
          <a:blip r:embed="rId8"/>
          <a:srcRect/>
          <a:stretch/>
        </p:blipFill>
        <p:spPr>
          <a:xfrm>
            <a:off x="952500" y="5076825"/>
            <a:ext cx="7715250" cy="952500"/>
          </a:xfrm>
          <a:prstGeom prst="rect">
            <a:avLst/>
          </a:prstGeom>
        </p:spPr>
      </p:pic>
      <p:pic>
        <p:nvPicPr>
          <p:cNvPr id="8" name="02" descr="preencoded.png"/>
          <p:cNvPicPr>
            <a:picLocks noChangeAspect="1"/>
          </p:cNvPicPr>
          <p:nvPr/>
        </p:nvPicPr>
        <p:blipFill>
          <a:blip r:embed="rId9"/>
          <a:srcRect/>
          <a:stretch/>
        </p:blipFill>
        <p:spPr>
          <a:xfrm>
            <a:off x="9620250" y="3495675"/>
            <a:ext cx="7715250" cy="1047750"/>
          </a:xfrm>
          <a:prstGeom prst="rect">
            <a:avLst/>
          </a:prstGeom>
        </p:spPr>
      </p:pic>
      <p:pic>
        <p:nvPicPr>
          <p:cNvPr id="9" name="01" descr="preencoded.png"/>
          <p:cNvPicPr>
            <a:picLocks noChangeAspect="1"/>
          </p:cNvPicPr>
          <p:nvPr/>
        </p:nvPicPr>
        <p:blipFill>
          <a:blip r:embed="rId10"/>
          <a:srcRect/>
          <a:stretch/>
        </p:blipFill>
        <p:spPr>
          <a:xfrm>
            <a:off x="952500" y="3552825"/>
            <a:ext cx="7715250" cy="952500"/>
          </a:xfrm>
          <a:prstGeom prst="rect">
            <a:avLst/>
          </a:prstGeom>
        </p:spPr>
      </p:pic>
      <p:pic>
        <p:nvPicPr>
          <p:cNvPr id="10" name="Frame 2095584900"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0" y="0"/>
            <a:ext cx="18288000" cy="2505075"/>
          </a:xfrm>
          <a:prstGeom prst="rect">
            <a:avLst/>
          </a:prstGeom>
        </p:spPr>
      </p:pic>
      <p:sp>
        <p:nvSpPr>
          <p:cNvPr id="11" name="Ensure findings are used to inform action"/>
          <p:cNvSpPr/>
          <p:nvPr/>
        </p:nvSpPr>
        <p:spPr>
          <a:xfrm>
            <a:off x="10858500" y="8067675"/>
            <a:ext cx="6496050" cy="1047750"/>
          </a:xfrm>
          <a:prstGeom prst="rect">
            <a:avLst/>
          </a:prstGeom>
          <a:noFill/>
          <a:ln/>
        </p:spPr>
        <p:txBody>
          <a:bodyPr wrap="square" lIns="0" tIns="0" rIns="0" bIns="0" rtlCol="0" anchor="ctr"/>
          <a:lstStyle/>
          <a:p>
            <a:pPr marL="0" indent="0" algn="l">
              <a:lnSpc>
                <a:spcPts val="4125"/>
              </a:lnSpc>
              <a:buNone/>
            </a:pPr>
            <a:r>
              <a:rPr lang="en-US" sz="2700">
                <a:solidFill>
                  <a:srgbClr val="2B4561"/>
                </a:solidFill>
                <a:latin typeface="Poppins SemiBold" pitchFamily="34" charset="0"/>
                <a:ea typeface="Poppins SemiBold" pitchFamily="34" charset="-122"/>
                <a:cs typeface="Poppins SemiBold" pitchFamily="34" charset="-120"/>
              </a:rPr>
              <a:t>Ensure findings are used to inform action </a:t>
            </a:r>
            <a:endParaRPr lang="en-US" sz="2700"/>
          </a:p>
        </p:txBody>
      </p:sp>
      <p:sp>
        <p:nvSpPr>
          <p:cNvPr id="12" name="name_08"/>
          <p:cNvSpPr/>
          <p:nvPr/>
        </p:nvSpPr>
        <p:spPr>
          <a:xfrm>
            <a:off x="9705975" y="8429625"/>
            <a:ext cx="781050" cy="352425"/>
          </a:xfrm>
          <a:prstGeom prst="rect">
            <a:avLst/>
          </a:prstGeom>
          <a:noFill/>
          <a:ln/>
        </p:spPr>
        <p:txBody>
          <a:bodyPr wrap="square" lIns="0" tIns="0" rIns="0" bIns="0" rtlCol="0" anchor="ctr"/>
          <a:lstStyle/>
          <a:p>
            <a:pPr marL="0" indent="0" algn="ctr">
              <a:lnSpc>
                <a:spcPts val="2775"/>
              </a:lnSpc>
              <a:buNone/>
            </a:pPr>
            <a:r>
              <a:rPr lang="en-US" sz="1800">
                <a:solidFill>
                  <a:srgbClr val="FFFFFF"/>
                </a:solidFill>
                <a:latin typeface="Poppins SemiBold" pitchFamily="34" charset="0"/>
                <a:ea typeface="Poppins SemiBold" pitchFamily="34" charset="-122"/>
                <a:cs typeface="Poppins SemiBold" pitchFamily="34" charset="-120"/>
              </a:rPr>
              <a:t>08</a:t>
            </a:r>
            <a:endParaRPr lang="en-US" sz="1800"/>
          </a:p>
        </p:txBody>
      </p:sp>
      <p:sp>
        <p:nvSpPr>
          <p:cNvPr id="13" name="Set out Terms of Reference"/>
          <p:cNvSpPr/>
          <p:nvPr/>
        </p:nvSpPr>
        <p:spPr>
          <a:xfrm>
            <a:off x="2190750" y="8334375"/>
            <a:ext cx="6496050" cy="523875"/>
          </a:xfrm>
          <a:prstGeom prst="rect">
            <a:avLst/>
          </a:prstGeom>
          <a:noFill/>
          <a:ln/>
        </p:spPr>
        <p:txBody>
          <a:bodyPr wrap="square" lIns="0" tIns="0" rIns="0" bIns="0" rtlCol="0" anchor="ctr"/>
          <a:lstStyle/>
          <a:p>
            <a:pPr marL="0" indent="0" algn="l">
              <a:lnSpc>
                <a:spcPts val="4125"/>
              </a:lnSpc>
              <a:buNone/>
            </a:pPr>
            <a:r>
              <a:rPr lang="en-US" sz="2700">
                <a:solidFill>
                  <a:srgbClr val="2B4561"/>
                </a:solidFill>
                <a:latin typeface="Poppins SemiBold" pitchFamily="34" charset="0"/>
                <a:ea typeface="Poppins SemiBold" pitchFamily="34" charset="-122"/>
                <a:cs typeface="Poppins SemiBold" pitchFamily="34" charset="-120"/>
              </a:rPr>
              <a:t>Set out Terms of Reference </a:t>
            </a:r>
            <a:endParaRPr lang="en-US" sz="2700"/>
          </a:p>
        </p:txBody>
      </p:sp>
      <p:sp>
        <p:nvSpPr>
          <p:cNvPr id="14" name="name_04"/>
          <p:cNvSpPr/>
          <p:nvPr/>
        </p:nvSpPr>
        <p:spPr>
          <a:xfrm>
            <a:off x="1038225" y="8429625"/>
            <a:ext cx="781050" cy="352425"/>
          </a:xfrm>
          <a:prstGeom prst="rect">
            <a:avLst/>
          </a:prstGeom>
          <a:noFill/>
          <a:ln/>
        </p:spPr>
        <p:txBody>
          <a:bodyPr wrap="square" lIns="0" tIns="0" rIns="0" bIns="0" rtlCol="0" anchor="ctr"/>
          <a:lstStyle/>
          <a:p>
            <a:pPr marL="0" indent="0" algn="ctr">
              <a:lnSpc>
                <a:spcPts val="2775"/>
              </a:lnSpc>
              <a:buNone/>
            </a:pPr>
            <a:r>
              <a:rPr lang="en-US" sz="1800">
                <a:solidFill>
                  <a:srgbClr val="FFFFFF"/>
                </a:solidFill>
                <a:latin typeface="Poppins SemiBold" pitchFamily="34" charset="0"/>
                <a:ea typeface="Poppins SemiBold" pitchFamily="34" charset="-122"/>
                <a:cs typeface="Poppins SemiBold" pitchFamily="34" charset="-120"/>
              </a:rPr>
              <a:t>04</a:t>
            </a:r>
            <a:endParaRPr lang="en-US" sz="1800"/>
          </a:p>
        </p:txBody>
      </p:sp>
      <p:sp>
        <p:nvSpPr>
          <p:cNvPr id="15" name="Communicate the findings"/>
          <p:cNvSpPr/>
          <p:nvPr/>
        </p:nvSpPr>
        <p:spPr>
          <a:xfrm>
            <a:off x="10858500" y="6810375"/>
            <a:ext cx="6496050" cy="523875"/>
          </a:xfrm>
          <a:prstGeom prst="rect">
            <a:avLst/>
          </a:prstGeom>
          <a:noFill/>
          <a:ln/>
        </p:spPr>
        <p:txBody>
          <a:bodyPr wrap="square" lIns="0" tIns="0" rIns="0" bIns="0" rtlCol="0" anchor="ctr"/>
          <a:lstStyle/>
          <a:p>
            <a:pPr marL="0" indent="0" algn="l">
              <a:lnSpc>
                <a:spcPts val="4125"/>
              </a:lnSpc>
              <a:buNone/>
            </a:pPr>
            <a:r>
              <a:rPr lang="en-US" sz="2700">
                <a:solidFill>
                  <a:srgbClr val="2B4561"/>
                </a:solidFill>
                <a:latin typeface="Poppins SemiBold" pitchFamily="34" charset="0"/>
                <a:ea typeface="Poppins SemiBold" pitchFamily="34" charset="-122"/>
                <a:cs typeface="Poppins SemiBold" pitchFamily="34" charset="-120"/>
              </a:rPr>
              <a:t>Communicate the findings</a:t>
            </a:r>
            <a:endParaRPr lang="en-US" sz="2700"/>
          </a:p>
        </p:txBody>
      </p:sp>
      <p:sp>
        <p:nvSpPr>
          <p:cNvPr id="16" name="name_07"/>
          <p:cNvSpPr/>
          <p:nvPr/>
        </p:nvSpPr>
        <p:spPr>
          <a:xfrm>
            <a:off x="9705975" y="6905625"/>
            <a:ext cx="781050" cy="352425"/>
          </a:xfrm>
          <a:prstGeom prst="rect">
            <a:avLst/>
          </a:prstGeom>
          <a:noFill/>
          <a:ln/>
        </p:spPr>
        <p:txBody>
          <a:bodyPr wrap="square" lIns="0" tIns="0" rIns="0" bIns="0" rtlCol="0" anchor="ctr"/>
          <a:lstStyle/>
          <a:p>
            <a:pPr marL="0" indent="0" algn="ctr">
              <a:lnSpc>
                <a:spcPts val="2775"/>
              </a:lnSpc>
              <a:buNone/>
            </a:pPr>
            <a:r>
              <a:rPr lang="en-US" sz="1800">
                <a:solidFill>
                  <a:srgbClr val="FFFFFF"/>
                </a:solidFill>
                <a:latin typeface="Poppins SemiBold" pitchFamily="34" charset="0"/>
                <a:ea typeface="Poppins SemiBold" pitchFamily="34" charset="-122"/>
                <a:cs typeface="Poppins SemiBold" pitchFamily="34" charset="-120"/>
              </a:rPr>
              <a:t>07</a:t>
            </a:r>
            <a:endParaRPr lang="en-US" sz="1800"/>
          </a:p>
        </p:txBody>
      </p:sp>
      <p:sp>
        <p:nvSpPr>
          <p:cNvPr id="17" name="Develop research questions"/>
          <p:cNvSpPr/>
          <p:nvPr/>
        </p:nvSpPr>
        <p:spPr>
          <a:xfrm>
            <a:off x="2190750" y="6810375"/>
            <a:ext cx="6496050" cy="523875"/>
          </a:xfrm>
          <a:prstGeom prst="rect">
            <a:avLst/>
          </a:prstGeom>
          <a:noFill/>
          <a:ln/>
        </p:spPr>
        <p:txBody>
          <a:bodyPr wrap="square" lIns="0" tIns="0" rIns="0" bIns="0" rtlCol="0" anchor="ctr"/>
          <a:lstStyle/>
          <a:p>
            <a:pPr marL="0" indent="0" algn="l">
              <a:lnSpc>
                <a:spcPts val="4125"/>
              </a:lnSpc>
              <a:buNone/>
            </a:pPr>
            <a:r>
              <a:rPr lang="en-US" sz="2700">
                <a:solidFill>
                  <a:srgbClr val="2B4561"/>
                </a:solidFill>
                <a:latin typeface="Poppins SemiBold" pitchFamily="34" charset="0"/>
                <a:ea typeface="Poppins SemiBold" pitchFamily="34" charset="-122"/>
                <a:cs typeface="Poppins SemiBold" pitchFamily="34" charset="-120"/>
              </a:rPr>
              <a:t>Develop research questions</a:t>
            </a:r>
            <a:endParaRPr lang="en-US" sz="2700"/>
          </a:p>
        </p:txBody>
      </p:sp>
      <p:sp>
        <p:nvSpPr>
          <p:cNvPr id="18" name="name_03"/>
          <p:cNvSpPr/>
          <p:nvPr/>
        </p:nvSpPr>
        <p:spPr>
          <a:xfrm>
            <a:off x="1038225" y="6905625"/>
            <a:ext cx="781050" cy="352425"/>
          </a:xfrm>
          <a:prstGeom prst="rect">
            <a:avLst/>
          </a:prstGeom>
          <a:noFill/>
          <a:ln/>
        </p:spPr>
        <p:txBody>
          <a:bodyPr wrap="square" lIns="0" tIns="0" rIns="0" bIns="0" rtlCol="0" anchor="ctr"/>
          <a:lstStyle/>
          <a:p>
            <a:pPr marL="0" indent="0" algn="ctr">
              <a:lnSpc>
                <a:spcPts val="2775"/>
              </a:lnSpc>
              <a:buNone/>
            </a:pPr>
            <a:r>
              <a:rPr lang="en-US" sz="1800">
                <a:solidFill>
                  <a:srgbClr val="FFFFFF"/>
                </a:solidFill>
                <a:latin typeface="Poppins SemiBold" pitchFamily="34" charset="0"/>
                <a:ea typeface="Poppins SemiBold" pitchFamily="34" charset="-122"/>
                <a:cs typeface="Poppins SemiBold" pitchFamily="34" charset="-120"/>
              </a:rPr>
              <a:t>03</a:t>
            </a:r>
            <a:endParaRPr lang="en-US" sz="1800"/>
          </a:p>
        </p:txBody>
      </p:sp>
      <p:sp>
        <p:nvSpPr>
          <p:cNvPr id="19" name="Develop the tool and do the assessment"/>
          <p:cNvSpPr/>
          <p:nvPr/>
        </p:nvSpPr>
        <p:spPr>
          <a:xfrm>
            <a:off x="10858500" y="5019675"/>
            <a:ext cx="6496050" cy="1047750"/>
          </a:xfrm>
          <a:prstGeom prst="rect">
            <a:avLst/>
          </a:prstGeom>
          <a:noFill/>
          <a:ln/>
        </p:spPr>
        <p:txBody>
          <a:bodyPr wrap="square" lIns="0" tIns="0" rIns="0" bIns="0" rtlCol="0" anchor="ctr"/>
          <a:lstStyle/>
          <a:p>
            <a:pPr marL="0" indent="0" algn="l">
              <a:lnSpc>
                <a:spcPts val="4125"/>
              </a:lnSpc>
              <a:buNone/>
            </a:pPr>
            <a:r>
              <a:rPr lang="en-US" sz="2700">
                <a:solidFill>
                  <a:srgbClr val="2B4561"/>
                </a:solidFill>
                <a:latin typeface="Poppins SemiBold" pitchFamily="34" charset="0"/>
                <a:ea typeface="Poppins SemiBold" pitchFamily="34" charset="-122"/>
                <a:cs typeface="Poppins SemiBold" pitchFamily="34" charset="-120"/>
              </a:rPr>
              <a:t>Develop the tool and do the assessment</a:t>
            </a:r>
            <a:endParaRPr lang="en-US" sz="2700"/>
          </a:p>
        </p:txBody>
      </p:sp>
      <p:sp>
        <p:nvSpPr>
          <p:cNvPr id="20" name="name_06"/>
          <p:cNvSpPr/>
          <p:nvPr/>
        </p:nvSpPr>
        <p:spPr>
          <a:xfrm>
            <a:off x="9705975" y="5381625"/>
            <a:ext cx="781050" cy="352425"/>
          </a:xfrm>
          <a:prstGeom prst="rect">
            <a:avLst/>
          </a:prstGeom>
          <a:noFill/>
          <a:ln/>
        </p:spPr>
        <p:txBody>
          <a:bodyPr wrap="square" lIns="0" tIns="0" rIns="0" bIns="0" rtlCol="0" anchor="ctr"/>
          <a:lstStyle/>
          <a:p>
            <a:pPr marL="0" indent="0" algn="ctr">
              <a:lnSpc>
                <a:spcPts val="2775"/>
              </a:lnSpc>
              <a:buNone/>
            </a:pPr>
            <a:r>
              <a:rPr lang="en-US" sz="1800">
                <a:solidFill>
                  <a:srgbClr val="FFFFFF"/>
                </a:solidFill>
                <a:latin typeface="Poppins SemiBold" pitchFamily="34" charset="0"/>
                <a:ea typeface="Poppins SemiBold" pitchFamily="34" charset="-122"/>
                <a:cs typeface="Poppins SemiBold" pitchFamily="34" charset="-120"/>
              </a:rPr>
              <a:t>06</a:t>
            </a:r>
            <a:endParaRPr lang="en-US" sz="1800"/>
          </a:p>
        </p:txBody>
      </p:sp>
      <p:sp>
        <p:nvSpPr>
          <p:cNvPr id="21" name="Identify existing data"/>
          <p:cNvSpPr/>
          <p:nvPr/>
        </p:nvSpPr>
        <p:spPr>
          <a:xfrm>
            <a:off x="2190750" y="5286375"/>
            <a:ext cx="6496050" cy="523875"/>
          </a:xfrm>
          <a:prstGeom prst="rect">
            <a:avLst/>
          </a:prstGeom>
          <a:noFill/>
          <a:ln/>
        </p:spPr>
        <p:txBody>
          <a:bodyPr wrap="square" lIns="0" tIns="0" rIns="0" bIns="0" rtlCol="0" anchor="ctr"/>
          <a:lstStyle/>
          <a:p>
            <a:pPr marL="0" indent="0" algn="l">
              <a:lnSpc>
                <a:spcPts val="4125"/>
              </a:lnSpc>
              <a:buNone/>
            </a:pPr>
            <a:r>
              <a:rPr lang="en-US" sz="2700">
                <a:solidFill>
                  <a:srgbClr val="2B4561"/>
                </a:solidFill>
                <a:latin typeface="Poppins SemiBold" pitchFamily="34" charset="0"/>
                <a:ea typeface="Poppins SemiBold" pitchFamily="34" charset="-122"/>
                <a:cs typeface="Poppins SemiBold" pitchFamily="34" charset="-120"/>
              </a:rPr>
              <a:t>Identify existing data</a:t>
            </a:r>
            <a:endParaRPr lang="en-US" sz="2700"/>
          </a:p>
        </p:txBody>
      </p:sp>
      <p:sp>
        <p:nvSpPr>
          <p:cNvPr id="22" name="name_02"/>
          <p:cNvSpPr/>
          <p:nvPr/>
        </p:nvSpPr>
        <p:spPr>
          <a:xfrm>
            <a:off x="1038225" y="5381625"/>
            <a:ext cx="781050" cy="352425"/>
          </a:xfrm>
          <a:prstGeom prst="rect">
            <a:avLst/>
          </a:prstGeom>
          <a:noFill/>
          <a:ln/>
        </p:spPr>
        <p:txBody>
          <a:bodyPr wrap="square" lIns="0" tIns="0" rIns="0" bIns="0" rtlCol="0" anchor="ctr"/>
          <a:lstStyle/>
          <a:p>
            <a:pPr marL="0" indent="0" algn="ctr">
              <a:lnSpc>
                <a:spcPts val="2775"/>
              </a:lnSpc>
              <a:buNone/>
            </a:pPr>
            <a:r>
              <a:rPr lang="en-US" sz="1800">
                <a:solidFill>
                  <a:srgbClr val="FFFFFF"/>
                </a:solidFill>
                <a:latin typeface="Poppins SemiBold" pitchFamily="34" charset="0"/>
                <a:ea typeface="Poppins SemiBold" pitchFamily="34" charset="-122"/>
                <a:cs typeface="Poppins SemiBold" pitchFamily="34" charset="-120"/>
              </a:rPr>
              <a:t>02</a:t>
            </a:r>
            <a:endParaRPr lang="en-US" sz="1800"/>
          </a:p>
        </p:txBody>
      </p:sp>
      <p:sp>
        <p:nvSpPr>
          <p:cNvPr id="23" name="Ethical principles for conducting RQAs"/>
          <p:cNvSpPr/>
          <p:nvPr/>
        </p:nvSpPr>
        <p:spPr>
          <a:xfrm>
            <a:off x="10858500" y="3495675"/>
            <a:ext cx="6496050" cy="1047750"/>
          </a:xfrm>
          <a:prstGeom prst="rect">
            <a:avLst/>
          </a:prstGeom>
          <a:noFill/>
          <a:ln/>
        </p:spPr>
        <p:txBody>
          <a:bodyPr wrap="square" lIns="0" tIns="0" rIns="0" bIns="0" rtlCol="0" anchor="ctr"/>
          <a:lstStyle/>
          <a:p>
            <a:pPr marL="0" indent="0" algn="l">
              <a:lnSpc>
                <a:spcPts val="4125"/>
              </a:lnSpc>
              <a:buNone/>
            </a:pPr>
            <a:r>
              <a:rPr lang="en-US" sz="2700">
                <a:solidFill>
                  <a:srgbClr val="2B4561"/>
                </a:solidFill>
                <a:latin typeface="Poppins SemiBold" pitchFamily="34" charset="0"/>
                <a:ea typeface="Poppins SemiBold" pitchFamily="34" charset="-122"/>
                <a:cs typeface="Poppins SemiBold" pitchFamily="34" charset="-120"/>
              </a:rPr>
              <a:t>Ethical principles for conducting RQAs</a:t>
            </a:r>
            <a:endParaRPr lang="en-US" sz="2700"/>
          </a:p>
        </p:txBody>
      </p:sp>
      <p:sp>
        <p:nvSpPr>
          <p:cNvPr id="24" name="name_05"/>
          <p:cNvSpPr/>
          <p:nvPr/>
        </p:nvSpPr>
        <p:spPr>
          <a:xfrm>
            <a:off x="9705975" y="3857625"/>
            <a:ext cx="781050" cy="352425"/>
          </a:xfrm>
          <a:prstGeom prst="rect">
            <a:avLst/>
          </a:prstGeom>
          <a:noFill/>
          <a:ln/>
        </p:spPr>
        <p:txBody>
          <a:bodyPr wrap="square" lIns="0" tIns="0" rIns="0" bIns="0" rtlCol="0" anchor="ctr"/>
          <a:lstStyle/>
          <a:p>
            <a:pPr marL="0" indent="0" algn="ctr">
              <a:lnSpc>
                <a:spcPts val="2775"/>
              </a:lnSpc>
              <a:buNone/>
            </a:pPr>
            <a:r>
              <a:rPr lang="en-US" sz="1800">
                <a:solidFill>
                  <a:srgbClr val="FFFFFF"/>
                </a:solidFill>
                <a:latin typeface="Poppins SemiBold" pitchFamily="34" charset="0"/>
                <a:ea typeface="Poppins SemiBold" pitchFamily="34" charset="-122"/>
                <a:cs typeface="Poppins SemiBold" pitchFamily="34" charset="-120"/>
              </a:rPr>
              <a:t>05</a:t>
            </a:r>
            <a:endParaRPr lang="en-US" sz="1800"/>
          </a:p>
        </p:txBody>
      </p:sp>
      <p:sp>
        <p:nvSpPr>
          <p:cNvPr id="25" name="Establish why an RQA is needed"/>
          <p:cNvSpPr/>
          <p:nvPr/>
        </p:nvSpPr>
        <p:spPr>
          <a:xfrm>
            <a:off x="2190750" y="3762375"/>
            <a:ext cx="6496050" cy="523875"/>
          </a:xfrm>
          <a:prstGeom prst="rect">
            <a:avLst/>
          </a:prstGeom>
          <a:noFill/>
          <a:ln/>
        </p:spPr>
        <p:txBody>
          <a:bodyPr wrap="square" lIns="0" tIns="0" rIns="0" bIns="0" rtlCol="0" anchor="ctr"/>
          <a:lstStyle/>
          <a:p>
            <a:pPr marL="0" indent="0" algn="l">
              <a:lnSpc>
                <a:spcPts val="4125"/>
              </a:lnSpc>
              <a:buNone/>
            </a:pPr>
            <a:r>
              <a:rPr lang="en-US" sz="2700">
                <a:solidFill>
                  <a:srgbClr val="2B4561"/>
                </a:solidFill>
                <a:latin typeface="Poppins SemiBold" pitchFamily="34" charset="0"/>
                <a:ea typeface="Poppins SemiBold" pitchFamily="34" charset="-122"/>
                <a:cs typeface="Poppins SemiBold" pitchFamily="34" charset="-120"/>
              </a:rPr>
              <a:t>Establish why an  RQA is needed</a:t>
            </a:r>
            <a:endParaRPr lang="en-US" sz="2700"/>
          </a:p>
        </p:txBody>
      </p:sp>
      <p:sp>
        <p:nvSpPr>
          <p:cNvPr id="26" name="name_01"/>
          <p:cNvSpPr/>
          <p:nvPr/>
        </p:nvSpPr>
        <p:spPr>
          <a:xfrm>
            <a:off x="1038225" y="3857625"/>
            <a:ext cx="781050" cy="352425"/>
          </a:xfrm>
          <a:prstGeom prst="rect">
            <a:avLst/>
          </a:prstGeom>
          <a:noFill/>
          <a:ln/>
        </p:spPr>
        <p:txBody>
          <a:bodyPr wrap="square" lIns="0" tIns="0" rIns="0" bIns="0" rtlCol="0" anchor="ctr"/>
          <a:lstStyle/>
          <a:p>
            <a:pPr marL="0" indent="0" algn="ctr">
              <a:lnSpc>
                <a:spcPts val="2775"/>
              </a:lnSpc>
              <a:buNone/>
            </a:pPr>
            <a:r>
              <a:rPr lang="en-US" sz="1800">
                <a:solidFill>
                  <a:srgbClr val="FFFFFF"/>
                </a:solidFill>
                <a:latin typeface="Poppins SemiBold" pitchFamily="34" charset="0"/>
                <a:ea typeface="Poppins SemiBold" pitchFamily="34" charset="-122"/>
                <a:cs typeface="Poppins SemiBold" pitchFamily="34" charset="-120"/>
              </a:rPr>
              <a:t>01</a:t>
            </a:r>
            <a:endParaRPr lang="en-US" sz="1800"/>
          </a:p>
        </p:txBody>
      </p:sp>
      <p:sp>
        <p:nvSpPr>
          <p:cNvPr id="27" name="Process for designing and conducting an RQA"/>
          <p:cNvSpPr/>
          <p:nvPr/>
        </p:nvSpPr>
        <p:spPr>
          <a:xfrm>
            <a:off x="952500" y="952500"/>
            <a:ext cx="16402050" cy="904875"/>
          </a:xfrm>
          <a:prstGeom prst="rect">
            <a:avLst/>
          </a:prstGeom>
          <a:noFill/>
          <a:ln/>
        </p:spPr>
        <p:txBody>
          <a:bodyPr wrap="square" lIns="0" tIns="0" rIns="0" bIns="0" rtlCol="0" anchor="b"/>
          <a:lstStyle/>
          <a:p>
            <a:pPr marL="0" indent="0" algn="l">
              <a:lnSpc>
                <a:spcPts val="7125"/>
              </a:lnSpc>
              <a:buNone/>
            </a:pPr>
            <a:r>
              <a:rPr lang="en-US" sz="5250">
                <a:solidFill>
                  <a:srgbClr val="FFFFFF"/>
                </a:solidFill>
                <a:latin typeface="Poppins SemiBold" pitchFamily="34" charset="0"/>
                <a:ea typeface="Poppins SemiBold" pitchFamily="34" charset="-122"/>
                <a:cs typeface="Poppins SemiBold" pitchFamily="34" charset="-120"/>
              </a:rPr>
              <a:t>Process for designing and conducting an RQA</a:t>
            </a:r>
            <a:endParaRPr lang="en-US" sz="525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1">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sp>
        <p:nvSpPr>
          <p:cNvPr id="3" name="Seek permission to conduct the rapid qualitative assessments"/>
          <p:cNvSpPr/>
          <p:nvPr/>
        </p:nvSpPr>
        <p:spPr>
          <a:xfrm>
            <a:off x="10858500" y="5791200"/>
            <a:ext cx="6496050" cy="762000"/>
          </a:xfrm>
          <a:prstGeom prst="rect">
            <a:avLst/>
          </a:prstGeom>
          <a:noFill/>
          <a:ln/>
        </p:spPr>
        <p:txBody>
          <a:bodyPr wrap="square" lIns="0" tIns="0" rIns="0" bIns="0" rtlCol="0" anchor="t"/>
          <a:lstStyle/>
          <a:p>
            <a:pPr marL="0" indent="0" algn="l">
              <a:lnSpc>
                <a:spcPts val="3000"/>
              </a:lnSpc>
              <a:buNone/>
            </a:pPr>
            <a:r>
              <a:rPr lang="en-US" sz="1800">
                <a:solidFill>
                  <a:srgbClr val="2B4561"/>
                </a:solidFill>
                <a:latin typeface="Poppins Light" pitchFamily="34" charset="0"/>
                <a:ea typeface="Poppins Light" pitchFamily="34" charset="-122"/>
                <a:cs typeface="Poppins Light" pitchFamily="34" charset="-120"/>
              </a:rPr>
              <a:t>Seek permission to conduct the rapid qualitative assessments</a:t>
            </a:r>
            <a:endParaRPr lang="en-US" sz="1800"/>
          </a:p>
        </p:txBody>
      </p:sp>
      <p:sp>
        <p:nvSpPr>
          <p:cNvPr id="4" name="name_05"/>
          <p:cNvSpPr/>
          <p:nvPr/>
        </p:nvSpPr>
        <p:spPr>
          <a:xfrm>
            <a:off x="9324975" y="5572125"/>
            <a:ext cx="1352550" cy="1190625"/>
          </a:xfrm>
          <a:prstGeom prst="rect">
            <a:avLst/>
          </a:prstGeom>
          <a:noFill/>
          <a:ln/>
        </p:spPr>
        <p:txBody>
          <a:bodyPr wrap="square" lIns="0" tIns="0" rIns="0" bIns="0" rtlCol="0" anchor="ctr"/>
          <a:lstStyle/>
          <a:p>
            <a:pPr marL="0" indent="0" algn="ctr">
              <a:lnSpc>
                <a:spcPts val="9375"/>
              </a:lnSpc>
              <a:buNone/>
            </a:pPr>
            <a:r>
              <a:rPr lang="en-US" sz="7500">
                <a:solidFill>
                  <a:srgbClr val="2B4561"/>
                </a:solidFill>
                <a:latin typeface="Poppins SemiBold" pitchFamily="34" charset="0"/>
                <a:ea typeface="Poppins SemiBold" pitchFamily="34" charset="-122"/>
                <a:cs typeface="Poppins SemiBold" pitchFamily="34" charset="-120"/>
              </a:rPr>
              <a:t>05</a:t>
            </a:r>
            <a:endParaRPr lang="en-US" sz="7500"/>
          </a:p>
        </p:txBody>
      </p:sp>
      <p:sp>
        <p:nvSpPr>
          <p:cNvPr id="5" name="Consider who you obtain permission from - think about power dynamics in the community who has the authority to give permission who is excluded from such decision making Does permission given from leadership extend to all members"/>
          <p:cNvSpPr/>
          <p:nvPr/>
        </p:nvSpPr>
        <p:spPr>
          <a:xfrm>
            <a:off x="10858500" y="7458075"/>
            <a:ext cx="6496050" cy="1905000"/>
          </a:xfrm>
          <a:prstGeom prst="rect">
            <a:avLst/>
          </a:prstGeom>
          <a:noFill/>
          <a:ln/>
        </p:spPr>
        <p:txBody>
          <a:bodyPr wrap="square" lIns="0" tIns="0" rIns="0" bIns="0" rtlCol="0" anchor="t"/>
          <a:lstStyle/>
          <a:p>
            <a:pPr marL="0" indent="0" algn="l">
              <a:lnSpc>
                <a:spcPts val="3000"/>
              </a:lnSpc>
              <a:buNone/>
            </a:pPr>
            <a:r>
              <a:rPr lang="en-US" sz="1800">
                <a:solidFill>
                  <a:srgbClr val="2B4561"/>
                </a:solidFill>
                <a:latin typeface="Poppins Light" pitchFamily="34" charset="0"/>
                <a:ea typeface="Poppins Light" pitchFamily="34" charset="-122"/>
                <a:cs typeface="Poppins Light" pitchFamily="34" charset="-120"/>
              </a:rPr>
              <a:t>Consider who you obtain permission from - think about power dynamics in the community: who has the authority to give permission, who is excluded from such decision making? Does permission given from leadership extend to all members? </a:t>
            </a:r>
            <a:endParaRPr lang="en-US" sz="1800"/>
          </a:p>
        </p:txBody>
      </p:sp>
      <p:sp>
        <p:nvSpPr>
          <p:cNvPr id="6" name="name_06"/>
          <p:cNvSpPr/>
          <p:nvPr/>
        </p:nvSpPr>
        <p:spPr>
          <a:xfrm>
            <a:off x="9324975" y="7239000"/>
            <a:ext cx="1352550" cy="1190625"/>
          </a:xfrm>
          <a:prstGeom prst="rect">
            <a:avLst/>
          </a:prstGeom>
          <a:noFill/>
          <a:ln/>
        </p:spPr>
        <p:txBody>
          <a:bodyPr wrap="square" lIns="0" tIns="0" rIns="0" bIns="0" rtlCol="0" anchor="ctr"/>
          <a:lstStyle/>
          <a:p>
            <a:pPr marL="0" indent="0" algn="ctr">
              <a:lnSpc>
                <a:spcPts val="9375"/>
              </a:lnSpc>
              <a:buNone/>
            </a:pPr>
            <a:r>
              <a:rPr lang="en-US" sz="7500">
                <a:solidFill>
                  <a:srgbClr val="2B4561"/>
                </a:solidFill>
                <a:latin typeface="Poppins SemiBold" pitchFamily="34" charset="0"/>
                <a:ea typeface="Poppins SemiBold" pitchFamily="34" charset="-122"/>
                <a:cs typeface="Poppins SemiBold" pitchFamily="34" charset="-120"/>
              </a:rPr>
              <a:t>06</a:t>
            </a:r>
            <a:endParaRPr lang="en-US" sz="7500"/>
          </a:p>
        </p:txBody>
      </p:sp>
      <p:sp>
        <p:nvSpPr>
          <p:cNvPr id="7" name="Acknowledge the members of the community"/>
          <p:cNvSpPr/>
          <p:nvPr/>
        </p:nvSpPr>
        <p:spPr>
          <a:xfrm>
            <a:off x="10858500" y="4267200"/>
            <a:ext cx="6496050" cy="381000"/>
          </a:xfrm>
          <a:prstGeom prst="rect">
            <a:avLst/>
          </a:prstGeom>
          <a:noFill/>
          <a:ln/>
        </p:spPr>
        <p:txBody>
          <a:bodyPr wrap="square" lIns="0" tIns="0" rIns="0" bIns="0" rtlCol="0" anchor="t"/>
          <a:lstStyle/>
          <a:p>
            <a:pPr marL="0" indent="0" algn="l">
              <a:lnSpc>
                <a:spcPts val="3000"/>
              </a:lnSpc>
              <a:buNone/>
            </a:pPr>
            <a:r>
              <a:rPr lang="en-US" sz="1800">
                <a:solidFill>
                  <a:srgbClr val="2B4561"/>
                </a:solidFill>
                <a:latin typeface="Poppins Light" pitchFamily="34" charset="0"/>
                <a:ea typeface="Poppins Light" pitchFamily="34" charset="-122"/>
                <a:cs typeface="Poppins Light" pitchFamily="34" charset="-120"/>
              </a:rPr>
              <a:t>Acknowledge the members of the community</a:t>
            </a:r>
            <a:endParaRPr lang="en-US" sz="1800"/>
          </a:p>
        </p:txBody>
      </p:sp>
      <p:sp>
        <p:nvSpPr>
          <p:cNvPr id="8" name="name_04"/>
          <p:cNvSpPr/>
          <p:nvPr/>
        </p:nvSpPr>
        <p:spPr>
          <a:xfrm>
            <a:off x="9324975" y="3857625"/>
            <a:ext cx="1352550" cy="1190625"/>
          </a:xfrm>
          <a:prstGeom prst="rect">
            <a:avLst/>
          </a:prstGeom>
          <a:noFill/>
          <a:ln/>
        </p:spPr>
        <p:txBody>
          <a:bodyPr wrap="square" lIns="0" tIns="0" rIns="0" bIns="0" rtlCol="0" anchor="ctr"/>
          <a:lstStyle/>
          <a:p>
            <a:pPr marL="0" indent="0" algn="ctr">
              <a:lnSpc>
                <a:spcPts val="9375"/>
              </a:lnSpc>
              <a:buNone/>
            </a:pPr>
            <a:r>
              <a:rPr lang="en-US" sz="7500">
                <a:solidFill>
                  <a:srgbClr val="2B4561"/>
                </a:solidFill>
                <a:latin typeface="Poppins SemiBold" pitchFamily="34" charset="0"/>
                <a:ea typeface="Poppins SemiBold" pitchFamily="34" charset="-122"/>
                <a:cs typeface="Poppins SemiBold" pitchFamily="34" charset="-120"/>
              </a:rPr>
              <a:t>04</a:t>
            </a:r>
            <a:endParaRPr lang="en-US" sz="7500"/>
          </a:p>
        </p:txBody>
      </p:sp>
      <p:sp>
        <p:nvSpPr>
          <p:cNvPr id="9" name="Explain the rapid qualitative assessments that you are planning to carry out and the potential benefits and risks"/>
          <p:cNvSpPr/>
          <p:nvPr/>
        </p:nvSpPr>
        <p:spPr>
          <a:xfrm>
            <a:off x="2476500" y="7458075"/>
            <a:ext cx="6496050" cy="762000"/>
          </a:xfrm>
          <a:prstGeom prst="rect">
            <a:avLst/>
          </a:prstGeom>
          <a:noFill/>
          <a:ln/>
        </p:spPr>
        <p:txBody>
          <a:bodyPr wrap="square" lIns="0" tIns="0" rIns="0" bIns="0" rtlCol="0" anchor="t"/>
          <a:lstStyle/>
          <a:p>
            <a:pPr marL="0" indent="0" algn="l">
              <a:lnSpc>
                <a:spcPts val="3000"/>
              </a:lnSpc>
              <a:buNone/>
            </a:pPr>
            <a:r>
              <a:rPr lang="en-US" sz="1800">
                <a:solidFill>
                  <a:srgbClr val="2B4561"/>
                </a:solidFill>
                <a:latin typeface="Poppins Light" pitchFamily="34" charset="0"/>
                <a:ea typeface="Poppins Light" pitchFamily="34" charset="-122"/>
                <a:cs typeface="Poppins Light" pitchFamily="34" charset="-120"/>
              </a:rPr>
              <a:t>Explain the rapid qualitative assessments that you are planning to carry out and the potential benefits and risks</a:t>
            </a:r>
            <a:endParaRPr lang="en-US" sz="1800"/>
          </a:p>
        </p:txBody>
      </p:sp>
      <p:sp>
        <p:nvSpPr>
          <p:cNvPr id="10" name="name_03"/>
          <p:cNvSpPr/>
          <p:nvPr/>
        </p:nvSpPr>
        <p:spPr>
          <a:xfrm>
            <a:off x="942975" y="7286625"/>
            <a:ext cx="1352550" cy="1190625"/>
          </a:xfrm>
          <a:prstGeom prst="rect">
            <a:avLst/>
          </a:prstGeom>
          <a:noFill/>
          <a:ln/>
        </p:spPr>
        <p:txBody>
          <a:bodyPr wrap="square" lIns="0" tIns="0" rIns="0" bIns="0" rtlCol="0" anchor="ctr"/>
          <a:lstStyle/>
          <a:p>
            <a:pPr marL="0" indent="0" algn="ctr">
              <a:lnSpc>
                <a:spcPts val="9375"/>
              </a:lnSpc>
              <a:buNone/>
            </a:pPr>
            <a:r>
              <a:rPr lang="en-US" sz="7500">
                <a:solidFill>
                  <a:srgbClr val="2B4561"/>
                </a:solidFill>
                <a:latin typeface="Poppins SemiBold" pitchFamily="34" charset="0"/>
                <a:ea typeface="Poppins SemiBold" pitchFamily="34" charset="-122"/>
                <a:cs typeface="Poppins SemiBold" pitchFamily="34" charset="-120"/>
              </a:rPr>
              <a:t>03</a:t>
            </a:r>
            <a:endParaRPr lang="en-US" sz="7500"/>
          </a:p>
        </p:txBody>
      </p:sp>
      <p:sp>
        <p:nvSpPr>
          <p:cNvPr id="11" name="Ask their permission to enter the community"/>
          <p:cNvSpPr/>
          <p:nvPr/>
        </p:nvSpPr>
        <p:spPr>
          <a:xfrm>
            <a:off x="2476500" y="5905500"/>
            <a:ext cx="6496050" cy="381000"/>
          </a:xfrm>
          <a:prstGeom prst="rect">
            <a:avLst/>
          </a:prstGeom>
          <a:noFill/>
          <a:ln/>
        </p:spPr>
        <p:txBody>
          <a:bodyPr wrap="square" lIns="0" tIns="0" rIns="0" bIns="0" rtlCol="0" anchor="t"/>
          <a:lstStyle/>
          <a:p>
            <a:pPr marL="0" indent="0" algn="l">
              <a:lnSpc>
                <a:spcPts val="3000"/>
              </a:lnSpc>
              <a:buNone/>
            </a:pPr>
            <a:r>
              <a:rPr lang="en-US" sz="1800">
                <a:solidFill>
                  <a:srgbClr val="2B4561"/>
                </a:solidFill>
                <a:latin typeface="Poppins Light" pitchFamily="34" charset="0"/>
                <a:ea typeface="Poppins Light" pitchFamily="34" charset="-122"/>
                <a:cs typeface="Poppins Light" pitchFamily="34" charset="-120"/>
              </a:rPr>
              <a:t>Ask their permission to enter the community</a:t>
            </a:r>
            <a:endParaRPr lang="en-US" sz="1800"/>
          </a:p>
        </p:txBody>
      </p:sp>
      <p:sp>
        <p:nvSpPr>
          <p:cNvPr id="12" name="name_02"/>
          <p:cNvSpPr/>
          <p:nvPr/>
        </p:nvSpPr>
        <p:spPr>
          <a:xfrm>
            <a:off x="942975" y="5572125"/>
            <a:ext cx="1352550" cy="1190625"/>
          </a:xfrm>
          <a:prstGeom prst="rect">
            <a:avLst/>
          </a:prstGeom>
          <a:noFill/>
          <a:ln/>
        </p:spPr>
        <p:txBody>
          <a:bodyPr wrap="square" lIns="0" tIns="0" rIns="0" bIns="0" rtlCol="0" anchor="ctr"/>
          <a:lstStyle/>
          <a:p>
            <a:pPr marL="0" indent="0" algn="ctr">
              <a:lnSpc>
                <a:spcPts val="9375"/>
              </a:lnSpc>
              <a:buNone/>
            </a:pPr>
            <a:r>
              <a:rPr lang="en-US" sz="7500">
                <a:solidFill>
                  <a:srgbClr val="2B4561"/>
                </a:solidFill>
                <a:latin typeface="Poppins SemiBold" pitchFamily="34" charset="0"/>
                <a:ea typeface="Poppins SemiBold" pitchFamily="34" charset="-122"/>
                <a:cs typeface="Poppins SemiBold" pitchFamily="34" charset="-120"/>
              </a:rPr>
              <a:t>02</a:t>
            </a:r>
            <a:endParaRPr lang="en-US" sz="7500"/>
          </a:p>
        </p:txBody>
      </p:sp>
      <p:sp>
        <p:nvSpPr>
          <p:cNvPr id="13" name="Acknowledge the leadership of the community"/>
          <p:cNvSpPr/>
          <p:nvPr/>
        </p:nvSpPr>
        <p:spPr>
          <a:xfrm>
            <a:off x="2476500" y="4267200"/>
            <a:ext cx="6496050" cy="381000"/>
          </a:xfrm>
          <a:prstGeom prst="rect">
            <a:avLst/>
          </a:prstGeom>
          <a:noFill/>
          <a:ln/>
        </p:spPr>
        <p:txBody>
          <a:bodyPr wrap="square" lIns="0" tIns="0" rIns="0" bIns="0" rtlCol="0" anchor="t"/>
          <a:lstStyle/>
          <a:p>
            <a:pPr marL="0" indent="0" algn="l">
              <a:lnSpc>
                <a:spcPts val="3000"/>
              </a:lnSpc>
              <a:buNone/>
            </a:pPr>
            <a:r>
              <a:rPr lang="en-US" sz="1800">
                <a:solidFill>
                  <a:srgbClr val="2B4561"/>
                </a:solidFill>
                <a:latin typeface="Poppins Light" pitchFamily="34" charset="0"/>
                <a:ea typeface="Poppins Light" pitchFamily="34" charset="-122"/>
                <a:cs typeface="Poppins Light" pitchFamily="34" charset="-120"/>
              </a:rPr>
              <a:t>Acknowledge the leadership of the community</a:t>
            </a:r>
            <a:endParaRPr lang="en-US" sz="1800"/>
          </a:p>
        </p:txBody>
      </p:sp>
      <p:sp>
        <p:nvSpPr>
          <p:cNvPr id="14" name="name_01"/>
          <p:cNvSpPr/>
          <p:nvPr/>
        </p:nvSpPr>
        <p:spPr>
          <a:xfrm>
            <a:off x="942975" y="3857625"/>
            <a:ext cx="1352550" cy="1190625"/>
          </a:xfrm>
          <a:prstGeom prst="rect">
            <a:avLst/>
          </a:prstGeom>
          <a:noFill/>
          <a:ln/>
        </p:spPr>
        <p:txBody>
          <a:bodyPr wrap="square" lIns="0" tIns="0" rIns="0" bIns="0" rtlCol="0" anchor="ctr"/>
          <a:lstStyle/>
          <a:p>
            <a:pPr marL="0" indent="0" algn="ctr">
              <a:lnSpc>
                <a:spcPts val="9375"/>
              </a:lnSpc>
              <a:buNone/>
            </a:pPr>
            <a:r>
              <a:rPr lang="en-US" sz="7500">
                <a:solidFill>
                  <a:srgbClr val="2B4561"/>
                </a:solidFill>
                <a:latin typeface="Poppins SemiBold" pitchFamily="34" charset="0"/>
                <a:ea typeface="Poppins SemiBold" pitchFamily="34" charset="-122"/>
                <a:cs typeface="Poppins SemiBold" pitchFamily="34" charset="-120"/>
              </a:rPr>
              <a:t>01</a:t>
            </a:r>
            <a:endParaRPr lang="en-US" sz="7500"/>
          </a:p>
        </p:txBody>
      </p:sp>
      <p:sp>
        <p:nvSpPr>
          <p:cNvPr id="15" name="Ethical Approvals and Consent"/>
          <p:cNvSpPr/>
          <p:nvPr/>
        </p:nvSpPr>
        <p:spPr>
          <a:xfrm>
            <a:off x="952500" y="800100"/>
            <a:ext cx="16268700" cy="904875"/>
          </a:xfrm>
          <a:prstGeom prst="rect">
            <a:avLst/>
          </a:prstGeom>
          <a:noFill/>
          <a:ln/>
        </p:spPr>
        <p:txBody>
          <a:bodyPr wrap="square" lIns="0" tIns="0" rIns="0" bIns="0" rtlCol="0" anchor="b"/>
          <a:lstStyle/>
          <a:p>
            <a:pPr marL="0" indent="0" algn="l">
              <a:lnSpc>
                <a:spcPts val="7125"/>
              </a:lnSpc>
              <a:buNone/>
            </a:pPr>
            <a:r>
              <a:rPr lang="en-US" sz="5250">
                <a:solidFill>
                  <a:srgbClr val="FFFFFF"/>
                </a:solidFill>
                <a:latin typeface="Poppins SemiBold" pitchFamily="34" charset="0"/>
                <a:ea typeface="Poppins SemiBold" pitchFamily="34" charset="-122"/>
                <a:cs typeface="Poppins SemiBold" pitchFamily="34" charset="-120"/>
              </a:rPr>
              <a:t>Ethical Approvals and Consent</a:t>
            </a:r>
            <a:endParaRPr lang="en-US" sz="525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2">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sp>
        <p:nvSpPr>
          <p:cNvPr id="3" name="Consider establishing formal mechanisms such as community advisory boards to work with throughout the phases of the RQAs data collection analysis of findings development and implementation of recommendations"/>
          <p:cNvSpPr/>
          <p:nvPr/>
        </p:nvSpPr>
        <p:spPr>
          <a:xfrm>
            <a:off x="10858500" y="4267200"/>
            <a:ext cx="6496050" cy="1524000"/>
          </a:xfrm>
          <a:prstGeom prst="rect">
            <a:avLst/>
          </a:prstGeom>
          <a:noFill/>
          <a:ln/>
        </p:spPr>
        <p:txBody>
          <a:bodyPr wrap="square" lIns="0" tIns="0" rIns="0" bIns="0" rtlCol="0" anchor="t"/>
          <a:lstStyle/>
          <a:p>
            <a:pPr marL="0" indent="0" algn="l">
              <a:lnSpc>
                <a:spcPts val="3000"/>
              </a:lnSpc>
              <a:buNone/>
            </a:pPr>
            <a:r>
              <a:rPr lang="en-US" sz="1800">
                <a:solidFill>
                  <a:srgbClr val="2B4561"/>
                </a:solidFill>
                <a:latin typeface="Poppins Light" pitchFamily="34" charset="0"/>
                <a:ea typeface="Poppins Light" pitchFamily="34" charset="-122"/>
                <a:cs typeface="Poppins Light" pitchFamily="34" charset="-120"/>
              </a:rPr>
              <a:t>Consider establishing formal mechanisms such as community advisory boards to work with throughout the phases of the RQAs: data collection, analysis of findings, development and implementation of recommendations</a:t>
            </a:r>
            <a:endParaRPr lang="en-US" sz="1800"/>
          </a:p>
        </p:txBody>
      </p:sp>
      <p:sp>
        <p:nvSpPr>
          <p:cNvPr id="4" name="name_08"/>
          <p:cNvSpPr/>
          <p:nvPr/>
        </p:nvSpPr>
        <p:spPr>
          <a:xfrm>
            <a:off x="9324975" y="3857625"/>
            <a:ext cx="1352550" cy="1190625"/>
          </a:xfrm>
          <a:prstGeom prst="rect">
            <a:avLst/>
          </a:prstGeom>
          <a:noFill/>
          <a:ln/>
        </p:spPr>
        <p:txBody>
          <a:bodyPr wrap="square" lIns="0" tIns="0" rIns="0" bIns="0" rtlCol="0" anchor="ctr"/>
          <a:lstStyle/>
          <a:p>
            <a:pPr marL="0" indent="0" algn="ctr">
              <a:lnSpc>
                <a:spcPts val="9375"/>
              </a:lnSpc>
              <a:buNone/>
            </a:pPr>
            <a:r>
              <a:rPr lang="en-US" sz="7500">
                <a:solidFill>
                  <a:srgbClr val="2B4561"/>
                </a:solidFill>
                <a:latin typeface="Poppins SemiBold" pitchFamily="34" charset="0"/>
                <a:ea typeface="Poppins SemiBold" pitchFamily="34" charset="-122"/>
                <a:cs typeface="Poppins SemiBold" pitchFamily="34" charset="-120"/>
              </a:rPr>
              <a:t>08</a:t>
            </a:r>
            <a:endParaRPr lang="en-US" sz="7500"/>
          </a:p>
        </p:txBody>
      </p:sp>
      <p:sp>
        <p:nvSpPr>
          <p:cNvPr id="5" name="Ensure time and budget for discussing the findings with communities and supporting locally-led action"/>
          <p:cNvSpPr/>
          <p:nvPr/>
        </p:nvSpPr>
        <p:spPr>
          <a:xfrm>
            <a:off x="2476500" y="5905500"/>
            <a:ext cx="6496050" cy="762000"/>
          </a:xfrm>
          <a:prstGeom prst="rect">
            <a:avLst/>
          </a:prstGeom>
          <a:noFill/>
          <a:ln/>
        </p:spPr>
        <p:txBody>
          <a:bodyPr wrap="square" lIns="0" tIns="0" rIns="0" bIns="0" rtlCol="0" anchor="t"/>
          <a:lstStyle/>
          <a:p>
            <a:pPr marL="0" indent="0" algn="l">
              <a:lnSpc>
                <a:spcPts val="3000"/>
              </a:lnSpc>
              <a:buNone/>
            </a:pPr>
            <a:r>
              <a:rPr lang="en-US" sz="1800">
                <a:solidFill>
                  <a:srgbClr val="2B4561"/>
                </a:solidFill>
                <a:latin typeface="Poppins Light" pitchFamily="34" charset="0"/>
                <a:ea typeface="Poppins Light" pitchFamily="34" charset="-122"/>
                <a:cs typeface="Poppins Light" pitchFamily="34" charset="-120"/>
              </a:rPr>
              <a:t>Ensure time and budget for discussing the findings with communities and supporting locally-led action </a:t>
            </a:r>
            <a:endParaRPr lang="en-US" sz="1800"/>
          </a:p>
        </p:txBody>
      </p:sp>
      <p:sp>
        <p:nvSpPr>
          <p:cNvPr id="6" name="name_09"/>
          <p:cNvSpPr/>
          <p:nvPr/>
        </p:nvSpPr>
        <p:spPr>
          <a:xfrm>
            <a:off x="942975" y="5572125"/>
            <a:ext cx="1352550" cy="1190625"/>
          </a:xfrm>
          <a:prstGeom prst="rect">
            <a:avLst/>
          </a:prstGeom>
          <a:noFill/>
          <a:ln/>
        </p:spPr>
        <p:txBody>
          <a:bodyPr wrap="square" lIns="0" tIns="0" rIns="0" bIns="0" rtlCol="0" anchor="ctr"/>
          <a:lstStyle/>
          <a:p>
            <a:pPr marL="0" indent="0" algn="ctr">
              <a:lnSpc>
                <a:spcPts val="9375"/>
              </a:lnSpc>
              <a:buNone/>
            </a:pPr>
            <a:r>
              <a:rPr lang="en-US" sz="7500">
                <a:solidFill>
                  <a:srgbClr val="2B4561"/>
                </a:solidFill>
                <a:latin typeface="Poppins SemiBold" pitchFamily="34" charset="0"/>
                <a:ea typeface="Poppins SemiBold" pitchFamily="34" charset="-122"/>
                <a:cs typeface="Poppins SemiBold" pitchFamily="34" charset="-120"/>
              </a:rPr>
              <a:t>09</a:t>
            </a:r>
            <a:endParaRPr lang="en-US" sz="7500"/>
          </a:p>
        </p:txBody>
      </p:sp>
      <p:sp>
        <p:nvSpPr>
          <p:cNvPr id="7" name="Explain informed consent and data privacy"/>
          <p:cNvSpPr/>
          <p:nvPr/>
        </p:nvSpPr>
        <p:spPr>
          <a:xfrm>
            <a:off x="2476500" y="4267200"/>
            <a:ext cx="6496050" cy="381000"/>
          </a:xfrm>
          <a:prstGeom prst="rect">
            <a:avLst/>
          </a:prstGeom>
          <a:noFill/>
          <a:ln/>
        </p:spPr>
        <p:txBody>
          <a:bodyPr wrap="square" lIns="0" tIns="0" rIns="0" bIns="0" rtlCol="0" anchor="t"/>
          <a:lstStyle/>
          <a:p>
            <a:pPr marL="0" indent="0" algn="l">
              <a:lnSpc>
                <a:spcPts val="3000"/>
              </a:lnSpc>
              <a:buNone/>
            </a:pPr>
            <a:r>
              <a:rPr lang="en-US" sz="1800">
                <a:solidFill>
                  <a:srgbClr val="2B4561"/>
                </a:solidFill>
                <a:latin typeface="Poppins Light" pitchFamily="34" charset="0"/>
                <a:ea typeface="Poppins Light" pitchFamily="34" charset="-122"/>
                <a:cs typeface="Poppins Light" pitchFamily="34" charset="-120"/>
              </a:rPr>
              <a:t>Explain informed consent and data privacy </a:t>
            </a:r>
            <a:endParaRPr lang="en-US" sz="1800"/>
          </a:p>
        </p:txBody>
      </p:sp>
      <p:sp>
        <p:nvSpPr>
          <p:cNvPr id="8" name="name_07"/>
          <p:cNvSpPr/>
          <p:nvPr/>
        </p:nvSpPr>
        <p:spPr>
          <a:xfrm>
            <a:off x="942975" y="3857625"/>
            <a:ext cx="1352550" cy="1190625"/>
          </a:xfrm>
          <a:prstGeom prst="rect">
            <a:avLst/>
          </a:prstGeom>
          <a:noFill/>
          <a:ln/>
        </p:spPr>
        <p:txBody>
          <a:bodyPr wrap="square" lIns="0" tIns="0" rIns="0" bIns="0" rtlCol="0" anchor="ctr"/>
          <a:lstStyle/>
          <a:p>
            <a:pPr marL="0" indent="0" algn="ctr">
              <a:lnSpc>
                <a:spcPts val="9375"/>
              </a:lnSpc>
              <a:buNone/>
            </a:pPr>
            <a:r>
              <a:rPr lang="en-US" sz="7500">
                <a:solidFill>
                  <a:srgbClr val="2B4561"/>
                </a:solidFill>
                <a:latin typeface="Poppins SemiBold" pitchFamily="34" charset="0"/>
                <a:ea typeface="Poppins SemiBold" pitchFamily="34" charset="-122"/>
                <a:cs typeface="Poppins SemiBold" pitchFamily="34" charset="-120"/>
              </a:rPr>
              <a:t>07</a:t>
            </a:r>
            <a:endParaRPr lang="en-US" sz="7500"/>
          </a:p>
        </p:txBody>
      </p:sp>
      <p:sp>
        <p:nvSpPr>
          <p:cNvPr id="9" name="Ethical Approvals and Consent"/>
          <p:cNvSpPr/>
          <p:nvPr/>
        </p:nvSpPr>
        <p:spPr>
          <a:xfrm>
            <a:off x="952500" y="800100"/>
            <a:ext cx="16268700" cy="904875"/>
          </a:xfrm>
          <a:prstGeom prst="rect">
            <a:avLst/>
          </a:prstGeom>
          <a:noFill/>
          <a:ln/>
        </p:spPr>
        <p:txBody>
          <a:bodyPr wrap="square" lIns="0" tIns="0" rIns="0" bIns="0" rtlCol="0" anchor="b"/>
          <a:lstStyle/>
          <a:p>
            <a:pPr marL="0" indent="0" algn="l">
              <a:lnSpc>
                <a:spcPts val="7125"/>
              </a:lnSpc>
              <a:buNone/>
            </a:pPr>
            <a:r>
              <a:rPr lang="en-US" sz="5250">
                <a:solidFill>
                  <a:srgbClr val="FFFFFF"/>
                </a:solidFill>
                <a:latin typeface="Poppins SemiBold" pitchFamily="34" charset="0"/>
                <a:ea typeface="Poppins SemiBold" pitchFamily="34" charset="-122"/>
                <a:cs typeface="Poppins SemiBold" pitchFamily="34" charset="-120"/>
              </a:rPr>
              <a:t>Ethical Approvals and Consent</a:t>
            </a:r>
            <a:endParaRPr lang="en-US" sz="525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5">
    <p:bg>
      <p:bgPr>
        <a:solidFill>
          <a:srgbClr val="2B4561"/>
        </a:solidFill>
        <a:effectLst/>
      </p:bgPr>
    </p:bg>
    <p:spTree>
      <p:nvGrpSpPr>
        <p:cNvPr id="1" name=""/>
        <p:cNvGrpSpPr/>
        <p:nvPr/>
      </p:nvGrpSpPr>
      <p:grpSpPr>
        <a:xfrm>
          <a:off x="0" y="0"/>
          <a:ext cx="0" cy="0"/>
          <a:chOff x="0" y="0"/>
          <a:chExt cx="0" cy="0"/>
        </a:xfrm>
      </p:grpSpPr>
      <p:pic>
        <p:nvPicPr>
          <p:cNvPr id="2" name="Frame 209558490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7419975" cy="10287000"/>
          </a:xfrm>
          <a:prstGeom prst="rect">
            <a:avLst/>
          </a:prstGeom>
        </p:spPr>
      </p:pic>
      <p:sp>
        <p:nvSpPr>
          <p:cNvPr id="3" name="The ethical principles that guide operational social science assessments include respect for persons doing no harm and justice Including Getting voluntary informed consent from participants Allowing the right to withdraw at any time Maintaining privacy We"/>
          <p:cNvSpPr/>
          <p:nvPr/>
        </p:nvSpPr>
        <p:spPr>
          <a:xfrm>
            <a:off x="8286750" y="742950"/>
            <a:ext cx="9067800" cy="8791575"/>
          </a:xfrm>
          <a:prstGeom prst="rect">
            <a:avLst/>
          </a:prstGeom>
          <a:noFill/>
          <a:ln/>
        </p:spPr>
        <p:txBody>
          <a:bodyPr wrap="square" lIns="0" tIns="0" rIns="0" bIns="0" rtlCol="0" anchor="t"/>
          <a:lstStyle/>
          <a:p>
            <a:pPr marL="0" indent="0" algn="l">
              <a:lnSpc>
                <a:spcPts val="4125"/>
              </a:lnSpc>
              <a:spcAft>
                <a:spcPts val="1050"/>
              </a:spcAft>
              <a:buNone/>
            </a:pPr>
            <a:r>
              <a:rPr lang="en-US" sz="2250">
                <a:solidFill>
                  <a:srgbClr val="FFFFFF"/>
                </a:solidFill>
                <a:latin typeface="Poppins SemiBold" pitchFamily="34" charset="0"/>
                <a:ea typeface="Poppins SemiBold" pitchFamily="34" charset="-122"/>
                <a:cs typeface="Poppins SemiBold" pitchFamily="34" charset="-120"/>
              </a:rPr>
              <a:t>The ethical principles that guide operational social science assessments include respect for persons, doing no harm, and justice. Including:
Getting voluntary informed consent from participants 
Allowing the right to withdraw at any time
Maintaining privacy
Weighing risks and benefits of participating
Selection of participants
Formal ethical approval from an institutional ethics review board is not required for RQAs but ensuring ethical principles are respected is still critical
Community leaders and members participating in RQAs should be involved at each stage of the process: data collection, analysis of findings, development and implementation of recommendations </a:t>
            </a:r>
            <a:endParaRPr lang="en-US" sz="2250"/>
          </a:p>
        </p:txBody>
      </p:sp>
      <p:sp>
        <p:nvSpPr>
          <p:cNvPr id="4" name="Summary"/>
          <p:cNvSpPr/>
          <p:nvPr/>
        </p:nvSpPr>
        <p:spPr>
          <a:xfrm>
            <a:off x="952500" y="4572000"/>
            <a:ext cx="6210300" cy="1143000"/>
          </a:xfrm>
          <a:prstGeom prst="rect">
            <a:avLst/>
          </a:prstGeom>
          <a:noFill/>
          <a:ln/>
        </p:spPr>
        <p:txBody>
          <a:bodyPr wrap="square" lIns="0" tIns="0" rIns="0" bIns="0" rtlCol="0" anchor="t"/>
          <a:lstStyle/>
          <a:p>
            <a:pPr marL="0" indent="0" algn="l">
              <a:lnSpc>
                <a:spcPts val="9000"/>
              </a:lnSpc>
              <a:buNone/>
            </a:pPr>
            <a:r>
              <a:rPr lang="en-US" sz="7500">
                <a:solidFill>
                  <a:srgbClr val="FFFFFF"/>
                </a:solidFill>
                <a:latin typeface="Poppins SemiBold" pitchFamily="34" charset="0"/>
                <a:ea typeface="Poppins SemiBold" pitchFamily="34" charset="-122"/>
                <a:cs typeface="Poppins SemiBold" pitchFamily="34" charset="-120"/>
              </a:rPr>
              <a:t>Summary</a:t>
            </a:r>
            <a:endParaRPr lang="en-US" sz="75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srcRect/>
          <a:stretch/>
        </p:blipFill>
        <p:spPr>
          <a:xfrm>
            <a:off x="0" y="0"/>
            <a:ext cx="18288000" cy="2505075"/>
          </a:xfrm>
          <a:prstGeom prst="rect">
            <a:avLst/>
          </a:prstGeom>
        </p:spPr>
      </p:pic>
      <p:sp>
        <p:nvSpPr>
          <p:cNvPr id="3" name="What did you learn yesterday"/>
          <p:cNvSpPr/>
          <p:nvPr/>
        </p:nvSpPr>
        <p:spPr>
          <a:xfrm>
            <a:off x="2476500" y="4200525"/>
            <a:ext cx="6496050" cy="523875"/>
          </a:xfrm>
          <a:prstGeom prst="rect">
            <a:avLst/>
          </a:prstGeom>
          <a:noFill/>
          <a:ln/>
        </p:spPr>
        <p:txBody>
          <a:bodyPr wrap="square" lIns="0" tIns="0" rIns="0" bIns="0" rtlCol="0" anchor="ctr"/>
          <a:lstStyle/>
          <a:p>
            <a:pPr marL="0" indent="0" algn="l">
              <a:lnSpc>
                <a:spcPts val="4125"/>
              </a:lnSpc>
              <a:buNone/>
            </a:pPr>
            <a:r>
              <a:rPr lang="en-US" sz="3150">
                <a:solidFill>
                  <a:srgbClr val="2B4561"/>
                </a:solidFill>
                <a:latin typeface="Poppins SemiBold" pitchFamily="34" charset="0"/>
                <a:ea typeface="Poppins SemiBold" pitchFamily="34" charset="-122"/>
                <a:cs typeface="Poppins SemiBold" pitchFamily="34" charset="-120"/>
              </a:rPr>
              <a:t>What did you learn yesterday?</a:t>
            </a:r>
            <a:endParaRPr lang="en-US" sz="3150"/>
          </a:p>
        </p:txBody>
      </p:sp>
      <p:sp>
        <p:nvSpPr>
          <p:cNvPr id="4" name="name_01"/>
          <p:cNvSpPr/>
          <p:nvPr/>
        </p:nvSpPr>
        <p:spPr>
          <a:xfrm>
            <a:off x="942975" y="3857625"/>
            <a:ext cx="1352550" cy="1190625"/>
          </a:xfrm>
          <a:prstGeom prst="rect">
            <a:avLst/>
          </a:prstGeom>
          <a:noFill/>
          <a:ln/>
        </p:spPr>
        <p:txBody>
          <a:bodyPr wrap="square" lIns="0" tIns="0" rIns="0" bIns="0" rtlCol="0" anchor="ctr"/>
          <a:lstStyle/>
          <a:p>
            <a:pPr marL="0" indent="0" algn="ctr">
              <a:lnSpc>
                <a:spcPts val="9375"/>
              </a:lnSpc>
              <a:buNone/>
            </a:pPr>
            <a:r>
              <a:rPr lang="en-US" sz="7500">
                <a:solidFill>
                  <a:srgbClr val="2B4561"/>
                </a:solidFill>
                <a:latin typeface="Poppins SemiBold" pitchFamily="34" charset="0"/>
                <a:ea typeface="Poppins SemiBold" pitchFamily="34" charset="-122"/>
                <a:cs typeface="Poppins SemiBold" pitchFamily="34" charset="-120"/>
              </a:rPr>
              <a:t>01</a:t>
            </a:r>
            <a:endParaRPr lang="en-US" sz="7500"/>
          </a:p>
        </p:txBody>
      </p:sp>
      <p:sp>
        <p:nvSpPr>
          <p:cNvPr id="5" name="What was something new or interesting"/>
          <p:cNvSpPr/>
          <p:nvPr/>
        </p:nvSpPr>
        <p:spPr>
          <a:xfrm>
            <a:off x="2476500" y="5867400"/>
            <a:ext cx="9039225" cy="523875"/>
          </a:xfrm>
          <a:prstGeom prst="rect">
            <a:avLst/>
          </a:prstGeom>
          <a:noFill/>
          <a:ln/>
        </p:spPr>
        <p:txBody>
          <a:bodyPr wrap="square" lIns="0" tIns="0" rIns="0" bIns="0" rtlCol="0" anchor="ctr"/>
          <a:lstStyle/>
          <a:p>
            <a:pPr marL="0" indent="0" algn="l">
              <a:lnSpc>
                <a:spcPts val="4125"/>
              </a:lnSpc>
              <a:buNone/>
            </a:pPr>
            <a:r>
              <a:rPr lang="en-US" sz="3150">
                <a:solidFill>
                  <a:srgbClr val="2B4561"/>
                </a:solidFill>
                <a:latin typeface="Poppins SemiBold" pitchFamily="34" charset="0"/>
                <a:ea typeface="Poppins SemiBold" pitchFamily="34" charset="-122"/>
                <a:cs typeface="Poppins SemiBold" pitchFamily="34" charset="-120"/>
              </a:rPr>
              <a:t>What was something new or interesting?</a:t>
            </a:r>
            <a:endParaRPr lang="en-US" sz="3150"/>
          </a:p>
        </p:txBody>
      </p:sp>
      <p:sp>
        <p:nvSpPr>
          <p:cNvPr id="6" name="name_02"/>
          <p:cNvSpPr/>
          <p:nvPr/>
        </p:nvSpPr>
        <p:spPr>
          <a:xfrm>
            <a:off x="942975" y="5524500"/>
            <a:ext cx="1352550" cy="1190625"/>
          </a:xfrm>
          <a:prstGeom prst="rect">
            <a:avLst/>
          </a:prstGeom>
          <a:noFill/>
          <a:ln/>
        </p:spPr>
        <p:txBody>
          <a:bodyPr wrap="square" lIns="0" tIns="0" rIns="0" bIns="0" rtlCol="0" anchor="ctr"/>
          <a:lstStyle/>
          <a:p>
            <a:pPr marL="0" indent="0" algn="ctr">
              <a:lnSpc>
                <a:spcPts val="9375"/>
              </a:lnSpc>
              <a:buNone/>
            </a:pPr>
            <a:r>
              <a:rPr lang="en-US" sz="7500">
                <a:solidFill>
                  <a:srgbClr val="2B4561"/>
                </a:solidFill>
                <a:latin typeface="Poppins SemiBold" pitchFamily="34" charset="0"/>
                <a:ea typeface="Poppins SemiBold" pitchFamily="34" charset="-122"/>
                <a:cs typeface="Poppins SemiBold" pitchFamily="34" charset="-120"/>
              </a:rPr>
              <a:t>02</a:t>
            </a:r>
            <a:endParaRPr lang="en-US" sz="7500"/>
          </a:p>
        </p:txBody>
      </p:sp>
      <p:sp>
        <p:nvSpPr>
          <p:cNvPr id="7" name="What questions do you have"/>
          <p:cNvSpPr/>
          <p:nvPr/>
        </p:nvSpPr>
        <p:spPr>
          <a:xfrm>
            <a:off x="2476500" y="7534275"/>
            <a:ext cx="9039225" cy="523875"/>
          </a:xfrm>
          <a:prstGeom prst="rect">
            <a:avLst/>
          </a:prstGeom>
          <a:noFill/>
          <a:ln/>
        </p:spPr>
        <p:txBody>
          <a:bodyPr wrap="square" lIns="0" tIns="0" rIns="0" bIns="0" rtlCol="0" anchor="ctr"/>
          <a:lstStyle/>
          <a:p>
            <a:pPr marL="0" indent="0" algn="l">
              <a:lnSpc>
                <a:spcPts val="4125"/>
              </a:lnSpc>
              <a:buNone/>
            </a:pPr>
            <a:r>
              <a:rPr lang="en-US" sz="3150">
                <a:solidFill>
                  <a:srgbClr val="2B4561"/>
                </a:solidFill>
                <a:latin typeface="Poppins SemiBold" pitchFamily="34" charset="0"/>
                <a:ea typeface="Poppins SemiBold" pitchFamily="34" charset="-122"/>
                <a:cs typeface="Poppins SemiBold" pitchFamily="34" charset="-120"/>
              </a:rPr>
              <a:t>What questions do you have?</a:t>
            </a:r>
            <a:endParaRPr lang="en-US" sz="3150"/>
          </a:p>
        </p:txBody>
      </p:sp>
      <p:sp>
        <p:nvSpPr>
          <p:cNvPr id="8" name="name_03"/>
          <p:cNvSpPr/>
          <p:nvPr/>
        </p:nvSpPr>
        <p:spPr>
          <a:xfrm>
            <a:off x="942975" y="7191375"/>
            <a:ext cx="1352550" cy="1190625"/>
          </a:xfrm>
          <a:prstGeom prst="rect">
            <a:avLst/>
          </a:prstGeom>
          <a:noFill/>
          <a:ln/>
        </p:spPr>
        <p:txBody>
          <a:bodyPr wrap="square" lIns="0" tIns="0" rIns="0" bIns="0" rtlCol="0" anchor="ctr"/>
          <a:lstStyle/>
          <a:p>
            <a:pPr marL="0" indent="0" algn="ctr">
              <a:lnSpc>
                <a:spcPts val="9375"/>
              </a:lnSpc>
              <a:buNone/>
            </a:pPr>
            <a:r>
              <a:rPr lang="en-US" sz="7500">
                <a:solidFill>
                  <a:srgbClr val="2B4561"/>
                </a:solidFill>
                <a:latin typeface="Poppins SemiBold" pitchFamily="34" charset="0"/>
                <a:ea typeface="Poppins SemiBold" pitchFamily="34" charset="-122"/>
                <a:cs typeface="Poppins SemiBold" pitchFamily="34" charset="-120"/>
              </a:rPr>
              <a:t>03</a:t>
            </a:r>
            <a:endParaRPr lang="en-US" sz="7500"/>
          </a:p>
        </p:txBody>
      </p:sp>
      <p:sp>
        <p:nvSpPr>
          <p:cNvPr id="9" name="Debrief and Reflections from Day 1"/>
          <p:cNvSpPr/>
          <p:nvPr/>
        </p:nvSpPr>
        <p:spPr>
          <a:xfrm>
            <a:off x="952500" y="800100"/>
            <a:ext cx="16268700" cy="904875"/>
          </a:xfrm>
          <a:prstGeom prst="rect">
            <a:avLst/>
          </a:prstGeom>
          <a:noFill/>
          <a:ln/>
        </p:spPr>
        <p:txBody>
          <a:bodyPr wrap="square" lIns="0" tIns="0" rIns="0" bIns="0" rtlCol="0" anchor="b"/>
          <a:lstStyle/>
          <a:p>
            <a:pPr marL="0" indent="0" algn="l">
              <a:lnSpc>
                <a:spcPts val="7125"/>
              </a:lnSpc>
              <a:buNone/>
            </a:pPr>
            <a:r>
              <a:rPr lang="en-US" sz="5250">
                <a:solidFill>
                  <a:srgbClr val="FFFFFF"/>
                </a:solidFill>
                <a:latin typeface="Poppins SemiBold" pitchFamily="34" charset="0"/>
                <a:ea typeface="Poppins SemiBold" pitchFamily="34" charset="-122"/>
                <a:cs typeface="Poppins SemiBold" pitchFamily="34" charset="-120"/>
              </a:rPr>
              <a:t>Debrief and Reflections from Day 1</a:t>
            </a:r>
            <a:endParaRPr lang="en-US" sz="525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pic>
        <p:nvPicPr>
          <p:cNvPr id="3" name="Frame 2095584907" descr="preencoded.png"/>
          <p:cNvPicPr>
            <a:picLocks noChangeAspect="1"/>
          </p:cNvPicPr>
          <p:nvPr/>
        </p:nvPicPr>
        <p:blipFill>
          <a:blip r:embed="rId5"/>
          <a:srcRect/>
          <a:stretch/>
        </p:blipFill>
        <p:spPr>
          <a:xfrm>
            <a:off x="9229725" y="3629025"/>
            <a:ext cx="8191500" cy="3533775"/>
          </a:xfrm>
          <a:prstGeom prst="rect">
            <a:avLst/>
          </a:prstGeom>
        </p:spPr>
      </p:pic>
      <p:pic>
        <p:nvPicPr>
          <p:cNvPr id="4" name="Frame 2095584908" descr="preencoded.png"/>
          <p:cNvPicPr>
            <a:picLocks noChangeAspect="1"/>
          </p:cNvPicPr>
          <p:nvPr/>
        </p:nvPicPr>
        <p:blipFill>
          <a:blip r:embed="rId5"/>
          <a:srcRect/>
          <a:stretch/>
        </p:blipFill>
        <p:spPr>
          <a:xfrm>
            <a:off x="857250" y="3629025"/>
            <a:ext cx="8191500" cy="3533775"/>
          </a:xfrm>
          <a:prstGeom prst="rect">
            <a:avLst/>
          </a:prstGeom>
        </p:spPr>
      </p:pic>
      <p:sp>
        <p:nvSpPr>
          <p:cNvPr id="5" name="Identification of Gaps"/>
          <p:cNvSpPr/>
          <p:nvPr/>
        </p:nvSpPr>
        <p:spPr>
          <a:xfrm>
            <a:off x="952500" y="800100"/>
            <a:ext cx="16268700" cy="904875"/>
          </a:xfrm>
          <a:prstGeom prst="rect">
            <a:avLst/>
          </a:prstGeom>
          <a:noFill/>
          <a:ln/>
        </p:spPr>
        <p:txBody>
          <a:bodyPr wrap="square" lIns="0" tIns="0" rIns="0" bIns="0" rtlCol="0" anchor="b"/>
          <a:lstStyle/>
          <a:p>
            <a:pPr marL="0" indent="0" algn="l">
              <a:lnSpc>
                <a:spcPts val="7125"/>
              </a:lnSpc>
              <a:buNone/>
            </a:pPr>
            <a:r>
              <a:rPr lang="en-US" sz="5250">
                <a:solidFill>
                  <a:srgbClr val="FFFFFF"/>
                </a:solidFill>
                <a:latin typeface="Poppins SemiBold" pitchFamily="34" charset="0"/>
                <a:ea typeface="Poppins SemiBold" pitchFamily="34" charset="-122"/>
                <a:cs typeface="Poppins SemiBold" pitchFamily="34" charset="-120"/>
              </a:rPr>
              <a:t>Identification of Gaps </a:t>
            </a:r>
            <a:endParaRPr lang="en-US" sz="5250"/>
          </a:p>
        </p:txBody>
      </p:sp>
      <p:sp>
        <p:nvSpPr>
          <p:cNvPr id="6" name="In small groups after we hear the Drought RQA findings we will develop the priority gaps Use resource people or key documents"/>
          <p:cNvSpPr/>
          <p:nvPr/>
        </p:nvSpPr>
        <p:spPr>
          <a:xfrm>
            <a:off x="11306175" y="5200650"/>
            <a:ext cx="4972050" cy="942975"/>
          </a:xfrm>
          <a:prstGeom prst="rect">
            <a:avLst/>
          </a:prstGeom>
          <a:noFill/>
          <a:ln/>
        </p:spPr>
        <p:txBody>
          <a:bodyPr wrap="square" lIns="0" tIns="0" rIns="0" bIns="0" rtlCol="0" anchor="t"/>
          <a:lstStyle/>
          <a:p>
            <a:pPr marL="0" indent="0" algn="l">
              <a:lnSpc>
                <a:spcPts val="2475"/>
              </a:lnSpc>
              <a:buNone/>
            </a:pPr>
            <a:r>
              <a:rPr lang="en-US" sz="1500">
                <a:solidFill>
                  <a:srgbClr val="0D0D0D"/>
                </a:solidFill>
                <a:latin typeface="Poppins Light" pitchFamily="34" charset="0"/>
                <a:ea typeface="Poppins Light" pitchFamily="34" charset="-122"/>
                <a:cs typeface="Poppins Light" pitchFamily="34" charset="-120"/>
              </a:rPr>
              <a:t>In small groups, after we hear the Drought RQA findings, we will develop the priority gaps.
Use resource people or key documents</a:t>
            </a:r>
            <a:endParaRPr lang="en-US" sz="1500"/>
          </a:p>
        </p:txBody>
      </p:sp>
      <p:sp>
        <p:nvSpPr>
          <p:cNvPr id="7" name="What do we need in order to act"/>
          <p:cNvSpPr/>
          <p:nvPr/>
        </p:nvSpPr>
        <p:spPr>
          <a:xfrm>
            <a:off x="11306175" y="4495800"/>
            <a:ext cx="4972050" cy="428625"/>
          </a:xfrm>
          <a:prstGeom prst="rect">
            <a:avLst/>
          </a:prstGeom>
          <a:noFill/>
          <a:ln/>
        </p:spPr>
        <p:txBody>
          <a:bodyPr wrap="square" lIns="0" tIns="0" rIns="0" bIns="0" rtlCol="0" anchor="t"/>
          <a:lstStyle/>
          <a:p>
            <a:pPr marL="0" indent="0" algn="l">
              <a:lnSpc>
                <a:spcPts val="3375"/>
              </a:lnSpc>
              <a:buNone/>
            </a:pPr>
            <a:r>
              <a:rPr lang="en-US" sz="2250">
                <a:solidFill>
                  <a:srgbClr val="0D0D0D"/>
                </a:solidFill>
                <a:latin typeface="Poppins SemiBold" pitchFamily="34" charset="0"/>
                <a:ea typeface="Poppins SemiBold" pitchFamily="34" charset="-122"/>
                <a:cs typeface="Poppins SemiBold" pitchFamily="34" charset="-120"/>
              </a:rPr>
              <a:t>What do we need in order to act?</a:t>
            </a:r>
            <a:endParaRPr lang="en-US" sz="2250"/>
          </a:p>
        </p:txBody>
      </p:sp>
      <p:sp>
        <p:nvSpPr>
          <p:cNvPr id="8" name="name_02"/>
          <p:cNvSpPr/>
          <p:nvPr/>
        </p:nvSpPr>
        <p:spPr>
          <a:xfrm>
            <a:off x="9648825" y="4495800"/>
            <a:ext cx="1352550" cy="1190625"/>
          </a:xfrm>
          <a:prstGeom prst="rect">
            <a:avLst/>
          </a:prstGeom>
          <a:noFill/>
          <a:ln/>
        </p:spPr>
        <p:txBody>
          <a:bodyPr wrap="square" lIns="0" tIns="0" rIns="0" bIns="0" rtlCol="0" anchor="ctr"/>
          <a:lstStyle/>
          <a:p>
            <a:pPr marL="0" indent="0" algn="ctr">
              <a:lnSpc>
                <a:spcPts val="9375"/>
              </a:lnSpc>
              <a:buNone/>
            </a:pPr>
            <a:r>
              <a:rPr lang="en-US" sz="7500">
                <a:solidFill>
                  <a:srgbClr val="2B4561"/>
                </a:solidFill>
                <a:latin typeface="Poppins SemiBold" pitchFamily="34" charset="0"/>
                <a:ea typeface="Poppins SemiBold" pitchFamily="34" charset="-122"/>
                <a:cs typeface="Poppins SemiBold" pitchFamily="34" charset="-120"/>
              </a:rPr>
              <a:t>02</a:t>
            </a:r>
            <a:endParaRPr lang="en-US" sz="7500"/>
          </a:p>
        </p:txBody>
      </p:sp>
      <p:sp>
        <p:nvSpPr>
          <p:cNvPr id="9" name="What dont we know"/>
          <p:cNvSpPr/>
          <p:nvPr/>
        </p:nvSpPr>
        <p:spPr>
          <a:xfrm>
            <a:off x="2933700" y="5200650"/>
            <a:ext cx="4972050" cy="314325"/>
          </a:xfrm>
          <a:prstGeom prst="rect">
            <a:avLst/>
          </a:prstGeom>
          <a:noFill/>
          <a:ln/>
        </p:spPr>
        <p:txBody>
          <a:bodyPr wrap="square" lIns="0" tIns="0" rIns="0" bIns="0" rtlCol="0" anchor="t"/>
          <a:lstStyle/>
          <a:p>
            <a:pPr marL="0" indent="0" algn="l">
              <a:lnSpc>
                <a:spcPts val="2475"/>
              </a:lnSpc>
              <a:buNone/>
            </a:pPr>
            <a:r>
              <a:rPr lang="en-US" sz="1500">
                <a:solidFill>
                  <a:srgbClr val="0D0D0D"/>
                </a:solidFill>
                <a:latin typeface="Poppins Light" pitchFamily="34" charset="0"/>
                <a:ea typeface="Poppins Light" pitchFamily="34" charset="-122"/>
                <a:cs typeface="Poppins Light" pitchFamily="34" charset="-120"/>
              </a:rPr>
              <a:t>What don’t we know?</a:t>
            </a:r>
            <a:endParaRPr lang="en-US" sz="1500"/>
          </a:p>
        </p:txBody>
      </p:sp>
      <p:sp>
        <p:nvSpPr>
          <p:cNvPr id="10" name="For Cholera or for Drought"/>
          <p:cNvSpPr/>
          <p:nvPr/>
        </p:nvSpPr>
        <p:spPr>
          <a:xfrm>
            <a:off x="2933700" y="4495800"/>
            <a:ext cx="4972050" cy="428625"/>
          </a:xfrm>
          <a:prstGeom prst="rect">
            <a:avLst/>
          </a:prstGeom>
          <a:noFill/>
          <a:ln/>
        </p:spPr>
        <p:txBody>
          <a:bodyPr wrap="square" lIns="0" tIns="0" rIns="0" bIns="0" rtlCol="0" anchor="t"/>
          <a:lstStyle/>
          <a:p>
            <a:pPr marL="0" indent="0" algn="l">
              <a:lnSpc>
                <a:spcPts val="3375"/>
              </a:lnSpc>
              <a:buNone/>
            </a:pPr>
            <a:r>
              <a:rPr lang="en-US" sz="2250">
                <a:solidFill>
                  <a:srgbClr val="0D0D0D"/>
                </a:solidFill>
                <a:latin typeface="Poppins SemiBold" pitchFamily="34" charset="0"/>
                <a:ea typeface="Poppins SemiBold" pitchFamily="34" charset="-122"/>
                <a:cs typeface="Poppins SemiBold" pitchFamily="34" charset="-120"/>
              </a:rPr>
              <a:t>For Cholera or for Drought</a:t>
            </a:r>
            <a:endParaRPr lang="en-US" sz="2250"/>
          </a:p>
        </p:txBody>
      </p:sp>
      <p:sp>
        <p:nvSpPr>
          <p:cNvPr id="11" name="name_01"/>
          <p:cNvSpPr/>
          <p:nvPr/>
        </p:nvSpPr>
        <p:spPr>
          <a:xfrm>
            <a:off x="1276350" y="4495800"/>
            <a:ext cx="1352550" cy="1190625"/>
          </a:xfrm>
          <a:prstGeom prst="rect">
            <a:avLst/>
          </a:prstGeom>
          <a:noFill/>
          <a:ln/>
        </p:spPr>
        <p:txBody>
          <a:bodyPr wrap="square" lIns="0" tIns="0" rIns="0" bIns="0" rtlCol="0" anchor="ctr"/>
          <a:lstStyle/>
          <a:p>
            <a:pPr marL="0" indent="0" algn="ctr">
              <a:lnSpc>
                <a:spcPts val="9375"/>
              </a:lnSpc>
              <a:buNone/>
            </a:pPr>
            <a:r>
              <a:rPr lang="en-US" sz="7500">
                <a:solidFill>
                  <a:srgbClr val="2B4561"/>
                </a:solidFill>
                <a:latin typeface="Poppins SemiBold" pitchFamily="34" charset="0"/>
                <a:ea typeface="Poppins SemiBold" pitchFamily="34" charset="-122"/>
                <a:cs typeface="Poppins SemiBold" pitchFamily="34" charset="-120"/>
              </a:rPr>
              <a:t>01</a:t>
            </a:r>
            <a:endParaRPr lang="en-US" sz="75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32">
    <p:bg>
      <p:bgPr>
        <a:solidFill>
          <a:srgbClr val="2F9C67"/>
        </a:solidFill>
        <a:effectLst/>
      </p:bgPr>
    </p:bg>
    <p:spTree>
      <p:nvGrpSpPr>
        <p:cNvPr id="1" name=""/>
        <p:cNvGrpSpPr/>
        <p:nvPr/>
      </p:nvGrpSpPr>
      <p:grpSpPr>
        <a:xfrm>
          <a:off x="0" y="0"/>
          <a:ext cx="0" cy="0"/>
          <a:chOff x="0" y="0"/>
          <a:chExt cx="0" cy="0"/>
        </a:xfrm>
      </p:grpSpPr>
      <p:sp>
        <p:nvSpPr>
          <p:cNvPr id="2" name="Designing a topic guide"/>
          <p:cNvSpPr/>
          <p:nvPr/>
        </p:nvSpPr>
        <p:spPr>
          <a:xfrm>
            <a:off x="952500" y="3705225"/>
            <a:ext cx="16402050" cy="3619500"/>
          </a:xfrm>
          <a:prstGeom prst="rect">
            <a:avLst/>
          </a:prstGeom>
          <a:noFill/>
          <a:ln/>
        </p:spPr>
        <p:txBody>
          <a:bodyPr wrap="square" lIns="0" tIns="0" rIns="0" bIns="0" rtlCol="0" anchor="t"/>
          <a:lstStyle/>
          <a:p>
            <a:pPr marL="0" indent="0" algn="l">
              <a:lnSpc>
                <a:spcPts val="14250"/>
              </a:lnSpc>
              <a:buNone/>
            </a:pPr>
            <a:r>
              <a:rPr lang="en-US" sz="12000">
                <a:solidFill>
                  <a:srgbClr val="FFFFFF"/>
                </a:solidFill>
                <a:latin typeface="Poppins SemiBold" pitchFamily="34" charset="0"/>
                <a:ea typeface="Poppins SemiBold" pitchFamily="34" charset="-122"/>
                <a:cs typeface="Poppins SemiBold" pitchFamily="34" charset="-120"/>
              </a:rPr>
              <a:t>Designing
a topic guide</a:t>
            </a:r>
            <a:endParaRPr lang="en-US" sz="12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srcRect/>
          <a:stretch/>
        </p:blipFill>
        <p:spPr>
          <a:xfrm>
            <a:off x="0" y="0"/>
            <a:ext cx="18288000" cy="2505075"/>
          </a:xfrm>
          <a:prstGeom prst="rect">
            <a:avLst/>
          </a:prstGeom>
        </p:spPr>
      </p:pic>
      <p:pic>
        <p:nvPicPr>
          <p:cNvPr id="3" name="Frame 2095584907" descr="preencoded.png"/>
          <p:cNvPicPr>
            <a:picLocks noChangeAspect="1"/>
          </p:cNvPicPr>
          <p:nvPr/>
        </p:nvPicPr>
        <p:blipFill>
          <a:blip r:embed="rId4"/>
          <a:srcRect/>
          <a:stretch/>
        </p:blipFill>
        <p:spPr>
          <a:xfrm>
            <a:off x="952500" y="6800850"/>
            <a:ext cx="8191500" cy="2390775"/>
          </a:xfrm>
          <a:prstGeom prst="rect">
            <a:avLst/>
          </a:prstGeom>
        </p:spPr>
      </p:pic>
      <p:pic>
        <p:nvPicPr>
          <p:cNvPr id="4" name="Frame 2095584908" descr="preencoded.png"/>
          <p:cNvPicPr>
            <a:picLocks noChangeAspect="1"/>
          </p:cNvPicPr>
          <p:nvPr/>
        </p:nvPicPr>
        <p:blipFill>
          <a:blip r:embed="rId5"/>
          <a:srcRect/>
          <a:stretch/>
        </p:blipFill>
        <p:spPr>
          <a:xfrm>
            <a:off x="952500" y="3076575"/>
            <a:ext cx="8191500" cy="3533775"/>
          </a:xfrm>
          <a:prstGeom prst="rect">
            <a:avLst/>
          </a:prstGeom>
        </p:spPr>
      </p:pic>
      <p:pic>
        <p:nvPicPr>
          <p:cNvPr id="5" name="Frame 2095584902" descr="preencoded.png"/>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9334500" y="3076575"/>
            <a:ext cx="7505700" cy="6115050"/>
          </a:xfrm>
          <a:prstGeom prst="rect">
            <a:avLst/>
          </a:prstGeom>
        </p:spPr>
      </p:pic>
      <p:sp>
        <p:nvSpPr>
          <p:cNvPr id="6" name="Methods for developing the tool 1"/>
          <p:cNvSpPr/>
          <p:nvPr/>
        </p:nvSpPr>
        <p:spPr>
          <a:xfrm>
            <a:off x="981075" y="800100"/>
            <a:ext cx="16268700" cy="904875"/>
          </a:xfrm>
          <a:prstGeom prst="rect">
            <a:avLst/>
          </a:prstGeom>
          <a:noFill/>
          <a:ln/>
        </p:spPr>
        <p:txBody>
          <a:bodyPr wrap="square" lIns="0" tIns="0" rIns="0" bIns="0" rtlCol="0" anchor="b"/>
          <a:lstStyle/>
          <a:p>
            <a:pPr marL="0" indent="0" algn="l">
              <a:lnSpc>
                <a:spcPts val="7125"/>
              </a:lnSpc>
              <a:buNone/>
            </a:pPr>
            <a:r>
              <a:rPr lang="en-US" sz="5250">
                <a:solidFill>
                  <a:srgbClr val="FFFFFF"/>
                </a:solidFill>
                <a:latin typeface="Poppins SemiBold" pitchFamily="34" charset="0"/>
                <a:ea typeface="Poppins SemiBold" pitchFamily="34" charset="-122"/>
                <a:cs typeface="Poppins SemiBold" pitchFamily="34" charset="-120"/>
              </a:rPr>
              <a:t>Methods for developing the tool (1)</a:t>
            </a:r>
            <a:endParaRPr lang="en-US" sz="5250"/>
          </a:p>
        </p:txBody>
      </p:sp>
      <p:sp>
        <p:nvSpPr>
          <p:cNvPr id="7" name="Identify existing toolsresources"/>
          <p:cNvSpPr/>
          <p:nvPr/>
        </p:nvSpPr>
        <p:spPr>
          <a:xfrm>
            <a:off x="3028950" y="7734300"/>
            <a:ext cx="4972050" cy="428625"/>
          </a:xfrm>
          <a:prstGeom prst="rect">
            <a:avLst/>
          </a:prstGeom>
          <a:noFill/>
          <a:ln/>
        </p:spPr>
        <p:txBody>
          <a:bodyPr wrap="square" lIns="0" tIns="0" rIns="0" bIns="0" rtlCol="0" anchor="t"/>
          <a:lstStyle/>
          <a:p>
            <a:pPr marL="0" indent="0" algn="l">
              <a:lnSpc>
                <a:spcPts val="3375"/>
              </a:lnSpc>
              <a:buNone/>
            </a:pPr>
            <a:r>
              <a:rPr lang="en-US" sz="2250">
                <a:solidFill>
                  <a:srgbClr val="0D0D0D"/>
                </a:solidFill>
                <a:latin typeface="Poppins SemiBold" pitchFamily="34" charset="0"/>
                <a:ea typeface="Poppins SemiBold" pitchFamily="34" charset="-122"/>
                <a:cs typeface="Poppins SemiBold" pitchFamily="34" charset="-120"/>
              </a:rPr>
              <a:t>Identify existing tools/resources</a:t>
            </a:r>
            <a:endParaRPr lang="en-US" sz="2250"/>
          </a:p>
        </p:txBody>
      </p:sp>
      <p:sp>
        <p:nvSpPr>
          <p:cNvPr id="8" name="name_02"/>
          <p:cNvSpPr/>
          <p:nvPr/>
        </p:nvSpPr>
        <p:spPr>
          <a:xfrm>
            <a:off x="1371600" y="7400925"/>
            <a:ext cx="1352550" cy="1190625"/>
          </a:xfrm>
          <a:prstGeom prst="rect">
            <a:avLst/>
          </a:prstGeom>
          <a:noFill/>
          <a:ln/>
        </p:spPr>
        <p:txBody>
          <a:bodyPr wrap="square" lIns="0" tIns="0" rIns="0" bIns="0" rtlCol="0" anchor="ctr"/>
          <a:lstStyle/>
          <a:p>
            <a:pPr marL="0" indent="0" algn="ctr">
              <a:lnSpc>
                <a:spcPts val="9375"/>
              </a:lnSpc>
              <a:buNone/>
            </a:pPr>
            <a:r>
              <a:rPr lang="en-US" sz="7500">
                <a:solidFill>
                  <a:srgbClr val="2B4561"/>
                </a:solidFill>
                <a:latin typeface="Poppins SemiBold" pitchFamily="34" charset="0"/>
                <a:ea typeface="Poppins SemiBold" pitchFamily="34" charset="-122"/>
                <a:cs typeface="Poppins SemiBold" pitchFamily="34" charset="-120"/>
              </a:rPr>
              <a:t>02</a:t>
            </a:r>
            <a:endParaRPr lang="en-US" sz="7500"/>
          </a:p>
        </p:txBody>
      </p:sp>
      <p:sp>
        <p:nvSpPr>
          <p:cNvPr id="9" name="Factors affecting healthcare seeking behavior Beliefsperceptions practices around an outbreak or a disease Experiences with the disease perceived social impacts"/>
          <p:cNvSpPr/>
          <p:nvPr/>
        </p:nvSpPr>
        <p:spPr>
          <a:xfrm>
            <a:off x="3028950" y="4648200"/>
            <a:ext cx="4972050" cy="1571625"/>
          </a:xfrm>
          <a:prstGeom prst="rect">
            <a:avLst/>
          </a:prstGeom>
          <a:noFill/>
          <a:ln/>
        </p:spPr>
        <p:txBody>
          <a:bodyPr wrap="square" lIns="0" tIns="0" rIns="0" bIns="0" rtlCol="0" anchor="t"/>
          <a:lstStyle/>
          <a:p>
            <a:pPr marL="0" indent="0" algn="l">
              <a:lnSpc>
                <a:spcPts val="2475"/>
              </a:lnSpc>
              <a:buNone/>
            </a:pPr>
            <a:r>
              <a:rPr lang="en-US" sz="1500">
                <a:solidFill>
                  <a:srgbClr val="0D0D0D"/>
                </a:solidFill>
                <a:latin typeface="Poppins Light" pitchFamily="34" charset="0"/>
                <a:ea typeface="Poppins Light" pitchFamily="34" charset="-122"/>
                <a:cs typeface="Poppins Light" pitchFamily="34" charset="-120"/>
              </a:rPr>
              <a:t>Factors affecting healthcare seeking behavior​
Beliefs/perceptions/ practices around an outbreak or a disease​
Experiences with the disease, perceived social impacts</a:t>
            </a:r>
            <a:endParaRPr lang="en-US" sz="1500"/>
          </a:p>
        </p:txBody>
      </p:sp>
      <p:sp>
        <p:nvSpPr>
          <p:cNvPr id="10" name="Identify key areas of inquiry eg"/>
          <p:cNvSpPr/>
          <p:nvPr/>
        </p:nvSpPr>
        <p:spPr>
          <a:xfrm>
            <a:off x="3028950" y="3943350"/>
            <a:ext cx="4972050" cy="428625"/>
          </a:xfrm>
          <a:prstGeom prst="rect">
            <a:avLst/>
          </a:prstGeom>
          <a:noFill/>
          <a:ln/>
        </p:spPr>
        <p:txBody>
          <a:bodyPr wrap="square" lIns="0" tIns="0" rIns="0" bIns="0" rtlCol="0" anchor="t"/>
          <a:lstStyle/>
          <a:p>
            <a:pPr marL="0" indent="0" algn="l">
              <a:lnSpc>
                <a:spcPts val="3375"/>
              </a:lnSpc>
              <a:buNone/>
            </a:pPr>
            <a:r>
              <a:rPr lang="en-US" sz="2250">
                <a:solidFill>
                  <a:srgbClr val="0D0D0D"/>
                </a:solidFill>
                <a:latin typeface="Poppins SemiBold" pitchFamily="34" charset="0"/>
                <a:ea typeface="Poppins SemiBold" pitchFamily="34" charset="-122"/>
                <a:cs typeface="Poppins SemiBold" pitchFamily="34" charset="-120"/>
              </a:rPr>
              <a:t>Identify key areas of inquiry, e.g.:</a:t>
            </a:r>
            <a:endParaRPr lang="en-US" sz="2250"/>
          </a:p>
        </p:txBody>
      </p:sp>
      <p:sp>
        <p:nvSpPr>
          <p:cNvPr id="11" name="name_01"/>
          <p:cNvSpPr/>
          <p:nvPr/>
        </p:nvSpPr>
        <p:spPr>
          <a:xfrm>
            <a:off x="1371600" y="3943350"/>
            <a:ext cx="1352550" cy="1190625"/>
          </a:xfrm>
          <a:prstGeom prst="rect">
            <a:avLst/>
          </a:prstGeom>
          <a:noFill/>
          <a:ln/>
        </p:spPr>
        <p:txBody>
          <a:bodyPr wrap="square" lIns="0" tIns="0" rIns="0" bIns="0" rtlCol="0" anchor="ctr"/>
          <a:lstStyle/>
          <a:p>
            <a:pPr marL="0" indent="0" algn="ctr">
              <a:lnSpc>
                <a:spcPts val="9375"/>
              </a:lnSpc>
              <a:buNone/>
            </a:pPr>
            <a:r>
              <a:rPr lang="en-US" sz="7500">
                <a:solidFill>
                  <a:srgbClr val="2B4561"/>
                </a:solidFill>
                <a:latin typeface="Poppins SemiBold" pitchFamily="34" charset="0"/>
                <a:ea typeface="Poppins SemiBold" pitchFamily="34" charset="-122"/>
                <a:cs typeface="Poppins SemiBold" pitchFamily="34" charset="-120"/>
              </a:rPr>
              <a:t>01</a:t>
            </a:r>
            <a:endParaRPr lang="en-US" sz="7500"/>
          </a:p>
        </p:txBody>
      </p:sp>
      <p:sp>
        <p:nvSpPr>
          <p:cNvPr id="12" name="Resources for developing RQA Tools"/>
          <p:cNvSpPr/>
          <p:nvPr/>
        </p:nvSpPr>
        <p:spPr>
          <a:xfrm>
            <a:off x="9705975" y="3733800"/>
            <a:ext cx="6762750" cy="1047750"/>
          </a:xfrm>
          <a:prstGeom prst="rect">
            <a:avLst/>
          </a:prstGeom>
          <a:noFill/>
          <a:ln/>
        </p:spPr>
        <p:txBody>
          <a:bodyPr wrap="square" lIns="0" tIns="0" rIns="0" bIns="0" rtlCol="0" anchor="t"/>
          <a:lstStyle/>
          <a:p>
            <a:pPr marL="0" indent="0" algn="ctr">
              <a:lnSpc>
                <a:spcPts val="4125"/>
              </a:lnSpc>
              <a:buNone/>
            </a:pPr>
            <a:r>
              <a:rPr lang="en-US" sz="4200">
                <a:solidFill>
                  <a:srgbClr val="FFFFFF"/>
                </a:solidFill>
                <a:latin typeface="Poppins SemiBold" pitchFamily="34" charset="0"/>
                <a:ea typeface="Poppins SemiBold" pitchFamily="34" charset="-122"/>
                <a:cs typeface="Poppins SemiBold" pitchFamily="34" charset="-120"/>
              </a:rPr>
              <a:t>Resources for developing RQA Tools:</a:t>
            </a:r>
            <a:endParaRPr lang="en-US" sz="4200"/>
          </a:p>
        </p:txBody>
      </p:sp>
      <p:sp>
        <p:nvSpPr>
          <p:cNvPr id="13" name="Bank of Risk Communication and Community Engagement Assessments Surveys and Feedback Tools SSHAP Rapid Anthropological Assessments in the Field Collective Service Cholera Questions Bank"/>
          <p:cNvSpPr/>
          <p:nvPr/>
        </p:nvSpPr>
        <p:spPr>
          <a:xfrm>
            <a:off x="9715500" y="5162550"/>
            <a:ext cx="6762750" cy="3371850"/>
          </a:xfrm>
          <a:prstGeom prst="rect">
            <a:avLst/>
          </a:prstGeom>
          <a:noFill/>
          <a:ln/>
        </p:spPr>
        <p:txBody>
          <a:bodyPr wrap="square" lIns="0" tIns="0" rIns="0" bIns="0" rtlCol="0" anchor="t"/>
          <a:lstStyle/>
          <a:p>
            <a:pPr marL="0" indent="0" algn="l">
              <a:lnSpc>
                <a:spcPts val="3450"/>
              </a:lnSpc>
              <a:spcAft>
                <a:spcPts val="1200"/>
              </a:spcAft>
              <a:buNone/>
            </a:pPr>
            <a:r>
              <a:rPr lang="en-US" sz="2400" u="sng">
                <a:solidFill>
                  <a:srgbClr val="FFFFFF"/>
                </a:solidFill>
                <a:latin typeface="Poppins Light" pitchFamily="34" charset="0"/>
                <a:ea typeface="Poppins Light" pitchFamily="34" charset="-122"/>
                <a:cs typeface="Poppins Light" pitchFamily="34" charset="-120"/>
                <a:hlinkClick r:id="rId8">
                  <a:extLst>
                    <a:ext uri="{A12FA001-AC4F-418D-AE19-62706E023703}">
                      <ahyp:hlinkClr xmlns:ahyp="http://schemas.microsoft.com/office/drawing/2018/hyperlinkcolor" val="tx"/>
                    </a:ext>
                  </a:extLst>
                </a:hlinkClick>
              </a:rPr>
              <a:t>Bank of Risk Communication and Community Engagement Assessments, Surveys, and Feedback Tools
</a:t>
            </a:r>
            <a:r>
              <a:rPr lang="en-US" sz="2400" u="sng">
                <a:solidFill>
                  <a:srgbClr val="FFFFFF"/>
                </a:solidFill>
                <a:latin typeface="Poppins Light" pitchFamily="34" charset="0"/>
                <a:ea typeface="Poppins Light" pitchFamily="34" charset="-122"/>
                <a:cs typeface="Poppins Light" pitchFamily="34" charset="-120"/>
                <a:hlinkClick r:id="rId9">
                  <a:extLst>
                    <a:ext uri="{A12FA001-AC4F-418D-AE19-62706E023703}">
                      <ahyp:hlinkClr xmlns:ahyp="http://schemas.microsoft.com/office/drawing/2018/hyperlinkcolor" val="tx"/>
                    </a:ext>
                  </a:extLst>
                </a:hlinkClick>
              </a:rPr>
              <a:t>SSHAP Rapid Anthropological Assessments in the Field
</a:t>
            </a:r>
            <a:r>
              <a:rPr lang="en-US" sz="2400" u="sng">
                <a:solidFill>
                  <a:srgbClr val="FFFFFF"/>
                </a:solidFill>
                <a:latin typeface="Poppins Light" pitchFamily="34" charset="0"/>
                <a:ea typeface="Poppins Light" pitchFamily="34" charset="-122"/>
                <a:cs typeface="Poppins Light" pitchFamily="34" charset="-120"/>
                <a:hlinkClick r:id="rId10">
                  <a:extLst>
                    <a:ext uri="{A12FA001-AC4F-418D-AE19-62706E023703}">
                      <ahyp:hlinkClr xmlns:ahyp="http://schemas.microsoft.com/office/drawing/2018/hyperlinkcolor" val="tx"/>
                    </a:ext>
                  </a:extLst>
                </a:hlinkClick>
              </a:rPr>
              <a:t>Collective Service Cholera Questions Bank</a:t>
            </a:r>
            <a:endParaRPr lang="en-US" sz="2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16">
    <p:bg>
      <p:bgPr>
        <a:solidFill>
          <a:srgbClr val="2F9C67"/>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3362325"/>
          </a:xfrm>
          <a:prstGeom prst="rect">
            <a:avLst/>
          </a:prstGeom>
        </p:spPr>
      </p:pic>
      <p:pic>
        <p:nvPicPr>
          <p:cNvPr id="3" name="Frame 2095584902" descr="preencoded.png"/>
          <p:cNvPicPr>
            <a:picLocks noChangeAspect="1"/>
          </p:cNvPicPr>
          <p:nvPr/>
        </p:nvPicPr>
        <p:blipFill>
          <a:blip r:embed="rId5"/>
          <a:srcRect/>
          <a:stretch/>
        </p:blipFill>
        <p:spPr>
          <a:xfrm>
            <a:off x="819150" y="6391275"/>
            <a:ext cx="3667125" cy="1952625"/>
          </a:xfrm>
          <a:prstGeom prst="rect">
            <a:avLst/>
          </a:prstGeom>
        </p:spPr>
      </p:pic>
      <p:pic>
        <p:nvPicPr>
          <p:cNvPr id="4" name="Frame 2095584903" descr="preencoded.png"/>
          <p:cNvPicPr>
            <a:picLocks noChangeAspect="1"/>
          </p:cNvPicPr>
          <p:nvPr/>
        </p:nvPicPr>
        <p:blipFill>
          <a:blip r:embed="rId6"/>
          <a:srcRect/>
          <a:stretch/>
        </p:blipFill>
        <p:spPr>
          <a:xfrm>
            <a:off x="5057775" y="6391275"/>
            <a:ext cx="3667125" cy="1771650"/>
          </a:xfrm>
          <a:prstGeom prst="rect">
            <a:avLst/>
          </a:prstGeom>
        </p:spPr>
      </p:pic>
      <p:sp>
        <p:nvSpPr>
          <p:cNvPr id="5" name="Develop your data collection tool guides on the basis of your area of enquiry AOE and target population"/>
          <p:cNvSpPr/>
          <p:nvPr/>
        </p:nvSpPr>
        <p:spPr>
          <a:xfrm>
            <a:off x="962025" y="4191000"/>
            <a:ext cx="16392525" cy="1571625"/>
          </a:xfrm>
          <a:prstGeom prst="rect">
            <a:avLst/>
          </a:prstGeom>
          <a:noFill/>
          <a:ln/>
        </p:spPr>
        <p:txBody>
          <a:bodyPr wrap="square" lIns="0" tIns="0" rIns="0" bIns="0" rtlCol="0" anchor="t"/>
          <a:lstStyle/>
          <a:p>
            <a:pPr marL="0" indent="0" algn="l">
              <a:lnSpc>
                <a:spcPts val="5625"/>
              </a:lnSpc>
              <a:buNone/>
            </a:pPr>
            <a:r>
              <a:rPr lang="en-US" sz="4500">
                <a:solidFill>
                  <a:srgbClr val="FFFFFF"/>
                </a:solidFill>
                <a:latin typeface="Poppins SemiBold" pitchFamily="34" charset="0"/>
                <a:ea typeface="Poppins SemiBold" pitchFamily="34" charset="-122"/>
                <a:cs typeface="Poppins SemiBold" pitchFamily="34" charset="-120"/>
              </a:rPr>
              <a:t>Develop your data collection tool (guides) on the basis of your area of enquiry (AOE) and target population.</a:t>
            </a:r>
            <a:endParaRPr lang="en-US" sz="4500"/>
          </a:p>
        </p:txBody>
      </p:sp>
      <p:sp>
        <p:nvSpPr>
          <p:cNvPr id="6" name="What is your AOE What is your target population What are your key questions"/>
          <p:cNvSpPr/>
          <p:nvPr/>
        </p:nvSpPr>
        <p:spPr>
          <a:xfrm>
            <a:off x="952500" y="752475"/>
            <a:ext cx="16402050" cy="2000250"/>
          </a:xfrm>
          <a:prstGeom prst="rect">
            <a:avLst/>
          </a:prstGeom>
          <a:noFill/>
          <a:ln/>
        </p:spPr>
        <p:txBody>
          <a:bodyPr wrap="square" lIns="0" tIns="0" rIns="0" bIns="0" rtlCol="0" anchor="t"/>
          <a:lstStyle/>
          <a:p>
            <a:pPr marL="0" indent="0" algn="l">
              <a:lnSpc>
                <a:spcPts val="7875"/>
              </a:lnSpc>
              <a:buNone/>
            </a:pPr>
            <a:r>
              <a:rPr lang="en-US" sz="6000">
                <a:solidFill>
                  <a:srgbClr val="FFFFFF"/>
                </a:solidFill>
                <a:latin typeface="Poppins SemiBold" pitchFamily="34" charset="0"/>
                <a:ea typeface="Poppins SemiBold" pitchFamily="34" charset="-122"/>
                <a:cs typeface="Poppins SemiBold" pitchFamily="34" charset="-120"/>
              </a:rPr>
              <a:t>What is your AOE? What is your target population? What are your key questions?</a:t>
            </a:r>
            <a:endParaRPr lang="en-US" sz="6000"/>
          </a:p>
        </p:txBody>
      </p:sp>
      <p:sp>
        <p:nvSpPr>
          <p:cNvPr id="7" name="name_01"/>
          <p:cNvSpPr/>
          <p:nvPr/>
        </p:nvSpPr>
        <p:spPr>
          <a:xfrm>
            <a:off x="971550" y="6543675"/>
            <a:ext cx="3381375" cy="428625"/>
          </a:xfrm>
          <a:prstGeom prst="rect">
            <a:avLst/>
          </a:prstGeom>
          <a:noFill/>
          <a:ln/>
        </p:spPr>
        <p:txBody>
          <a:bodyPr wrap="square" lIns="0" tIns="0" rIns="0" bIns="0" rtlCol="0" anchor="t"/>
          <a:lstStyle/>
          <a:p>
            <a:pPr marL="0" indent="0" algn="l">
              <a:lnSpc>
                <a:spcPts val="3375"/>
              </a:lnSpc>
              <a:buNone/>
            </a:pPr>
            <a:r>
              <a:rPr lang="en-US" sz="2250">
                <a:solidFill>
                  <a:srgbClr val="FFFFFF"/>
                </a:solidFill>
                <a:latin typeface="Poppins SemiBold" pitchFamily="34" charset="0"/>
                <a:ea typeface="Poppins SemiBold" pitchFamily="34" charset="-122"/>
                <a:cs typeface="Poppins SemiBold" pitchFamily="34" charset="-120"/>
              </a:rPr>
              <a:t>01</a:t>
            </a:r>
            <a:endParaRPr lang="en-US" sz="2250"/>
          </a:p>
        </p:txBody>
      </p:sp>
      <p:sp>
        <p:nvSpPr>
          <p:cNvPr id="8" name="Key Informant Interview KII Guide"/>
          <p:cNvSpPr/>
          <p:nvPr/>
        </p:nvSpPr>
        <p:spPr>
          <a:xfrm>
            <a:off x="971550" y="7248525"/>
            <a:ext cx="3381375" cy="762000"/>
          </a:xfrm>
          <a:prstGeom prst="rect">
            <a:avLst/>
          </a:prstGeom>
          <a:noFill/>
          <a:ln/>
        </p:spPr>
        <p:txBody>
          <a:bodyPr wrap="square" lIns="0" tIns="0" rIns="0" bIns="0" rtlCol="0" anchor="t"/>
          <a:lstStyle/>
          <a:p>
            <a:pPr marL="0" indent="0" algn="l">
              <a:lnSpc>
                <a:spcPts val="3000"/>
              </a:lnSpc>
              <a:buNone/>
            </a:pPr>
            <a:r>
              <a:rPr lang="en-US" sz="2400">
                <a:solidFill>
                  <a:srgbClr val="FFFFFF"/>
                </a:solidFill>
                <a:latin typeface="Poppins Light" pitchFamily="34" charset="0"/>
                <a:ea typeface="Poppins Light" pitchFamily="34" charset="-122"/>
                <a:cs typeface="Poppins Light" pitchFamily="34" charset="-120"/>
              </a:rPr>
              <a:t>Key Informant Interview (KII) Guide</a:t>
            </a:r>
            <a:endParaRPr lang="en-US" sz="2400"/>
          </a:p>
        </p:txBody>
      </p:sp>
      <p:sp>
        <p:nvSpPr>
          <p:cNvPr id="9" name="name_02"/>
          <p:cNvSpPr/>
          <p:nvPr/>
        </p:nvSpPr>
        <p:spPr>
          <a:xfrm>
            <a:off x="5210175" y="6543675"/>
            <a:ext cx="3381375" cy="428625"/>
          </a:xfrm>
          <a:prstGeom prst="rect">
            <a:avLst/>
          </a:prstGeom>
          <a:noFill/>
          <a:ln/>
        </p:spPr>
        <p:txBody>
          <a:bodyPr wrap="square" lIns="0" tIns="0" rIns="0" bIns="0" rtlCol="0" anchor="t"/>
          <a:lstStyle/>
          <a:p>
            <a:pPr marL="0" indent="0" algn="l">
              <a:lnSpc>
                <a:spcPts val="3375"/>
              </a:lnSpc>
              <a:buNone/>
            </a:pPr>
            <a:r>
              <a:rPr lang="en-US" sz="2250">
                <a:solidFill>
                  <a:srgbClr val="FFFFFF"/>
                </a:solidFill>
                <a:latin typeface="Poppins SemiBold" pitchFamily="34" charset="0"/>
                <a:ea typeface="Poppins SemiBold" pitchFamily="34" charset="-122"/>
                <a:cs typeface="Poppins SemiBold" pitchFamily="34" charset="-120"/>
              </a:rPr>
              <a:t>02</a:t>
            </a:r>
            <a:endParaRPr lang="en-US" sz="2250"/>
          </a:p>
        </p:txBody>
      </p:sp>
      <p:sp>
        <p:nvSpPr>
          <p:cNvPr id="10" name="Focus Group Discussion FGD Guide"/>
          <p:cNvSpPr/>
          <p:nvPr/>
        </p:nvSpPr>
        <p:spPr>
          <a:xfrm>
            <a:off x="5210175" y="7248525"/>
            <a:ext cx="3848100" cy="762000"/>
          </a:xfrm>
          <a:prstGeom prst="rect">
            <a:avLst/>
          </a:prstGeom>
          <a:noFill/>
          <a:ln/>
        </p:spPr>
        <p:txBody>
          <a:bodyPr wrap="square" lIns="0" tIns="0" rIns="0" bIns="0" rtlCol="0" anchor="t"/>
          <a:lstStyle/>
          <a:p>
            <a:pPr marL="0" indent="0" algn="l">
              <a:lnSpc>
                <a:spcPts val="3000"/>
              </a:lnSpc>
              <a:buNone/>
            </a:pPr>
            <a:r>
              <a:rPr lang="en-US" sz="2400">
                <a:solidFill>
                  <a:srgbClr val="FFFFFF"/>
                </a:solidFill>
                <a:latin typeface="Poppins Light" pitchFamily="34" charset="0"/>
                <a:ea typeface="Poppins Light" pitchFamily="34" charset="-122"/>
                <a:cs typeface="Poppins Light" pitchFamily="34" charset="-120"/>
              </a:rPr>
              <a:t>Focus Group Discussion (FGD) Guide</a:t>
            </a:r>
            <a:endParaRPr lang="en-US" sz="2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15">
    <p:bg>
      <p:bgPr>
        <a:solidFill>
          <a:srgbClr val="2F9C67"/>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3362325"/>
          </a:xfrm>
          <a:prstGeom prst="rect">
            <a:avLst/>
          </a:prstGeom>
        </p:spPr>
      </p:pic>
      <p:sp>
        <p:nvSpPr>
          <p:cNvPr id="3" name="Area of enquiry AOE Topic sentence"/>
          <p:cNvSpPr/>
          <p:nvPr/>
        </p:nvSpPr>
        <p:spPr>
          <a:xfrm>
            <a:off x="962025" y="5000625"/>
            <a:ext cx="16392525" cy="2286000"/>
          </a:xfrm>
          <a:prstGeom prst="rect">
            <a:avLst/>
          </a:prstGeom>
          <a:noFill/>
          <a:ln/>
        </p:spPr>
        <p:txBody>
          <a:bodyPr wrap="square" lIns="0" tIns="0" rIns="0" bIns="0" rtlCol="0" anchor="t"/>
          <a:lstStyle/>
          <a:p>
            <a:pPr marL="0" indent="0" algn="l">
              <a:lnSpc>
                <a:spcPts val="5625"/>
              </a:lnSpc>
              <a:buNone/>
            </a:pPr>
            <a:r>
              <a:rPr lang="en-US" sz="4500">
                <a:solidFill>
                  <a:srgbClr val="FFFFFF"/>
                </a:solidFill>
                <a:latin typeface="Poppins SemiBold" pitchFamily="34" charset="0"/>
                <a:ea typeface="Poppins SemiBold" pitchFamily="34" charset="-122"/>
                <a:cs typeface="Poppins SemiBold" pitchFamily="34" charset="-120"/>
              </a:rPr>
              <a:t>Area of enquiry (AOE)…? Topic sentence…?</a:t>
            </a:r>
            <a:endParaRPr lang="en-US" sz="4500"/>
          </a:p>
        </p:txBody>
      </p:sp>
      <p:sp>
        <p:nvSpPr>
          <p:cNvPr id="4" name="What is your AOE What is your target population What are your key questions"/>
          <p:cNvSpPr/>
          <p:nvPr/>
        </p:nvSpPr>
        <p:spPr>
          <a:xfrm>
            <a:off x="952500" y="752475"/>
            <a:ext cx="16402050" cy="2000250"/>
          </a:xfrm>
          <a:prstGeom prst="rect">
            <a:avLst/>
          </a:prstGeom>
          <a:noFill/>
          <a:ln/>
        </p:spPr>
        <p:txBody>
          <a:bodyPr wrap="square" lIns="0" tIns="0" rIns="0" bIns="0" rtlCol="0" anchor="t"/>
          <a:lstStyle/>
          <a:p>
            <a:pPr marL="0" indent="0" algn="l">
              <a:lnSpc>
                <a:spcPts val="7875"/>
              </a:lnSpc>
              <a:buNone/>
            </a:pPr>
            <a:r>
              <a:rPr lang="en-US" sz="6000">
                <a:solidFill>
                  <a:srgbClr val="FFFFFF"/>
                </a:solidFill>
                <a:latin typeface="Poppins SemiBold" pitchFamily="34" charset="0"/>
                <a:ea typeface="Poppins SemiBold" pitchFamily="34" charset="-122"/>
                <a:cs typeface="Poppins SemiBold" pitchFamily="34" charset="-120"/>
              </a:rPr>
              <a:t>What is your AOE? What is your target population? What are your key questions?</a:t>
            </a:r>
            <a:endParaRPr lang="en-US" sz="6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8">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1876425"/>
          </a:xfrm>
          <a:prstGeom prst="rect">
            <a:avLst/>
          </a:prstGeom>
        </p:spPr>
      </p:pic>
      <p:pic>
        <p:nvPicPr>
          <p:cNvPr id="3" name="image17.png" descr="preencoded.png"/>
          <p:cNvPicPr>
            <a:picLocks noChangeAspect="1"/>
          </p:cNvPicPr>
          <p:nvPr/>
        </p:nvPicPr>
        <p:blipFill>
          <a:blip r:embed="rId5"/>
          <a:srcRect/>
          <a:stretch/>
        </p:blipFill>
        <p:spPr>
          <a:xfrm>
            <a:off x="8690707" y="1489788"/>
            <a:ext cx="7054825" cy="8635994"/>
          </a:xfrm>
          <a:prstGeom prst="rect">
            <a:avLst/>
          </a:prstGeom>
        </p:spPr>
      </p:pic>
      <p:pic>
        <p:nvPicPr>
          <p:cNvPr id="4" name="image14.png" descr="preencoded.png"/>
          <p:cNvPicPr>
            <a:picLocks noChangeAspect="1"/>
          </p:cNvPicPr>
          <p:nvPr/>
        </p:nvPicPr>
        <p:blipFill>
          <a:blip r:embed="rId6"/>
          <a:srcRect/>
          <a:stretch/>
        </p:blipFill>
        <p:spPr>
          <a:xfrm>
            <a:off x="12805507" y="5461713"/>
            <a:ext cx="5482493" cy="4825287"/>
          </a:xfrm>
          <a:prstGeom prst="rect">
            <a:avLst/>
          </a:prstGeom>
        </p:spPr>
      </p:pic>
      <p:sp>
        <p:nvSpPr>
          <p:cNvPr id="5" name="Whenever possible keep questions open-ended not yesno  not a survey Identify and include probes and alternate wording for questions that may be challenging to interpret"/>
          <p:cNvSpPr/>
          <p:nvPr/>
        </p:nvSpPr>
        <p:spPr>
          <a:xfrm>
            <a:off x="952500" y="5410200"/>
            <a:ext cx="6686550" cy="2286000"/>
          </a:xfrm>
          <a:prstGeom prst="rect">
            <a:avLst/>
          </a:prstGeom>
          <a:noFill/>
          <a:ln/>
        </p:spPr>
        <p:txBody>
          <a:bodyPr wrap="square" lIns="0" tIns="0" rIns="0" bIns="0" rtlCol="0" anchor="ctr"/>
          <a:lstStyle/>
          <a:p>
            <a:pPr marL="0" indent="0" algn="l">
              <a:lnSpc>
                <a:spcPts val="3000"/>
              </a:lnSpc>
              <a:buNone/>
            </a:pPr>
            <a:r>
              <a:rPr lang="en-US" sz="2400">
                <a:solidFill>
                  <a:srgbClr val="0D0D0D"/>
                </a:solidFill>
                <a:latin typeface="Poppins Light" pitchFamily="34" charset="0"/>
                <a:ea typeface="Poppins Light" pitchFamily="34" charset="-122"/>
                <a:cs typeface="Poppins Light" pitchFamily="34" charset="-120"/>
              </a:rPr>
              <a:t>Whenever possible, keep questions open-ended (not yes/no  not a survey)​
Identify and include probes and alternate wording for questions that may be challenging to interpret</a:t>
            </a:r>
            <a:endParaRPr lang="en-US" sz="2400"/>
          </a:p>
        </p:txBody>
      </p:sp>
      <p:sp>
        <p:nvSpPr>
          <p:cNvPr id="6" name="Methods for developing the tool"/>
          <p:cNvSpPr/>
          <p:nvPr/>
        </p:nvSpPr>
        <p:spPr>
          <a:xfrm>
            <a:off x="952500" y="571500"/>
            <a:ext cx="16640175" cy="904875"/>
          </a:xfrm>
          <a:prstGeom prst="rect">
            <a:avLst/>
          </a:prstGeom>
          <a:noFill/>
          <a:ln/>
        </p:spPr>
        <p:txBody>
          <a:bodyPr wrap="square" lIns="0" tIns="0" rIns="0" bIns="0" rtlCol="0" anchor="b"/>
          <a:lstStyle/>
          <a:p>
            <a:pPr marL="0" indent="0" algn="l">
              <a:lnSpc>
                <a:spcPts val="7125"/>
              </a:lnSpc>
              <a:buNone/>
            </a:pPr>
            <a:r>
              <a:rPr lang="en-US" sz="5250">
                <a:solidFill>
                  <a:srgbClr val="FFFFFF"/>
                </a:solidFill>
                <a:latin typeface="Poppins SemiBold" pitchFamily="34" charset="0"/>
                <a:ea typeface="Poppins SemiBold" pitchFamily="34" charset="-122"/>
                <a:cs typeface="Poppins SemiBold" pitchFamily="34" charset="-120"/>
              </a:rPr>
              <a:t>Methods for developing the tool</a:t>
            </a:r>
            <a:endParaRPr lang="en-US" sz="5250"/>
          </a:p>
        </p:txBody>
      </p:sp>
      <p:sp>
        <p:nvSpPr>
          <p:cNvPr id="7" name="Develop the data collection tool"/>
          <p:cNvSpPr/>
          <p:nvPr/>
        </p:nvSpPr>
        <p:spPr>
          <a:xfrm>
            <a:off x="952500" y="4448175"/>
            <a:ext cx="8010525" cy="523875"/>
          </a:xfrm>
          <a:prstGeom prst="rect">
            <a:avLst/>
          </a:prstGeom>
          <a:noFill/>
          <a:ln/>
        </p:spPr>
        <p:txBody>
          <a:bodyPr wrap="square" lIns="0" tIns="0" rIns="0" bIns="0" rtlCol="0" anchor="ctr"/>
          <a:lstStyle/>
          <a:p>
            <a:pPr marL="0" indent="0" algn="l">
              <a:lnSpc>
                <a:spcPts val="4125"/>
              </a:lnSpc>
              <a:buNone/>
            </a:pPr>
            <a:r>
              <a:rPr lang="en-US" sz="3150">
                <a:solidFill>
                  <a:srgbClr val="2B4561"/>
                </a:solidFill>
                <a:latin typeface="Poppins SemiBold" pitchFamily="34" charset="0"/>
                <a:ea typeface="Poppins SemiBold" pitchFamily="34" charset="-122"/>
                <a:cs typeface="Poppins SemiBold" pitchFamily="34" charset="-120"/>
              </a:rPr>
              <a:t>Develop the data collection tool</a:t>
            </a:r>
            <a:endParaRPr lang="en-US" sz="315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4">
    <p:bg>
      <p:bgPr>
        <a:solidFill>
          <a:srgbClr val="2B4561"/>
        </a:solidFill>
        <a:effectLst/>
      </p:bgPr>
    </p:bg>
    <p:spTree>
      <p:nvGrpSpPr>
        <p:cNvPr id="1" name=""/>
        <p:cNvGrpSpPr/>
        <p:nvPr/>
      </p:nvGrpSpPr>
      <p:grpSpPr>
        <a:xfrm>
          <a:off x="0" y="0"/>
          <a:ext cx="0" cy="0"/>
          <a:chOff x="0" y="0"/>
          <a:chExt cx="0" cy="0"/>
        </a:xfrm>
      </p:grpSpPr>
      <p:pic>
        <p:nvPicPr>
          <p:cNvPr id="2" name="Frame 209558490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7419975" cy="10287000"/>
          </a:xfrm>
          <a:prstGeom prst="rect">
            <a:avLst/>
          </a:prstGeom>
        </p:spPr>
      </p:pic>
      <p:sp>
        <p:nvSpPr>
          <p:cNvPr id="3" name="Newly published WHO RCCE competency framework to guide skills-building for a competent RCCE workforce Includes behaviours activities and tasks for evidence-based RCCE Rapid assessments is one approach to enhance evidence-based RCCE"/>
          <p:cNvSpPr/>
          <p:nvPr/>
        </p:nvSpPr>
        <p:spPr>
          <a:xfrm>
            <a:off x="8286750" y="3181350"/>
            <a:ext cx="9067800" cy="3933825"/>
          </a:xfrm>
          <a:prstGeom prst="rect">
            <a:avLst/>
          </a:prstGeom>
          <a:noFill/>
          <a:ln/>
        </p:spPr>
        <p:txBody>
          <a:bodyPr wrap="square" lIns="0" tIns="0" rIns="0" bIns="0" rtlCol="0" anchor="t"/>
          <a:lstStyle/>
          <a:p>
            <a:pPr marL="0" indent="0" algn="l">
              <a:lnSpc>
                <a:spcPts val="4125"/>
              </a:lnSpc>
              <a:spcAft>
                <a:spcPts val="1050"/>
              </a:spcAft>
              <a:buNone/>
            </a:pPr>
            <a:r>
              <a:rPr lang="en-US" sz="2700">
                <a:solidFill>
                  <a:srgbClr val="FFFFFF"/>
                </a:solidFill>
                <a:latin typeface="Poppins SemiBold" pitchFamily="34" charset="0"/>
                <a:ea typeface="Poppins SemiBold" pitchFamily="34" charset="-122"/>
                <a:cs typeface="Poppins SemiBold" pitchFamily="34" charset="-120"/>
              </a:rPr>
              <a:t>Newly published WHO RCCE competency framework to guide skills-building for a competent RCCE workforce.   
Includes behaviours, activities and tasks  for evidence-based RCCE.  
Rapid assessments is one approach to enhance evidence-based RCCE</a:t>
            </a:r>
            <a:endParaRPr lang="en-US" sz="2700"/>
          </a:p>
        </p:txBody>
      </p:sp>
      <p:sp>
        <p:nvSpPr>
          <p:cNvPr id="4" name="Why is evidence needed"/>
          <p:cNvSpPr/>
          <p:nvPr/>
        </p:nvSpPr>
        <p:spPr>
          <a:xfrm>
            <a:off x="952500" y="3429000"/>
            <a:ext cx="6210300" cy="3429000"/>
          </a:xfrm>
          <a:prstGeom prst="rect">
            <a:avLst/>
          </a:prstGeom>
          <a:noFill/>
          <a:ln/>
        </p:spPr>
        <p:txBody>
          <a:bodyPr wrap="square" lIns="0" tIns="0" rIns="0" bIns="0" rtlCol="0" anchor="t"/>
          <a:lstStyle/>
          <a:p>
            <a:pPr marL="0" indent="0" algn="l">
              <a:lnSpc>
                <a:spcPts val="9000"/>
              </a:lnSpc>
              <a:buNone/>
            </a:pPr>
            <a:r>
              <a:rPr lang="en-US" sz="7500">
                <a:solidFill>
                  <a:srgbClr val="FFFFFF"/>
                </a:solidFill>
                <a:latin typeface="Poppins SemiBold" pitchFamily="34" charset="0"/>
                <a:ea typeface="Poppins SemiBold" pitchFamily="34" charset="-122"/>
                <a:cs typeface="Poppins SemiBold" pitchFamily="34" charset="-120"/>
              </a:rPr>
              <a:t>Why is evidence needed?</a:t>
            </a:r>
            <a:endParaRPr lang="en-US" sz="75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9">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1876425"/>
          </a:xfrm>
          <a:prstGeom prst="rect">
            <a:avLst/>
          </a:prstGeom>
        </p:spPr>
      </p:pic>
      <p:pic>
        <p:nvPicPr>
          <p:cNvPr id="3" name="image18.png" descr="preencoded.png"/>
          <p:cNvPicPr>
            <a:picLocks noChangeAspect="1"/>
          </p:cNvPicPr>
          <p:nvPr/>
        </p:nvPicPr>
        <p:blipFill>
          <a:blip r:embed="rId5"/>
          <a:srcRect/>
          <a:stretch/>
        </p:blipFill>
        <p:spPr>
          <a:xfrm>
            <a:off x="9995632" y="1908888"/>
            <a:ext cx="8292368" cy="8378112"/>
          </a:xfrm>
          <a:prstGeom prst="rect">
            <a:avLst/>
          </a:prstGeom>
        </p:spPr>
      </p:pic>
      <p:sp>
        <p:nvSpPr>
          <p:cNvPr id="4" name="Develop the data collection tool contd Start with sociodemographic questions less emotionally charged build rapport Group questions by thematic area Order questions chronologically when possible Review and revise tools with team Pilot test and adapt as ne"/>
          <p:cNvSpPr/>
          <p:nvPr/>
        </p:nvSpPr>
        <p:spPr>
          <a:xfrm>
            <a:off x="952500" y="3609975"/>
            <a:ext cx="6686550" cy="4953000"/>
          </a:xfrm>
          <a:prstGeom prst="rect">
            <a:avLst/>
          </a:prstGeom>
          <a:noFill/>
          <a:ln/>
        </p:spPr>
        <p:txBody>
          <a:bodyPr wrap="square" lIns="0" tIns="0" rIns="0" bIns="0" rtlCol="0" anchor="ctr"/>
          <a:lstStyle/>
          <a:p>
            <a:pPr marL="0" indent="0" algn="l">
              <a:lnSpc>
                <a:spcPts val="3000"/>
              </a:lnSpc>
              <a:buNone/>
            </a:pPr>
            <a:r>
              <a:rPr lang="en-US" sz="2400">
                <a:solidFill>
                  <a:srgbClr val="0D0D0D"/>
                </a:solidFill>
                <a:latin typeface="Poppins Light" pitchFamily="34" charset="0"/>
                <a:ea typeface="Poppins Light" pitchFamily="34" charset="-122"/>
                <a:cs typeface="Poppins Light" pitchFamily="34" charset="-120"/>
              </a:rPr>
              <a:t>Develop the data collection tool (cont’d)
Start with sociodemographic questions (less emotionally charged, build rapport)
Group questions by thematic area
Order questions chronologically  when possible
Review and revise tools with team 
Pilot test and adapt as needed</a:t>
            </a:r>
            <a:endParaRPr lang="en-US" sz="2400"/>
          </a:p>
        </p:txBody>
      </p:sp>
      <p:sp>
        <p:nvSpPr>
          <p:cNvPr id="5" name="Methods for developing the tool"/>
          <p:cNvSpPr/>
          <p:nvPr/>
        </p:nvSpPr>
        <p:spPr>
          <a:xfrm>
            <a:off x="952500" y="571500"/>
            <a:ext cx="16640175" cy="904875"/>
          </a:xfrm>
          <a:prstGeom prst="rect">
            <a:avLst/>
          </a:prstGeom>
          <a:noFill/>
          <a:ln/>
        </p:spPr>
        <p:txBody>
          <a:bodyPr wrap="square" lIns="0" tIns="0" rIns="0" bIns="0" rtlCol="0" anchor="b"/>
          <a:lstStyle/>
          <a:p>
            <a:pPr marL="0" indent="0" algn="l">
              <a:lnSpc>
                <a:spcPts val="7125"/>
              </a:lnSpc>
              <a:buNone/>
            </a:pPr>
            <a:r>
              <a:rPr lang="en-US" sz="5250">
                <a:solidFill>
                  <a:srgbClr val="FFFFFF"/>
                </a:solidFill>
                <a:latin typeface="Poppins SemiBold" pitchFamily="34" charset="0"/>
                <a:ea typeface="Poppins SemiBold" pitchFamily="34" charset="-122"/>
                <a:cs typeface="Poppins SemiBold" pitchFamily="34" charset="-120"/>
              </a:rPr>
              <a:t>Methods for developing the tool</a:t>
            </a:r>
            <a:endParaRPr lang="en-US" sz="525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28">
    <p:bg>
      <p:bgPr>
        <a:solidFill>
          <a:srgbClr val="FFFFFF"/>
        </a:solidFill>
        <a:effectLst/>
      </p:bgPr>
    </p:bg>
    <p:spTree>
      <p:nvGrpSpPr>
        <p:cNvPr id="1" name=""/>
        <p:cNvGrpSpPr/>
        <p:nvPr/>
      </p:nvGrpSpPr>
      <p:grpSpPr>
        <a:xfrm>
          <a:off x="0" y="0"/>
          <a:ext cx="0" cy="0"/>
          <a:chOff x="0" y="0"/>
          <a:chExt cx="0" cy="0"/>
        </a:xfrm>
      </p:grpSpPr>
      <p:pic>
        <p:nvPicPr>
          <p:cNvPr id="2" name="Line 1" descr="preencoded.png"/>
          <p:cNvPicPr>
            <a:picLocks noChangeAspect="1"/>
          </p:cNvPicPr>
          <p:nvPr/>
        </p:nvPicPr>
        <p:blipFill>
          <a:blip r:embed="rId3"/>
          <a:srcRect/>
          <a:stretch/>
        </p:blipFill>
        <p:spPr>
          <a:xfrm>
            <a:off x="8753475" y="2914650"/>
            <a:ext cx="14288" cy="6915150"/>
          </a:xfrm>
          <a:prstGeom prst="rect">
            <a:avLst/>
          </a:prstGeom>
        </p:spPr>
      </p:pic>
      <p:pic>
        <p:nvPicPr>
          <p:cNvPr id="3" name="Frame 2095584900"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0"/>
            <a:ext cx="18288000" cy="2505075"/>
          </a:xfrm>
          <a:prstGeom prst="rect">
            <a:avLst/>
          </a:prstGeom>
        </p:spPr>
      </p:pic>
      <p:sp>
        <p:nvSpPr>
          <p:cNvPr id="4" name="Who are your key audiences  stakeholders What are their Interests and priorities Opinions Political motivations and goals Blockages for action  Language What format works best for your audience - use different formats for different audiences Use different"/>
          <p:cNvSpPr/>
          <p:nvPr/>
        </p:nvSpPr>
        <p:spPr>
          <a:xfrm>
            <a:off x="9439275" y="4581525"/>
            <a:ext cx="8001000" cy="2828925"/>
          </a:xfrm>
          <a:prstGeom prst="rect">
            <a:avLst/>
          </a:prstGeom>
          <a:noFill/>
          <a:ln/>
        </p:spPr>
        <p:txBody>
          <a:bodyPr wrap="square" lIns="0" tIns="0" rIns="0" bIns="0" rtlCol="0" anchor="t"/>
          <a:lstStyle/>
          <a:p>
            <a:pPr marL="0" indent="0" algn="l">
              <a:lnSpc>
                <a:spcPts val="2475"/>
              </a:lnSpc>
              <a:buNone/>
            </a:pPr>
            <a:r>
              <a:rPr lang="en-US" sz="1500">
                <a:solidFill>
                  <a:srgbClr val="0D0D0D"/>
                </a:solidFill>
                <a:latin typeface="Poppins Light" pitchFamily="34" charset="0"/>
                <a:ea typeface="Poppins Light" pitchFamily="34" charset="-122"/>
                <a:cs typeface="Poppins Light" pitchFamily="34" charset="-120"/>
              </a:rPr>
              <a:t>Who are your key audiences / stakeholders? What are their:​
Interests and priorities​
Opinions​
(Political) motivations and goals​
Blockages for action ​
Language​
What format works best for your audience - use different formats for different audiences.​
Use different events and existing channels to have maximum impact</a:t>
            </a:r>
            <a:endParaRPr lang="en-US" sz="1500"/>
          </a:p>
        </p:txBody>
      </p:sp>
      <p:sp>
        <p:nvSpPr>
          <p:cNvPr id="5" name="Consider"/>
          <p:cNvSpPr/>
          <p:nvPr/>
        </p:nvSpPr>
        <p:spPr>
          <a:xfrm>
            <a:off x="9439275" y="3876675"/>
            <a:ext cx="8001000" cy="428625"/>
          </a:xfrm>
          <a:prstGeom prst="rect">
            <a:avLst/>
          </a:prstGeom>
          <a:noFill/>
          <a:ln/>
        </p:spPr>
        <p:txBody>
          <a:bodyPr wrap="square" lIns="0" tIns="0" rIns="0" bIns="0" rtlCol="0" anchor="t"/>
          <a:lstStyle/>
          <a:p>
            <a:pPr marL="0" indent="0" algn="l">
              <a:lnSpc>
                <a:spcPts val="3375"/>
              </a:lnSpc>
              <a:buNone/>
            </a:pPr>
            <a:r>
              <a:rPr lang="en-US" sz="2250">
                <a:solidFill>
                  <a:srgbClr val="0D0D0D"/>
                </a:solidFill>
                <a:latin typeface="Poppins SemiBold" pitchFamily="34" charset="0"/>
                <a:ea typeface="Poppins SemiBold" pitchFamily="34" charset="-122"/>
                <a:cs typeface="Poppins SemiBold" pitchFamily="34" charset="-120"/>
              </a:rPr>
              <a:t>Consider:</a:t>
            </a:r>
            <a:endParaRPr lang="en-US" sz="2250"/>
          </a:p>
        </p:txBody>
      </p:sp>
      <p:sp>
        <p:nvSpPr>
          <p:cNvPr id="6" name="Using findings"/>
          <p:cNvSpPr/>
          <p:nvPr/>
        </p:nvSpPr>
        <p:spPr>
          <a:xfrm>
            <a:off x="952500" y="952500"/>
            <a:ext cx="16402050" cy="904875"/>
          </a:xfrm>
          <a:prstGeom prst="rect">
            <a:avLst/>
          </a:prstGeom>
          <a:noFill/>
          <a:ln/>
        </p:spPr>
        <p:txBody>
          <a:bodyPr wrap="square" lIns="0" tIns="0" rIns="0" bIns="0" rtlCol="0" anchor="b"/>
          <a:lstStyle/>
          <a:p>
            <a:pPr marL="0" indent="0" algn="l">
              <a:lnSpc>
                <a:spcPts val="7125"/>
              </a:lnSpc>
              <a:buNone/>
            </a:pPr>
            <a:r>
              <a:rPr lang="en-US" sz="5250">
                <a:solidFill>
                  <a:srgbClr val="FFFFFF"/>
                </a:solidFill>
                <a:latin typeface="Poppins SemiBold" pitchFamily="34" charset="0"/>
                <a:ea typeface="Poppins SemiBold" pitchFamily="34" charset="-122"/>
                <a:cs typeface="Poppins SemiBold" pitchFamily="34" charset="-120"/>
              </a:rPr>
              <a:t>Using findings</a:t>
            </a:r>
            <a:endParaRPr lang="en-US" sz="5250"/>
          </a:p>
        </p:txBody>
      </p:sp>
      <p:sp>
        <p:nvSpPr>
          <p:cNvPr id="7" name="inclusive health emergency management meaningful engagement community centred practice"/>
          <p:cNvSpPr/>
          <p:nvPr/>
        </p:nvSpPr>
        <p:spPr>
          <a:xfrm>
            <a:off x="952500" y="4581525"/>
            <a:ext cx="7315200" cy="942975"/>
          </a:xfrm>
          <a:prstGeom prst="rect">
            <a:avLst/>
          </a:prstGeom>
          <a:noFill/>
          <a:ln/>
        </p:spPr>
        <p:txBody>
          <a:bodyPr wrap="square" lIns="0" tIns="0" rIns="0" bIns="0" rtlCol="0" anchor="t"/>
          <a:lstStyle/>
          <a:p>
            <a:pPr marL="0" indent="0" algn="l">
              <a:lnSpc>
                <a:spcPts val="2475"/>
              </a:lnSpc>
              <a:buNone/>
            </a:pPr>
            <a:r>
              <a:rPr lang="en-US" sz="1500">
                <a:solidFill>
                  <a:srgbClr val="0D0D0D"/>
                </a:solidFill>
                <a:latin typeface="Poppins Light" pitchFamily="34" charset="0"/>
                <a:ea typeface="Poppins Light" pitchFamily="34" charset="-122"/>
                <a:cs typeface="Poppins Light" pitchFamily="34" charset="-120"/>
              </a:rPr>
              <a:t>inclusive health emergency management​
meaningful engagement​
community centred practice</a:t>
            </a:r>
            <a:endParaRPr lang="en-US" sz="1500"/>
          </a:p>
        </p:txBody>
      </p:sp>
      <p:sp>
        <p:nvSpPr>
          <p:cNvPr id="8" name="Communication of findings should promote"/>
          <p:cNvSpPr/>
          <p:nvPr/>
        </p:nvSpPr>
        <p:spPr>
          <a:xfrm>
            <a:off x="952500" y="3876675"/>
            <a:ext cx="7315200" cy="428625"/>
          </a:xfrm>
          <a:prstGeom prst="rect">
            <a:avLst/>
          </a:prstGeom>
          <a:noFill/>
          <a:ln/>
        </p:spPr>
        <p:txBody>
          <a:bodyPr wrap="square" lIns="0" tIns="0" rIns="0" bIns="0" rtlCol="0" anchor="t"/>
          <a:lstStyle/>
          <a:p>
            <a:pPr marL="0" indent="0" algn="l">
              <a:lnSpc>
                <a:spcPts val="3375"/>
              </a:lnSpc>
              <a:buNone/>
            </a:pPr>
            <a:r>
              <a:rPr lang="en-US" sz="2250">
                <a:solidFill>
                  <a:srgbClr val="0D0D0D"/>
                </a:solidFill>
                <a:latin typeface="Poppins SemiBold" pitchFamily="34" charset="0"/>
                <a:ea typeface="Poppins SemiBold" pitchFamily="34" charset="-122"/>
                <a:cs typeface="Poppins SemiBold" pitchFamily="34" charset="-120"/>
              </a:rPr>
              <a:t>Communication of findings should promote:</a:t>
            </a:r>
            <a:endParaRPr lang="en-US" sz="225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29">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pic>
        <p:nvPicPr>
          <p:cNvPr id="3" name="Frame 2095584907"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52500" y="4562475"/>
            <a:ext cx="16383000" cy="4953000"/>
          </a:xfrm>
          <a:prstGeom prst="rect">
            <a:avLst/>
          </a:prstGeom>
        </p:spPr>
      </p:pic>
      <p:sp>
        <p:nvSpPr>
          <p:cNvPr id="4" name="Communicate findings"/>
          <p:cNvSpPr/>
          <p:nvPr/>
        </p:nvSpPr>
        <p:spPr>
          <a:xfrm>
            <a:off x="952500" y="952500"/>
            <a:ext cx="16402050" cy="904875"/>
          </a:xfrm>
          <a:prstGeom prst="rect">
            <a:avLst/>
          </a:prstGeom>
          <a:noFill/>
          <a:ln/>
        </p:spPr>
        <p:txBody>
          <a:bodyPr wrap="square" lIns="0" tIns="0" rIns="0" bIns="0" rtlCol="0" anchor="b"/>
          <a:lstStyle/>
          <a:p>
            <a:pPr marL="0" indent="0" algn="l">
              <a:lnSpc>
                <a:spcPts val="7125"/>
              </a:lnSpc>
              <a:buNone/>
            </a:pPr>
            <a:r>
              <a:rPr lang="en-US" sz="5250">
                <a:solidFill>
                  <a:srgbClr val="FFFFFF"/>
                </a:solidFill>
                <a:latin typeface="Poppins SemiBold" pitchFamily="34" charset="0"/>
                <a:ea typeface="Poppins SemiBold" pitchFamily="34" charset="-122"/>
                <a:cs typeface="Poppins SemiBold" pitchFamily="34" charset="-120"/>
              </a:rPr>
              <a:t>Communicate findings</a:t>
            </a:r>
            <a:endParaRPr lang="en-US" sz="5250"/>
          </a:p>
        </p:txBody>
      </p:sp>
      <p:sp>
        <p:nvSpPr>
          <p:cNvPr id="5" name="Example recommendation RCCE actors should provide guidance on how people can access vaccinations Communications should address concerns about vaccine safety and side effects Emerging types of misinformation around vaccines should be tracked and approaches"/>
          <p:cNvSpPr/>
          <p:nvPr/>
        </p:nvSpPr>
        <p:spPr>
          <a:xfrm>
            <a:off x="2114550" y="6134100"/>
            <a:ext cx="14077950" cy="2514600"/>
          </a:xfrm>
          <a:prstGeom prst="rect">
            <a:avLst/>
          </a:prstGeom>
          <a:noFill/>
          <a:ln/>
        </p:spPr>
        <p:txBody>
          <a:bodyPr wrap="square" lIns="0" tIns="0" rIns="0" bIns="0" rtlCol="0" anchor="t"/>
          <a:lstStyle/>
          <a:p>
            <a:pPr marL="0" indent="0" algn="l">
              <a:lnSpc>
                <a:spcPts val="2475"/>
              </a:lnSpc>
              <a:buNone/>
            </a:pPr>
            <a:r>
              <a:rPr lang="en-US" sz="1500">
                <a:solidFill>
                  <a:srgbClr val="0D0D0D"/>
                </a:solidFill>
                <a:latin typeface="Poppins Light" pitchFamily="34" charset="0"/>
                <a:ea typeface="Poppins Light" pitchFamily="34" charset="-122"/>
                <a:cs typeface="Poppins Light" pitchFamily="34" charset="-120"/>
              </a:rPr>
              <a:t>Example recommendation:​
 ‘RCCE actors should provide guidance on how people can access vaccinations. Communications should address concerns about vaccine safety and side effects. Emerging types of misinformation around vaccines should be tracked, and approaches developed to dispel hesitancy. These measures could help increase uptake of vaccination.’​
It helps the intended users understand:​
‘This finding is crucial to the outcome of the vaccination programme’​
‘There is something actionable we can do about this’​
‘That action will have impact’</a:t>
            </a:r>
            <a:endParaRPr lang="en-US" sz="1500"/>
          </a:p>
        </p:txBody>
      </p:sp>
      <p:sp>
        <p:nvSpPr>
          <p:cNvPr id="6" name="Example recommendation"/>
          <p:cNvSpPr/>
          <p:nvPr/>
        </p:nvSpPr>
        <p:spPr>
          <a:xfrm>
            <a:off x="2114550" y="5429250"/>
            <a:ext cx="14077950" cy="428625"/>
          </a:xfrm>
          <a:prstGeom prst="rect">
            <a:avLst/>
          </a:prstGeom>
          <a:noFill/>
          <a:ln/>
        </p:spPr>
        <p:txBody>
          <a:bodyPr wrap="square" lIns="0" tIns="0" rIns="0" bIns="0" rtlCol="0" anchor="t"/>
          <a:lstStyle/>
          <a:p>
            <a:pPr marL="0" indent="0" algn="l">
              <a:lnSpc>
                <a:spcPts val="3375"/>
              </a:lnSpc>
              <a:buNone/>
            </a:pPr>
            <a:r>
              <a:rPr lang="en-US" sz="2250">
                <a:solidFill>
                  <a:srgbClr val="0D0D0D"/>
                </a:solidFill>
                <a:latin typeface="Poppins SemiBold" pitchFamily="34" charset="0"/>
                <a:ea typeface="Poppins SemiBold" pitchFamily="34" charset="-122"/>
                <a:cs typeface="Poppins SemiBold" pitchFamily="34" charset="-120"/>
              </a:rPr>
              <a:t>Example recommendation:</a:t>
            </a:r>
            <a:endParaRPr lang="en-US" sz="2250"/>
          </a:p>
        </p:txBody>
      </p:sp>
      <p:sp>
        <p:nvSpPr>
          <p:cNvPr id="7" name="Key findings should be linked to concrete recommendations and to its potential impact"/>
          <p:cNvSpPr/>
          <p:nvPr/>
        </p:nvSpPr>
        <p:spPr>
          <a:xfrm>
            <a:off x="952500" y="3009900"/>
            <a:ext cx="16402050" cy="1047750"/>
          </a:xfrm>
          <a:prstGeom prst="rect">
            <a:avLst/>
          </a:prstGeom>
          <a:noFill/>
          <a:ln/>
        </p:spPr>
        <p:txBody>
          <a:bodyPr wrap="square" lIns="0" tIns="0" rIns="0" bIns="0" rtlCol="0" anchor="ctr"/>
          <a:lstStyle/>
          <a:p>
            <a:pPr marL="0" indent="0" algn="l">
              <a:lnSpc>
                <a:spcPts val="4125"/>
              </a:lnSpc>
              <a:buNone/>
            </a:pPr>
            <a:r>
              <a:rPr lang="en-US" sz="3150">
                <a:solidFill>
                  <a:srgbClr val="2B4561"/>
                </a:solidFill>
                <a:latin typeface="Poppins SemiBold" pitchFamily="34" charset="0"/>
                <a:ea typeface="Poppins SemiBold" pitchFamily="34" charset="-122"/>
                <a:cs typeface="Poppins SemiBold" pitchFamily="34" charset="-120"/>
              </a:rPr>
              <a:t>Key findings should be linked to concrete recommendations and to its potential impact</a:t>
            </a:r>
            <a:endParaRPr lang="en-US" sz="315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30">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pic>
        <p:nvPicPr>
          <p:cNvPr id="3" name="Frame 2095584907"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52500" y="3667125"/>
            <a:ext cx="16383000" cy="4010025"/>
          </a:xfrm>
          <a:prstGeom prst="rect">
            <a:avLst/>
          </a:prstGeom>
        </p:spPr>
      </p:pic>
      <p:sp>
        <p:nvSpPr>
          <p:cNvPr id="4" name="Using findings"/>
          <p:cNvSpPr/>
          <p:nvPr/>
        </p:nvSpPr>
        <p:spPr>
          <a:xfrm>
            <a:off x="952500" y="952500"/>
            <a:ext cx="16402050" cy="904875"/>
          </a:xfrm>
          <a:prstGeom prst="rect">
            <a:avLst/>
          </a:prstGeom>
          <a:noFill/>
          <a:ln/>
        </p:spPr>
        <p:txBody>
          <a:bodyPr wrap="square" lIns="0" tIns="0" rIns="0" bIns="0" rtlCol="0" anchor="b"/>
          <a:lstStyle/>
          <a:p>
            <a:pPr marL="0" indent="0" algn="l">
              <a:lnSpc>
                <a:spcPts val="7125"/>
              </a:lnSpc>
              <a:buNone/>
            </a:pPr>
            <a:r>
              <a:rPr lang="en-US" sz="5250">
                <a:solidFill>
                  <a:srgbClr val="FFFFFF"/>
                </a:solidFill>
                <a:latin typeface="Poppins SemiBold" pitchFamily="34" charset="0"/>
                <a:ea typeface="Poppins SemiBold" pitchFamily="34" charset="-122"/>
                <a:cs typeface="Poppins SemiBold" pitchFamily="34" charset="-120"/>
              </a:rPr>
              <a:t>Using findings</a:t>
            </a:r>
            <a:endParaRPr lang="en-US" sz="5250"/>
          </a:p>
        </p:txBody>
      </p:sp>
      <p:sp>
        <p:nvSpPr>
          <p:cNvPr id="5" name="Make the recommendations fit the context and resources available  Separate short-term recommendations that are easily actionable from the recommendations that may take more time and resources to achieve Clearly target each recommendation to a specific use"/>
          <p:cNvSpPr/>
          <p:nvPr/>
        </p:nvSpPr>
        <p:spPr>
          <a:xfrm>
            <a:off x="2114550" y="5238750"/>
            <a:ext cx="14077950" cy="1571625"/>
          </a:xfrm>
          <a:prstGeom prst="rect">
            <a:avLst/>
          </a:prstGeom>
          <a:noFill/>
          <a:ln/>
        </p:spPr>
        <p:txBody>
          <a:bodyPr wrap="square" lIns="0" tIns="0" rIns="0" bIns="0" rtlCol="0" anchor="t"/>
          <a:lstStyle/>
          <a:p>
            <a:pPr marL="0" indent="0" algn="l">
              <a:lnSpc>
                <a:spcPts val="2475"/>
              </a:lnSpc>
              <a:buNone/>
            </a:pPr>
            <a:r>
              <a:rPr lang="en-US" sz="1500">
                <a:solidFill>
                  <a:srgbClr val="0D0D0D"/>
                </a:solidFill>
                <a:latin typeface="Poppins Light" pitchFamily="34" charset="0"/>
                <a:ea typeface="Poppins Light" pitchFamily="34" charset="-122"/>
                <a:cs typeface="Poppins Light" pitchFamily="34" charset="-120"/>
              </a:rPr>
              <a:t>Make the recommendations fit the context and resources available ​
Separate short-term recommendations that are easily actionable from the recommendations that may take more time and resources to achieve​
Clearly target each recommendation to a specific user – e.g. which recommendations are for fellow community engagement and/or communications actors, which are for government actors, which are for communities and so on…​
Where ever possible, develop these recommendations jointly with affected communities, or get their input and feedback.</a:t>
            </a:r>
            <a:endParaRPr lang="en-US" sz="1500"/>
          </a:p>
        </p:txBody>
      </p:sp>
      <p:sp>
        <p:nvSpPr>
          <p:cNvPr id="6" name="Recommendations for impact"/>
          <p:cNvSpPr/>
          <p:nvPr/>
        </p:nvSpPr>
        <p:spPr>
          <a:xfrm>
            <a:off x="2114550" y="4533900"/>
            <a:ext cx="14077950" cy="428625"/>
          </a:xfrm>
          <a:prstGeom prst="rect">
            <a:avLst/>
          </a:prstGeom>
          <a:noFill/>
          <a:ln/>
        </p:spPr>
        <p:txBody>
          <a:bodyPr wrap="square" lIns="0" tIns="0" rIns="0" bIns="0" rtlCol="0" anchor="t"/>
          <a:lstStyle/>
          <a:p>
            <a:pPr marL="0" indent="0" algn="l">
              <a:lnSpc>
                <a:spcPts val="3375"/>
              </a:lnSpc>
              <a:buNone/>
            </a:pPr>
            <a:r>
              <a:rPr lang="en-US" sz="2250">
                <a:solidFill>
                  <a:srgbClr val="0D0D0D"/>
                </a:solidFill>
                <a:latin typeface="Poppins SemiBold" pitchFamily="34" charset="0"/>
                <a:ea typeface="Poppins SemiBold" pitchFamily="34" charset="-122"/>
                <a:cs typeface="Poppins SemiBold" pitchFamily="34" charset="-120"/>
              </a:rPr>
              <a:t>Recommendations for impact</a:t>
            </a:r>
            <a:endParaRPr lang="en-US" sz="225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7">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pic>
        <p:nvPicPr>
          <p:cNvPr id="3" name="Replace this" descr="preencoded.png"/>
          <p:cNvPicPr>
            <a:picLocks noChangeAspect="1"/>
          </p:cNvPicPr>
          <p:nvPr/>
        </p:nvPicPr>
        <p:blipFill>
          <a:blip r:embed="rId5"/>
          <a:srcRect/>
          <a:stretch/>
        </p:blipFill>
        <p:spPr>
          <a:xfrm>
            <a:off x="10058400" y="3028950"/>
            <a:ext cx="8229600" cy="6362700"/>
          </a:xfrm>
          <a:prstGeom prst="rect">
            <a:avLst/>
          </a:prstGeom>
        </p:spPr>
      </p:pic>
      <p:sp>
        <p:nvSpPr>
          <p:cNvPr id="4" name="name_131 Participates in seeking evidence from social and behavioural sciences ro inform RCCE activity 132 Uses a structured and replicable approach to gather evidence to deliver key RCCE tasks 133 Uses evidence for specific purposes and can describe that"/>
          <p:cNvSpPr/>
          <p:nvPr/>
        </p:nvSpPr>
        <p:spPr>
          <a:xfrm>
            <a:off x="952500" y="3352800"/>
            <a:ext cx="8277225" cy="5715000"/>
          </a:xfrm>
          <a:prstGeom prst="rect">
            <a:avLst/>
          </a:prstGeom>
          <a:noFill/>
          <a:ln/>
        </p:spPr>
        <p:txBody>
          <a:bodyPr wrap="square" lIns="0" tIns="0" rIns="0" bIns="0" rtlCol="0" anchor="ctr"/>
          <a:lstStyle/>
          <a:p>
            <a:pPr marL="0" indent="0" algn="l">
              <a:lnSpc>
                <a:spcPts val="3000"/>
              </a:lnSpc>
              <a:buNone/>
            </a:pPr>
            <a:r>
              <a:rPr lang="en-US" sz="2250">
                <a:solidFill>
                  <a:srgbClr val="0D0D0D"/>
                </a:solidFill>
                <a:latin typeface="Poppins Light" pitchFamily="34" charset="0"/>
                <a:ea typeface="Poppins Light" pitchFamily="34" charset="-122"/>
                <a:cs typeface="Poppins Light" pitchFamily="34" charset="-120"/>
              </a:rPr>
              <a:t>13.1 Participates in seeking evidence from social and behavioural sciences ro inform RCCE activity.
13.2 Uses a structured and replicable approach to gather evidence to deliver key RCCE tasks.
13.3 Uses evidence for specific purposes and can describe that purpose.
13.4 Critically ealuates the limitations, quality, relevance and application of evidence.
13.5 Communicates structured, comprehensible and accurate evidence and analytics with appropriate audiences to update and enhance RCCE practice.</a:t>
            </a:r>
            <a:endParaRPr lang="en-US" sz="2250"/>
          </a:p>
        </p:txBody>
      </p:sp>
      <p:sp>
        <p:nvSpPr>
          <p:cNvPr id="5" name="Competency 13 Assesses and uses relevant evidence"/>
          <p:cNvSpPr/>
          <p:nvPr/>
        </p:nvSpPr>
        <p:spPr>
          <a:xfrm>
            <a:off x="952500" y="352425"/>
            <a:ext cx="16640175" cy="1809750"/>
          </a:xfrm>
          <a:prstGeom prst="rect">
            <a:avLst/>
          </a:prstGeom>
          <a:noFill/>
          <a:ln/>
        </p:spPr>
        <p:txBody>
          <a:bodyPr wrap="square" lIns="0" tIns="0" rIns="0" bIns="0" rtlCol="0" anchor="b"/>
          <a:lstStyle/>
          <a:p>
            <a:pPr marL="0" indent="0" algn="l">
              <a:lnSpc>
                <a:spcPts val="7125"/>
              </a:lnSpc>
              <a:buNone/>
            </a:pPr>
            <a:r>
              <a:rPr lang="en-US" sz="5250">
                <a:solidFill>
                  <a:srgbClr val="FFFFFF"/>
                </a:solidFill>
                <a:latin typeface="Poppins SemiBold" pitchFamily="34" charset="0"/>
                <a:ea typeface="Poppins SemiBold" pitchFamily="34" charset="-122"/>
                <a:cs typeface="Poppins SemiBold" pitchFamily="34" charset="-120"/>
              </a:rPr>
              <a:t>Competency 13. Assesses and uses relevant evidence</a:t>
            </a:r>
            <a:endParaRPr lang="en-US" sz="525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a:effectLst/>
      </p:bgPr>
    </p:bg>
    <p:spTree>
      <p:nvGrpSpPr>
        <p:cNvPr id="1" name=""/>
        <p:cNvGrpSpPr/>
        <p:nvPr/>
      </p:nvGrpSpPr>
      <p:grpSpPr>
        <a:xfrm>
          <a:off x="0" y="0"/>
          <a:ext cx="0" cy="0"/>
          <a:chOff x="0" y="0"/>
          <a:chExt cx="0" cy="0"/>
        </a:xfrm>
      </p:grpSpPr>
      <p:pic>
        <p:nvPicPr>
          <p:cNvPr id="2" name="Frame 2095584906" descr="preencoded.png"/>
          <p:cNvPicPr>
            <a:picLocks noChangeAspect="1"/>
          </p:cNvPicPr>
          <p:nvPr/>
        </p:nvPicPr>
        <p:blipFill>
          <a:blip r:embed="rId3"/>
          <a:srcRect/>
          <a:stretch/>
        </p:blipFill>
        <p:spPr>
          <a:xfrm>
            <a:off x="952500" y="6562725"/>
            <a:ext cx="16383000" cy="1952625"/>
          </a:xfrm>
          <a:prstGeom prst="rect">
            <a:avLst/>
          </a:prstGeom>
        </p:spPr>
      </p:pic>
      <p:pic>
        <p:nvPicPr>
          <p:cNvPr id="3" name="Frame 2095584900"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0"/>
            <a:ext cx="18288000" cy="3200400"/>
          </a:xfrm>
          <a:prstGeom prst="rect">
            <a:avLst/>
          </a:prstGeom>
        </p:spPr>
      </p:pic>
      <p:sp>
        <p:nvSpPr>
          <p:cNvPr id="4" name="name_01"/>
          <p:cNvSpPr/>
          <p:nvPr/>
        </p:nvSpPr>
        <p:spPr>
          <a:xfrm>
            <a:off x="1104900" y="6715125"/>
            <a:ext cx="3381375" cy="428625"/>
          </a:xfrm>
          <a:prstGeom prst="rect">
            <a:avLst/>
          </a:prstGeom>
          <a:noFill/>
          <a:ln/>
        </p:spPr>
        <p:txBody>
          <a:bodyPr wrap="square" lIns="0" tIns="0" rIns="0" bIns="0" rtlCol="0" anchor="t"/>
          <a:lstStyle/>
          <a:p>
            <a:pPr marL="0" indent="0" algn="l">
              <a:lnSpc>
                <a:spcPts val="3375"/>
              </a:lnSpc>
              <a:buNone/>
            </a:pPr>
            <a:r>
              <a:rPr lang="en-US" sz="2250">
                <a:solidFill>
                  <a:srgbClr val="FFFFFF"/>
                </a:solidFill>
                <a:latin typeface="Poppins SemiBold" pitchFamily="34" charset="0"/>
                <a:ea typeface="Poppins SemiBold" pitchFamily="34" charset="-122"/>
                <a:cs typeface="Poppins SemiBold" pitchFamily="34" charset="-120"/>
              </a:rPr>
              <a:t>01</a:t>
            </a:r>
            <a:endParaRPr lang="en-US" sz="2250"/>
          </a:p>
        </p:txBody>
      </p:sp>
      <p:sp>
        <p:nvSpPr>
          <p:cNvPr id="5" name="Understand key social cultural political and economic dynamics"/>
          <p:cNvSpPr/>
          <p:nvPr/>
        </p:nvSpPr>
        <p:spPr>
          <a:xfrm>
            <a:off x="1104900" y="7419975"/>
            <a:ext cx="3381375" cy="628650"/>
          </a:xfrm>
          <a:prstGeom prst="rect">
            <a:avLst/>
          </a:prstGeom>
          <a:noFill/>
          <a:ln/>
        </p:spPr>
        <p:txBody>
          <a:bodyPr wrap="square" lIns="0" tIns="0" rIns="0" bIns="0" rtlCol="0" anchor="t"/>
          <a:lstStyle/>
          <a:p>
            <a:pPr marL="0" indent="0" algn="l">
              <a:lnSpc>
                <a:spcPts val="2475"/>
              </a:lnSpc>
              <a:buNone/>
            </a:pPr>
            <a:r>
              <a:rPr lang="en-US" sz="1500">
                <a:solidFill>
                  <a:srgbClr val="FFFFFF"/>
                </a:solidFill>
                <a:latin typeface="Poppins Light" pitchFamily="34" charset="0"/>
                <a:ea typeface="Poppins Light" pitchFamily="34" charset="-122"/>
                <a:cs typeface="Poppins Light" pitchFamily="34" charset="-120"/>
              </a:rPr>
              <a:t>Understand key social, cultural, political, and economic dynamics</a:t>
            </a:r>
            <a:endParaRPr lang="en-US" sz="1500"/>
          </a:p>
        </p:txBody>
      </p:sp>
      <p:sp>
        <p:nvSpPr>
          <p:cNvPr id="6" name="name_02"/>
          <p:cNvSpPr/>
          <p:nvPr/>
        </p:nvSpPr>
        <p:spPr>
          <a:xfrm>
            <a:off x="5343525" y="6715125"/>
            <a:ext cx="3381375" cy="428625"/>
          </a:xfrm>
          <a:prstGeom prst="rect">
            <a:avLst/>
          </a:prstGeom>
          <a:noFill/>
          <a:ln/>
        </p:spPr>
        <p:txBody>
          <a:bodyPr wrap="square" lIns="0" tIns="0" rIns="0" bIns="0" rtlCol="0" anchor="t"/>
          <a:lstStyle/>
          <a:p>
            <a:pPr marL="0" indent="0" algn="l">
              <a:lnSpc>
                <a:spcPts val="3375"/>
              </a:lnSpc>
              <a:buNone/>
            </a:pPr>
            <a:r>
              <a:rPr lang="en-US" sz="2250">
                <a:solidFill>
                  <a:srgbClr val="FFFFFF"/>
                </a:solidFill>
                <a:latin typeface="Poppins SemiBold" pitchFamily="34" charset="0"/>
                <a:ea typeface="Poppins SemiBold" pitchFamily="34" charset="-122"/>
                <a:cs typeface="Poppins SemiBold" pitchFamily="34" charset="-120"/>
              </a:rPr>
              <a:t>02</a:t>
            </a:r>
            <a:endParaRPr lang="en-US" sz="2250"/>
          </a:p>
        </p:txBody>
      </p:sp>
      <p:sp>
        <p:nvSpPr>
          <p:cNvPr id="7" name="Identify relevant authorities and trusted leaders for message dissemination"/>
          <p:cNvSpPr/>
          <p:nvPr/>
        </p:nvSpPr>
        <p:spPr>
          <a:xfrm>
            <a:off x="5343525" y="7419975"/>
            <a:ext cx="3381375" cy="942975"/>
          </a:xfrm>
          <a:prstGeom prst="rect">
            <a:avLst/>
          </a:prstGeom>
          <a:noFill/>
          <a:ln/>
        </p:spPr>
        <p:txBody>
          <a:bodyPr wrap="square" lIns="0" tIns="0" rIns="0" bIns="0" rtlCol="0" anchor="t"/>
          <a:lstStyle/>
          <a:p>
            <a:pPr marL="0" indent="0" algn="l">
              <a:lnSpc>
                <a:spcPts val="2475"/>
              </a:lnSpc>
              <a:buNone/>
            </a:pPr>
            <a:r>
              <a:rPr lang="en-US" sz="1500">
                <a:solidFill>
                  <a:srgbClr val="FFFFFF"/>
                </a:solidFill>
                <a:latin typeface="Poppins Light" pitchFamily="34" charset="0"/>
                <a:ea typeface="Poppins Light" pitchFamily="34" charset="-122"/>
                <a:cs typeface="Poppins Light" pitchFamily="34" charset="-120"/>
              </a:rPr>
              <a:t>Identify relevant authorities and trusted leaders for message dissemination; </a:t>
            </a:r>
            <a:endParaRPr lang="en-US" sz="1500"/>
          </a:p>
        </p:txBody>
      </p:sp>
      <p:sp>
        <p:nvSpPr>
          <p:cNvPr id="8" name="name_03"/>
          <p:cNvSpPr/>
          <p:nvPr/>
        </p:nvSpPr>
        <p:spPr>
          <a:xfrm>
            <a:off x="9582150" y="6715125"/>
            <a:ext cx="3381375" cy="428625"/>
          </a:xfrm>
          <a:prstGeom prst="rect">
            <a:avLst/>
          </a:prstGeom>
          <a:noFill/>
          <a:ln/>
        </p:spPr>
        <p:txBody>
          <a:bodyPr wrap="square" lIns="0" tIns="0" rIns="0" bIns="0" rtlCol="0" anchor="t"/>
          <a:lstStyle/>
          <a:p>
            <a:pPr marL="0" indent="0" algn="l">
              <a:lnSpc>
                <a:spcPts val="3375"/>
              </a:lnSpc>
              <a:buNone/>
            </a:pPr>
            <a:r>
              <a:rPr lang="en-US" sz="2250">
                <a:solidFill>
                  <a:srgbClr val="FFFFFF"/>
                </a:solidFill>
                <a:latin typeface="Poppins SemiBold" pitchFamily="34" charset="0"/>
                <a:ea typeface="Poppins SemiBold" pitchFamily="34" charset="-122"/>
                <a:cs typeface="Poppins SemiBold" pitchFamily="34" charset="-120"/>
              </a:rPr>
              <a:t>03</a:t>
            </a:r>
            <a:endParaRPr lang="en-US" sz="2250"/>
          </a:p>
        </p:txBody>
      </p:sp>
      <p:sp>
        <p:nvSpPr>
          <p:cNvPr id="9" name="Gather communities understanding of the disease and health decision-making processes"/>
          <p:cNvSpPr/>
          <p:nvPr/>
        </p:nvSpPr>
        <p:spPr>
          <a:xfrm>
            <a:off x="9582150" y="7419975"/>
            <a:ext cx="3381375" cy="942975"/>
          </a:xfrm>
          <a:prstGeom prst="rect">
            <a:avLst/>
          </a:prstGeom>
          <a:noFill/>
          <a:ln/>
        </p:spPr>
        <p:txBody>
          <a:bodyPr wrap="square" lIns="0" tIns="0" rIns="0" bIns="0" rtlCol="0" anchor="t"/>
          <a:lstStyle/>
          <a:p>
            <a:pPr marL="0" indent="0" algn="l">
              <a:lnSpc>
                <a:spcPts val="2475"/>
              </a:lnSpc>
              <a:buNone/>
            </a:pPr>
            <a:r>
              <a:rPr lang="en-US" sz="1500">
                <a:solidFill>
                  <a:srgbClr val="FFFFFF"/>
                </a:solidFill>
                <a:latin typeface="Poppins Light" pitchFamily="34" charset="0"/>
                <a:ea typeface="Poppins Light" pitchFamily="34" charset="-122"/>
                <a:cs typeface="Poppins Light" pitchFamily="34" charset="-120"/>
              </a:rPr>
              <a:t>Gather communities’ understanding of the disease and health decision-making processes;</a:t>
            </a:r>
            <a:endParaRPr lang="en-US" sz="1500"/>
          </a:p>
        </p:txBody>
      </p:sp>
      <p:sp>
        <p:nvSpPr>
          <p:cNvPr id="10" name="name_04"/>
          <p:cNvSpPr/>
          <p:nvPr/>
        </p:nvSpPr>
        <p:spPr>
          <a:xfrm>
            <a:off x="13820775" y="6715125"/>
            <a:ext cx="3381375" cy="428625"/>
          </a:xfrm>
          <a:prstGeom prst="rect">
            <a:avLst/>
          </a:prstGeom>
          <a:noFill/>
          <a:ln/>
        </p:spPr>
        <p:txBody>
          <a:bodyPr wrap="square" lIns="0" tIns="0" rIns="0" bIns="0" rtlCol="0" anchor="t"/>
          <a:lstStyle/>
          <a:p>
            <a:pPr marL="0" indent="0" algn="l">
              <a:lnSpc>
                <a:spcPts val="3375"/>
              </a:lnSpc>
              <a:buNone/>
            </a:pPr>
            <a:r>
              <a:rPr lang="en-US" sz="2250">
                <a:solidFill>
                  <a:srgbClr val="FFFFFF"/>
                </a:solidFill>
                <a:latin typeface="Poppins SemiBold" pitchFamily="34" charset="0"/>
                <a:ea typeface="Poppins SemiBold" pitchFamily="34" charset="-122"/>
                <a:cs typeface="Poppins SemiBold" pitchFamily="34" charset="-120"/>
              </a:rPr>
              <a:t>04</a:t>
            </a:r>
            <a:endParaRPr lang="en-US" sz="2250"/>
          </a:p>
        </p:txBody>
      </p:sp>
      <p:sp>
        <p:nvSpPr>
          <p:cNvPr id="11" name="Inform appropriate and effective response efforts"/>
          <p:cNvSpPr/>
          <p:nvPr/>
        </p:nvSpPr>
        <p:spPr>
          <a:xfrm>
            <a:off x="13820775" y="7419975"/>
            <a:ext cx="3381375" cy="628650"/>
          </a:xfrm>
          <a:prstGeom prst="rect">
            <a:avLst/>
          </a:prstGeom>
          <a:noFill/>
          <a:ln/>
        </p:spPr>
        <p:txBody>
          <a:bodyPr wrap="square" lIns="0" tIns="0" rIns="0" bIns="0" rtlCol="0" anchor="t"/>
          <a:lstStyle/>
          <a:p>
            <a:pPr marL="0" indent="0" algn="l">
              <a:lnSpc>
                <a:spcPts val="2475"/>
              </a:lnSpc>
              <a:buNone/>
            </a:pPr>
            <a:r>
              <a:rPr lang="en-US" sz="1500">
                <a:solidFill>
                  <a:srgbClr val="FFFFFF"/>
                </a:solidFill>
                <a:latin typeface="Poppins Light" pitchFamily="34" charset="0"/>
                <a:ea typeface="Poppins Light" pitchFamily="34" charset="-122"/>
                <a:cs typeface="Poppins Light" pitchFamily="34" charset="-120"/>
              </a:rPr>
              <a:t>Inform appropriate and effective response efforts.</a:t>
            </a:r>
            <a:endParaRPr lang="en-US" sz="1500"/>
          </a:p>
        </p:txBody>
      </p:sp>
      <p:sp>
        <p:nvSpPr>
          <p:cNvPr id="12" name="Key Reasons Why is an RQA needed"/>
          <p:cNvSpPr/>
          <p:nvPr/>
        </p:nvSpPr>
        <p:spPr>
          <a:xfrm>
            <a:off x="952500" y="5143500"/>
            <a:ext cx="14306550" cy="714375"/>
          </a:xfrm>
          <a:prstGeom prst="rect">
            <a:avLst/>
          </a:prstGeom>
          <a:noFill/>
          <a:ln/>
        </p:spPr>
        <p:txBody>
          <a:bodyPr wrap="square" lIns="0" tIns="0" rIns="0" bIns="0" rtlCol="0" anchor="t"/>
          <a:lstStyle/>
          <a:p>
            <a:pPr marL="0" indent="0" algn="l">
              <a:lnSpc>
                <a:spcPts val="5625"/>
              </a:lnSpc>
              <a:buNone/>
            </a:pPr>
            <a:r>
              <a:rPr lang="en-US" sz="3750">
                <a:solidFill>
                  <a:srgbClr val="0D0D0D"/>
                </a:solidFill>
                <a:latin typeface="Poppins SemiBold" pitchFamily="34" charset="0"/>
                <a:ea typeface="Poppins SemiBold" pitchFamily="34" charset="-122"/>
                <a:cs typeface="Poppins SemiBold" pitchFamily="34" charset="-120"/>
              </a:rPr>
              <a:t>Key Reasons Why is an RQA needed</a:t>
            </a:r>
            <a:endParaRPr lang="en-US" sz="3750"/>
          </a:p>
        </p:txBody>
      </p:sp>
      <p:sp>
        <p:nvSpPr>
          <p:cNvPr id="13" name="Before you start the process remember to establish"/>
          <p:cNvSpPr/>
          <p:nvPr/>
        </p:nvSpPr>
        <p:spPr>
          <a:xfrm>
            <a:off x="952500" y="695325"/>
            <a:ext cx="16640175" cy="1809750"/>
          </a:xfrm>
          <a:prstGeom prst="rect">
            <a:avLst/>
          </a:prstGeom>
          <a:noFill/>
          <a:ln/>
        </p:spPr>
        <p:txBody>
          <a:bodyPr wrap="square" lIns="0" tIns="0" rIns="0" bIns="0" rtlCol="0" anchor="b"/>
          <a:lstStyle/>
          <a:p>
            <a:pPr marL="0" indent="0" algn="l">
              <a:lnSpc>
                <a:spcPts val="7125"/>
              </a:lnSpc>
              <a:buNone/>
            </a:pPr>
            <a:r>
              <a:rPr lang="en-US" sz="5250">
                <a:solidFill>
                  <a:srgbClr val="FFFFFF"/>
                </a:solidFill>
                <a:latin typeface="Poppins SemiBold" pitchFamily="34" charset="0"/>
                <a:ea typeface="Poppins SemiBold" pitchFamily="34" charset="-122"/>
                <a:cs typeface="Poppins SemiBold" pitchFamily="34" charset="-120"/>
              </a:rPr>
              <a:t>Before you start the process, remember to establish:</a:t>
            </a:r>
            <a:endParaRPr lang="en-US" sz="525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pic>
        <p:nvPicPr>
          <p:cNvPr id="3" name="Frame 2095584902"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52500" y="5505450"/>
            <a:ext cx="7258050" cy="3886200"/>
          </a:xfrm>
          <a:prstGeom prst="rect">
            <a:avLst/>
          </a:prstGeom>
        </p:spPr>
      </p:pic>
      <p:pic>
        <p:nvPicPr>
          <p:cNvPr id="4" name="Frame 209558490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0077450" y="5505450"/>
            <a:ext cx="7258050" cy="3886200"/>
          </a:xfrm>
          <a:prstGeom prst="rect">
            <a:avLst/>
          </a:prstGeom>
        </p:spPr>
      </p:pic>
      <p:sp>
        <p:nvSpPr>
          <p:cNvPr id="5" name="RQAs are needed when existing information is insufficient or out of date to address your questions"/>
          <p:cNvSpPr/>
          <p:nvPr/>
        </p:nvSpPr>
        <p:spPr>
          <a:xfrm>
            <a:off x="952500" y="3695700"/>
            <a:ext cx="16049625" cy="1428750"/>
          </a:xfrm>
          <a:prstGeom prst="rect">
            <a:avLst/>
          </a:prstGeom>
          <a:noFill/>
          <a:ln/>
        </p:spPr>
        <p:txBody>
          <a:bodyPr wrap="square" lIns="0" tIns="0" rIns="0" bIns="0" rtlCol="0" anchor="t"/>
          <a:lstStyle/>
          <a:p>
            <a:pPr marL="0" indent="0" algn="l">
              <a:lnSpc>
                <a:spcPts val="5625"/>
              </a:lnSpc>
              <a:buNone/>
            </a:pPr>
            <a:r>
              <a:rPr lang="en-US" sz="3750">
                <a:solidFill>
                  <a:srgbClr val="0D0D0D"/>
                </a:solidFill>
                <a:latin typeface="Poppins SemiBold" pitchFamily="34" charset="0"/>
                <a:ea typeface="Poppins SemiBold" pitchFamily="34" charset="-122"/>
                <a:cs typeface="Poppins SemiBold" pitchFamily="34" charset="-120"/>
              </a:rPr>
              <a:t>RQAs are needed when existing information is insufficient or out of date to address your questions</a:t>
            </a:r>
            <a:endParaRPr lang="en-US" sz="3750"/>
          </a:p>
        </p:txBody>
      </p:sp>
      <p:sp>
        <p:nvSpPr>
          <p:cNvPr id="6" name="What existing evidence can you refer to"/>
          <p:cNvSpPr/>
          <p:nvPr/>
        </p:nvSpPr>
        <p:spPr>
          <a:xfrm>
            <a:off x="952500" y="800100"/>
            <a:ext cx="16640175" cy="904875"/>
          </a:xfrm>
          <a:prstGeom prst="rect">
            <a:avLst/>
          </a:prstGeom>
          <a:noFill/>
          <a:ln/>
        </p:spPr>
        <p:txBody>
          <a:bodyPr wrap="square" lIns="0" tIns="0" rIns="0" bIns="0" rtlCol="0" anchor="b"/>
          <a:lstStyle/>
          <a:p>
            <a:pPr marL="0" indent="0" algn="l">
              <a:lnSpc>
                <a:spcPts val="7125"/>
              </a:lnSpc>
              <a:buNone/>
            </a:pPr>
            <a:r>
              <a:rPr lang="en-US" sz="5250">
                <a:solidFill>
                  <a:srgbClr val="FFFFFF"/>
                </a:solidFill>
                <a:latin typeface="Poppins SemiBold" pitchFamily="34" charset="0"/>
                <a:ea typeface="Poppins SemiBold" pitchFamily="34" charset="-122"/>
                <a:cs typeface="Poppins SemiBold" pitchFamily="34" charset="-120"/>
              </a:rPr>
              <a:t>What existing evidence can you refer to?</a:t>
            </a:r>
            <a:endParaRPr lang="en-US" sz="5250"/>
          </a:p>
        </p:txBody>
      </p:sp>
      <p:sp>
        <p:nvSpPr>
          <p:cNvPr id="7" name="Possible Sources"/>
          <p:cNvSpPr/>
          <p:nvPr/>
        </p:nvSpPr>
        <p:spPr>
          <a:xfrm>
            <a:off x="1181100" y="5734050"/>
            <a:ext cx="6819900" cy="523875"/>
          </a:xfrm>
          <a:prstGeom prst="rect">
            <a:avLst/>
          </a:prstGeom>
          <a:noFill/>
          <a:ln/>
        </p:spPr>
        <p:txBody>
          <a:bodyPr wrap="square" lIns="0" tIns="0" rIns="0" bIns="0" rtlCol="0" anchor="t"/>
          <a:lstStyle/>
          <a:p>
            <a:pPr marL="0" indent="0" algn="l">
              <a:lnSpc>
                <a:spcPts val="4125"/>
              </a:lnSpc>
              <a:buNone/>
            </a:pPr>
            <a:r>
              <a:rPr lang="en-US" sz="3000">
                <a:solidFill>
                  <a:srgbClr val="FFFFFF"/>
                </a:solidFill>
                <a:latin typeface="Poppins SemiBold" pitchFamily="34" charset="0"/>
                <a:ea typeface="Poppins SemiBold" pitchFamily="34" charset="-122"/>
                <a:cs typeface="Poppins SemiBold" pitchFamily="34" charset="-120"/>
              </a:rPr>
              <a:t>Possible Sources</a:t>
            </a:r>
            <a:endParaRPr lang="en-US" sz="3000"/>
          </a:p>
        </p:txBody>
      </p:sp>
      <p:sp>
        <p:nvSpPr>
          <p:cNvPr id="8" name="National RCCE plan Health partners  NGOs data Internet searches"/>
          <p:cNvSpPr/>
          <p:nvPr/>
        </p:nvSpPr>
        <p:spPr>
          <a:xfrm>
            <a:off x="1181100" y="6534150"/>
            <a:ext cx="6819900" cy="1314450"/>
          </a:xfrm>
          <a:prstGeom prst="rect">
            <a:avLst/>
          </a:prstGeom>
          <a:noFill/>
          <a:ln/>
        </p:spPr>
        <p:txBody>
          <a:bodyPr wrap="square" lIns="0" tIns="0" rIns="0" bIns="0" rtlCol="0" anchor="t"/>
          <a:lstStyle/>
          <a:p>
            <a:pPr marL="0" indent="0" algn="l">
              <a:lnSpc>
                <a:spcPts val="3450"/>
              </a:lnSpc>
              <a:buNone/>
            </a:pPr>
            <a:r>
              <a:rPr lang="en-US" sz="2400">
                <a:solidFill>
                  <a:srgbClr val="FFFFFF"/>
                </a:solidFill>
                <a:latin typeface="Poppins Light" pitchFamily="34" charset="0"/>
                <a:ea typeface="Poppins Light" pitchFamily="34" charset="-122"/>
                <a:cs typeface="Poppins Light" pitchFamily="34" charset="-120"/>
              </a:rPr>
              <a:t>National RCCE plan
Health partners / NGOs data
Internet searches</a:t>
            </a:r>
            <a:endParaRPr lang="en-US" sz="2400"/>
          </a:p>
        </p:txBody>
      </p:sp>
      <p:sp>
        <p:nvSpPr>
          <p:cNvPr id="9" name="Compiling existing evidence"/>
          <p:cNvSpPr/>
          <p:nvPr/>
        </p:nvSpPr>
        <p:spPr>
          <a:xfrm>
            <a:off x="10306050" y="5734050"/>
            <a:ext cx="6819900" cy="523875"/>
          </a:xfrm>
          <a:prstGeom prst="rect">
            <a:avLst/>
          </a:prstGeom>
          <a:noFill/>
          <a:ln/>
        </p:spPr>
        <p:txBody>
          <a:bodyPr wrap="square" lIns="0" tIns="0" rIns="0" bIns="0" rtlCol="0" anchor="t"/>
          <a:lstStyle/>
          <a:p>
            <a:pPr marL="0" indent="0" algn="l">
              <a:lnSpc>
                <a:spcPts val="4125"/>
              </a:lnSpc>
              <a:buNone/>
            </a:pPr>
            <a:r>
              <a:rPr lang="en-US" sz="3000">
                <a:solidFill>
                  <a:srgbClr val="FFFFFF"/>
                </a:solidFill>
                <a:latin typeface="Poppins SemiBold" pitchFamily="34" charset="0"/>
                <a:ea typeface="Poppins SemiBold" pitchFamily="34" charset="-122"/>
                <a:cs typeface="Poppins SemiBold" pitchFamily="34" charset="-120"/>
              </a:rPr>
              <a:t>Compiling existing evidence</a:t>
            </a:r>
            <a:endParaRPr lang="en-US" sz="3000"/>
          </a:p>
        </p:txBody>
      </p:sp>
      <p:sp>
        <p:nvSpPr>
          <p:cNvPr id="10" name="Context  situational analyses Socio-behavioural studies Community mapping Report from previous RQA Vulnerability mapping Communications analyses"/>
          <p:cNvSpPr/>
          <p:nvPr/>
        </p:nvSpPr>
        <p:spPr>
          <a:xfrm>
            <a:off x="10306050" y="6534150"/>
            <a:ext cx="6819900" cy="2628900"/>
          </a:xfrm>
          <a:prstGeom prst="rect">
            <a:avLst/>
          </a:prstGeom>
          <a:noFill/>
          <a:ln/>
        </p:spPr>
        <p:txBody>
          <a:bodyPr wrap="square" lIns="0" tIns="0" rIns="0" bIns="0" rtlCol="0" anchor="t"/>
          <a:lstStyle/>
          <a:p>
            <a:pPr marL="0" indent="0" algn="l">
              <a:lnSpc>
                <a:spcPts val="3450"/>
              </a:lnSpc>
              <a:buNone/>
            </a:pPr>
            <a:r>
              <a:rPr lang="en-US" sz="2400">
                <a:solidFill>
                  <a:srgbClr val="FFFFFF"/>
                </a:solidFill>
                <a:latin typeface="Poppins Light" pitchFamily="34" charset="0"/>
                <a:ea typeface="Poppins Light" pitchFamily="34" charset="-122"/>
                <a:cs typeface="Poppins Light" pitchFamily="34" charset="-120"/>
              </a:rPr>
              <a:t>Context / situational analyses
Socio-behavioural studies
Community mapping
Report from previous RQA
Vulnerability mapping
Communications analyses </a:t>
            </a:r>
            <a:endParaRPr lang="en-US"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13">
    <p:bg>
      <p:bgPr>
        <a:solidFill>
          <a:srgbClr val="2F9C67"/>
        </a:solidFill>
        <a:effectLst/>
      </p:bgPr>
    </p:bg>
    <p:spTree>
      <p:nvGrpSpPr>
        <p:cNvPr id="1" name=""/>
        <p:cNvGrpSpPr/>
        <p:nvPr/>
      </p:nvGrpSpPr>
      <p:grpSpPr>
        <a:xfrm>
          <a:off x="0" y="0"/>
          <a:ext cx="0" cy="0"/>
          <a:chOff x="0" y="0"/>
          <a:chExt cx="0" cy="0"/>
        </a:xfrm>
      </p:grpSpPr>
      <p:pic>
        <p:nvPicPr>
          <p:cNvPr id="2" name="Background"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52500" y="6086475"/>
            <a:ext cx="16383000" cy="3409950"/>
          </a:xfrm>
          <a:prstGeom prst="rect">
            <a:avLst/>
          </a:prstGeom>
        </p:spPr>
      </p:pic>
      <p:pic>
        <p:nvPicPr>
          <p:cNvPr id="3" name="Frame 2095584900" descr="preencoded.png"/>
          <p:cNvPicPr>
            <a:picLocks noChangeAspect="1"/>
          </p:cNvPicPr>
          <p:nvPr/>
        </p:nvPicPr>
        <p:blipFill>
          <a:blip r:embed="rId5"/>
          <a:srcRect/>
          <a:stretch/>
        </p:blipFill>
        <p:spPr>
          <a:xfrm>
            <a:off x="0" y="0"/>
            <a:ext cx="18288000" cy="2505075"/>
          </a:xfrm>
          <a:prstGeom prst="rect">
            <a:avLst/>
          </a:prstGeom>
        </p:spPr>
      </p:pic>
      <p:sp>
        <p:nvSpPr>
          <p:cNvPr id="4" name="Develop an overarching question Driven by the HOW and the WHY of an issue or topic"/>
          <p:cNvSpPr/>
          <p:nvPr/>
        </p:nvSpPr>
        <p:spPr>
          <a:xfrm>
            <a:off x="2219325" y="7096125"/>
            <a:ext cx="13420725" cy="1428750"/>
          </a:xfrm>
          <a:prstGeom prst="rect">
            <a:avLst/>
          </a:prstGeom>
          <a:noFill/>
          <a:ln/>
        </p:spPr>
        <p:txBody>
          <a:bodyPr wrap="square" lIns="0" tIns="0" rIns="0" bIns="0" rtlCol="0" anchor="ctr"/>
          <a:lstStyle/>
          <a:p>
            <a:pPr marL="0" indent="0" algn="ctr">
              <a:lnSpc>
                <a:spcPts val="5625"/>
              </a:lnSpc>
              <a:buNone/>
            </a:pPr>
            <a:r>
              <a:rPr lang="en-US" sz="3750">
                <a:solidFill>
                  <a:srgbClr val="FFFFFF"/>
                </a:solidFill>
                <a:latin typeface="Poppins SemiBold" pitchFamily="34" charset="0"/>
                <a:ea typeface="Poppins SemiBold" pitchFamily="34" charset="-122"/>
                <a:cs typeface="Poppins SemiBold" pitchFamily="34" charset="-120"/>
              </a:rPr>
              <a:t>Develop an overarching question Driven by the HOW and the WHY of an issue or topic</a:t>
            </a:r>
            <a:endParaRPr lang="en-US" sz="3750"/>
          </a:p>
        </p:txBody>
      </p:sp>
      <p:sp>
        <p:nvSpPr>
          <p:cNvPr id="5" name="Our questions change during the process of research to reflect an increased understanding of the problem Crestwell 2007"/>
          <p:cNvSpPr/>
          <p:nvPr/>
        </p:nvSpPr>
        <p:spPr>
          <a:xfrm>
            <a:off x="962025" y="3152775"/>
            <a:ext cx="16392525" cy="2286000"/>
          </a:xfrm>
          <a:prstGeom prst="rect">
            <a:avLst/>
          </a:prstGeom>
          <a:noFill/>
          <a:ln/>
        </p:spPr>
        <p:txBody>
          <a:bodyPr wrap="square" lIns="0" tIns="0" rIns="0" bIns="0" rtlCol="0" anchor="t"/>
          <a:lstStyle/>
          <a:p>
            <a:pPr marL="0" indent="0" algn="l">
              <a:lnSpc>
                <a:spcPts val="5625"/>
              </a:lnSpc>
              <a:buNone/>
            </a:pPr>
            <a:r>
              <a:rPr lang="en-US" sz="4500">
                <a:solidFill>
                  <a:srgbClr val="FFFFFF"/>
                </a:solidFill>
                <a:latin typeface="Poppins SemiBold" pitchFamily="34" charset="0"/>
                <a:ea typeface="Poppins SemiBold" pitchFamily="34" charset="-122"/>
                <a:cs typeface="Poppins SemiBold" pitchFamily="34" charset="-120"/>
              </a:rPr>
              <a:t>‘Our questions change during the process of research to reflect an increased understanding of the problem’ (Crestwell 2007)</a:t>
            </a:r>
            <a:endParaRPr lang="en-US" sz="4500"/>
          </a:p>
        </p:txBody>
      </p:sp>
      <p:sp>
        <p:nvSpPr>
          <p:cNvPr id="6" name="Phase 1 What are your key questions"/>
          <p:cNvSpPr/>
          <p:nvPr/>
        </p:nvSpPr>
        <p:spPr>
          <a:xfrm>
            <a:off x="952500" y="752475"/>
            <a:ext cx="16402050" cy="1000125"/>
          </a:xfrm>
          <a:prstGeom prst="rect">
            <a:avLst/>
          </a:prstGeom>
          <a:noFill/>
          <a:ln/>
        </p:spPr>
        <p:txBody>
          <a:bodyPr wrap="square" lIns="0" tIns="0" rIns="0" bIns="0" rtlCol="0" anchor="t"/>
          <a:lstStyle/>
          <a:p>
            <a:pPr marL="0" indent="0" algn="l">
              <a:lnSpc>
                <a:spcPts val="7875"/>
              </a:lnSpc>
              <a:buNone/>
            </a:pPr>
            <a:r>
              <a:rPr lang="en-US" sz="6000">
                <a:solidFill>
                  <a:srgbClr val="FFFFFF"/>
                </a:solidFill>
                <a:latin typeface="Poppins SemiBold" pitchFamily="34" charset="0"/>
                <a:ea typeface="Poppins SemiBold" pitchFamily="34" charset="-122"/>
                <a:cs typeface="Poppins SemiBold" pitchFamily="34" charset="-120"/>
              </a:rPr>
              <a:t>Phase 1: What are your key questions?</a:t>
            </a:r>
            <a:endParaRPr lang="en-US" sz="6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pic>
        <p:nvPicPr>
          <p:cNvPr id="3" name="Frame 2095584902" descr="preencoded.png"/>
          <p:cNvPicPr>
            <a:picLocks noChangeAspect="1"/>
          </p:cNvPicPr>
          <p:nvPr/>
        </p:nvPicPr>
        <p:blipFill>
          <a:blip r:embed="rId5"/>
          <a:srcRect/>
          <a:stretch/>
        </p:blipFill>
        <p:spPr>
          <a:xfrm>
            <a:off x="952500" y="5505450"/>
            <a:ext cx="7258050" cy="3886200"/>
          </a:xfrm>
          <a:prstGeom prst="rect">
            <a:avLst/>
          </a:prstGeom>
        </p:spPr>
      </p:pic>
      <p:pic>
        <p:nvPicPr>
          <p:cNvPr id="4" name="Frame 2095584903" descr="preencoded.png"/>
          <p:cNvPicPr>
            <a:picLocks noChangeAspect="1"/>
          </p:cNvPicPr>
          <p:nvPr/>
        </p:nvPicPr>
        <p:blipFill>
          <a:blip r:embed="rId6"/>
          <a:srcRect/>
          <a:stretch/>
        </p:blipFill>
        <p:spPr>
          <a:xfrm>
            <a:off x="10077450" y="5505450"/>
            <a:ext cx="7258050" cy="3886200"/>
          </a:xfrm>
          <a:prstGeom prst="rect">
            <a:avLst/>
          </a:prstGeom>
        </p:spPr>
      </p:pic>
      <p:sp>
        <p:nvSpPr>
          <p:cNvPr id="5" name="Our questions change during the process of research to reflect an increased understanding of the problem Crestwell 2007"/>
          <p:cNvSpPr/>
          <p:nvPr/>
        </p:nvSpPr>
        <p:spPr>
          <a:xfrm>
            <a:off x="952500" y="3448050"/>
            <a:ext cx="16049625" cy="1428750"/>
          </a:xfrm>
          <a:prstGeom prst="rect">
            <a:avLst/>
          </a:prstGeom>
          <a:noFill/>
          <a:ln/>
        </p:spPr>
        <p:txBody>
          <a:bodyPr wrap="square" lIns="0" tIns="0" rIns="0" bIns="0" rtlCol="0" anchor="t"/>
          <a:lstStyle/>
          <a:p>
            <a:pPr marL="0" indent="0" algn="l">
              <a:lnSpc>
                <a:spcPts val="5625"/>
              </a:lnSpc>
              <a:buNone/>
            </a:pPr>
            <a:r>
              <a:rPr lang="en-US" sz="3750">
                <a:solidFill>
                  <a:srgbClr val="0D0D0D"/>
                </a:solidFill>
                <a:latin typeface="Poppins SemiBold" pitchFamily="34" charset="0"/>
                <a:ea typeface="Poppins SemiBold" pitchFamily="34" charset="-122"/>
                <a:cs typeface="Poppins SemiBold" pitchFamily="34" charset="-120"/>
              </a:rPr>
              <a:t>‘Our questions change during the process of research to reflect an increased understanding of the problem’ (Crestwell 2007)</a:t>
            </a:r>
            <a:endParaRPr lang="en-US" sz="3750"/>
          </a:p>
        </p:txBody>
      </p:sp>
      <p:sp>
        <p:nvSpPr>
          <p:cNvPr id="6" name="Moving from Exploratory to Deep Dive RQA"/>
          <p:cNvSpPr/>
          <p:nvPr/>
        </p:nvSpPr>
        <p:spPr>
          <a:xfrm>
            <a:off x="952500" y="800100"/>
            <a:ext cx="16640175" cy="904875"/>
          </a:xfrm>
          <a:prstGeom prst="rect">
            <a:avLst/>
          </a:prstGeom>
          <a:noFill/>
          <a:ln/>
        </p:spPr>
        <p:txBody>
          <a:bodyPr wrap="square" lIns="0" tIns="0" rIns="0" bIns="0" rtlCol="0" anchor="b"/>
          <a:lstStyle/>
          <a:p>
            <a:pPr marL="0" indent="0" algn="l">
              <a:lnSpc>
                <a:spcPts val="7125"/>
              </a:lnSpc>
              <a:buNone/>
            </a:pPr>
            <a:r>
              <a:rPr lang="en-US" sz="5250">
                <a:solidFill>
                  <a:srgbClr val="FFFFFF"/>
                </a:solidFill>
                <a:latin typeface="Poppins SemiBold" pitchFamily="34" charset="0"/>
                <a:ea typeface="Poppins SemiBold" pitchFamily="34" charset="-122"/>
                <a:cs typeface="Poppins SemiBold" pitchFamily="34" charset="-120"/>
              </a:rPr>
              <a:t>Moving from Exploratory to Deep Dive RQA</a:t>
            </a:r>
            <a:endParaRPr lang="en-US" sz="5250"/>
          </a:p>
        </p:txBody>
      </p:sp>
      <p:sp>
        <p:nvSpPr>
          <p:cNvPr id="7" name="Phase 1 Exploratory"/>
          <p:cNvSpPr/>
          <p:nvPr/>
        </p:nvSpPr>
        <p:spPr>
          <a:xfrm>
            <a:off x="1181100" y="5734050"/>
            <a:ext cx="6819900" cy="523875"/>
          </a:xfrm>
          <a:prstGeom prst="rect">
            <a:avLst/>
          </a:prstGeom>
          <a:noFill/>
          <a:ln/>
        </p:spPr>
        <p:txBody>
          <a:bodyPr wrap="square" lIns="0" tIns="0" rIns="0" bIns="0" rtlCol="0" anchor="t"/>
          <a:lstStyle/>
          <a:p>
            <a:pPr marL="0" indent="0" algn="l">
              <a:lnSpc>
                <a:spcPts val="4125"/>
              </a:lnSpc>
              <a:buNone/>
            </a:pPr>
            <a:r>
              <a:rPr lang="en-US" sz="3000">
                <a:solidFill>
                  <a:srgbClr val="FFFFFF"/>
                </a:solidFill>
                <a:latin typeface="Poppins SemiBold" pitchFamily="34" charset="0"/>
                <a:ea typeface="Poppins SemiBold" pitchFamily="34" charset="-122"/>
                <a:cs typeface="Poppins SemiBold" pitchFamily="34" charset="-120"/>
              </a:rPr>
              <a:t>Phase 1: Exploratory</a:t>
            </a:r>
            <a:endParaRPr lang="en-US" sz="3000"/>
          </a:p>
        </p:txBody>
      </p:sp>
      <p:sp>
        <p:nvSpPr>
          <p:cNvPr id="8" name="How are communities affected by the current drought conditions in Zambia How are communities and actors responding Why"/>
          <p:cNvSpPr/>
          <p:nvPr/>
        </p:nvSpPr>
        <p:spPr>
          <a:xfrm>
            <a:off x="1181100" y="6534150"/>
            <a:ext cx="6819900" cy="1752600"/>
          </a:xfrm>
          <a:prstGeom prst="rect">
            <a:avLst/>
          </a:prstGeom>
          <a:noFill/>
          <a:ln/>
        </p:spPr>
        <p:txBody>
          <a:bodyPr wrap="square" lIns="0" tIns="0" rIns="0" bIns="0" rtlCol="0" anchor="t"/>
          <a:lstStyle/>
          <a:p>
            <a:pPr marL="0" indent="0" algn="l">
              <a:lnSpc>
                <a:spcPts val="3450"/>
              </a:lnSpc>
              <a:buNone/>
            </a:pPr>
            <a:r>
              <a:rPr lang="en-US" sz="2400">
                <a:solidFill>
                  <a:srgbClr val="FFFFFF"/>
                </a:solidFill>
                <a:latin typeface="Poppins Light" pitchFamily="34" charset="0"/>
                <a:ea typeface="Poppins Light" pitchFamily="34" charset="-122"/>
                <a:cs typeface="Poppins Light" pitchFamily="34" charset="-120"/>
              </a:rPr>
              <a:t>How are communities affected by the current drought conditions in Zambia?
How are communities and actors responding? Why?</a:t>
            </a:r>
            <a:endParaRPr lang="en-US" sz="2400"/>
          </a:p>
        </p:txBody>
      </p:sp>
      <p:sp>
        <p:nvSpPr>
          <p:cNvPr id="9" name="Phase 2 Deep Dive"/>
          <p:cNvSpPr/>
          <p:nvPr/>
        </p:nvSpPr>
        <p:spPr>
          <a:xfrm>
            <a:off x="10306050" y="5734050"/>
            <a:ext cx="6819900" cy="523875"/>
          </a:xfrm>
          <a:prstGeom prst="rect">
            <a:avLst/>
          </a:prstGeom>
          <a:noFill/>
          <a:ln/>
        </p:spPr>
        <p:txBody>
          <a:bodyPr wrap="square" lIns="0" tIns="0" rIns="0" bIns="0" rtlCol="0" anchor="t"/>
          <a:lstStyle/>
          <a:p>
            <a:pPr marL="0" indent="0" algn="l">
              <a:lnSpc>
                <a:spcPts val="4125"/>
              </a:lnSpc>
              <a:buNone/>
            </a:pPr>
            <a:r>
              <a:rPr lang="en-US" sz="3000">
                <a:solidFill>
                  <a:srgbClr val="FFFFFF"/>
                </a:solidFill>
                <a:latin typeface="Poppins SemiBold" pitchFamily="34" charset="0"/>
                <a:ea typeface="Poppins SemiBold" pitchFamily="34" charset="-122"/>
                <a:cs typeface="Poppins SemiBold" pitchFamily="34" charset="-120"/>
              </a:rPr>
              <a:t>Phase 2: Deep Dive</a:t>
            </a:r>
            <a:endParaRPr lang="en-US" sz="3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srcRect/>
          <a:stretch/>
        </p:blipFill>
        <p:spPr>
          <a:xfrm>
            <a:off x="0" y="0"/>
            <a:ext cx="18288000" cy="2505075"/>
          </a:xfrm>
          <a:prstGeom prst="rect">
            <a:avLst/>
          </a:prstGeom>
        </p:spPr>
      </p:pic>
      <p:sp>
        <p:nvSpPr>
          <p:cNvPr id="3" name="Engagement with other stakeholders govt aidrelief community members"/>
          <p:cNvSpPr/>
          <p:nvPr/>
        </p:nvSpPr>
        <p:spPr>
          <a:xfrm>
            <a:off x="10858500" y="5791200"/>
            <a:ext cx="6496050" cy="762000"/>
          </a:xfrm>
          <a:prstGeom prst="rect">
            <a:avLst/>
          </a:prstGeom>
          <a:noFill/>
          <a:ln/>
        </p:spPr>
        <p:txBody>
          <a:bodyPr wrap="square" lIns="0" tIns="0" rIns="0" bIns="0" rtlCol="0" anchor="t"/>
          <a:lstStyle/>
          <a:p>
            <a:pPr marL="0" indent="0" algn="l">
              <a:lnSpc>
                <a:spcPts val="3000"/>
              </a:lnSpc>
              <a:buNone/>
            </a:pPr>
            <a:r>
              <a:rPr lang="en-US" sz="1800">
                <a:solidFill>
                  <a:srgbClr val="2B4561"/>
                </a:solidFill>
                <a:latin typeface="Poppins Light" pitchFamily="34" charset="0"/>
                <a:ea typeface="Poppins Light" pitchFamily="34" charset="-122"/>
                <a:cs typeface="Poppins Light" pitchFamily="34" charset="-120"/>
              </a:rPr>
              <a:t>Engagement with other stakeholders (govt, aid/relief, community members)</a:t>
            </a:r>
            <a:endParaRPr lang="en-US" sz="1800"/>
          </a:p>
        </p:txBody>
      </p:sp>
      <p:sp>
        <p:nvSpPr>
          <p:cNvPr id="4" name="name_05"/>
          <p:cNvSpPr/>
          <p:nvPr/>
        </p:nvSpPr>
        <p:spPr>
          <a:xfrm>
            <a:off x="9324975" y="5572125"/>
            <a:ext cx="1352550" cy="1190625"/>
          </a:xfrm>
          <a:prstGeom prst="rect">
            <a:avLst/>
          </a:prstGeom>
          <a:noFill/>
          <a:ln/>
        </p:spPr>
        <p:txBody>
          <a:bodyPr wrap="square" lIns="0" tIns="0" rIns="0" bIns="0" rtlCol="0" anchor="ctr"/>
          <a:lstStyle/>
          <a:p>
            <a:pPr marL="0" indent="0" algn="ctr">
              <a:lnSpc>
                <a:spcPts val="9375"/>
              </a:lnSpc>
              <a:buNone/>
            </a:pPr>
            <a:r>
              <a:rPr lang="en-US" sz="7500">
                <a:solidFill>
                  <a:srgbClr val="2B4561"/>
                </a:solidFill>
                <a:latin typeface="Poppins SemiBold" pitchFamily="34" charset="0"/>
                <a:ea typeface="Poppins SemiBold" pitchFamily="34" charset="-122"/>
                <a:cs typeface="Poppins SemiBold" pitchFamily="34" charset="-120"/>
              </a:rPr>
              <a:t>05</a:t>
            </a:r>
            <a:endParaRPr lang="en-US" sz="7500"/>
          </a:p>
        </p:txBody>
      </p:sp>
      <p:sp>
        <p:nvSpPr>
          <p:cNvPr id="5" name="Drivers of a behavior why"/>
          <p:cNvSpPr/>
          <p:nvPr/>
        </p:nvSpPr>
        <p:spPr>
          <a:xfrm>
            <a:off x="10858500" y="4191000"/>
            <a:ext cx="6496050" cy="381000"/>
          </a:xfrm>
          <a:prstGeom prst="rect">
            <a:avLst/>
          </a:prstGeom>
          <a:noFill/>
          <a:ln/>
        </p:spPr>
        <p:txBody>
          <a:bodyPr wrap="square" lIns="0" tIns="0" rIns="0" bIns="0" rtlCol="0" anchor="t"/>
          <a:lstStyle/>
          <a:p>
            <a:pPr marL="0" indent="0" algn="l">
              <a:lnSpc>
                <a:spcPts val="3000"/>
              </a:lnSpc>
              <a:buNone/>
            </a:pPr>
            <a:r>
              <a:rPr lang="en-US" sz="1800">
                <a:solidFill>
                  <a:srgbClr val="2B4561"/>
                </a:solidFill>
                <a:latin typeface="Poppins Light" pitchFamily="34" charset="0"/>
                <a:ea typeface="Poppins Light" pitchFamily="34" charset="-122"/>
                <a:cs typeface="Poppins Light" pitchFamily="34" charset="-120"/>
              </a:rPr>
              <a:t>Drivers of a behavior (why)</a:t>
            </a:r>
            <a:endParaRPr lang="en-US" sz="1800"/>
          </a:p>
        </p:txBody>
      </p:sp>
      <p:sp>
        <p:nvSpPr>
          <p:cNvPr id="6" name="name_04"/>
          <p:cNvSpPr/>
          <p:nvPr/>
        </p:nvSpPr>
        <p:spPr>
          <a:xfrm>
            <a:off x="9324975" y="3857625"/>
            <a:ext cx="1352550" cy="1190625"/>
          </a:xfrm>
          <a:prstGeom prst="rect">
            <a:avLst/>
          </a:prstGeom>
          <a:noFill/>
          <a:ln/>
        </p:spPr>
        <p:txBody>
          <a:bodyPr wrap="square" lIns="0" tIns="0" rIns="0" bIns="0" rtlCol="0" anchor="ctr"/>
          <a:lstStyle/>
          <a:p>
            <a:pPr marL="0" indent="0" algn="ctr">
              <a:lnSpc>
                <a:spcPts val="9375"/>
              </a:lnSpc>
              <a:buNone/>
            </a:pPr>
            <a:r>
              <a:rPr lang="en-US" sz="7500">
                <a:solidFill>
                  <a:srgbClr val="2B4561"/>
                </a:solidFill>
                <a:latin typeface="Poppins SemiBold" pitchFamily="34" charset="0"/>
                <a:ea typeface="Poppins SemiBold" pitchFamily="34" charset="-122"/>
                <a:cs typeface="Poppins SemiBold" pitchFamily="34" charset="-120"/>
              </a:rPr>
              <a:t>04</a:t>
            </a:r>
            <a:endParaRPr lang="en-US" sz="7500"/>
          </a:p>
        </p:txBody>
      </p:sp>
      <p:sp>
        <p:nvSpPr>
          <p:cNvPr id="7" name="Processes how"/>
          <p:cNvSpPr/>
          <p:nvPr/>
        </p:nvSpPr>
        <p:spPr>
          <a:xfrm>
            <a:off x="2476500" y="7696200"/>
            <a:ext cx="6496050" cy="381000"/>
          </a:xfrm>
          <a:prstGeom prst="rect">
            <a:avLst/>
          </a:prstGeom>
          <a:noFill/>
          <a:ln/>
        </p:spPr>
        <p:txBody>
          <a:bodyPr wrap="square" lIns="0" tIns="0" rIns="0" bIns="0" rtlCol="0" anchor="t"/>
          <a:lstStyle/>
          <a:p>
            <a:pPr marL="0" indent="0" algn="l">
              <a:lnSpc>
                <a:spcPts val="3000"/>
              </a:lnSpc>
              <a:buNone/>
            </a:pPr>
            <a:r>
              <a:rPr lang="en-US" sz="1800">
                <a:solidFill>
                  <a:srgbClr val="2B4561"/>
                </a:solidFill>
                <a:latin typeface="Poppins Light" pitchFamily="34" charset="0"/>
                <a:ea typeface="Poppins Light" pitchFamily="34" charset="-122"/>
                <a:cs typeface="Poppins Light" pitchFamily="34" charset="-120"/>
              </a:rPr>
              <a:t>Processes (how)</a:t>
            </a:r>
            <a:endParaRPr lang="en-US" sz="1800"/>
          </a:p>
        </p:txBody>
      </p:sp>
      <p:sp>
        <p:nvSpPr>
          <p:cNvPr id="8" name="name_03"/>
          <p:cNvSpPr/>
          <p:nvPr/>
        </p:nvSpPr>
        <p:spPr>
          <a:xfrm>
            <a:off x="942975" y="7286625"/>
            <a:ext cx="1352550" cy="1190625"/>
          </a:xfrm>
          <a:prstGeom prst="rect">
            <a:avLst/>
          </a:prstGeom>
          <a:noFill/>
          <a:ln/>
        </p:spPr>
        <p:txBody>
          <a:bodyPr wrap="square" lIns="0" tIns="0" rIns="0" bIns="0" rtlCol="0" anchor="ctr"/>
          <a:lstStyle/>
          <a:p>
            <a:pPr marL="0" indent="0" algn="ctr">
              <a:lnSpc>
                <a:spcPts val="9375"/>
              </a:lnSpc>
              <a:buNone/>
            </a:pPr>
            <a:r>
              <a:rPr lang="en-US" sz="7500">
                <a:solidFill>
                  <a:srgbClr val="2B4561"/>
                </a:solidFill>
                <a:latin typeface="Poppins SemiBold" pitchFamily="34" charset="0"/>
                <a:ea typeface="Poppins SemiBold" pitchFamily="34" charset="-122"/>
                <a:cs typeface="Poppins SemiBold" pitchFamily="34" charset="-120"/>
              </a:rPr>
              <a:t>03</a:t>
            </a:r>
            <a:endParaRPr lang="en-US" sz="7500"/>
          </a:p>
        </p:txBody>
      </p:sp>
      <p:sp>
        <p:nvSpPr>
          <p:cNvPr id="9" name="Particular vulnerable population groups"/>
          <p:cNvSpPr/>
          <p:nvPr/>
        </p:nvSpPr>
        <p:spPr>
          <a:xfrm>
            <a:off x="2476500" y="5905500"/>
            <a:ext cx="6496050" cy="381000"/>
          </a:xfrm>
          <a:prstGeom prst="rect">
            <a:avLst/>
          </a:prstGeom>
          <a:noFill/>
          <a:ln/>
        </p:spPr>
        <p:txBody>
          <a:bodyPr wrap="square" lIns="0" tIns="0" rIns="0" bIns="0" rtlCol="0" anchor="t"/>
          <a:lstStyle/>
          <a:p>
            <a:pPr marL="0" indent="0" algn="l">
              <a:lnSpc>
                <a:spcPts val="3000"/>
              </a:lnSpc>
              <a:buNone/>
            </a:pPr>
            <a:r>
              <a:rPr lang="en-US" sz="1800">
                <a:solidFill>
                  <a:srgbClr val="2B4561"/>
                </a:solidFill>
                <a:latin typeface="Poppins Light" pitchFamily="34" charset="0"/>
                <a:ea typeface="Poppins Light" pitchFamily="34" charset="-122"/>
                <a:cs typeface="Poppins Light" pitchFamily="34" charset="-120"/>
              </a:rPr>
              <a:t>Particular vulnerable population groups</a:t>
            </a:r>
            <a:endParaRPr lang="en-US" sz="1800"/>
          </a:p>
        </p:txBody>
      </p:sp>
      <p:sp>
        <p:nvSpPr>
          <p:cNvPr id="10" name="name_02"/>
          <p:cNvSpPr/>
          <p:nvPr/>
        </p:nvSpPr>
        <p:spPr>
          <a:xfrm>
            <a:off x="942975" y="5572125"/>
            <a:ext cx="1352550" cy="1190625"/>
          </a:xfrm>
          <a:prstGeom prst="rect">
            <a:avLst/>
          </a:prstGeom>
          <a:noFill/>
          <a:ln/>
        </p:spPr>
        <p:txBody>
          <a:bodyPr wrap="square" lIns="0" tIns="0" rIns="0" bIns="0" rtlCol="0" anchor="ctr"/>
          <a:lstStyle/>
          <a:p>
            <a:pPr marL="0" indent="0" algn="ctr">
              <a:lnSpc>
                <a:spcPts val="9375"/>
              </a:lnSpc>
              <a:buNone/>
            </a:pPr>
            <a:r>
              <a:rPr lang="en-US" sz="7500">
                <a:solidFill>
                  <a:srgbClr val="2B4561"/>
                </a:solidFill>
                <a:latin typeface="Poppins SemiBold" pitchFamily="34" charset="0"/>
                <a:ea typeface="Poppins SemiBold" pitchFamily="34" charset="-122"/>
                <a:cs typeface="Poppins SemiBold" pitchFamily="34" charset="-120"/>
              </a:rPr>
              <a:t>02</a:t>
            </a:r>
            <a:endParaRPr lang="en-US" sz="7500"/>
          </a:p>
        </p:txBody>
      </p:sp>
      <p:sp>
        <p:nvSpPr>
          <p:cNvPr id="11" name="Iterative process to develop specific sub-questions and areas of enquiry within your broader topic"/>
          <p:cNvSpPr/>
          <p:nvPr/>
        </p:nvSpPr>
        <p:spPr>
          <a:xfrm>
            <a:off x="2476500" y="4076700"/>
            <a:ext cx="6496050" cy="762000"/>
          </a:xfrm>
          <a:prstGeom prst="rect">
            <a:avLst/>
          </a:prstGeom>
          <a:noFill/>
          <a:ln/>
        </p:spPr>
        <p:txBody>
          <a:bodyPr wrap="square" lIns="0" tIns="0" rIns="0" bIns="0" rtlCol="0" anchor="t"/>
          <a:lstStyle/>
          <a:p>
            <a:pPr marL="0" indent="0" algn="l">
              <a:lnSpc>
                <a:spcPts val="3000"/>
              </a:lnSpc>
              <a:buNone/>
            </a:pPr>
            <a:r>
              <a:rPr lang="en-US" sz="1800">
                <a:solidFill>
                  <a:srgbClr val="2B4561"/>
                </a:solidFill>
                <a:latin typeface="Poppins Light" pitchFamily="34" charset="0"/>
                <a:ea typeface="Poppins Light" pitchFamily="34" charset="-122"/>
                <a:cs typeface="Poppins Light" pitchFamily="34" charset="-120"/>
              </a:rPr>
              <a:t>Iterative process to develop specific sub-questions and areas of enquiry within your broader topic.</a:t>
            </a:r>
            <a:endParaRPr lang="en-US" sz="1800"/>
          </a:p>
        </p:txBody>
      </p:sp>
      <p:sp>
        <p:nvSpPr>
          <p:cNvPr id="12" name="name_01"/>
          <p:cNvSpPr/>
          <p:nvPr/>
        </p:nvSpPr>
        <p:spPr>
          <a:xfrm>
            <a:off x="942975" y="3857625"/>
            <a:ext cx="1352550" cy="1190625"/>
          </a:xfrm>
          <a:prstGeom prst="rect">
            <a:avLst/>
          </a:prstGeom>
          <a:noFill/>
          <a:ln/>
        </p:spPr>
        <p:txBody>
          <a:bodyPr wrap="square" lIns="0" tIns="0" rIns="0" bIns="0" rtlCol="0" anchor="ctr"/>
          <a:lstStyle/>
          <a:p>
            <a:pPr marL="0" indent="0" algn="ctr">
              <a:lnSpc>
                <a:spcPts val="9375"/>
              </a:lnSpc>
              <a:buNone/>
            </a:pPr>
            <a:r>
              <a:rPr lang="en-US" sz="7500">
                <a:solidFill>
                  <a:srgbClr val="2B4561"/>
                </a:solidFill>
                <a:latin typeface="Poppins SemiBold" pitchFamily="34" charset="0"/>
                <a:ea typeface="Poppins SemiBold" pitchFamily="34" charset="-122"/>
                <a:cs typeface="Poppins SemiBold" pitchFamily="34" charset="-120"/>
              </a:rPr>
              <a:t>01</a:t>
            </a:r>
            <a:endParaRPr lang="en-US" sz="7500"/>
          </a:p>
        </p:txBody>
      </p:sp>
      <p:sp>
        <p:nvSpPr>
          <p:cNvPr id="13" name="Phase 2 what are your key questions"/>
          <p:cNvSpPr/>
          <p:nvPr/>
        </p:nvSpPr>
        <p:spPr>
          <a:xfrm>
            <a:off x="952500" y="800100"/>
            <a:ext cx="16268700" cy="904875"/>
          </a:xfrm>
          <a:prstGeom prst="rect">
            <a:avLst/>
          </a:prstGeom>
          <a:noFill/>
          <a:ln/>
        </p:spPr>
        <p:txBody>
          <a:bodyPr wrap="square" lIns="0" tIns="0" rIns="0" bIns="0" rtlCol="0" anchor="b"/>
          <a:lstStyle/>
          <a:p>
            <a:pPr marL="0" indent="0" algn="l">
              <a:lnSpc>
                <a:spcPts val="7125"/>
              </a:lnSpc>
              <a:buNone/>
            </a:pPr>
            <a:r>
              <a:rPr lang="en-US" sz="5250">
                <a:solidFill>
                  <a:srgbClr val="FFFFFF"/>
                </a:solidFill>
                <a:latin typeface="Poppins SemiBold" pitchFamily="34" charset="0"/>
                <a:ea typeface="Poppins SemiBold" pitchFamily="34" charset="-122"/>
                <a:cs typeface="Poppins SemiBold" pitchFamily="34" charset="-120"/>
              </a:rPr>
              <a:t>Phase 2: what are your key questions?</a:t>
            </a:r>
            <a:endParaRPr lang="en-US" sz="525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33</Slides>
  <Notes>33</Notes>
  <HiddenSlides>0</HiddenSlide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revision>4</cp:revision>
  <dcterms:created xsi:type="dcterms:W3CDTF">2024-12-16T13:59:02Z</dcterms:created>
  <dcterms:modified xsi:type="dcterms:W3CDTF">2025-02-03T19:06:22Z</dcterms:modified>
</cp:coreProperties>
</file>