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2" r:id="rId2"/>
    <p:sldId id="263" r:id="rId3"/>
    <p:sldId id="256" r:id="rId4"/>
    <p:sldId id="257" r:id="rId5"/>
    <p:sldId id="267" r:id="rId6"/>
    <p:sldId id="270" r:id="rId7"/>
    <p:sldId id="273" r:id="rId8"/>
    <p:sldId id="265" r:id="rId9"/>
    <p:sldId id="260" r:id="rId10"/>
    <p:sldId id="258" r:id="rId11"/>
    <p:sldId id="261" r:id="rId12"/>
    <p:sldId id="264" r:id="rId13"/>
    <p:sldId id="259" r:id="rId14"/>
    <p:sldId id="268" r:id="rId15"/>
    <p:sldId id="274" r:id="rId16"/>
    <p:sldId id="266" r:id="rId17"/>
    <p:sldId id="275" r:id="rId18"/>
    <p:sldId id="262" r:id="rId19"/>
    <p:sldId id="271" r:id="rId20"/>
    <p:sldId id="269" r:id="rId21"/>
    <p:sldId id="276" r:id="rId22"/>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89690-251B-40DE-EE84-BADC7FE7754C}" v="3" dt="2025-02-03T19:07:15.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Nikolava" userId="S::mnikolava@ucgp.net::ed7a87f1-b503-40aa-9a08-dd3cc353aa60" providerId="AD" clId="Web-{59389690-251B-40DE-EE84-BADC7FE7754C}"/>
    <pc:docChg chg="modSld">
      <pc:chgData name="Maria Nikolava" userId="S::mnikolava@ucgp.net::ed7a87f1-b503-40aa-9a08-dd3cc353aa60" providerId="AD" clId="Web-{59389690-251B-40DE-EE84-BADC7FE7754C}" dt="2025-02-03T19:07:15.960" v="2"/>
      <pc:docMkLst>
        <pc:docMk/>
      </pc:docMkLst>
      <pc:sldChg chg="addSp modSp">
        <pc:chgData name="Maria Nikolava" userId="S::mnikolava@ucgp.net::ed7a87f1-b503-40aa-9a08-dd3cc353aa60" providerId="AD" clId="Web-{59389690-251B-40DE-EE84-BADC7FE7754C}" dt="2025-02-03T19:07:15.960" v="2"/>
        <pc:sldMkLst>
          <pc:docMk/>
          <pc:sldMk cId="0" sldId="272"/>
        </pc:sldMkLst>
        <pc:spChg chg="add mod">
          <ac:chgData name="Maria Nikolava" userId="S::mnikolava@ucgp.net::ed7a87f1-b503-40aa-9a08-dd3cc353aa60" providerId="AD" clId="Web-{59389690-251B-40DE-EE84-BADC7FE7754C}" dt="2025-02-03T19:07:15.960" v="2"/>
          <ac:spMkLst>
            <pc:docMk/>
            <pc:sldMk cId="0" sldId="272"/>
            <ac:spMk id="5" creationId="{D101F5AA-5375-39CC-2C24-721C458686FB}"/>
          </ac:spMkLst>
        </pc:spChg>
      </pc:sldChg>
    </pc:docChg>
  </pc:docChgLst>
  <pc:docChgLst>
    <pc:chgData name="Maria Nikolava" userId="S::mnikolava@ucgp.net::ed7a87f1-b503-40aa-9a08-dd3cc353aa60" providerId="AD" clId="Web-{52A94C16-C05C-8326-51C3-330EAC2120DF}"/>
    <pc:docChg chg="modSld sldOrd">
      <pc:chgData name="Maria Nikolava" userId="S::mnikolava@ucgp.net::ed7a87f1-b503-40aa-9a08-dd3cc353aa60" providerId="AD" clId="Web-{52A94C16-C05C-8326-51C3-330EAC2120DF}" dt="2024-12-16T14:15:58.235" v="21"/>
      <pc:docMkLst>
        <pc:docMk/>
      </pc:docMkLst>
      <pc:sldChg chg="addSp modSp mod setBg">
        <pc:chgData name="Maria Nikolava" userId="S::mnikolava@ucgp.net::ed7a87f1-b503-40aa-9a08-dd3cc353aa60" providerId="AD" clId="Web-{52A94C16-C05C-8326-51C3-330EAC2120DF}" dt="2024-12-16T14:12:31.951" v="7" actId="20577"/>
        <pc:sldMkLst>
          <pc:docMk/>
          <pc:sldMk cId="0" sldId="256"/>
        </pc:sldMkLst>
        <pc:spChg chg="mod">
          <ac:chgData name="Maria Nikolava" userId="S::mnikolava@ucgp.net::ed7a87f1-b503-40aa-9a08-dd3cc353aa60" providerId="AD" clId="Web-{52A94C16-C05C-8326-51C3-330EAC2120DF}" dt="2024-12-16T14:12:31.951" v="7" actId="20577"/>
          <ac:spMkLst>
            <pc:docMk/>
            <pc:sldMk cId="0" sldId="256"/>
            <ac:spMk id="3" creationId="{00000000-0000-0000-0000-000000000000}"/>
          </ac:spMkLst>
        </pc:spChg>
        <pc:spChg chg="mod ord">
          <ac:chgData name="Maria Nikolava" userId="S::mnikolava@ucgp.net::ed7a87f1-b503-40aa-9a08-dd3cc353aa60" providerId="AD" clId="Web-{52A94C16-C05C-8326-51C3-330EAC2120DF}" dt="2024-12-16T14:12:12.482" v="6" actId="20577"/>
          <ac:spMkLst>
            <pc:docMk/>
            <pc:sldMk cId="0" sldId="256"/>
            <ac:spMk id="4" creationId="{00000000-0000-0000-0000-000000000000}"/>
          </ac:spMkLst>
        </pc:spChg>
        <pc:spChg chg="add">
          <ac:chgData name="Maria Nikolava" userId="S::mnikolava@ucgp.net::ed7a87f1-b503-40aa-9a08-dd3cc353aa60" providerId="AD" clId="Web-{52A94C16-C05C-8326-51C3-330EAC2120DF}" dt="2024-12-16T14:11:09.997" v="1"/>
          <ac:spMkLst>
            <pc:docMk/>
            <pc:sldMk cId="0" sldId="256"/>
            <ac:spMk id="9" creationId="{327D73B4-9F5C-4A64-A179-51B9500CB8B5}"/>
          </ac:spMkLst>
        </pc:spChg>
        <pc:spChg chg="add">
          <ac:chgData name="Maria Nikolava" userId="S::mnikolava@ucgp.net::ed7a87f1-b503-40aa-9a08-dd3cc353aa60" providerId="AD" clId="Web-{52A94C16-C05C-8326-51C3-330EAC2120DF}" dt="2024-12-16T14:11:09.997" v="1"/>
          <ac:spMkLst>
            <pc:docMk/>
            <pc:sldMk cId="0" sldId="256"/>
            <ac:spMk id="11" creationId="{C1F06963-6374-4B48-844F-071A9BAAAE02}"/>
          </ac:spMkLst>
        </pc:spChg>
        <pc:spChg chg="add">
          <ac:chgData name="Maria Nikolava" userId="S::mnikolava@ucgp.net::ed7a87f1-b503-40aa-9a08-dd3cc353aa60" providerId="AD" clId="Web-{52A94C16-C05C-8326-51C3-330EAC2120DF}" dt="2024-12-16T14:11:09.997" v="1"/>
          <ac:spMkLst>
            <pc:docMk/>
            <pc:sldMk cId="0" sldId="256"/>
            <ac:spMk id="13" creationId="{6CB927A4-E432-4310-9CD5-E89FF5063179}"/>
          </ac:spMkLst>
        </pc:spChg>
        <pc:spChg chg="add">
          <ac:chgData name="Maria Nikolava" userId="S::mnikolava@ucgp.net::ed7a87f1-b503-40aa-9a08-dd3cc353aa60" providerId="AD" clId="Web-{52A94C16-C05C-8326-51C3-330EAC2120DF}" dt="2024-12-16T14:11:09.997" v="1"/>
          <ac:spMkLst>
            <pc:docMk/>
            <pc:sldMk cId="0" sldId="256"/>
            <ac:spMk id="15" creationId="{1453BF6C-B012-48B7-B4E8-6D7AC7C27D02}"/>
          </ac:spMkLst>
        </pc:spChg>
        <pc:spChg chg="add">
          <ac:chgData name="Maria Nikolava" userId="S::mnikolava@ucgp.net::ed7a87f1-b503-40aa-9a08-dd3cc353aa60" providerId="AD" clId="Web-{52A94C16-C05C-8326-51C3-330EAC2120DF}" dt="2024-12-16T14:11:09.997" v="1"/>
          <ac:spMkLst>
            <pc:docMk/>
            <pc:sldMk cId="0" sldId="256"/>
            <ac:spMk id="17" creationId="{E3020543-B24B-4EC4-8FFC-8DD88EEA91A8}"/>
          </ac:spMkLst>
        </pc:spChg>
        <pc:picChg chg="mod">
          <ac:chgData name="Maria Nikolava" userId="S::mnikolava@ucgp.net::ed7a87f1-b503-40aa-9a08-dd3cc353aa60" providerId="AD" clId="Web-{52A94C16-C05C-8326-51C3-330EAC2120DF}" dt="2024-12-16T14:11:09.997" v="1"/>
          <ac:picMkLst>
            <pc:docMk/>
            <pc:sldMk cId="0" sldId="256"/>
            <ac:picMk id="2" creationId="{00000000-0000-0000-0000-000000000000}"/>
          </ac:picMkLst>
        </pc:picChg>
        <pc:cxnChg chg="add">
          <ac:chgData name="Maria Nikolava" userId="S::mnikolava@ucgp.net::ed7a87f1-b503-40aa-9a08-dd3cc353aa60" providerId="AD" clId="Web-{52A94C16-C05C-8326-51C3-330EAC2120DF}" dt="2024-12-16T14:11:09.997" v="1"/>
          <ac:cxnSpMkLst>
            <pc:docMk/>
            <pc:sldMk cId="0" sldId="256"/>
            <ac:cxnSpMk id="19" creationId="{C49DA8F6-BCC1-4447-B54C-57856834B94B}"/>
          </ac:cxnSpMkLst>
        </pc:cxnChg>
      </pc:sldChg>
      <pc:sldChg chg="ord">
        <pc:chgData name="Maria Nikolava" userId="S::mnikolava@ucgp.net::ed7a87f1-b503-40aa-9a08-dd3cc353aa60" providerId="AD" clId="Web-{52A94C16-C05C-8326-51C3-330EAC2120DF}" dt="2024-12-16T14:15:04.562" v="14"/>
        <pc:sldMkLst>
          <pc:docMk/>
          <pc:sldMk cId="0" sldId="260"/>
        </pc:sldMkLst>
      </pc:sldChg>
      <pc:sldChg chg="ord">
        <pc:chgData name="Maria Nikolava" userId="S::mnikolava@ucgp.net::ed7a87f1-b503-40aa-9a08-dd3cc353aa60" providerId="AD" clId="Web-{52A94C16-C05C-8326-51C3-330EAC2120DF}" dt="2024-12-16T14:15:12.703" v="15"/>
        <pc:sldMkLst>
          <pc:docMk/>
          <pc:sldMk cId="0" sldId="261"/>
        </pc:sldMkLst>
      </pc:sldChg>
      <pc:sldChg chg="ord">
        <pc:chgData name="Maria Nikolava" userId="S::mnikolava@ucgp.net::ed7a87f1-b503-40aa-9a08-dd3cc353aa60" providerId="AD" clId="Web-{52A94C16-C05C-8326-51C3-330EAC2120DF}" dt="2024-12-16T14:13:27.405" v="9"/>
        <pc:sldMkLst>
          <pc:docMk/>
          <pc:sldMk cId="0" sldId="263"/>
        </pc:sldMkLst>
      </pc:sldChg>
      <pc:sldChg chg="ord">
        <pc:chgData name="Maria Nikolava" userId="S::mnikolava@ucgp.net::ed7a87f1-b503-40aa-9a08-dd3cc353aa60" providerId="AD" clId="Web-{52A94C16-C05C-8326-51C3-330EAC2120DF}" dt="2024-12-16T14:15:17.094" v="16"/>
        <pc:sldMkLst>
          <pc:docMk/>
          <pc:sldMk cId="0" sldId="264"/>
        </pc:sldMkLst>
      </pc:sldChg>
      <pc:sldChg chg="ord">
        <pc:chgData name="Maria Nikolava" userId="S::mnikolava@ucgp.net::ed7a87f1-b503-40aa-9a08-dd3cc353aa60" providerId="AD" clId="Web-{52A94C16-C05C-8326-51C3-330EAC2120DF}" dt="2024-12-16T14:14:56.250" v="13"/>
        <pc:sldMkLst>
          <pc:docMk/>
          <pc:sldMk cId="0" sldId="265"/>
        </pc:sldMkLst>
      </pc:sldChg>
      <pc:sldChg chg="ord">
        <pc:chgData name="Maria Nikolava" userId="S::mnikolava@ucgp.net::ed7a87f1-b503-40aa-9a08-dd3cc353aa60" providerId="AD" clId="Web-{52A94C16-C05C-8326-51C3-330EAC2120DF}" dt="2024-12-16T14:15:45.875" v="19"/>
        <pc:sldMkLst>
          <pc:docMk/>
          <pc:sldMk cId="0" sldId="266"/>
        </pc:sldMkLst>
      </pc:sldChg>
      <pc:sldChg chg="ord">
        <pc:chgData name="Maria Nikolava" userId="S::mnikolava@ucgp.net::ed7a87f1-b503-40aa-9a08-dd3cc353aa60" providerId="AD" clId="Web-{52A94C16-C05C-8326-51C3-330EAC2120DF}" dt="2024-12-16T14:13:52.780" v="10"/>
        <pc:sldMkLst>
          <pc:docMk/>
          <pc:sldMk cId="0" sldId="267"/>
        </pc:sldMkLst>
      </pc:sldChg>
      <pc:sldChg chg="ord">
        <pc:chgData name="Maria Nikolava" userId="S::mnikolava@ucgp.net::ed7a87f1-b503-40aa-9a08-dd3cc353aa60" providerId="AD" clId="Web-{52A94C16-C05C-8326-51C3-330EAC2120DF}" dt="2024-12-16T14:15:30.625" v="17"/>
        <pc:sldMkLst>
          <pc:docMk/>
          <pc:sldMk cId="0" sldId="268"/>
        </pc:sldMkLst>
      </pc:sldChg>
      <pc:sldChg chg="ord">
        <pc:chgData name="Maria Nikolava" userId="S::mnikolava@ucgp.net::ed7a87f1-b503-40aa-9a08-dd3cc353aa60" providerId="AD" clId="Web-{52A94C16-C05C-8326-51C3-330EAC2120DF}" dt="2024-12-16T14:14:26.718" v="11"/>
        <pc:sldMkLst>
          <pc:docMk/>
          <pc:sldMk cId="0" sldId="270"/>
        </pc:sldMkLst>
      </pc:sldChg>
      <pc:sldChg chg="ord">
        <pc:chgData name="Maria Nikolava" userId="S::mnikolava@ucgp.net::ed7a87f1-b503-40aa-9a08-dd3cc353aa60" providerId="AD" clId="Web-{52A94C16-C05C-8326-51C3-330EAC2120DF}" dt="2024-12-16T14:15:58.235" v="21"/>
        <pc:sldMkLst>
          <pc:docMk/>
          <pc:sldMk cId="0" sldId="271"/>
        </pc:sldMkLst>
      </pc:sldChg>
      <pc:sldChg chg="ord">
        <pc:chgData name="Maria Nikolava" userId="S::mnikolava@ucgp.net::ed7a87f1-b503-40aa-9a08-dd3cc353aa60" providerId="AD" clId="Web-{52A94C16-C05C-8326-51C3-330EAC2120DF}" dt="2024-12-16T14:13:18.014" v="8"/>
        <pc:sldMkLst>
          <pc:docMk/>
          <pc:sldMk cId="0" sldId="272"/>
        </pc:sldMkLst>
      </pc:sldChg>
      <pc:sldChg chg="ord">
        <pc:chgData name="Maria Nikolava" userId="S::mnikolava@ucgp.net::ed7a87f1-b503-40aa-9a08-dd3cc353aa60" providerId="AD" clId="Web-{52A94C16-C05C-8326-51C3-330EAC2120DF}" dt="2024-12-16T14:14:45.781" v="12"/>
        <pc:sldMkLst>
          <pc:docMk/>
          <pc:sldMk cId="0" sldId="273"/>
        </pc:sldMkLst>
      </pc:sldChg>
      <pc:sldChg chg="ord">
        <pc:chgData name="Maria Nikolava" userId="S::mnikolava@ucgp.net::ed7a87f1-b503-40aa-9a08-dd3cc353aa60" providerId="AD" clId="Web-{52A94C16-C05C-8326-51C3-330EAC2120DF}" dt="2024-12-16T14:15:36.141" v="18"/>
        <pc:sldMkLst>
          <pc:docMk/>
          <pc:sldMk cId="0" sldId="274"/>
        </pc:sldMkLst>
      </pc:sldChg>
      <pc:sldChg chg="ord">
        <pc:chgData name="Maria Nikolava" userId="S::mnikolava@ucgp.net::ed7a87f1-b503-40aa-9a08-dd3cc353aa60" providerId="AD" clId="Web-{52A94C16-C05C-8326-51C3-330EAC2120DF}" dt="2024-12-16T14:15:48.829" v="20"/>
        <pc:sldMkLst>
          <pc:docMk/>
          <pc:sldMk cId="0"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7713" y="0"/>
            <a:ext cx="4457700" cy="917575"/>
          </a:xfrm>
          <a:prstGeom prst="rect">
            <a:avLst/>
          </a:prstGeom>
        </p:spPr>
        <p:txBody>
          <a:bodyPr vert="horz" lIns="91440" tIns="45720" rIns="91440" bIns="45720" rtlCol="0"/>
          <a:lstStyle>
            <a:lvl1pPr algn="r">
              <a:defRPr sz="1200"/>
            </a:lvl1pPr>
          </a:lstStyle>
          <a:p>
            <a:fld id="{1C96A252-1681-416F-86AC-5D950E6AD4CB}" type="datetimeFigureOut">
              <a:t>2/3/2025</a:t>
            </a:fld>
            <a:endParaRPr lang="en-US"/>
          </a:p>
        </p:txBody>
      </p:sp>
      <p:sp>
        <p:nvSpPr>
          <p:cNvPr id="4" name="Slide Image Placeholder 3"/>
          <p:cNvSpPr>
            <a:spLocks noGrp="1" noRot="1" noChangeAspect="1"/>
          </p:cNvSpPr>
          <p:nvPr>
            <p:ph type="sldImg" idx="2"/>
          </p:nvPr>
        </p:nvSpPr>
        <p:spPr>
          <a:xfrm>
            <a:off x="-342900" y="2286000"/>
            <a:ext cx="10972800"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1100"/>
            <a:ext cx="8229600" cy="7200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2013"/>
            <a:ext cx="4457700" cy="9159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7713" y="17372013"/>
            <a:ext cx="4457700" cy="915987"/>
          </a:xfrm>
          <a:prstGeom prst="rect">
            <a:avLst/>
          </a:prstGeom>
        </p:spPr>
        <p:txBody>
          <a:bodyPr vert="horz" lIns="91440" tIns="45720" rIns="91440" bIns="45720" rtlCol="0" anchor="b"/>
          <a:lstStyle>
            <a:lvl1pPr algn="r">
              <a:defRPr sz="1200"/>
            </a:lvl1pPr>
          </a:lstStyle>
          <a:p>
            <a:fld id="{1263BC54-7960-4820-8701-58BF272A58E7}" type="slidenum">
              <a:t>‹#›</a:t>
            </a:fld>
            <a:endParaRPr lang="en-US"/>
          </a:p>
        </p:txBody>
      </p:sp>
    </p:spTree>
    <p:extLst>
      <p:ext uri="{BB962C8B-B14F-4D97-AF65-F5344CB8AC3E}">
        <p14:creationId xmlns:p14="http://schemas.microsoft.com/office/powerpoint/2010/main" val="285396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name="Slide 17">
    <p:bg>
      <p:bgPr>
        <a:solidFill>
          <a:srgbClr val="2B4561"/>
        </a:solidFill>
        <a:effectLst/>
      </p:bgPr>
    </p:bg>
    <p:spTree>
      <p:nvGrpSpPr>
        <p:cNvPr id="1" name=""/>
        <p:cNvGrpSpPr/>
        <p:nvPr/>
      </p:nvGrpSpPr>
      <p:grpSpPr>
        <a:xfrm>
          <a:off x="0" y="0"/>
          <a:ext cx="0" cy="0"/>
          <a:chOff x="0" y="0"/>
          <a:chExt cx="0" cy="0"/>
        </a:xfrm>
      </p:grpSpPr>
      <p:pic>
        <p:nvPicPr>
          <p:cNvPr id="2" name="Icon"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144875" y="7943850"/>
            <a:ext cx="1190625" cy="1190625"/>
          </a:xfrm>
          <a:prstGeom prst="rect">
            <a:avLst/>
          </a:prstGeom>
        </p:spPr>
      </p:pic>
      <p:pic>
        <p:nvPicPr>
          <p:cNvPr id="3" name="Frame 2095584899" descr="preencoded.png"/>
          <p:cNvPicPr>
            <a:picLocks noChangeAspect="1"/>
          </p:cNvPicPr>
          <p:nvPr/>
        </p:nvPicPr>
        <p:blipFill>
          <a:blip r:embed="rId5"/>
          <a:srcRect/>
          <a:stretch/>
        </p:blipFill>
        <p:spPr>
          <a:xfrm>
            <a:off x="0" y="0"/>
            <a:ext cx="18288000" cy="1343025"/>
          </a:xfrm>
          <a:prstGeom prst="rect">
            <a:avLst/>
          </a:prstGeom>
        </p:spPr>
      </p:pic>
      <p:sp>
        <p:nvSpPr>
          <p:cNvPr id="4" name="Introduction to Rapid Qualitative Assessments RQAsWhy How Who"/>
          <p:cNvSpPr/>
          <p:nvPr/>
        </p:nvSpPr>
        <p:spPr>
          <a:xfrm>
            <a:off x="952500" y="3200400"/>
            <a:ext cx="16402050" cy="4286250"/>
          </a:xfrm>
          <a:prstGeom prst="rect">
            <a:avLst/>
          </a:prstGeom>
          <a:noFill/>
          <a:ln/>
        </p:spPr>
        <p:txBody>
          <a:bodyPr wrap="square" lIns="0" tIns="0" rIns="0" bIns="0" rtlCol="0" anchor="t"/>
          <a:lstStyle/>
          <a:p>
            <a:pPr marL="0" indent="0" algn="l">
              <a:lnSpc>
                <a:spcPts val="11250"/>
              </a:lnSpc>
              <a:buNone/>
            </a:pPr>
            <a:r>
              <a:rPr lang="en-US" sz="9000" dirty="0">
                <a:solidFill>
                  <a:srgbClr val="FFFFFF"/>
                </a:solidFill>
                <a:latin typeface="Poppins SemiBold" pitchFamily="34" charset="0"/>
                <a:ea typeface="Poppins SemiBold" pitchFamily="34" charset="-122"/>
                <a:cs typeface="Poppins SemiBold" pitchFamily="34" charset="-120"/>
              </a:rPr>
              <a:t>Introduction to Rapid Qualitative Assessments (RQAs)Why? How? Who? </a:t>
            </a:r>
            <a:endParaRPr lang="en-US" sz="9000" dirty="0"/>
          </a:p>
        </p:txBody>
      </p:sp>
      <p:sp>
        <p:nvSpPr>
          <p:cNvPr id="5" name="Rectangle 4">
            <a:extLst>
              <a:ext uri="{FF2B5EF4-FFF2-40B4-BE49-F238E27FC236}">
                <a16:creationId xmlns:a16="http://schemas.microsoft.com/office/drawing/2014/main" id="{D101F5AA-5375-39CC-2C24-721C458686FB}"/>
              </a:ext>
            </a:extLst>
          </p:cNvPr>
          <p:cNvSpPr/>
          <p:nvPr/>
        </p:nvSpPr>
        <p:spPr>
          <a:xfrm>
            <a:off x="12039600" y="190500"/>
            <a:ext cx="6057900" cy="9905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3">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7419975" cy="10287000"/>
          </a:xfrm>
          <a:prstGeom prst="rect">
            <a:avLst/>
          </a:prstGeom>
        </p:spPr>
      </p:pic>
      <p:sp>
        <p:nvSpPr>
          <p:cNvPr id="3" name="To understand the main threats and the effect of certain events faced by population To draft policies and programs responding to the needs of these target populations Its a crucial step before determining the direction of your assessment"/>
          <p:cNvSpPr/>
          <p:nvPr/>
        </p:nvSpPr>
        <p:spPr>
          <a:xfrm>
            <a:off x="8286750" y="3438525"/>
            <a:ext cx="9067800" cy="3409950"/>
          </a:xfrm>
          <a:prstGeom prst="rect">
            <a:avLst/>
          </a:prstGeom>
          <a:noFill/>
          <a:ln/>
        </p:spPr>
        <p:txBody>
          <a:bodyPr wrap="square" lIns="0" tIns="0" rIns="0" bIns="0" rtlCol="0" anchor="t"/>
          <a:lstStyle/>
          <a:p>
            <a:pPr marL="0" indent="0" algn="l">
              <a:lnSpc>
                <a:spcPts val="4125"/>
              </a:lnSpc>
              <a:spcAft>
                <a:spcPts val="1050"/>
              </a:spcAft>
              <a:buNone/>
            </a:pPr>
            <a:r>
              <a:rPr lang="en-US" sz="2250" dirty="0">
                <a:solidFill>
                  <a:srgbClr val="FFFFFF"/>
                </a:solidFill>
                <a:latin typeface="Poppins SemiBold" pitchFamily="34" charset="0"/>
                <a:ea typeface="Poppins SemiBold" pitchFamily="34" charset="-122"/>
                <a:cs typeface="Poppins SemiBold" pitchFamily="34" charset="-120"/>
              </a:rPr>
              <a:t>To understand the main threats and the effect of certain events faced by population
To draft policies and programs responding to the needs of these target populations
It´s a crucial step before determining the direction of your assessment</a:t>
            </a:r>
            <a:endParaRPr lang="en-US" sz="2250" dirty="0"/>
          </a:p>
        </p:txBody>
      </p:sp>
      <p:sp>
        <p:nvSpPr>
          <p:cNvPr id="4" name="Why look at available data"/>
          <p:cNvSpPr/>
          <p:nvPr/>
        </p:nvSpPr>
        <p:spPr>
          <a:xfrm>
            <a:off x="638175" y="3429000"/>
            <a:ext cx="6143625" cy="3429000"/>
          </a:xfrm>
          <a:prstGeom prst="rect">
            <a:avLst/>
          </a:prstGeom>
          <a:noFill/>
          <a:ln/>
        </p:spPr>
        <p:txBody>
          <a:bodyPr wrap="square" lIns="0" tIns="0" rIns="0" bIns="0" rtlCol="0" anchor="t"/>
          <a:lstStyle/>
          <a:p>
            <a:pPr marL="0" indent="0" algn="l">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Why look at available data?</a:t>
            </a:r>
            <a:endParaRPr lang="en-US" sz="7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bg>
      <p:bgPr>
        <a:solidFill>
          <a:srgbClr val="2F9C67"/>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3362325"/>
          </a:xfrm>
          <a:prstGeom prst="rect">
            <a:avLst/>
          </a:prstGeom>
        </p:spPr>
      </p:pic>
      <p:sp>
        <p:nvSpPr>
          <p:cNvPr id="3" name="What are the operational guidelines plans or policies that should be consulted"/>
          <p:cNvSpPr/>
          <p:nvPr/>
        </p:nvSpPr>
        <p:spPr>
          <a:xfrm>
            <a:off x="962025" y="4457700"/>
            <a:ext cx="16392525" cy="1571625"/>
          </a:xfrm>
          <a:prstGeom prst="rect">
            <a:avLst/>
          </a:prstGeom>
          <a:noFill/>
          <a:ln/>
        </p:spPr>
        <p:txBody>
          <a:bodyPr wrap="square" lIns="0" tIns="0" rIns="0" bIns="0" rtlCol="0" anchor="t"/>
          <a:lstStyle/>
          <a:p>
            <a:pPr marL="0" indent="0" algn="l">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What are the operational guidelines, plans or policies that should be consulted?</a:t>
            </a:r>
            <a:endParaRPr lang="en-US" sz="4500" dirty="0"/>
          </a:p>
        </p:txBody>
      </p:sp>
      <p:sp>
        <p:nvSpPr>
          <p:cNvPr id="4" name="What are some routinely collected data for cholera response that you can look at to get started For drought response"/>
          <p:cNvSpPr/>
          <p:nvPr/>
        </p:nvSpPr>
        <p:spPr>
          <a:xfrm>
            <a:off x="962025" y="6858000"/>
            <a:ext cx="16392525" cy="1571625"/>
          </a:xfrm>
          <a:prstGeom prst="rect">
            <a:avLst/>
          </a:prstGeom>
          <a:noFill/>
          <a:ln/>
        </p:spPr>
        <p:txBody>
          <a:bodyPr wrap="square" lIns="0" tIns="0" rIns="0" bIns="0" rtlCol="0" anchor="t"/>
          <a:lstStyle/>
          <a:p>
            <a:pPr marL="0" indent="0" algn="l">
              <a:lnSpc>
                <a:spcPts val="5625"/>
              </a:lnSpc>
              <a:buNone/>
            </a:pPr>
            <a:r>
              <a:rPr lang="en-US" sz="4500" dirty="0">
                <a:solidFill>
                  <a:srgbClr val="FFFFFF"/>
                </a:solidFill>
                <a:latin typeface="Poppins SemiBold" pitchFamily="34" charset="0"/>
                <a:ea typeface="Poppins SemiBold" pitchFamily="34" charset="-122"/>
                <a:cs typeface="Poppins SemiBold" pitchFamily="34" charset="-120"/>
              </a:rPr>
              <a:t>What are some routinely collected data for cholera response that you can look at to get started? For drought response?</a:t>
            </a:r>
            <a:endParaRPr lang="en-US" sz="4500" dirty="0"/>
          </a:p>
        </p:txBody>
      </p:sp>
      <p:sp>
        <p:nvSpPr>
          <p:cNvPr id="5" name="What information is already available to you"/>
          <p:cNvSpPr/>
          <p:nvPr/>
        </p:nvSpPr>
        <p:spPr>
          <a:xfrm>
            <a:off x="952500" y="752475"/>
            <a:ext cx="16402050" cy="2000250"/>
          </a:xfrm>
          <a:prstGeom prst="rect">
            <a:avLst/>
          </a:prstGeom>
          <a:noFill/>
          <a:ln/>
        </p:spPr>
        <p:txBody>
          <a:bodyPr wrap="square" lIns="0" tIns="0" rIns="0" bIns="0" rtlCol="0" anchor="t"/>
          <a:lstStyle/>
          <a:p>
            <a:pPr marL="0" indent="0" algn="l">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What information is already
available to you?</a:t>
            </a:r>
            <a:endParaRPr lang="en-US" sz="6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Form your research teamcollect additional data needed analyze disseminate findings at regular intervals and repeat"/>
          <p:cNvSpPr/>
          <p:nvPr/>
        </p:nvSpPr>
        <p:spPr>
          <a:xfrm>
            <a:off x="2476500" y="7696200"/>
            <a:ext cx="1263967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Form your research team…collect additional data needed, analyze, disseminate findings at regular intervals (and repeat)</a:t>
            </a:r>
            <a:endParaRPr lang="en-US" sz="2400" dirty="0"/>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Your qualitative toolkit canshould include interviews observations and focus group discussions this will complement surveys mapping etc which may be deployed by yourother responding agencies"/>
          <p:cNvSpPr/>
          <p:nvPr/>
        </p:nvSpPr>
        <p:spPr>
          <a:xfrm>
            <a:off x="2476500" y="5905500"/>
            <a:ext cx="12544425" cy="13716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Your qualitative toolkit can/should include interviews, observations and focus group discussions (this will complement surveys, mapping, etc. which may be deployed by your/other responding agencies)</a:t>
            </a:r>
            <a:endParaRPr lang="en-US" sz="2400" dirty="0"/>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Use of available data use of available data use of available data secondary data analysis documentary analysis etc"/>
          <p:cNvSpPr/>
          <p:nvPr/>
        </p:nvSpPr>
        <p:spPr>
          <a:xfrm>
            <a:off x="2476500" y="4076700"/>
            <a:ext cx="1254442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Use of available data, use of available data, use of available data (secondary data analysis, documentary analysis, etc.)</a:t>
            </a:r>
            <a:endParaRPr lang="en-US" sz="2400" dirty="0"/>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How Method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How (Methods)</a:t>
            </a:r>
            <a:endParaRPr lang="en-US" sz="52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4">
    <p:bg>
      <p:bgPr>
        <a:solidFill>
          <a:srgbClr val="2B4561"/>
        </a:solidFill>
        <a:effectLst/>
      </p:bgPr>
    </p:bg>
    <p:spTree>
      <p:nvGrpSpPr>
        <p:cNvPr id="1" name=""/>
        <p:cNvGrpSpPr/>
        <p:nvPr/>
      </p:nvGrpSpPr>
      <p:grpSpPr>
        <a:xfrm>
          <a:off x="0" y="0"/>
          <a:ext cx="0" cy="0"/>
          <a:chOff x="0" y="0"/>
          <a:chExt cx="0" cy="0"/>
        </a:xfrm>
      </p:grpSpPr>
      <p:pic>
        <p:nvPicPr>
          <p:cNvPr id="2" name="Frame 209558490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0277475" cy="10287000"/>
          </a:xfrm>
          <a:prstGeom prst="rect">
            <a:avLst/>
          </a:prstGeom>
        </p:spPr>
      </p:pic>
      <p:pic>
        <p:nvPicPr>
          <p:cNvPr id="3" name="image5.png" descr="preencoded.png"/>
          <p:cNvPicPr>
            <a:picLocks noChangeAspect="1"/>
          </p:cNvPicPr>
          <p:nvPr/>
        </p:nvPicPr>
        <p:blipFill>
          <a:blip r:embed="rId5"/>
          <a:srcRect/>
          <a:stretch/>
        </p:blipFill>
        <p:spPr>
          <a:xfrm>
            <a:off x="638175" y="4314825"/>
            <a:ext cx="8943975" cy="5219700"/>
          </a:xfrm>
          <a:prstGeom prst="rect">
            <a:avLst/>
          </a:prstGeom>
        </p:spPr>
      </p:pic>
      <p:pic>
        <p:nvPicPr>
          <p:cNvPr id="4" name="image2.png" descr="preencoded.png"/>
          <p:cNvPicPr>
            <a:picLocks noChangeAspect="1"/>
          </p:cNvPicPr>
          <p:nvPr/>
        </p:nvPicPr>
        <p:blipFill>
          <a:blip r:embed="rId6"/>
          <a:srcRect/>
          <a:stretch/>
        </p:blipFill>
        <p:spPr>
          <a:xfrm>
            <a:off x="10277475" y="0"/>
            <a:ext cx="7619981" cy="10287000"/>
          </a:xfrm>
          <a:prstGeom prst="rect">
            <a:avLst/>
          </a:prstGeom>
        </p:spPr>
      </p:pic>
      <p:sp>
        <p:nvSpPr>
          <p:cNvPr id="5" name="What do we mean by rapid"/>
          <p:cNvSpPr/>
          <p:nvPr/>
        </p:nvSpPr>
        <p:spPr>
          <a:xfrm>
            <a:off x="638175" y="952500"/>
            <a:ext cx="8239125" cy="2286000"/>
          </a:xfrm>
          <a:prstGeom prst="rect">
            <a:avLst/>
          </a:prstGeom>
          <a:noFill/>
          <a:ln/>
        </p:spPr>
        <p:txBody>
          <a:bodyPr wrap="square" lIns="0" tIns="0" rIns="0" bIns="0" rtlCol="0" anchor="t"/>
          <a:lstStyle/>
          <a:p>
            <a:pPr marL="0" indent="0" algn="l">
              <a:lnSpc>
                <a:spcPts val="9000"/>
              </a:lnSpc>
              <a:buNone/>
            </a:pPr>
            <a:r>
              <a:rPr lang="en-US" sz="7500" dirty="0">
                <a:solidFill>
                  <a:srgbClr val="FFFFFF"/>
                </a:solidFill>
                <a:latin typeface="Poppins SemiBold" pitchFamily="34" charset="0"/>
                <a:ea typeface="Poppins SemiBold" pitchFamily="34" charset="-122"/>
                <a:cs typeface="Poppins SemiBold" pitchFamily="34" charset="-120"/>
              </a:rPr>
              <a:t>What do we mean by ‘rapid’?</a:t>
            </a:r>
            <a:endParaRPr lang="en-US" sz="7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58625" y="3552825"/>
            <a:ext cx="5629275" cy="5286375"/>
          </a:xfrm>
          <a:prstGeom prst="rect">
            <a:avLst/>
          </a:prstGeom>
        </p:spPr>
      </p:pic>
      <p:sp>
        <p:nvSpPr>
          <p:cNvPr id="4" name="Who is the population of concern that rapid qualitative methods should address"/>
          <p:cNvSpPr/>
          <p:nvPr/>
        </p:nvSpPr>
        <p:spPr>
          <a:xfrm>
            <a:off x="2886075" y="7924800"/>
            <a:ext cx="8296275" cy="13716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Who is the ‘population’ of concern that rapid qualitative methods should address?
 </a:t>
            </a:r>
            <a:endParaRPr lang="en-US" sz="2400" dirty="0"/>
          </a:p>
        </p:txBody>
      </p:sp>
      <p:sp>
        <p:nvSpPr>
          <p:cNvPr id="5" name="name_03"/>
          <p:cNvSpPr/>
          <p:nvPr/>
        </p:nvSpPr>
        <p:spPr>
          <a:xfrm>
            <a:off x="952500" y="7753350"/>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6" name="How and how fast can a rapid qualitative assessment RQA be conducted"/>
          <p:cNvSpPr/>
          <p:nvPr/>
        </p:nvSpPr>
        <p:spPr>
          <a:xfrm>
            <a:off x="2886075" y="6105525"/>
            <a:ext cx="8229600"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How (and how fast) can a rapid qualitative assessment (RQA) be conducted?</a:t>
            </a:r>
            <a:endParaRPr lang="en-US" sz="2400" dirty="0"/>
          </a:p>
        </p:txBody>
      </p:sp>
      <p:sp>
        <p:nvSpPr>
          <p:cNvPr id="7" name="name_02"/>
          <p:cNvSpPr/>
          <p:nvPr/>
        </p:nvSpPr>
        <p:spPr>
          <a:xfrm>
            <a:off x="942975" y="5972175"/>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8" name="Why utilize rapid qualitative methods What questions need to be addressed for this emergency response Whowhat organizations need to have this information"/>
          <p:cNvSpPr/>
          <p:nvPr/>
        </p:nvSpPr>
        <p:spPr>
          <a:xfrm>
            <a:off x="2886075" y="3552825"/>
            <a:ext cx="8229600" cy="18288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Why utilize rapid qualitative methods? What questions need to be addressed for this emergency response? Who/what organizations need to have this information?</a:t>
            </a:r>
            <a:endParaRPr lang="en-US" sz="2400" dirty="0"/>
          </a:p>
        </p:txBody>
      </p:sp>
      <p:sp>
        <p:nvSpPr>
          <p:cNvPr id="9" name="name_01"/>
          <p:cNvSpPr/>
          <p:nvPr/>
        </p:nvSpPr>
        <p:spPr>
          <a:xfrm>
            <a:off x="952500" y="3390900"/>
            <a:ext cx="981684"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0"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
        <p:nvSpPr>
          <p:cNvPr id="11" name="Use of available data Use of qualitative toolkit Use of research teams eg include core partners based on operational focus experience expertise Can be conducted in a matter of days"/>
          <p:cNvSpPr/>
          <p:nvPr/>
        </p:nvSpPr>
        <p:spPr>
          <a:xfrm>
            <a:off x="12239625" y="4862513"/>
            <a:ext cx="4886325" cy="2667000"/>
          </a:xfrm>
          <a:prstGeom prst="rect">
            <a:avLst/>
          </a:prstGeom>
          <a:noFill/>
          <a:ln/>
        </p:spPr>
        <p:txBody>
          <a:bodyPr wrap="square" lIns="0" tIns="0" rIns="0" bIns="0" rtlCol="0" anchor="t"/>
          <a:lstStyle/>
          <a:p>
            <a:pPr marL="0" indent="0" algn="l">
              <a:lnSpc>
                <a:spcPts val="3000"/>
              </a:lnSpc>
              <a:buNone/>
            </a:pPr>
            <a:r>
              <a:rPr lang="en-US" sz="2400" dirty="0">
                <a:solidFill>
                  <a:srgbClr val="0D0D0D"/>
                </a:solidFill>
                <a:latin typeface="Poppins Light" pitchFamily="34" charset="0"/>
                <a:ea typeface="Poppins Light" pitchFamily="34" charset="-122"/>
                <a:cs typeface="Poppins Light" pitchFamily="34" charset="-120"/>
              </a:rPr>
              <a:t>Use of available data. Use of qualitative ‘toolkit’. Use of research teams (e.g. include core partners based on operational focus, experience, expertise). Can be conducted in a matter of days.</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9">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pPr marL="0" indent="0" algn="l">
              <a:lnSpc>
                <a:spcPts val="14250"/>
              </a:lnSpc>
              <a:buNone/>
            </a:pPr>
            <a:r>
              <a:rPr lang="en-US" sz="12000" dirty="0">
                <a:solidFill>
                  <a:srgbClr val="FFFFFF"/>
                </a:solidFill>
                <a:latin typeface="Poppins SemiBold" pitchFamily="34" charset="0"/>
                <a:ea typeface="Poppins SemiBold" pitchFamily="34" charset="-122"/>
                <a:cs typeface="Poppins SemiBold" pitchFamily="34" charset="-120"/>
              </a:rPr>
              <a:t>Questions?</a:t>
            </a:r>
            <a:endParaRPr lang="en-US" sz="1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Who is the population of concern that rapid qualitative methods should address"/>
          <p:cNvSpPr/>
          <p:nvPr/>
        </p:nvSpPr>
        <p:spPr>
          <a:xfrm>
            <a:off x="2476500" y="7696200"/>
            <a:ext cx="12639675" cy="4572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Who is the ‘population’ of concern that rapid qualitative methods should address?</a:t>
            </a:r>
            <a:endParaRPr lang="en-US" sz="2400" dirty="0"/>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How and how fast can a rapid qualitative assessment RQA be conducted"/>
          <p:cNvSpPr/>
          <p:nvPr/>
        </p:nvSpPr>
        <p:spPr>
          <a:xfrm>
            <a:off x="2476500" y="5905500"/>
            <a:ext cx="1254442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How (and how fast) can a rapid qualitative assessment (RQA) be conducted?
</a:t>
            </a:r>
            <a:endParaRPr lang="en-US" sz="2400" dirty="0"/>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Why utilize rapid qualitative methods What questions need to be addressed for this emergency response Whowhat organizations need to have this information"/>
          <p:cNvSpPr/>
          <p:nvPr/>
        </p:nvSpPr>
        <p:spPr>
          <a:xfrm>
            <a:off x="2476500" y="4076700"/>
            <a:ext cx="1254442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Why utilize rapid qualitative methods? What questions need to be addressed for this emergency response? Who/what organizations need to have this information?</a:t>
            </a:r>
            <a:endParaRPr lang="en-US" sz="2400" dirty="0"/>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0">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pPr marL="0" indent="0" algn="l">
              <a:lnSpc>
                <a:spcPts val="14250"/>
              </a:lnSpc>
              <a:buNone/>
            </a:pPr>
            <a:r>
              <a:rPr lang="en-US" sz="12000" dirty="0">
                <a:solidFill>
                  <a:srgbClr val="FFFFFF"/>
                </a:solidFill>
                <a:latin typeface="Poppins SemiBold" pitchFamily="34" charset="0"/>
                <a:ea typeface="Poppins SemiBold" pitchFamily="34" charset="-122"/>
                <a:cs typeface="Poppins SemiBold" pitchFamily="34" charset="-120"/>
              </a:rPr>
              <a:t>Questions?</a:t>
            </a:r>
            <a:endParaRPr lang="en-US" sz="1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pic>
        <p:nvPicPr>
          <p:cNvPr id="2" name="image8.jpg" descr="preencoded.png"/>
          <p:cNvPicPr>
            <a:picLocks noChangeAspect="1"/>
          </p:cNvPicPr>
          <p:nvPr/>
        </p:nvPicPr>
        <p:blipFill>
          <a:blip r:embed="rId3"/>
          <a:srcRect/>
          <a:stretch/>
        </p:blipFill>
        <p:spPr>
          <a:xfrm>
            <a:off x="0" y="0"/>
            <a:ext cx="18258011" cy="10287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pic>
        <p:nvPicPr>
          <p:cNvPr id="2" name="image3.jpg" descr="preencoded.png"/>
          <p:cNvPicPr>
            <a:picLocks noChangeAspect="1"/>
          </p:cNvPicPr>
          <p:nvPr/>
        </p:nvPicPr>
        <p:blipFill>
          <a:blip r:embed="rId3"/>
          <a:srcRect/>
          <a:stretch/>
        </p:blipFill>
        <p:spPr>
          <a:xfrm>
            <a:off x="16337012" y="8705967"/>
            <a:ext cx="1765027" cy="1523765"/>
          </a:xfrm>
          <a:prstGeom prst="rect">
            <a:avLst/>
          </a:prstGeom>
        </p:spPr>
      </p:pic>
      <p:pic>
        <p:nvPicPr>
          <p:cNvPr id="3" name="image6.jpg" descr="preencoded.png"/>
          <p:cNvPicPr>
            <a:picLocks noChangeAspect="1"/>
          </p:cNvPicPr>
          <p:nvPr/>
        </p:nvPicPr>
        <p:blipFill>
          <a:blip r:embed="rId4"/>
          <a:srcRect/>
          <a:stretch/>
        </p:blipFill>
        <p:spPr>
          <a:xfrm>
            <a:off x="0" y="0"/>
            <a:ext cx="18288000" cy="10287000"/>
          </a:xfrm>
          <a:prstGeom prst="rect">
            <a:avLst/>
          </a:prstGeom>
        </p:spPr>
      </p:pic>
      <p:sp>
        <p:nvSpPr>
          <p:cNvPr id="4" name="Introduction"/>
          <p:cNvSpPr/>
          <p:nvPr/>
        </p:nvSpPr>
        <p:spPr>
          <a:xfrm>
            <a:off x="1394445" y="1159163"/>
            <a:ext cx="15518174" cy="752475"/>
          </a:xfrm>
          <a:prstGeom prst="rect">
            <a:avLst/>
          </a:prstGeom>
          <a:noFill/>
          <a:ln/>
        </p:spPr>
        <p:txBody>
          <a:bodyPr wrap="square" lIns="0" tIns="0" rIns="0" bIns="0" rtlCol="0" anchor="ctr"/>
          <a:lstStyle/>
          <a:p>
            <a:pPr marL="0" indent="0" algn="l">
              <a:lnSpc>
                <a:spcPts val="5940"/>
              </a:lnSpc>
              <a:buNone/>
            </a:pPr>
            <a:r>
              <a:rPr lang="en-US" sz="6600" dirty="0">
                <a:solidFill>
                  <a:srgbClr val="16546A"/>
                </a:solidFill>
                <a:latin typeface="Inter Regular" pitchFamily="34" charset="0"/>
                <a:ea typeface="Inter Regular" pitchFamily="34" charset="-122"/>
                <a:cs typeface="Inter Regular" pitchFamily="34" charset="-120"/>
              </a:rPr>
              <a:t>Introduction</a:t>
            </a:r>
            <a:endParaRPr lang="en-US" sz="6600" dirty="0"/>
          </a:p>
        </p:txBody>
      </p:sp>
      <p:sp>
        <p:nvSpPr>
          <p:cNvPr id="5" name="Blah blah blah"/>
          <p:cNvSpPr/>
          <p:nvPr/>
        </p:nvSpPr>
        <p:spPr>
          <a:xfrm>
            <a:off x="1394445" y="2806987"/>
            <a:ext cx="15518174" cy="533400"/>
          </a:xfrm>
          <a:prstGeom prst="rect">
            <a:avLst/>
          </a:prstGeom>
          <a:noFill/>
          <a:ln/>
        </p:spPr>
        <p:txBody>
          <a:bodyPr wrap="square" lIns="0" tIns="0" rIns="0" bIns="0" rtlCol="0" anchor="t"/>
          <a:lstStyle/>
          <a:p>
            <a:pPr marL="0" indent="0" algn="l">
              <a:lnSpc>
                <a:spcPts val="4200"/>
              </a:lnSpc>
              <a:buNone/>
            </a:pPr>
            <a:r>
              <a:rPr lang="en-US" sz="4200" dirty="0">
                <a:solidFill>
                  <a:srgbClr val="112B51"/>
                </a:solidFill>
                <a:latin typeface="Inter Regular" pitchFamily="34" charset="0"/>
                <a:ea typeface="Inter Regular" pitchFamily="34" charset="-122"/>
                <a:cs typeface="Inter Regular" pitchFamily="34" charset="-120"/>
              </a:rPr>
              <a:t>Blah, blah, blah</a:t>
            </a:r>
            <a:endParaRPr lang="en-US" sz="4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Who is the population of concern that rapid qualitative methods should address"/>
          <p:cNvSpPr/>
          <p:nvPr/>
        </p:nvSpPr>
        <p:spPr>
          <a:xfrm>
            <a:off x="2476500" y="7696200"/>
            <a:ext cx="12639675" cy="4572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Who is the ‘population’ of concern that rapid qualitative methods should address?</a:t>
            </a:r>
            <a:endParaRPr lang="en-US" sz="2400" dirty="0"/>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How and how fast can a rapid qualitative assessment RQA be conducted"/>
          <p:cNvSpPr/>
          <p:nvPr/>
        </p:nvSpPr>
        <p:spPr>
          <a:xfrm>
            <a:off x="2476500" y="5905500"/>
            <a:ext cx="12544425" cy="4572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How (and how fast) can a rapid qualitative assessment (RQA) be conducted?</a:t>
            </a:r>
            <a:endParaRPr lang="en-US" sz="2400" dirty="0"/>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Why utilize rapid qualitative methods What questions need to be addressed for this emergency response Whowhat organizations need to have this information"/>
          <p:cNvSpPr/>
          <p:nvPr/>
        </p:nvSpPr>
        <p:spPr>
          <a:xfrm>
            <a:off x="2476500" y="4076700"/>
            <a:ext cx="1254442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Why utilize rapid qualitative methods? What questions need to be addressed for this emergency response? Who/what organizations need to have this information?</a:t>
            </a:r>
            <a:endParaRPr lang="en-US" sz="2400" dirty="0"/>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58625" y="3552825"/>
            <a:ext cx="5629275" cy="5286375"/>
          </a:xfrm>
          <a:prstGeom prst="rect">
            <a:avLst/>
          </a:prstGeom>
        </p:spPr>
      </p:pic>
      <p:sp>
        <p:nvSpPr>
          <p:cNvPr id="4" name="Who is the population of concern that rapid qualitative methods should address"/>
          <p:cNvSpPr/>
          <p:nvPr/>
        </p:nvSpPr>
        <p:spPr>
          <a:xfrm>
            <a:off x="2886075" y="7924800"/>
            <a:ext cx="8296275" cy="27432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Who is the ‘population’ of concern that rapid qualitative methods should address?
 </a:t>
            </a:r>
            <a:endParaRPr lang="en-US" sz="2400" dirty="0"/>
          </a:p>
        </p:txBody>
      </p:sp>
      <p:sp>
        <p:nvSpPr>
          <p:cNvPr id="5" name="name_03"/>
          <p:cNvSpPr/>
          <p:nvPr/>
        </p:nvSpPr>
        <p:spPr>
          <a:xfrm>
            <a:off x="952500" y="7753350"/>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6" name="How and how fast can a rapid qualitative assessment RQA be conducted"/>
          <p:cNvSpPr/>
          <p:nvPr/>
        </p:nvSpPr>
        <p:spPr>
          <a:xfrm>
            <a:off x="2886075" y="6105525"/>
            <a:ext cx="8229600"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How (and how fast) can a rapid qualitative assessment (RQA) be conducted?</a:t>
            </a:r>
            <a:endParaRPr lang="en-US" sz="2400" dirty="0"/>
          </a:p>
        </p:txBody>
      </p:sp>
      <p:sp>
        <p:nvSpPr>
          <p:cNvPr id="7" name="name_02"/>
          <p:cNvSpPr/>
          <p:nvPr/>
        </p:nvSpPr>
        <p:spPr>
          <a:xfrm>
            <a:off x="942975" y="5972175"/>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8" name="Why utilize rapid qualitative methods What questions need to be addressed for this emergency response Whowhat organizations need to have this information"/>
          <p:cNvSpPr/>
          <p:nvPr/>
        </p:nvSpPr>
        <p:spPr>
          <a:xfrm>
            <a:off x="2886075" y="3552825"/>
            <a:ext cx="8229600" cy="18288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Why utilize rapid qualitative methods? What questions need to be addressed for this emergency response? Who/what organizations need to have this information?</a:t>
            </a:r>
            <a:endParaRPr lang="en-US" sz="2400" dirty="0"/>
          </a:p>
        </p:txBody>
      </p:sp>
      <p:sp>
        <p:nvSpPr>
          <p:cNvPr id="9" name="name_01"/>
          <p:cNvSpPr/>
          <p:nvPr/>
        </p:nvSpPr>
        <p:spPr>
          <a:xfrm>
            <a:off x="952500" y="3390900"/>
            <a:ext cx="981684"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0"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
        <p:nvSpPr>
          <p:cNvPr id="11" name="Those who are MOST at risk Those who are responding to the crisis on the FRONT LINE WORKERS"/>
          <p:cNvSpPr/>
          <p:nvPr/>
        </p:nvSpPr>
        <p:spPr>
          <a:xfrm>
            <a:off x="12239625" y="5434013"/>
            <a:ext cx="4886325" cy="1524000"/>
          </a:xfrm>
          <a:prstGeom prst="rect">
            <a:avLst/>
          </a:prstGeom>
          <a:noFill/>
          <a:ln/>
        </p:spPr>
        <p:txBody>
          <a:bodyPr wrap="square" lIns="0" tIns="0" rIns="0" bIns="0" rtlCol="0" anchor="t"/>
          <a:lstStyle/>
          <a:p>
            <a:pPr marL="0" indent="0" algn="l">
              <a:lnSpc>
                <a:spcPts val="3000"/>
              </a:lnSpc>
              <a:buNone/>
            </a:pPr>
            <a:r>
              <a:rPr lang="en-US" sz="2400" dirty="0">
                <a:solidFill>
                  <a:srgbClr val="0D0D0D"/>
                </a:solidFill>
                <a:latin typeface="Poppins Light" pitchFamily="34" charset="0"/>
                <a:ea typeface="Poppins Light" pitchFamily="34" charset="-122"/>
                <a:cs typeface="Poppins Light" pitchFamily="34" charset="-120"/>
              </a:rPr>
              <a:t>Those who are MOST at risk; Those who are responding to the crisis (on the FRONT LINE WORKERS)</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pPr marL="0" indent="0" algn="l">
              <a:lnSpc>
                <a:spcPts val="14250"/>
              </a:lnSpc>
              <a:buNone/>
            </a:pPr>
            <a:r>
              <a:rPr lang="en-US" sz="12000" dirty="0">
                <a:solidFill>
                  <a:srgbClr val="FFFFFF"/>
                </a:solidFill>
                <a:latin typeface="Poppins SemiBold" pitchFamily="34" charset="0"/>
                <a:ea typeface="Poppins SemiBold" pitchFamily="34" charset="-122"/>
                <a:cs typeface="Poppins SemiBold" pitchFamily="34" charset="-120"/>
              </a:rPr>
              <a:t>Questions?</a:t>
            </a:r>
            <a:endParaRPr lang="en-US" sz="1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Know your epidemiology"/>
          <p:cNvSpPr/>
          <p:nvPr/>
        </p:nvSpPr>
        <p:spPr>
          <a:xfrm>
            <a:off x="9986572" y="700906"/>
            <a:ext cx="6293511" cy="3078783"/>
          </a:xfrm>
          <a:prstGeom prst="rect">
            <a:avLst/>
          </a:prstGeom>
        </p:spPr>
        <p:txBody>
          <a:bodyPr vert="horz" lIns="91440" tIns="45720" rIns="91440" bIns="45720" rtlCol="0" anchor="b">
            <a:normAutofit/>
          </a:bodyPr>
          <a:lstStyle/>
          <a:p>
            <a:pPr marL="0" indent="0">
              <a:lnSpc>
                <a:spcPct val="90000"/>
              </a:lnSpc>
              <a:spcBef>
                <a:spcPct val="0"/>
              </a:spcBef>
              <a:spcAft>
                <a:spcPts val="600"/>
              </a:spcAft>
            </a:pPr>
            <a:r>
              <a:rPr lang="en-US" sz="6000" dirty="0">
                <a:latin typeface="Poppins SemiBold"/>
                <a:ea typeface="+mj-ea"/>
                <a:cs typeface="Poppins SemiBold"/>
              </a:rPr>
              <a:t>Know your epidemiology…</a:t>
            </a:r>
          </a:p>
        </p:txBody>
      </p:sp>
      <p:sp>
        <p:nvSpPr>
          <p:cNvPr id="11" name="Oval 1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447" y="831228"/>
            <a:ext cx="8613284" cy="8613283"/>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descr="A person washing their hands&#10;&#10;Description automatically generated"/>
          <p:cNvPicPr>
            <a:picLocks noChangeAspect="1"/>
          </p:cNvPicPr>
          <p:nvPr/>
        </p:nvPicPr>
        <p:blipFill>
          <a:blip r:embed="rId3"/>
          <a:srcRect l="27091" r="6158" b="-2"/>
          <a:stretch/>
        </p:blipFill>
        <p:spPr>
          <a:xfrm>
            <a:off x="758127" y="831226"/>
            <a:ext cx="8613283" cy="8613284"/>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434" y="1055518"/>
            <a:ext cx="257272" cy="257273"/>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129" y="2344044"/>
            <a:ext cx="236318" cy="236317"/>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know the distribution of WHO PERSON WHEN TIME and WHERE PLACE health risks and consequences are occurring"/>
          <p:cNvSpPr/>
          <p:nvPr/>
        </p:nvSpPr>
        <p:spPr>
          <a:xfrm>
            <a:off x="9986572" y="4486227"/>
            <a:ext cx="6293510" cy="4370808"/>
          </a:xfrm>
          <a:prstGeom prst="rect">
            <a:avLst/>
          </a:prstGeom>
        </p:spPr>
        <p:txBody>
          <a:bodyPr vert="horz" lIns="91440" tIns="45720" rIns="91440" bIns="45720" rtlCol="0" anchor="t">
            <a:normAutofit/>
          </a:bodyPr>
          <a:lstStyle/>
          <a:p>
            <a:pPr marL="0">
              <a:lnSpc>
                <a:spcPct val="90000"/>
              </a:lnSpc>
              <a:spcAft>
                <a:spcPts val="600"/>
              </a:spcAft>
            </a:pPr>
            <a:r>
              <a:rPr lang="en-US" sz="3000" dirty="0">
                <a:solidFill>
                  <a:schemeClr val="tx1">
                    <a:alpha val="80000"/>
                  </a:schemeClr>
                </a:solidFill>
                <a:latin typeface="Poppins Light"/>
                <a:cs typeface="Poppins Light"/>
              </a:rPr>
              <a:t>…know the distribution of WHO (PERSON), WHEN (TIME) and WHERE (PLACE) health risks and consequences are occurring</a:t>
            </a:r>
            <a:endParaRPr lang="en-US" dirty="0">
              <a:solidFill>
                <a:schemeClr val="tx1">
                  <a:alpha val="80000"/>
                </a:schemeClr>
              </a:solidFill>
              <a:latin typeface="Poppins Light"/>
              <a:cs typeface="Poppins Light"/>
            </a:endParaRPr>
          </a:p>
        </p:txBody>
      </p:sp>
      <p:sp>
        <p:nvSpPr>
          <p:cNvPr id="1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1223" y="8662623"/>
            <a:ext cx="168639" cy="16863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28908"/>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rgbClr val="2B4561"/>
        </a:solidFill>
        <a:effectLst/>
      </p:bgPr>
    </p:bg>
    <p:spTree>
      <p:nvGrpSpPr>
        <p:cNvPr id="1" name=""/>
        <p:cNvGrpSpPr/>
        <p:nvPr/>
      </p:nvGrpSpPr>
      <p:grpSpPr>
        <a:xfrm>
          <a:off x="0" y="0"/>
          <a:ext cx="0" cy="0"/>
          <a:chOff x="0" y="0"/>
          <a:chExt cx="0" cy="0"/>
        </a:xfrm>
      </p:grpSpPr>
      <p:pic>
        <p:nvPicPr>
          <p:cNvPr id="2" name="Values" descr="preencoded.png"/>
          <p:cNvPicPr>
            <a:picLocks noChangeAspect="1"/>
          </p:cNvPicPr>
          <p:nvPr/>
        </p:nvPicPr>
        <p:blipFill>
          <a:blip r:embed="rId3"/>
          <a:srcRect/>
          <a:stretch/>
        </p:blipFill>
        <p:spPr>
          <a:xfrm>
            <a:off x="952500" y="3857625"/>
            <a:ext cx="15963900" cy="3638550"/>
          </a:xfrm>
          <a:prstGeom prst="rect">
            <a:avLst/>
          </a:prstGeom>
        </p:spPr>
      </p:pic>
      <p:sp>
        <p:nvSpPr>
          <p:cNvPr id="3" name="Able to reveal societal tensions which disproportionately affect specific populations"/>
          <p:cNvSpPr/>
          <p:nvPr/>
        </p:nvSpPr>
        <p:spPr>
          <a:xfrm>
            <a:off x="13611225" y="5667375"/>
            <a:ext cx="3324225" cy="1219200"/>
          </a:xfrm>
          <a:prstGeom prst="rect">
            <a:avLst/>
          </a:prstGeom>
          <a:noFill/>
          <a:ln/>
        </p:spPr>
        <p:txBody>
          <a:bodyPr wrap="square" lIns="0" tIns="0" rIns="0" bIns="0" rtlCol="0" anchor="t"/>
          <a:lstStyle/>
          <a:p>
            <a:pPr marL="0" indent="0" algn="l">
              <a:lnSpc>
                <a:spcPts val="2400"/>
              </a:lnSpc>
              <a:buNone/>
            </a:pPr>
            <a:r>
              <a:rPr lang="en-US" sz="1800" dirty="0">
                <a:solidFill>
                  <a:srgbClr val="FFFFFF"/>
                </a:solidFill>
                <a:latin typeface="Poppins SemiBold" pitchFamily="34" charset="0"/>
                <a:ea typeface="Poppins SemiBold" pitchFamily="34" charset="-122"/>
                <a:cs typeface="Poppins SemiBold" pitchFamily="34" charset="-120"/>
              </a:rPr>
              <a:t>Able to reveal societal tensions which disproportionately affect specific populations  </a:t>
            </a:r>
            <a:endParaRPr lang="en-US" sz="1800" dirty="0"/>
          </a:p>
        </p:txBody>
      </p:sp>
      <p:sp>
        <p:nvSpPr>
          <p:cNvPr id="4" name="name_4"/>
          <p:cNvSpPr/>
          <p:nvPr/>
        </p:nvSpPr>
        <p:spPr>
          <a:xfrm>
            <a:off x="13868400"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4</a:t>
            </a:r>
            <a:endParaRPr lang="en-US" sz="2700" dirty="0"/>
          </a:p>
        </p:txBody>
      </p:sp>
      <p:sp>
        <p:nvSpPr>
          <p:cNvPr id="5" name="More flexible and able to be innovative in response to on-the-ground local conditions ie not reliant upon mass standardized surveys"/>
          <p:cNvSpPr/>
          <p:nvPr/>
        </p:nvSpPr>
        <p:spPr>
          <a:xfrm>
            <a:off x="9391650" y="5667375"/>
            <a:ext cx="3324225" cy="1828800"/>
          </a:xfrm>
          <a:prstGeom prst="rect">
            <a:avLst/>
          </a:prstGeom>
          <a:noFill/>
          <a:ln/>
        </p:spPr>
        <p:txBody>
          <a:bodyPr wrap="square" lIns="0" tIns="0" rIns="0" bIns="0" rtlCol="0" anchor="t"/>
          <a:lstStyle/>
          <a:p>
            <a:pPr marL="0" indent="0" algn="l">
              <a:lnSpc>
                <a:spcPts val="2400"/>
              </a:lnSpc>
              <a:buNone/>
            </a:pPr>
            <a:r>
              <a:rPr lang="en-US" sz="1800" dirty="0">
                <a:solidFill>
                  <a:srgbClr val="FFFFFF"/>
                </a:solidFill>
                <a:latin typeface="Poppins SemiBold" pitchFamily="34" charset="0"/>
                <a:ea typeface="Poppins SemiBold" pitchFamily="34" charset="-122"/>
                <a:cs typeface="Poppins SemiBold" pitchFamily="34" charset="-120"/>
              </a:rPr>
              <a:t>More flexible and able to be innovative in response to on-the-ground local conditions (ie. not reliant upon mass standardized surveys)</a:t>
            </a:r>
            <a:endParaRPr lang="en-US" sz="1800" dirty="0"/>
          </a:p>
        </p:txBody>
      </p:sp>
      <p:sp>
        <p:nvSpPr>
          <p:cNvPr id="6" name="name_3"/>
          <p:cNvSpPr/>
          <p:nvPr/>
        </p:nvSpPr>
        <p:spPr>
          <a:xfrm>
            <a:off x="9648825"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3</a:t>
            </a:r>
            <a:endParaRPr lang="en-US" sz="2700" dirty="0"/>
          </a:p>
        </p:txBody>
      </p:sp>
      <p:sp>
        <p:nvSpPr>
          <p:cNvPr id="7" name="Responsive to contemporary immediate population-level behaviours as they pertain to the emergency response"/>
          <p:cNvSpPr/>
          <p:nvPr/>
        </p:nvSpPr>
        <p:spPr>
          <a:xfrm>
            <a:off x="5172075" y="5667375"/>
            <a:ext cx="3324225" cy="1524000"/>
          </a:xfrm>
          <a:prstGeom prst="rect">
            <a:avLst/>
          </a:prstGeom>
          <a:noFill/>
          <a:ln/>
        </p:spPr>
        <p:txBody>
          <a:bodyPr wrap="square" lIns="0" tIns="0" rIns="0" bIns="0" rtlCol="0" anchor="t"/>
          <a:lstStyle/>
          <a:p>
            <a:pPr marL="0" indent="0" algn="l">
              <a:lnSpc>
                <a:spcPts val="2400"/>
              </a:lnSpc>
              <a:buNone/>
            </a:pPr>
            <a:r>
              <a:rPr lang="en-US" sz="1800" dirty="0">
                <a:solidFill>
                  <a:srgbClr val="FFFFFF"/>
                </a:solidFill>
                <a:latin typeface="Poppins SemiBold" pitchFamily="34" charset="0"/>
                <a:ea typeface="Poppins SemiBold" pitchFamily="34" charset="-122"/>
                <a:cs typeface="Poppins SemiBold" pitchFamily="34" charset="-120"/>
              </a:rPr>
              <a:t>Responsive to contemporary (immediate) population-level behaviours as they pertain to the emergency response</a:t>
            </a:r>
            <a:endParaRPr lang="en-US" sz="1800" dirty="0"/>
          </a:p>
        </p:txBody>
      </p:sp>
      <p:sp>
        <p:nvSpPr>
          <p:cNvPr id="8" name="name_2"/>
          <p:cNvSpPr/>
          <p:nvPr/>
        </p:nvSpPr>
        <p:spPr>
          <a:xfrm>
            <a:off x="5429250"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2</a:t>
            </a:r>
            <a:endParaRPr lang="en-US" sz="2700" dirty="0"/>
          </a:p>
        </p:txBody>
      </p:sp>
      <p:sp>
        <p:nvSpPr>
          <p:cNvPr id="9" name="Responsive to local contexts for drawing on community resilience mechanisms"/>
          <p:cNvSpPr/>
          <p:nvPr/>
        </p:nvSpPr>
        <p:spPr>
          <a:xfrm>
            <a:off x="952500" y="5667375"/>
            <a:ext cx="3324225" cy="914400"/>
          </a:xfrm>
          <a:prstGeom prst="rect">
            <a:avLst/>
          </a:prstGeom>
          <a:noFill/>
          <a:ln/>
        </p:spPr>
        <p:txBody>
          <a:bodyPr wrap="square" lIns="0" tIns="0" rIns="0" bIns="0" rtlCol="0" anchor="t"/>
          <a:lstStyle/>
          <a:p>
            <a:pPr marL="0" indent="0" algn="l">
              <a:lnSpc>
                <a:spcPts val="2400"/>
              </a:lnSpc>
              <a:buNone/>
            </a:pPr>
            <a:r>
              <a:rPr lang="en-US" sz="1800" dirty="0">
                <a:solidFill>
                  <a:srgbClr val="FFFFFF"/>
                </a:solidFill>
                <a:latin typeface="Poppins SemiBold" pitchFamily="34" charset="0"/>
                <a:ea typeface="Poppins SemiBold" pitchFamily="34" charset="-122"/>
                <a:cs typeface="Poppins SemiBold" pitchFamily="34" charset="-120"/>
              </a:rPr>
              <a:t>Responsive to local contexts for drawing on community resilience mechanisms </a:t>
            </a:r>
            <a:endParaRPr lang="en-US" sz="1800" dirty="0"/>
          </a:p>
        </p:txBody>
      </p:sp>
      <p:sp>
        <p:nvSpPr>
          <p:cNvPr id="10" name="name_1"/>
          <p:cNvSpPr/>
          <p:nvPr/>
        </p:nvSpPr>
        <p:spPr>
          <a:xfrm>
            <a:off x="1209675" y="4210050"/>
            <a:ext cx="733425" cy="523875"/>
          </a:xfrm>
          <a:prstGeom prst="rect">
            <a:avLst/>
          </a:prstGeom>
          <a:noFill/>
          <a:ln/>
        </p:spPr>
        <p:txBody>
          <a:bodyPr wrap="square" lIns="0" tIns="0" rIns="0" bIns="0" rtlCol="0" anchor="ctr"/>
          <a:lstStyle/>
          <a:p>
            <a:pPr marL="0" indent="0" algn="ctr">
              <a:lnSpc>
                <a:spcPts val="4125"/>
              </a:lnSpc>
              <a:buNone/>
            </a:pPr>
            <a:r>
              <a:rPr lang="en-US" sz="2700" dirty="0">
                <a:solidFill>
                  <a:srgbClr val="0D0D0D"/>
                </a:solidFill>
                <a:latin typeface="Poppins SemiBold" pitchFamily="34" charset="0"/>
                <a:ea typeface="Poppins SemiBold" pitchFamily="34" charset="-122"/>
                <a:cs typeface="Poppins SemiBold" pitchFamily="34" charset="-120"/>
              </a:rPr>
              <a:t>1</a:t>
            </a:r>
            <a:endParaRPr lang="en-US" sz="2700" dirty="0"/>
          </a:p>
        </p:txBody>
      </p:sp>
      <p:sp>
        <p:nvSpPr>
          <p:cNvPr id="11" name="Why utilize rapid qualitative methods"/>
          <p:cNvSpPr/>
          <p:nvPr/>
        </p:nvSpPr>
        <p:spPr>
          <a:xfrm>
            <a:off x="952500" y="952500"/>
            <a:ext cx="14306550" cy="2000250"/>
          </a:xfrm>
          <a:prstGeom prst="rect">
            <a:avLst/>
          </a:prstGeom>
          <a:noFill/>
          <a:ln/>
        </p:spPr>
        <p:txBody>
          <a:bodyPr wrap="square" lIns="0" tIns="0" rIns="0" bIns="0" rtlCol="0" anchor="t"/>
          <a:lstStyle/>
          <a:p>
            <a:pPr marL="0" indent="0" algn="l">
              <a:lnSpc>
                <a:spcPts val="7875"/>
              </a:lnSpc>
              <a:buNone/>
            </a:pPr>
            <a:r>
              <a:rPr lang="en-US" sz="6000" dirty="0">
                <a:solidFill>
                  <a:srgbClr val="FFFFFF"/>
                </a:solidFill>
                <a:latin typeface="Poppins SemiBold" pitchFamily="34" charset="0"/>
                <a:ea typeface="Poppins SemiBold" pitchFamily="34" charset="-122"/>
                <a:cs typeface="Poppins SemiBold" pitchFamily="34" charset="-120"/>
              </a:rPr>
              <a:t>Why utilize rapid qualitative methods?</a:t>
            </a:r>
            <a:endParaRPr lang="en-US" sz="6000" dirty="0"/>
          </a:p>
        </p:txBody>
      </p:sp>
      <p:sp>
        <p:nvSpPr>
          <p:cNvPr id="12" name="Useful to study organizational challenges of response efforts to highlight gaps and omissions"/>
          <p:cNvSpPr/>
          <p:nvPr/>
        </p:nvSpPr>
        <p:spPr>
          <a:xfrm>
            <a:off x="952500" y="8058150"/>
            <a:ext cx="15982950" cy="1428750"/>
          </a:xfrm>
          <a:prstGeom prst="rect">
            <a:avLst/>
          </a:prstGeom>
          <a:noFill/>
          <a:ln/>
        </p:spPr>
        <p:txBody>
          <a:bodyPr wrap="square" lIns="0" tIns="0" rIns="0" bIns="0" rtlCol="0" anchor="t"/>
          <a:lstStyle/>
          <a:p>
            <a:pPr marL="0" indent="0" algn="l">
              <a:lnSpc>
                <a:spcPts val="5625"/>
              </a:lnSpc>
              <a:buNone/>
            </a:pPr>
            <a:r>
              <a:rPr lang="en-US" sz="3750" dirty="0">
                <a:solidFill>
                  <a:srgbClr val="FFFFFF"/>
                </a:solidFill>
                <a:latin typeface="Poppins SemiBold" pitchFamily="34" charset="0"/>
                <a:ea typeface="Poppins SemiBold" pitchFamily="34" charset="-122"/>
                <a:cs typeface="Poppins SemiBold" pitchFamily="34" charset="-120"/>
              </a:rPr>
              <a:t>Useful to study organizational challenges of response efforts to highlight gaps and omissions </a:t>
            </a:r>
            <a:endParaRPr lang="en-US" sz="3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pic>
        <p:nvPicPr>
          <p:cNvPr id="3" name="Frame 2095584907"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858625" y="3552825"/>
            <a:ext cx="5629275" cy="5286375"/>
          </a:xfrm>
          <a:prstGeom prst="rect">
            <a:avLst/>
          </a:prstGeom>
        </p:spPr>
      </p:pic>
      <p:sp>
        <p:nvSpPr>
          <p:cNvPr id="4" name="Who is the population of concern that rapid qualitative methods should address"/>
          <p:cNvSpPr/>
          <p:nvPr/>
        </p:nvSpPr>
        <p:spPr>
          <a:xfrm>
            <a:off x="2886075" y="7924800"/>
            <a:ext cx="829627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Who is the ‘population’ of concern that rapid qualitative methods should address?</a:t>
            </a:r>
            <a:endParaRPr lang="en-US" sz="2400" dirty="0"/>
          </a:p>
        </p:txBody>
      </p:sp>
      <p:sp>
        <p:nvSpPr>
          <p:cNvPr id="5" name="name_03"/>
          <p:cNvSpPr/>
          <p:nvPr/>
        </p:nvSpPr>
        <p:spPr>
          <a:xfrm>
            <a:off x="952500" y="7753350"/>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6" name="How and how fast can a rapid qualitative assessment RQA be conducted"/>
          <p:cNvSpPr/>
          <p:nvPr/>
        </p:nvSpPr>
        <p:spPr>
          <a:xfrm>
            <a:off x="2886075" y="6105525"/>
            <a:ext cx="8229600"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 How (and how fast) can a rapid qualitative assessment (RQA) be conducted?</a:t>
            </a:r>
            <a:endParaRPr lang="en-US" sz="2400" dirty="0"/>
          </a:p>
        </p:txBody>
      </p:sp>
      <p:sp>
        <p:nvSpPr>
          <p:cNvPr id="7" name="name_02"/>
          <p:cNvSpPr/>
          <p:nvPr/>
        </p:nvSpPr>
        <p:spPr>
          <a:xfrm>
            <a:off x="942975" y="5972175"/>
            <a:ext cx="121920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8" name="Why utilize rapid qualitative methods What questions need to be addressed for this emergency response Whowhat organizations need to have this information"/>
          <p:cNvSpPr/>
          <p:nvPr/>
        </p:nvSpPr>
        <p:spPr>
          <a:xfrm>
            <a:off x="2886075" y="3552825"/>
            <a:ext cx="8229600" cy="18288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Why utilize rapid qualitative methods? What questions need to be addressed for this emergency response? Who/what organizations need to have this information?</a:t>
            </a:r>
            <a:endParaRPr lang="en-US" sz="2400" dirty="0"/>
          </a:p>
        </p:txBody>
      </p:sp>
      <p:sp>
        <p:nvSpPr>
          <p:cNvPr id="9" name="name_01"/>
          <p:cNvSpPr/>
          <p:nvPr/>
        </p:nvSpPr>
        <p:spPr>
          <a:xfrm>
            <a:off x="952500" y="3390900"/>
            <a:ext cx="981684"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10"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
        <p:nvSpPr>
          <p:cNvPr id="11" name="The assessment questions to be addressed should be based on humanitarian actors operational needs AND should be proportional and realistic to the scope of that actors operation Responsive to local contexts Responsive to contemporary immediate population-l"/>
          <p:cNvSpPr/>
          <p:nvPr/>
        </p:nvSpPr>
        <p:spPr>
          <a:xfrm>
            <a:off x="12239625" y="4252913"/>
            <a:ext cx="4886325" cy="3886200"/>
          </a:xfrm>
          <a:prstGeom prst="rect">
            <a:avLst/>
          </a:prstGeom>
          <a:noFill/>
          <a:ln/>
        </p:spPr>
        <p:txBody>
          <a:bodyPr wrap="square" lIns="0" tIns="0" rIns="0" bIns="0" rtlCol="0" anchor="t"/>
          <a:lstStyle/>
          <a:p>
            <a:pPr marL="0" indent="0" algn="l">
              <a:lnSpc>
                <a:spcPts val="2550"/>
              </a:lnSpc>
              <a:buNone/>
            </a:pPr>
            <a:r>
              <a:rPr lang="en-US" sz="1800" dirty="0">
                <a:solidFill>
                  <a:srgbClr val="0D0D0D"/>
                </a:solidFill>
                <a:latin typeface="Poppins Light" pitchFamily="34" charset="0"/>
                <a:ea typeface="Poppins Light" pitchFamily="34" charset="-122"/>
                <a:cs typeface="Poppins Light" pitchFamily="34" charset="-120"/>
              </a:rPr>
              <a:t>The assessment questions to be addressed should be based on humanitarian actors’ operational needs AND should be proportional and realistic to the scope of that actors’ operation.
Responsive to local contexts; Responsive to contemporary (immediate) population-level behaviours; Reveals social tensions/most vulnerable populations; More flexible and responsive; Useful to study organizational challenges</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Agenda (5)" descr="preencoded.png"/>
          <p:cNvPicPr>
            <a:picLocks noChangeAspect="1"/>
          </p:cNvPicPr>
          <p:nvPr/>
        </p:nvPicPr>
        <p:blipFill>
          <a:blip r:embed="rId3"/>
          <a:srcRect/>
          <a:stretch/>
        </p:blipFill>
        <p:spPr>
          <a:xfrm>
            <a:off x="0" y="0"/>
            <a:ext cx="18288000" cy="10287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8">
    <p:bg>
      <p:bgPr>
        <a:solidFill>
          <a:srgbClr val="2F9C67"/>
        </a:solidFill>
        <a:effectLst/>
      </p:bgPr>
    </p:bg>
    <p:spTree>
      <p:nvGrpSpPr>
        <p:cNvPr id="1" name=""/>
        <p:cNvGrpSpPr/>
        <p:nvPr/>
      </p:nvGrpSpPr>
      <p:grpSpPr>
        <a:xfrm>
          <a:off x="0" y="0"/>
          <a:ext cx="0" cy="0"/>
          <a:chOff x="0" y="0"/>
          <a:chExt cx="0" cy="0"/>
        </a:xfrm>
      </p:grpSpPr>
      <p:sp>
        <p:nvSpPr>
          <p:cNvPr id="2" name="Questions"/>
          <p:cNvSpPr/>
          <p:nvPr/>
        </p:nvSpPr>
        <p:spPr>
          <a:xfrm>
            <a:off x="952500" y="3705225"/>
            <a:ext cx="16402050" cy="1809750"/>
          </a:xfrm>
          <a:prstGeom prst="rect">
            <a:avLst/>
          </a:prstGeom>
          <a:noFill/>
          <a:ln/>
        </p:spPr>
        <p:txBody>
          <a:bodyPr wrap="square" lIns="0" tIns="0" rIns="0" bIns="0" rtlCol="0" anchor="t"/>
          <a:lstStyle/>
          <a:p>
            <a:pPr marL="0" indent="0" algn="l">
              <a:lnSpc>
                <a:spcPts val="14250"/>
              </a:lnSpc>
              <a:buNone/>
            </a:pPr>
            <a:r>
              <a:rPr lang="en-US" sz="12000" dirty="0">
                <a:solidFill>
                  <a:srgbClr val="FFFFFF"/>
                </a:solidFill>
                <a:latin typeface="Poppins SemiBold" pitchFamily="34" charset="0"/>
                <a:ea typeface="Poppins SemiBold" pitchFamily="34" charset="-122"/>
                <a:cs typeface="Poppins SemiBold" pitchFamily="34" charset="-120"/>
              </a:rPr>
              <a:t>Questions?</a:t>
            </a:r>
            <a:endParaRPr lang="en-US" sz="1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pic>
        <p:nvPicPr>
          <p:cNvPr id="2" name="Frame 209558490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8288000" cy="2505075"/>
          </a:xfrm>
          <a:prstGeom prst="rect">
            <a:avLst/>
          </a:prstGeom>
        </p:spPr>
      </p:pic>
      <p:sp>
        <p:nvSpPr>
          <p:cNvPr id="3" name="Who is the population of concern that rapid qualitative methods should address"/>
          <p:cNvSpPr/>
          <p:nvPr/>
        </p:nvSpPr>
        <p:spPr>
          <a:xfrm>
            <a:off x="2476500" y="7696200"/>
            <a:ext cx="12639675" cy="4572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Who is the ‘population’ of concern that rapid qualitative methods should address?</a:t>
            </a:r>
            <a:endParaRPr lang="en-US" sz="2400" dirty="0"/>
          </a:p>
        </p:txBody>
      </p:sp>
      <p:sp>
        <p:nvSpPr>
          <p:cNvPr id="4" name="name_03"/>
          <p:cNvSpPr/>
          <p:nvPr/>
        </p:nvSpPr>
        <p:spPr>
          <a:xfrm>
            <a:off x="942975" y="7286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03</a:t>
            </a:r>
            <a:endParaRPr lang="en-US" sz="7500" dirty="0"/>
          </a:p>
        </p:txBody>
      </p:sp>
      <p:sp>
        <p:nvSpPr>
          <p:cNvPr id="5" name="How and how fast can a rapid qualitative assessment RQA be conducted"/>
          <p:cNvSpPr/>
          <p:nvPr/>
        </p:nvSpPr>
        <p:spPr>
          <a:xfrm>
            <a:off x="2476500" y="5905500"/>
            <a:ext cx="12544425" cy="4572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How (and how fast) can a rapid qualitative assessment (RQA) be conducted?</a:t>
            </a:r>
            <a:endParaRPr lang="en-US" sz="2400" dirty="0"/>
          </a:p>
        </p:txBody>
      </p:sp>
      <p:sp>
        <p:nvSpPr>
          <p:cNvPr id="6" name="name_02"/>
          <p:cNvSpPr/>
          <p:nvPr/>
        </p:nvSpPr>
        <p:spPr>
          <a:xfrm>
            <a:off x="942975" y="55721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02</a:t>
            </a:r>
            <a:endParaRPr lang="en-US" sz="7500" dirty="0"/>
          </a:p>
        </p:txBody>
      </p:sp>
      <p:sp>
        <p:nvSpPr>
          <p:cNvPr id="7" name="Why utilize rapid qualitative methods What questions need to be addressed for this emergency response Whowhat organizations need to have this information"/>
          <p:cNvSpPr/>
          <p:nvPr/>
        </p:nvSpPr>
        <p:spPr>
          <a:xfrm>
            <a:off x="2476500" y="4076700"/>
            <a:ext cx="12544425" cy="914400"/>
          </a:xfrm>
          <a:prstGeom prst="rect">
            <a:avLst/>
          </a:prstGeom>
          <a:noFill/>
          <a:ln/>
        </p:spPr>
        <p:txBody>
          <a:bodyPr wrap="square" lIns="0" tIns="0" rIns="0" bIns="0" rtlCol="0" anchor="t"/>
          <a:lstStyle/>
          <a:p>
            <a:pPr marL="0" indent="0" algn="l">
              <a:lnSpc>
                <a:spcPts val="3600"/>
              </a:lnSpc>
              <a:buNone/>
            </a:pPr>
            <a:r>
              <a:rPr lang="en-US" sz="2400" dirty="0">
                <a:solidFill>
                  <a:srgbClr val="2B4561"/>
                </a:solidFill>
                <a:latin typeface="Poppins Light" pitchFamily="34" charset="0"/>
                <a:ea typeface="Poppins Light" pitchFamily="34" charset="-122"/>
                <a:cs typeface="Poppins Light" pitchFamily="34" charset="-120"/>
              </a:rPr>
              <a:t>Why utilize rapid qualitative methods? What questions need to be addressed for this emergency response? Who/what organizations need to have this information?</a:t>
            </a:r>
            <a:endParaRPr lang="en-US" sz="2400" dirty="0"/>
          </a:p>
        </p:txBody>
      </p:sp>
      <p:sp>
        <p:nvSpPr>
          <p:cNvPr id="8" name="name_01"/>
          <p:cNvSpPr/>
          <p:nvPr/>
        </p:nvSpPr>
        <p:spPr>
          <a:xfrm>
            <a:off x="942975" y="3857625"/>
            <a:ext cx="1352550" cy="1190625"/>
          </a:xfrm>
          <a:prstGeom prst="rect">
            <a:avLst/>
          </a:prstGeom>
          <a:noFill/>
          <a:ln/>
        </p:spPr>
        <p:txBody>
          <a:bodyPr wrap="square" lIns="0" tIns="0" rIns="0" bIns="0" rtlCol="0" anchor="ctr"/>
          <a:lstStyle/>
          <a:p>
            <a:pPr marL="0" indent="0" algn="ctr">
              <a:lnSpc>
                <a:spcPts val="9375"/>
              </a:lnSpc>
              <a:buNone/>
            </a:pPr>
            <a:r>
              <a:rPr lang="en-US" sz="7500" dirty="0">
                <a:solidFill>
                  <a:srgbClr val="2B4561"/>
                </a:solidFill>
                <a:latin typeface="Poppins SemiBold" pitchFamily="34" charset="0"/>
                <a:ea typeface="Poppins SemiBold" pitchFamily="34" charset="-122"/>
                <a:cs typeface="Poppins SemiBold" pitchFamily="34" charset="-120"/>
              </a:rPr>
              <a:t>01</a:t>
            </a:r>
            <a:endParaRPr lang="en-US" sz="7500" dirty="0"/>
          </a:p>
        </p:txBody>
      </p:sp>
      <p:sp>
        <p:nvSpPr>
          <p:cNvPr id="9" name="Guiding questions"/>
          <p:cNvSpPr/>
          <p:nvPr/>
        </p:nvSpPr>
        <p:spPr>
          <a:xfrm>
            <a:off x="952500" y="800100"/>
            <a:ext cx="16268700" cy="904875"/>
          </a:xfrm>
          <a:prstGeom prst="rect">
            <a:avLst/>
          </a:prstGeom>
          <a:noFill/>
          <a:ln/>
        </p:spPr>
        <p:txBody>
          <a:bodyPr wrap="square" lIns="0" tIns="0" rIns="0" bIns="0" rtlCol="0" anchor="b"/>
          <a:lstStyle/>
          <a:p>
            <a:pPr marL="0" indent="0" algn="l">
              <a:lnSpc>
                <a:spcPts val="7125"/>
              </a:lnSpc>
              <a:buNone/>
            </a:pPr>
            <a:r>
              <a:rPr lang="en-US" sz="5250" dirty="0">
                <a:solidFill>
                  <a:srgbClr val="FFFFFF"/>
                </a:solidFill>
                <a:latin typeface="Poppins SemiBold" pitchFamily="34" charset="0"/>
                <a:ea typeface="Poppins SemiBold" pitchFamily="34" charset="-122"/>
                <a:cs typeface="Poppins SemiBold" pitchFamily="34" charset="-120"/>
              </a:rPr>
              <a:t>Guiding questions</a:t>
            </a:r>
            <a:endParaRPr lang="en-US" sz="5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pic>
        <p:nvPicPr>
          <p:cNvPr id="2" name="Google Shape;144;g2e4956452dd_1_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257300" y="547688"/>
            <a:ext cx="15773400" cy="1988550"/>
          </a:xfrm>
          <a:prstGeom prst="rect">
            <a:avLst/>
          </a:prstGeom>
        </p:spPr>
      </p:pic>
      <p:pic>
        <p:nvPicPr>
          <p:cNvPr id="3" name="Google Shape;145;g2e4956452dd_1_0"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257300" y="2738438"/>
            <a:ext cx="15773400" cy="6526800"/>
          </a:xfrm>
          <a:prstGeom prst="rect">
            <a:avLst/>
          </a:prstGeom>
        </p:spPr>
      </p:pic>
      <p:pic>
        <p:nvPicPr>
          <p:cNvPr id="4" name="image7.png" descr="preencoded.png"/>
          <p:cNvPicPr>
            <a:picLocks noChangeAspect="1"/>
          </p:cNvPicPr>
          <p:nvPr/>
        </p:nvPicPr>
        <p:blipFill>
          <a:blip r:embed="rId7"/>
          <a:srcRect/>
          <a:stretch/>
        </p:blipFill>
        <p:spPr>
          <a:xfrm>
            <a:off x="0" y="10"/>
            <a:ext cx="18288000" cy="102869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Custom</PresentationFormat>
  <Paragraphs>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25</cp:revision>
  <dcterms:created xsi:type="dcterms:W3CDTF">2024-12-16T14:01:24Z</dcterms:created>
  <dcterms:modified xsi:type="dcterms:W3CDTF">2025-02-03T19:07:22Z</dcterms:modified>
</cp:coreProperties>
</file>