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268" r:id="rId3"/>
    <p:sldId id="256" r:id="rId4"/>
    <p:sldId id="276" r:id="rId5"/>
    <p:sldId id="257" r:id="rId6"/>
    <p:sldId id="261" r:id="rId7"/>
    <p:sldId id="277" r:id="rId8"/>
    <p:sldId id="262" r:id="rId9"/>
    <p:sldId id="263" r:id="rId10"/>
    <p:sldId id="260" r:id="rId11"/>
    <p:sldId id="258" r:id="rId12"/>
    <p:sldId id="272" r:id="rId13"/>
    <p:sldId id="269" r:id="rId14"/>
    <p:sldId id="271" r:id="rId15"/>
    <p:sldId id="270" r:id="rId16"/>
    <p:sldId id="265" r:id="rId17"/>
    <p:sldId id="266" r:id="rId18"/>
    <p:sldId id="267" r:id="rId19"/>
    <p:sldId id="264" r:id="rId20"/>
    <p:sldId id="273" r:id="rId21"/>
    <p:sldId id="274" r:id="rId22"/>
    <p:sldId id="275" r:id="rId23"/>
    <p:sldId id="278" r:id="rId24"/>
    <p:sldId id="279" r:id="rId25"/>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AF2CF-E9A6-4A60-6E09-FB9558B93440}" v="20" dt="2024-12-16T14:27:34.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3D8AF2CF-E9A6-4A60-6E09-FB9558B93440}"/>
    <pc:docChg chg="sldOrd">
      <pc:chgData name="Maria Nikolava" userId="S::mnikolava@ucgp.net::ed7a87f1-b503-40aa-9a08-dd3cc353aa60" providerId="AD" clId="Web-{3D8AF2CF-E9A6-4A60-6E09-FB9558B93440}" dt="2024-12-16T14:27:34.769" v="19"/>
      <pc:docMkLst>
        <pc:docMk/>
      </pc:docMkLst>
      <pc:sldChg chg="ord">
        <pc:chgData name="Maria Nikolava" userId="S::mnikolava@ucgp.net::ed7a87f1-b503-40aa-9a08-dd3cc353aa60" providerId="AD" clId="Web-{3D8AF2CF-E9A6-4A60-6E09-FB9558B93440}" dt="2024-12-16T14:25:06.126" v="0"/>
        <pc:sldMkLst>
          <pc:docMk/>
          <pc:sldMk cId="0" sldId="259"/>
        </pc:sldMkLst>
      </pc:sldChg>
      <pc:sldChg chg="ord">
        <pc:chgData name="Maria Nikolava" userId="S::mnikolava@ucgp.net::ed7a87f1-b503-40aa-9a08-dd3cc353aa60" providerId="AD" clId="Web-{3D8AF2CF-E9A6-4A60-6E09-FB9558B93440}" dt="2024-12-16T14:26:26.049" v="11"/>
        <pc:sldMkLst>
          <pc:docMk/>
          <pc:sldMk cId="0" sldId="260"/>
        </pc:sldMkLst>
      </pc:sldChg>
      <pc:sldChg chg="ord">
        <pc:chgData name="Maria Nikolava" userId="S::mnikolava@ucgp.net::ed7a87f1-b503-40aa-9a08-dd3cc353aa60" providerId="AD" clId="Web-{3D8AF2CF-E9A6-4A60-6E09-FB9558B93440}" dt="2024-12-16T14:25:47.705" v="5"/>
        <pc:sldMkLst>
          <pc:docMk/>
          <pc:sldMk cId="0" sldId="261"/>
        </pc:sldMkLst>
      </pc:sldChg>
      <pc:sldChg chg="ord">
        <pc:chgData name="Maria Nikolava" userId="S::mnikolava@ucgp.net::ed7a87f1-b503-40aa-9a08-dd3cc353aa60" providerId="AD" clId="Web-{3D8AF2CF-E9A6-4A60-6E09-FB9558B93440}" dt="2024-12-16T14:26:09.221" v="9"/>
        <pc:sldMkLst>
          <pc:docMk/>
          <pc:sldMk cId="0" sldId="262"/>
        </pc:sldMkLst>
      </pc:sldChg>
      <pc:sldChg chg="ord">
        <pc:chgData name="Maria Nikolava" userId="S::mnikolava@ucgp.net::ed7a87f1-b503-40aa-9a08-dd3cc353aa60" providerId="AD" clId="Web-{3D8AF2CF-E9A6-4A60-6E09-FB9558B93440}" dt="2024-12-16T14:26:11.862" v="10"/>
        <pc:sldMkLst>
          <pc:docMk/>
          <pc:sldMk cId="0" sldId="263"/>
        </pc:sldMkLst>
      </pc:sldChg>
      <pc:sldChg chg="ord">
        <pc:chgData name="Maria Nikolava" userId="S::mnikolava@ucgp.net::ed7a87f1-b503-40aa-9a08-dd3cc353aa60" providerId="AD" clId="Web-{3D8AF2CF-E9A6-4A60-6E09-FB9558B93440}" dt="2024-12-16T14:27:26.082" v="17"/>
        <pc:sldMkLst>
          <pc:docMk/>
          <pc:sldMk cId="0" sldId="265"/>
        </pc:sldMkLst>
      </pc:sldChg>
      <pc:sldChg chg="ord">
        <pc:chgData name="Maria Nikolava" userId="S::mnikolava@ucgp.net::ed7a87f1-b503-40aa-9a08-dd3cc353aa60" providerId="AD" clId="Web-{3D8AF2CF-E9A6-4A60-6E09-FB9558B93440}" dt="2024-12-16T14:27:30.316" v="18"/>
        <pc:sldMkLst>
          <pc:docMk/>
          <pc:sldMk cId="0" sldId="266"/>
        </pc:sldMkLst>
      </pc:sldChg>
      <pc:sldChg chg="ord">
        <pc:chgData name="Maria Nikolava" userId="S::mnikolava@ucgp.net::ed7a87f1-b503-40aa-9a08-dd3cc353aa60" providerId="AD" clId="Web-{3D8AF2CF-E9A6-4A60-6E09-FB9558B93440}" dt="2024-12-16T14:27:34.769" v="19"/>
        <pc:sldMkLst>
          <pc:docMk/>
          <pc:sldMk cId="0" sldId="267"/>
        </pc:sldMkLst>
      </pc:sldChg>
      <pc:sldChg chg="ord">
        <pc:chgData name="Maria Nikolava" userId="S::mnikolava@ucgp.net::ed7a87f1-b503-40aa-9a08-dd3cc353aa60" providerId="AD" clId="Web-{3D8AF2CF-E9A6-4A60-6E09-FB9558B93440}" dt="2024-12-16T14:25:21.298" v="1"/>
        <pc:sldMkLst>
          <pc:docMk/>
          <pc:sldMk cId="0" sldId="268"/>
        </pc:sldMkLst>
      </pc:sldChg>
      <pc:sldChg chg="ord">
        <pc:chgData name="Maria Nikolava" userId="S::mnikolava@ucgp.net::ed7a87f1-b503-40aa-9a08-dd3cc353aa60" providerId="AD" clId="Web-{3D8AF2CF-E9A6-4A60-6E09-FB9558B93440}" dt="2024-12-16T14:26:58.159" v="14"/>
        <pc:sldMkLst>
          <pc:docMk/>
          <pc:sldMk cId="0" sldId="269"/>
        </pc:sldMkLst>
      </pc:sldChg>
      <pc:sldChg chg="ord">
        <pc:chgData name="Maria Nikolava" userId="S::mnikolava@ucgp.net::ed7a87f1-b503-40aa-9a08-dd3cc353aa60" providerId="AD" clId="Web-{3D8AF2CF-E9A6-4A60-6E09-FB9558B93440}" dt="2024-12-16T14:27:11.175" v="16"/>
        <pc:sldMkLst>
          <pc:docMk/>
          <pc:sldMk cId="0" sldId="270"/>
        </pc:sldMkLst>
      </pc:sldChg>
      <pc:sldChg chg="ord">
        <pc:chgData name="Maria Nikolava" userId="S::mnikolava@ucgp.net::ed7a87f1-b503-40aa-9a08-dd3cc353aa60" providerId="AD" clId="Web-{3D8AF2CF-E9A6-4A60-6E09-FB9558B93440}" dt="2024-12-16T14:27:04.237" v="15"/>
        <pc:sldMkLst>
          <pc:docMk/>
          <pc:sldMk cId="0" sldId="271"/>
        </pc:sldMkLst>
      </pc:sldChg>
      <pc:sldChg chg="ord">
        <pc:chgData name="Maria Nikolava" userId="S::mnikolava@ucgp.net::ed7a87f1-b503-40aa-9a08-dd3cc353aa60" providerId="AD" clId="Web-{3D8AF2CF-E9A6-4A60-6E09-FB9558B93440}" dt="2024-12-16T14:26:52.425" v="13"/>
        <pc:sldMkLst>
          <pc:docMk/>
          <pc:sldMk cId="0" sldId="272"/>
        </pc:sldMkLst>
      </pc:sldChg>
      <pc:sldChg chg="ord">
        <pc:chgData name="Maria Nikolava" userId="S::mnikolava@ucgp.net::ed7a87f1-b503-40aa-9a08-dd3cc353aa60" providerId="AD" clId="Web-{3D8AF2CF-E9A6-4A60-6E09-FB9558B93440}" dt="2024-12-16T14:25:42.768" v="4"/>
        <pc:sldMkLst>
          <pc:docMk/>
          <pc:sldMk cId="0" sldId="276"/>
        </pc:sldMkLst>
      </pc:sldChg>
      <pc:sldChg chg="ord">
        <pc:chgData name="Maria Nikolava" userId="S::mnikolava@ucgp.net::ed7a87f1-b503-40aa-9a08-dd3cc353aa60" providerId="AD" clId="Web-{3D8AF2CF-E9A6-4A60-6E09-FB9558B93440}" dt="2024-12-16T14:26:04.768" v="8"/>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2921FE1C-39D1-4F93-9B32-FC73E6306D6E}" type="datetimeFigureOut">
              <a:t>12/16/2024</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9F383021-7866-4E68-BD7B-17C68FBEE42B}" type="slidenum">
              <a:t>‹#›</a:t>
            </a:fld>
            <a:endParaRPr lang="en-US"/>
          </a:p>
        </p:txBody>
      </p:sp>
    </p:spTree>
    <p:extLst>
      <p:ext uri="{BB962C8B-B14F-4D97-AF65-F5344CB8AC3E}">
        <p14:creationId xmlns:p14="http://schemas.microsoft.com/office/powerpoint/2010/main" val="103002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jpe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8.svg"/><Relationship Id="rId9" Type="http://schemas.openxmlformats.org/officeDocument/2006/relationships/image" Target="../media/image33.png"/><Relationship Id="rId1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6.png"/><Relationship Id="rId7" Type="http://schemas.openxmlformats.org/officeDocument/2006/relationships/image" Target="../media/image50.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7.png"/><Relationship Id="rId7"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Welcome  Introduction"/>
          <p:cNvSpPr/>
          <p:nvPr/>
        </p:nvSpPr>
        <p:spPr>
          <a:xfrm>
            <a:off x="952500" y="8086725"/>
            <a:ext cx="14506575" cy="904875"/>
          </a:xfrm>
          <a:prstGeom prst="rect">
            <a:avLst/>
          </a:prstGeom>
          <a:noFill/>
          <a:ln/>
        </p:spPr>
        <p:txBody>
          <a:bodyPr wrap="square" lIns="0" tIns="0" rIns="0" bIns="0" rtlCol="0" anchor="t"/>
          <a:lstStyle/>
          <a:p>
            <a:pPr marL="0" indent="0" algn="l">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Welcome &amp; Introduction</a:t>
            </a:r>
            <a:endParaRPr lang="en-US" sz="5250" dirty="0"/>
          </a:p>
        </p:txBody>
      </p:sp>
      <p:sp>
        <p:nvSpPr>
          <p:cNvPr id="7" name="Module 1"/>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MODULE 1</a:t>
            </a:r>
            <a:endParaRPr lang="en-US" sz="2400" dirty="0"/>
          </a:p>
        </p:txBody>
      </p:sp>
      <p:sp>
        <p:nvSpPr>
          <p:cNvPr id="8" name="RAPID QUALITATIVE ASSESSMENT TRAINING"/>
          <p:cNvSpPr/>
          <p:nvPr/>
        </p:nvSpPr>
        <p:spPr>
          <a:xfrm>
            <a:off x="1371600" y="6191250"/>
            <a:ext cx="7315200"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RAPID QUALITATIVE ASSESSMENT TRAINING</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Introduction to Risk Communication and Community Engagement"/>
          <p:cNvSpPr/>
          <p:nvPr/>
        </p:nvSpPr>
        <p:spPr>
          <a:xfrm>
            <a:off x="952500" y="7848600"/>
            <a:ext cx="14506575" cy="1809750"/>
          </a:xfrm>
          <a:prstGeom prst="rect">
            <a:avLst/>
          </a:prstGeom>
          <a:noFill/>
          <a:ln/>
        </p:spPr>
        <p:txBody>
          <a:bodyPr wrap="square" lIns="0" tIns="0" rIns="0" bIns="0" rtlCol="0" anchor="t"/>
          <a:lstStyle/>
          <a:p>
            <a:pPr marL="0" indent="0" algn="l">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Introduction to Risk Communication and Community Engagement </a:t>
            </a:r>
            <a:endParaRPr lang="en-US" sz="5250" dirty="0"/>
          </a:p>
        </p:txBody>
      </p:sp>
      <p:sp>
        <p:nvSpPr>
          <p:cNvPr id="7" name="Module 2"/>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MODULE 2</a:t>
            </a:r>
            <a:endParaRPr lang="en-US" sz="2400" dirty="0"/>
          </a:p>
        </p:txBody>
      </p:sp>
      <p:sp>
        <p:nvSpPr>
          <p:cNvPr id="8" name="RAPID QUALITATIVE ASSESSMENT TRAINING"/>
          <p:cNvSpPr/>
          <p:nvPr/>
        </p:nvSpPr>
        <p:spPr>
          <a:xfrm>
            <a:off x="1371600" y="6191250"/>
            <a:ext cx="7315200"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RAPID QUALITATIVE ASSESSMENT TRAINING</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13.png" descr="preencoded.png"/>
          <p:cNvPicPr>
            <a:picLocks noChangeAspect="1"/>
          </p:cNvPicPr>
          <p:nvPr/>
        </p:nvPicPr>
        <p:blipFill>
          <a:blip r:embed="rId3"/>
          <a:srcRect/>
          <a:stretch/>
        </p:blipFill>
        <p:spPr>
          <a:xfrm>
            <a:off x="2409825" y="2190750"/>
            <a:ext cx="13468350" cy="6724650"/>
          </a:xfrm>
          <a:prstGeom prst="rect">
            <a:avLst/>
          </a:prstGeom>
        </p:spPr>
      </p:pic>
      <p:pic>
        <p:nvPicPr>
          <p:cNvPr id="3" name="Block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544800" y="952500"/>
            <a:ext cx="1790700" cy="714375"/>
          </a:xfrm>
          <a:prstGeom prst="rect">
            <a:avLst/>
          </a:prstGeom>
        </p:spPr>
      </p:pic>
      <p:sp>
        <p:nvSpPr>
          <p:cNvPr id="4" name="What is Risk Communication and Community Engagement"/>
          <p:cNvSpPr/>
          <p:nvPr/>
        </p:nvSpPr>
        <p:spPr>
          <a:xfrm>
            <a:off x="952500" y="952500"/>
            <a:ext cx="14306550" cy="1428750"/>
          </a:xfrm>
          <a:prstGeom prst="rect">
            <a:avLst/>
          </a:prstGeom>
          <a:noFill/>
          <a:ln/>
        </p:spPr>
        <p:txBody>
          <a:bodyPr wrap="square" lIns="0" tIns="0" rIns="0" bIns="0" rtlCol="0" anchor="t"/>
          <a:lstStyle/>
          <a:p>
            <a:pPr marL="0" indent="0" algn="l">
              <a:lnSpc>
                <a:spcPts val="5625"/>
              </a:lnSpc>
              <a:buNone/>
            </a:pPr>
            <a:r>
              <a:rPr lang="en-US" sz="3750" dirty="0">
                <a:solidFill>
                  <a:srgbClr val="0D0D0D"/>
                </a:solidFill>
                <a:latin typeface="Poppins SemiBold" pitchFamily="34" charset="0"/>
                <a:ea typeface="Poppins SemiBold" pitchFamily="34" charset="-122"/>
                <a:cs typeface="Poppins SemiBold" pitchFamily="34" charset="-120"/>
              </a:rPr>
              <a:t>What is Risk Communication and Community Engagement?</a:t>
            </a:r>
            <a:endParaRPr lang="en-US" sz="3750" dirty="0"/>
          </a:p>
        </p:txBody>
      </p:sp>
      <p:sp>
        <p:nvSpPr>
          <p:cNvPr id="5" name="Discuss"/>
          <p:cNvSpPr/>
          <p:nvPr/>
        </p:nvSpPr>
        <p:spPr>
          <a:xfrm>
            <a:off x="15697200" y="952500"/>
            <a:ext cx="1504950" cy="714375"/>
          </a:xfrm>
          <a:prstGeom prst="rect">
            <a:avLst/>
          </a:prstGeom>
          <a:noFill/>
          <a:ln/>
        </p:spPr>
        <p:txBody>
          <a:bodyPr wrap="square" lIns="0" tIns="0" rIns="0" bIns="0" rtlCol="0" anchor="t"/>
          <a:lstStyle/>
          <a:p>
            <a:pPr marL="0" indent="0" algn="l">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Discuss</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5905500"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pic>
        <p:nvPicPr>
          <p:cNvPr id="4" name="Frame 2095584907"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34150" y="4048125"/>
            <a:ext cx="10801350" cy="4400550"/>
          </a:xfrm>
          <a:prstGeom prst="rect">
            <a:avLst/>
          </a:prstGeom>
        </p:spPr>
      </p:pic>
      <p:sp>
        <p:nvSpPr>
          <p:cNvPr id="5" name="Different name same aim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Different name, same aims</a:t>
            </a:r>
            <a:endParaRPr lang="en-US" sz="5250" dirty="0"/>
          </a:p>
        </p:txBody>
      </p:sp>
      <p:sp>
        <p:nvSpPr>
          <p:cNvPr id="6" name="Accountability to Affected People AAP Community Engagement and Accountability CEA Communication with Communities CwC Risk Communication and Community Engagement Social and Behaviour Change Communication"/>
          <p:cNvSpPr/>
          <p:nvPr/>
        </p:nvSpPr>
        <p:spPr>
          <a:xfrm>
            <a:off x="952500" y="4048125"/>
            <a:ext cx="4533900" cy="4286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Accountability to Affected People (AAP)
Community Engagement and Accountability (CEA)
Communication with Communities (CwC)
Risk Communication and Community Engagement
Social and Behaviour Change Communication</a:t>
            </a:r>
            <a:endParaRPr lang="en-US" sz="2250" dirty="0"/>
          </a:p>
        </p:txBody>
      </p:sp>
      <p:sp>
        <p:nvSpPr>
          <p:cNvPr id="7" name="Using meaningful community participation open and honest communication and mechanisms to listen to and act on feedback to improve accountability to the people we serve"/>
          <p:cNvSpPr/>
          <p:nvPr/>
        </p:nvSpPr>
        <p:spPr>
          <a:xfrm>
            <a:off x="7296150" y="4810125"/>
            <a:ext cx="9296400" cy="128587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Using meaningful community participation, open and honest communication, and mechanisms to listen to and act on feedback to improve accountability to the people we serve</a:t>
            </a:r>
            <a:endParaRPr lang="en-US" sz="2250" dirty="0"/>
          </a:p>
        </p:txBody>
      </p:sp>
      <p:sp>
        <p:nvSpPr>
          <p:cNvPr id="8" name="As above with a focus on using communication and participatory approaches to encourage positive and healthy behaviours in health programmes or epidemics"/>
          <p:cNvSpPr/>
          <p:nvPr/>
        </p:nvSpPr>
        <p:spPr>
          <a:xfrm>
            <a:off x="7296150" y="6400800"/>
            <a:ext cx="9296400" cy="128587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As above, with a focus on using communication and participatory approaches to encourage positive and healthy behaviours in health programmes or epidemics</a:t>
            </a:r>
            <a:endParaRPr lang="en-US" sz="2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Block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000375"/>
            <a:ext cx="1790700" cy="714375"/>
          </a:xfrm>
          <a:prstGeom prst="rect">
            <a:avLst/>
          </a:prstGeom>
        </p:spPr>
      </p:pic>
      <p:sp>
        <p:nvSpPr>
          <p:cNvPr id="4" name="Community members must be active partners in the response"/>
          <p:cNvSpPr/>
          <p:nvPr/>
        </p:nvSpPr>
        <p:spPr>
          <a:xfrm>
            <a:off x="952500" y="5429250"/>
            <a:ext cx="4972050" cy="6286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Community members must be active partners in the response</a:t>
            </a:r>
            <a:endParaRPr lang="en-US" sz="1500" dirty="0"/>
          </a:p>
        </p:txBody>
      </p:sp>
      <p:sp>
        <p:nvSpPr>
          <p:cNvPr id="5" name="Epidemics start and end in communities"/>
          <p:cNvSpPr/>
          <p:nvPr/>
        </p:nvSpPr>
        <p:spPr>
          <a:xfrm>
            <a:off x="952500" y="4495800"/>
            <a:ext cx="4972050" cy="857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Epidemics start and end in communities</a:t>
            </a:r>
            <a:endParaRPr lang="en-US" sz="2250" dirty="0"/>
          </a:p>
        </p:txBody>
      </p:sp>
      <p:sp>
        <p:nvSpPr>
          <p:cNvPr id="6" name="One-way messaging and awareness raising is not enough"/>
          <p:cNvSpPr/>
          <p:nvPr/>
        </p:nvSpPr>
        <p:spPr>
          <a:xfrm>
            <a:off x="6667500" y="5429250"/>
            <a:ext cx="4972050" cy="6286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One-way messaging and awareness raising is not enough </a:t>
            </a:r>
            <a:endParaRPr lang="en-US" sz="1500" dirty="0"/>
          </a:p>
        </p:txBody>
      </p:sp>
      <p:sp>
        <p:nvSpPr>
          <p:cNvPr id="7" name="Behaviour change is complex"/>
          <p:cNvSpPr/>
          <p:nvPr/>
        </p:nvSpPr>
        <p:spPr>
          <a:xfrm>
            <a:off x="6667500" y="4495800"/>
            <a:ext cx="4972050" cy="857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Behaviour change
is complex</a:t>
            </a:r>
            <a:endParaRPr lang="en-US" sz="2250" dirty="0"/>
          </a:p>
        </p:txBody>
      </p:sp>
      <p:sp>
        <p:nvSpPr>
          <p:cNvPr id="8" name="If communities dont trust us they will not listen contribute or implement the actions needed to control an epidemic or may react with hostility and violence"/>
          <p:cNvSpPr/>
          <p:nvPr/>
        </p:nvSpPr>
        <p:spPr>
          <a:xfrm>
            <a:off x="952500" y="7486650"/>
            <a:ext cx="4972050" cy="125730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If communities don’t trust us, they will not listen, contribute, or implement the actions needed to control an epidemic, or may react with hostility and violence</a:t>
            </a:r>
            <a:endParaRPr lang="en-US" sz="1500" dirty="0"/>
          </a:p>
        </p:txBody>
      </p:sp>
      <p:sp>
        <p:nvSpPr>
          <p:cNvPr id="9" name="Trust is a key ingredient"/>
          <p:cNvSpPr/>
          <p:nvPr/>
        </p:nvSpPr>
        <p:spPr>
          <a:xfrm>
            <a:off x="952500" y="6553200"/>
            <a:ext cx="4972050" cy="857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Trust is a key
ingredient</a:t>
            </a:r>
            <a:endParaRPr lang="en-US" sz="2250" dirty="0"/>
          </a:p>
        </p:txBody>
      </p:sp>
      <p:sp>
        <p:nvSpPr>
          <p:cNvPr id="10" name="Feedback is crucial to understand community perceptions and adapt our response to stay relevant and effective"/>
          <p:cNvSpPr/>
          <p:nvPr/>
        </p:nvSpPr>
        <p:spPr>
          <a:xfrm>
            <a:off x="6667500" y="7486650"/>
            <a:ext cx="4972050"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Feedback is crucial to understand community perceptions and adapt our response to stay relevant and effective</a:t>
            </a:r>
            <a:endParaRPr lang="en-US" sz="1500" dirty="0"/>
          </a:p>
        </p:txBody>
      </p:sp>
      <p:sp>
        <p:nvSpPr>
          <p:cNvPr id="11" name="To build trust we need to listen and act"/>
          <p:cNvSpPr/>
          <p:nvPr/>
        </p:nvSpPr>
        <p:spPr>
          <a:xfrm>
            <a:off x="6667500" y="6553200"/>
            <a:ext cx="4972050" cy="857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To build trust, we need to listen and act</a:t>
            </a:r>
            <a:endParaRPr lang="en-US" sz="2250" dirty="0"/>
          </a:p>
        </p:txBody>
      </p:sp>
      <p:sp>
        <p:nvSpPr>
          <p:cNvPr id="12" name="Communities know better than anyone how to encourage safer healthier practices and what could prevent them"/>
          <p:cNvSpPr/>
          <p:nvPr/>
        </p:nvSpPr>
        <p:spPr>
          <a:xfrm>
            <a:off x="12382500" y="5429250"/>
            <a:ext cx="4972050"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Communities know better than anyone how to encourage safer, healthier practices and what could prevent them</a:t>
            </a:r>
            <a:endParaRPr lang="en-US" sz="1500" dirty="0"/>
          </a:p>
        </p:txBody>
      </p:sp>
      <p:sp>
        <p:nvSpPr>
          <p:cNvPr id="13" name="The community knows best"/>
          <p:cNvSpPr/>
          <p:nvPr/>
        </p:nvSpPr>
        <p:spPr>
          <a:xfrm>
            <a:off x="12382500" y="4495800"/>
            <a:ext cx="4972050" cy="857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The community
knows best</a:t>
            </a:r>
            <a:endParaRPr lang="en-US" sz="2250" dirty="0"/>
          </a:p>
        </p:txBody>
      </p:sp>
      <p:sp>
        <p:nvSpPr>
          <p:cNvPr id="14" name="Why is Risk Communication and Community Engagement important in epidemics"/>
          <p:cNvSpPr/>
          <p:nvPr/>
        </p:nvSpPr>
        <p:spPr>
          <a:xfrm>
            <a:off x="952500" y="342900"/>
            <a:ext cx="16402050" cy="1809750"/>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Why is Risk Communication and Community Engagement important in epidemics?</a:t>
            </a:r>
            <a:endParaRPr lang="en-US" sz="5250" dirty="0"/>
          </a:p>
        </p:txBody>
      </p:sp>
      <p:sp>
        <p:nvSpPr>
          <p:cNvPr id="15" name="Discuss"/>
          <p:cNvSpPr/>
          <p:nvPr/>
        </p:nvSpPr>
        <p:spPr>
          <a:xfrm>
            <a:off x="1104900" y="3000375"/>
            <a:ext cx="1504950" cy="714375"/>
          </a:xfrm>
          <a:prstGeom prst="rect">
            <a:avLst/>
          </a:prstGeom>
          <a:noFill/>
          <a:ln/>
        </p:spPr>
        <p:txBody>
          <a:bodyPr wrap="square" lIns="0" tIns="0" rIns="0" bIns="0" rtlCol="0" anchor="t"/>
          <a:lstStyle/>
          <a:p>
            <a:pPr marL="0" indent="0" algn="l">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Discuss</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67575" y="2971800"/>
            <a:ext cx="3838575" cy="3209925"/>
          </a:xfrm>
          <a:prstGeom prst="rect">
            <a:avLst/>
          </a:prstGeom>
        </p:spPr>
      </p:pic>
      <p:pic>
        <p:nvPicPr>
          <p:cNvPr id="4" name="Frame 2095584910"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496925" y="7048500"/>
            <a:ext cx="3838575" cy="2619375"/>
          </a:xfrm>
          <a:prstGeom prst="rect">
            <a:avLst/>
          </a:prstGeom>
        </p:spPr>
      </p:pic>
      <p:pic>
        <p:nvPicPr>
          <p:cNvPr id="5" name="Frame 2095584911"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267575" y="7048500"/>
            <a:ext cx="5486400" cy="2619375"/>
          </a:xfrm>
          <a:prstGeom prst="rect">
            <a:avLst/>
          </a:prstGeom>
        </p:spPr>
      </p:pic>
      <p:pic>
        <p:nvPicPr>
          <p:cNvPr id="6" name="Frame 2095584909"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763375" y="2971800"/>
            <a:ext cx="5572125" cy="3219450"/>
          </a:xfrm>
          <a:prstGeom prst="rect">
            <a:avLst/>
          </a:prstGeom>
        </p:spPr>
      </p:pic>
      <p:pic>
        <p:nvPicPr>
          <p:cNvPr id="7" name="image20.png" descr="preencoded.png"/>
          <p:cNvPicPr>
            <a:picLocks noChangeAspect="1"/>
          </p:cNvPicPr>
          <p:nvPr/>
        </p:nvPicPr>
        <p:blipFill>
          <a:blip r:embed="rId13"/>
          <a:srcRect/>
          <a:stretch/>
        </p:blipFill>
        <p:spPr>
          <a:xfrm>
            <a:off x="933450" y="2971800"/>
            <a:ext cx="5038725" cy="3267075"/>
          </a:xfrm>
          <a:prstGeom prst="rect">
            <a:avLst/>
          </a:prstGeom>
        </p:spPr>
      </p:pic>
      <p:pic>
        <p:nvPicPr>
          <p:cNvPr id="8" name="image18.png" descr="preencoded.png"/>
          <p:cNvPicPr>
            <a:picLocks noChangeAspect="1"/>
          </p:cNvPicPr>
          <p:nvPr/>
        </p:nvPicPr>
        <p:blipFill>
          <a:blip r:embed="rId14"/>
          <a:srcRect/>
          <a:stretch/>
        </p:blipFill>
        <p:spPr>
          <a:xfrm>
            <a:off x="933450" y="6238875"/>
            <a:ext cx="5038725" cy="3429000"/>
          </a:xfrm>
          <a:prstGeom prst="rect">
            <a:avLst/>
          </a:prstGeom>
        </p:spPr>
      </p:pic>
      <p:sp>
        <p:nvSpPr>
          <p:cNvPr id="9" name="The gap between rhetoric and reality"/>
          <p:cNvSpPr/>
          <p:nvPr/>
        </p:nvSpPr>
        <p:spPr>
          <a:xfrm>
            <a:off x="952500" y="8001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The gap between rhetoric and reality</a:t>
            </a:r>
            <a:endParaRPr lang="en-US" sz="5250" dirty="0"/>
          </a:p>
        </p:txBody>
      </p:sp>
      <p:sp>
        <p:nvSpPr>
          <p:cNvPr id="10" name="Theres not enough time to do community engagement  people are dying"/>
          <p:cNvSpPr/>
          <p:nvPr/>
        </p:nvSpPr>
        <p:spPr>
          <a:xfrm>
            <a:off x="7448550" y="3719512"/>
            <a:ext cx="3479392" cy="1714500"/>
          </a:xfrm>
          <a:prstGeom prst="rect">
            <a:avLst/>
          </a:prstGeom>
          <a:noFill/>
          <a:ln/>
        </p:spPr>
        <p:txBody>
          <a:bodyPr wrap="square" lIns="0" tIns="0" rIns="0" bIns="0" rtlCol="0" anchor="t"/>
          <a:lstStyle/>
          <a:p>
            <a:pPr marL="0" indent="0" algn="ctr">
              <a:lnSpc>
                <a:spcPts val="3375"/>
              </a:lnSpc>
              <a:buNone/>
            </a:pPr>
            <a:r>
              <a:rPr lang="en-US" sz="2250" dirty="0">
                <a:solidFill>
                  <a:srgbClr val="FFFFFF"/>
                </a:solidFill>
                <a:latin typeface="Poppins SemiBold" pitchFamily="34" charset="0"/>
                <a:ea typeface="Poppins SemiBold" pitchFamily="34" charset="-122"/>
                <a:cs typeface="Poppins SemiBold" pitchFamily="34" charset="-120"/>
              </a:rPr>
              <a:t>"There's not enough time to do community engagement – people are dying!" </a:t>
            </a:r>
            <a:endParaRPr lang="en-US" sz="2250" dirty="0"/>
          </a:p>
        </p:txBody>
      </p:sp>
      <p:sp>
        <p:nvSpPr>
          <p:cNvPr id="11" name="We are the health experts so we know what is best"/>
          <p:cNvSpPr/>
          <p:nvPr/>
        </p:nvSpPr>
        <p:spPr>
          <a:xfrm>
            <a:off x="13677900" y="7715250"/>
            <a:ext cx="3479392" cy="1285875"/>
          </a:xfrm>
          <a:prstGeom prst="rect">
            <a:avLst/>
          </a:prstGeom>
          <a:noFill/>
          <a:ln/>
        </p:spPr>
        <p:txBody>
          <a:bodyPr wrap="square" lIns="0" tIns="0" rIns="0" bIns="0" rtlCol="0" anchor="t"/>
          <a:lstStyle/>
          <a:p>
            <a:pPr marL="0" indent="0" algn="ctr">
              <a:lnSpc>
                <a:spcPts val="3375"/>
              </a:lnSpc>
              <a:buNone/>
            </a:pPr>
            <a:r>
              <a:rPr lang="en-US" sz="2250" dirty="0">
                <a:solidFill>
                  <a:srgbClr val="FFFFFF"/>
                </a:solidFill>
                <a:latin typeface="Poppins SemiBold" pitchFamily="34" charset="0"/>
                <a:ea typeface="Poppins SemiBold" pitchFamily="34" charset="-122"/>
                <a:cs typeface="Poppins SemiBold" pitchFamily="34" charset="-120"/>
              </a:rPr>
              <a:t>"We are the health experts so we know what is best"</a:t>
            </a:r>
            <a:endParaRPr lang="en-US" sz="2250" dirty="0"/>
          </a:p>
        </p:txBody>
      </p:sp>
      <p:sp>
        <p:nvSpPr>
          <p:cNvPr id="12" name="We already know the community well enough from other outbreaks"/>
          <p:cNvSpPr/>
          <p:nvPr/>
        </p:nvSpPr>
        <p:spPr>
          <a:xfrm>
            <a:off x="7562850" y="7715250"/>
            <a:ext cx="4895850" cy="1285875"/>
          </a:xfrm>
          <a:prstGeom prst="rect">
            <a:avLst/>
          </a:prstGeom>
          <a:noFill/>
          <a:ln/>
        </p:spPr>
        <p:txBody>
          <a:bodyPr wrap="square" lIns="0" tIns="0" rIns="0" bIns="0" rtlCol="0" anchor="t"/>
          <a:lstStyle/>
          <a:p>
            <a:pPr marL="0" indent="0" algn="ctr">
              <a:lnSpc>
                <a:spcPts val="3375"/>
              </a:lnSpc>
              <a:buNone/>
            </a:pPr>
            <a:r>
              <a:rPr lang="en-US" sz="2250" dirty="0">
                <a:solidFill>
                  <a:srgbClr val="FFFFFF"/>
                </a:solidFill>
                <a:latin typeface="Poppins SemiBold" pitchFamily="34" charset="0"/>
                <a:ea typeface="Poppins SemiBold" pitchFamily="34" charset="-122"/>
                <a:cs typeface="Poppins SemiBold" pitchFamily="34" charset="-120"/>
              </a:rPr>
              <a:t>"We already know the community well enough from other outbreaks"</a:t>
            </a:r>
            <a:endParaRPr lang="en-US" sz="2250" dirty="0"/>
          </a:p>
        </p:txBody>
      </p:sp>
      <p:sp>
        <p:nvSpPr>
          <p:cNvPr id="13" name="We cant change the response plan now as its already been approved by the donors"/>
          <p:cNvSpPr/>
          <p:nvPr/>
        </p:nvSpPr>
        <p:spPr>
          <a:xfrm>
            <a:off x="12058650" y="3938588"/>
            <a:ext cx="4981575" cy="1285875"/>
          </a:xfrm>
          <a:prstGeom prst="rect">
            <a:avLst/>
          </a:prstGeom>
          <a:noFill/>
          <a:ln/>
        </p:spPr>
        <p:txBody>
          <a:bodyPr wrap="square" lIns="0" tIns="0" rIns="0" bIns="0" rtlCol="0" anchor="t"/>
          <a:lstStyle/>
          <a:p>
            <a:pPr marL="0" indent="0" algn="ctr">
              <a:lnSpc>
                <a:spcPts val="3375"/>
              </a:lnSpc>
              <a:buNone/>
            </a:pPr>
            <a:r>
              <a:rPr lang="en-US" sz="2250" dirty="0">
                <a:solidFill>
                  <a:srgbClr val="FFFFFF"/>
                </a:solidFill>
                <a:latin typeface="Poppins SemiBold" pitchFamily="34" charset="0"/>
                <a:ea typeface="Poppins SemiBold" pitchFamily="34" charset="-122"/>
                <a:cs typeface="Poppins SemiBold" pitchFamily="34" charset="-120"/>
              </a:rPr>
              <a:t>"We can't change the response plan now as it's already been approved by the donors"</a:t>
            </a:r>
            <a:endParaRPr lang="en-US" sz="22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Frame 209558491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3190875"/>
            <a:ext cx="7572375" cy="2286000"/>
          </a:xfrm>
          <a:prstGeom prst="rect">
            <a:avLst/>
          </a:prstGeom>
        </p:spPr>
      </p:pic>
      <p:pic>
        <p:nvPicPr>
          <p:cNvPr id="3" name="Frame 209558491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6477000"/>
            <a:ext cx="7572375" cy="2600325"/>
          </a:xfrm>
          <a:prstGeom prst="rect">
            <a:avLst/>
          </a:prstGeom>
        </p:spPr>
      </p:pic>
      <p:pic>
        <p:nvPicPr>
          <p:cNvPr id="4" name="Frame 2095584915" descr="preencoded.png"/>
          <p:cNvPicPr>
            <a:picLocks noChangeAspect="1"/>
          </p:cNvPicPr>
          <p:nvPr/>
        </p:nvPicPr>
        <p:blipFill>
          <a:blip r:embed="rId7"/>
          <a:srcRect/>
          <a:stretch/>
        </p:blipFill>
        <p:spPr>
          <a:xfrm>
            <a:off x="9515475" y="6477000"/>
            <a:ext cx="7572375" cy="2600325"/>
          </a:xfrm>
          <a:prstGeom prst="rect">
            <a:avLst/>
          </a:prstGeom>
        </p:spPr>
      </p:pic>
      <p:pic>
        <p:nvPicPr>
          <p:cNvPr id="5" name="Frame 2095584913"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15475" y="3190875"/>
            <a:ext cx="7572375" cy="2286000"/>
          </a:xfrm>
          <a:prstGeom prst="rect">
            <a:avLst/>
          </a:prstGeom>
        </p:spPr>
      </p:pic>
      <p:pic>
        <p:nvPicPr>
          <p:cNvPr id="6"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7" name="Surveillance"/>
          <p:cNvSpPr/>
          <p:nvPr/>
        </p:nvSpPr>
        <p:spPr>
          <a:xfrm>
            <a:off x="1257300" y="3495675"/>
            <a:ext cx="6981825"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Surveillance</a:t>
            </a:r>
            <a:endParaRPr lang="en-US" sz="2250" dirty="0"/>
          </a:p>
        </p:txBody>
      </p:sp>
      <p:sp>
        <p:nvSpPr>
          <p:cNvPr id="8" name="Community involvement in contact tracing Rapid community insights of transmission patterns  hotspots Effective community-based surveillance"/>
          <p:cNvSpPr/>
          <p:nvPr/>
        </p:nvSpPr>
        <p:spPr>
          <a:xfrm>
            <a:off x="1257300" y="4229100"/>
            <a:ext cx="6981825"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Community involvement in contact tracing 
Rapid community insights of transmission patterns &amp; hotspots
Effective community-based surveillance</a:t>
            </a:r>
            <a:endParaRPr lang="en-US" sz="1500" dirty="0"/>
          </a:p>
        </p:txBody>
      </p:sp>
      <p:sp>
        <p:nvSpPr>
          <p:cNvPr id="9" name="Infection Prevention  Control"/>
          <p:cNvSpPr/>
          <p:nvPr/>
        </p:nvSpPr>
        <p:spPr>
          <a:xfrm>
            <a:off x="1257300" y="6781800"/>
            <a:ext cx="6981825"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Infection Prevention &amp; Control</a:t>
            </a:r>
            <a:endParaRPr lang="en-US" sz="2250" dirty="0"/>
          </a:p>
        </p:txBody>
      </p:sp>
      <p:sp>
        <p:nvSpPr>
          <p:cNvPr id="10" name="Insights on local transmission risks  locally-led solutions Engagement with local healers birth attendants caregivers Community-centred vaccination campaigns"/>
          <p:cNvSpPr/>
          <p:nvPr/>
        </p:nvSpPr>
        <p:spPr>
          <a:xfrm>
            <a:off x="1257300" y="7515225"/>
            <a:ext cx="6981825"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Insights on local transmission risks &amp; locally-led solutions
Engagement with local healers, birth attendants, caregivers
Community-centred vaccination campaigns </a:t>
            </a:r>
            <a:endParaRPr lang="en-US" sz="1500" dirty="0"/>
          </a:p>
        </p:txBody>
      </p:sp>
      <p:sp>
        <p:nvSpPr>
          <p:cNvPr id="11" name="Points of Entry"/>
          <p:cNvSpPr/>
          <p:nvPr/>
        </p:nvSpPr>
        <p:spPr>
          <a:xfrm>
            <a:off x="9820275" y="6781800"/>
            <a:ext cx="6981825"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Points of Entry</a:t>
            </a:r>
            <a:endParaRPr lang="en-US" sz="2250" dirty="0"/>
          </a:p>
        </p:txBody>
      </p:sp>
      <p:sp>
        <p:nvSpPr>
          <p:cNvPr id="12" name="Support effective 2-way communication channels in languages spoken by those crossing at border points Mapping of local community networks to engage on safe travel and migration"/>
          <p:cNvSpPr/>
          <p:nvPr/>
        </p:nvSpPr>
        <p:spPr>
          <a:xfrm>
            <a:off x="9820275" y="7515225"/>
            <a:ext cx="6981825" cy="125730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Support effective 2-way communication channels in languages spoken by those crossing at border points
Mapping of local community networks to engage on safe travel and migration </a:t>
            </a:r>
            <a:endParaRPr lang="en-US" sz="1500" dirty="0"/>
          </a:p>
        </p:txBody>
      </p:sp>
      <p:sp>
        <p:nvSpPr>
          <p:cNvPr id="13" name="Case Management"/>
          <p:cNvSpPr/>
          <p:nvPr/>
        </p:nvSpPr>
        <p:spPr>
          <a:xfrm>
            <a:off x="9820275" y="3495675"/>
            <a:ext cx="6981825"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Case Management</a:t>
            </a:r>
            <a:endParaRPr lang="en-US" sz="2250" dirty="0"/>
          </a:p>
        </p:txBody>
      </p:sp>
      <p:sp>
        <p:nvSpPr>
          <p:cNvPr id="14" name="Ensure participation in burials respecting local customs Generate insights on patient care perspectives of caregivers"/>
          <p:cNvSpPr/>
          <p:nvPr/>
        </p:nvSpPr>
        <p:spPr>
          <a:xfrm>
            <a:off x="9820275" y="4229100"/>
            <a:ext cx="6981825" cy="6286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Ensure participation in burials, respecting local customs
Generate insights on patient care, perspectives of caregivers</a:t>
            </a:r>
            <a:endParaRPr lang="en-US" sz="1500" dirty="0"/>
          </a:p>
        </p:txBody>
      </p:sp>
      <p:sp>
        <p:nvSpPr>
          <p:cNvPr id="15" name="RCCE as an integrated approach"/>
          <p:cNvSpPr/>
          <p:nvPr/>
        </p:nvSpPr>
        <p:spPr>
          <a:xfrm>
            <a:off x="952500" y="8001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RCCE as an integrated approach </a:t>
            </a:r>
            <a:endParaRPr lang="en-US" sz="5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15.jpg" descr="preencoded.png"/>
          <p:cNvPicPr>
            <a:picLocks noChangeAspect="1"/>
          </p:cNvPicPr>
          <p:nvPr/>
        </p:nvPicPr>
        <p:blipFill>
          <a:blip r:embed="rId5"/>
          <a:srcRect/>
          <a:stretch/>
        </p:blipFill>
        <p:spPr>
          <a:xfrm>
            <a:off x="8858250" y="3181350"/>
            <a:ext cx="4322601" cy="5681868"/>
          </a:xfrm>
          <a:prstGeom prst="rect">
            <a:avLst/>
          </a:prstGeom>
        </p:spPr>
      </p:pic>
      <p:pic>
        <p:nvPicPr>
          <p:cNvPr id="4" name="image21.jpg" descr="preencoded.png"/>
          <p:cNvPicPr>
            <a:picLocks noChangeAspect="1"/>
          </p:cNvPicPr>
          <p:nvPr/>
        </p:nvPicPr>
        <p:blipFill>
          <a:blip r:embed="rId6"/>
          <a:srcRect/>
          <a:stretch/>
        </p:blipFill>
        <p:spPr>
          <a:xfrm>
            <a:off x="13535025" y="3181350"/>
            <a:ext cx="4038600" cy="3209925"/>
          </a:xfrm>
          <a:prstGeom prst="rect">
            <a:avLst/>
          </a:prstGeom>
        </p:spPr>
      </p:pic>
      <p:sp>
        <p:nvSpPr>
          <p:cNvPr id="5" name="Rapid qualitative assessments for cholera in Zimbabwe Series of rapid qualitative data collection exercises incl observation FGDs and KIIs in cholera hotspots Data collection tools adapted to focus on key enquiries each round based on the cholera question"/>
          <p:cNvSpPr/>
          <p:nvPr/>
        </p:nvSpPr>
        <p:spPr>
          <a:xfrm>
            <a:off x="952500" y="3181350"/>
            <a:ext cx="7000875" cy="6515100"/>
          </a:xfrm>
          <a:prstGeom prst="rect">
            <a:avLst/>
          </a:prstGeom>
          <a:noFill/>
          <a:ln/>
        </p:spPr>
        <p:txBody>
          <a:bodyPr wrap="square" lIns="0" tIns="0" rIns="0" bIns="0" rtlCol="0" anchor="ctr"/>
          <a:lstStyle/>
          <a:p>
            <a:pPr marL="0" indent="0" algn="l">
              <a:lnSpc>
                <a:spcPts val="3000"/>
              </a:lnSpc>
              <a:buNone/>
            </a:pPr>
            <a:r>
              <a:rPr lang="en-US" sz="3000" dirty="0">
                <a:solidFill>
                  <a:srgbClr val="0D0D0D"/>
                </a:solidFill>
                <a:latin typeface="Poppins SemiBold" pitchFamily="34" charset="0"/>
                <a:ea typeface="Poppins SemiBold" pitchFamily="34" charset="-122"/>
                <a:cs typeface="Poppins SemiBold" pitchFamily="34" charset="-120"/>
              </a:rPr>
              <a:t>Rapid qualitative assessments for cholera in Zimbabwe
</a:t>
            </a:r>
            <a:r>
              <a:rPr lang="en-US" sz="2250" dirty="0">
                <a:solidFill>
                  <a:srgbClr val="0D0D0D"/>
                </a:solidFill>
                <a:latin typeface="Poppins Light" pitchFamily="34" charset="0"/>
                <a:ea typeface="Poppins Light" pitchFamily="34" charset="-122"/>
                <a:cs typeface="Poppins Light" pitchFamily="34" charset="-120"/>
              </a:rPr>
              <a:t>Series of rapid qualitative data collection exercises incl. observation, FGDs, and KIIs in cholera hotspots 
Data collection tools adapted to focus on key enquiries each round, based on the </a:t>
            </a:r>
            <a:r>
              <a:rPr lang="en-US" sz="2250" dirty="0">
                <a:solidFill>
                  <a:srgbClr val="2F9C67"/>
                </a:solidFill>
                <a:latin typeface="Poppins SemiBold" pitchFamily="34" charset="0"/>
                <a:ea typeface="Poppins SemiBold" pitchFamily="34" charset="-122"/>
                <a:cs typeface="Poppins SemiBold" pitchFamily="34" charset="-120"/>
              </a:rPr>
              <a:t>cholera questions bank
</a:t>
            </a:r>
            <a:r>
              <a:rPr lang="en-US" sz="2250" dirty="0">
                <a:solidFill>
                  <a:srgbClr val="0D0D0D"/>
                </a:solidFill>
                <a:latin typeface="Poppins Light" pitchFamily="34" charset="0"/>
                <a:ea typeface="Poppins Light" pitchFamily="34" charset="-122"/>
                <a:cs typeface="Poppins Light" pitchFamily="34" charset="-120"/>
              </a:rPr>
              <a:t>
Building on work initiated in Malawi, refined in Zimbabwe, now being deployed in Zambia
Data collected and analysed by multiple partners
Findings disseminated through user-friendly information products and discussed with all pillar leads</a:t>
            </a:r>
            <a:endParaRPr lang="en-US" sz="3000" dirty="0"/>
          </a:p>
        </p:txBody>
      </p:sp>
      <p:sp>
        <p:nvSpPr>
          <p:cNvPr id="6" name="RQAs in action"/>
          <p:cNvSpPr/>
          <p:nvPr/>
        </p:nvSpPr>
        <p:spPr>
          <a:xfrm>
            <a:off x="952500" y="800100"/>
            <a:ext cx="16640175"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RQAs in action!</a:t>
            </a:r>
            <a:endParaRPr lang="en-US" sz="5250" dirty="0"/>
          </a:p>
        </p:txBody>
      </p:sp>
      <p:sp>
        <p:nvSpPr>
          <p:cNvPr id="7" name="A FGD with community leaders"/>
          <p:cNvSpPr/>
          <p:nvPr/>
        </p:nvSpPr>
        <p:spPr>
          <a:xfrm>
            <a:off x="8858250" y="9182100"/>
            <a:ext cx="4343400" cy="428625"/>
          </a:xfrm>
          <a:prstGeom prst="rect">
            <a:avLst/>
          </a:prstGeom>
          <a:noFill/>
          <a:ln/>
        </p:spPr>
        <p:txBody>
          <a:bodyPr wrap="square" lIns="0" tIns="0" rIns="0" bIns="0" rtlCol="0" anchor="t"/>
          <a:lstStyle/>
          <a:p>
            <a:pPr marL="0" indent="0" algn="l">
              <a:lnSpc>
                <a:spcPts val="3375"/>
              </a:lnSpc>
              <a:buNone/>
            </a:pPr>
            <a:r>
              <a:rPr lang="en-US" sz="1500" dirty="0">
                <a:solidFill>
                  <a:srgbClr val="0D0D0D"/>
                </a:solidFill>
                <a:latin typeface="Poppins SemiBold" pitchFamily="34" charset="0"/>
                <a:ea typeface="Poppins SemiBold" pitchFamily="34" charset="-122"/>
                <a:cs typeface="Poppins SemiBold" pitchFamily="34" charset="-120"/>
              </a:rPr>
              <a:t>A FGD with community leaders</a:t>
            </a:r>
            <a:endParaRPr lang="en-US" sz="1500" dirty="0"/>
          </a:p>
        </p:txBody>
      </p:sp>
      <p:sp>
        <p:nvSpPr>
          <p:cNvPr id="8" name="A nurse presents a cholera hotspot map"/>
          <p:cNvSpPr/>
          <p:nvPr/>
        </p:nvSpPr>
        <p:spPr>
          <a:xfrm>
            <a:off x="13535025" y="6715125"/>
            <a:ext cx="4343400" cy="428625"/>
          </a:xfrm>
          <a:prstGeom prst="rect">
            <a:avLst/>
          </a:prstGeom>
          <a:noFill/>
          <a:ln/>
        </p:spPr>
        <p:txBody>
          <a:bodyPr wrap="square" lIns="0" tIns="0" rIns="0" bIns="0" rtlCol="0" anchor="t"/>
          <a:lstStyle/>
          <a:p>
            <a:pPr marL="0" indent="0" algn="l">
              <a:lnSpc>
                <a:spcPts val="3375"/>
              </a:lnSpc>
              <a:buNone/>
            </a:pPr>
            <a:r>
              <a:rPr lang="en-US" sz="1500" dirty="0">
                <a:solidFill>
                  <a:srgbClr val="0D0D0D"/>
                </a:solidFill>
                <a:latin typeface="Poppins SemiBold" pitchFamily="34" charset="0"/>
                <a:ea typeface="Poppins SemiBold" pitchFamily="34" charset="-122"/>
                <a:cs typeface="Poppins SemiBold" pitchFamily="34" charset="-120"/>
              </a:rPr>
              <a:t>A nurse presents a cholera hotspot map</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22.png" descr="preencoded.png"/>
          <p:cNvPicPr>
            <a:picLocks noChangeAspect="1"/>
          </p:cNvPicPr>
          <p:nvPr/>
        </p:nvPicPr>
        <p:blipFill>
          <a:blip r:embed="rId5"/>
          <a:srcRect/>
          <a:stretch/>
        </p:blipFill>
        <p:spPr>
          <a:xfrm>
            <a:off x="9515475" y="3133725"/>
            <a:ext cx="7244097" cy="6457818"/>
          </a:xfrm>
          <a:prstGeom prst="rect">
            <a:avLst/>
          </a:prstGeom>
        </p:spPr>
      </p:pic>
      <p:sp>
        <p:nvSpPr>
          <p:cNvPr id="4" name="Insights generated by community members which can be negative or positive Insights generated by community members which can be negative or positive Questions Suggestions Concerns Perceptions or beliefs Praise or statements of thanks Received through House"/>
          <p:cNvSpPr/>
          <p:nvPr/>
        </p:nvSpPr>
        <p:spPr>
          <a:xfrm>
            <a:off x="952500" y="2990850"/>
            <a:ext cx="7000875" cy="6896100"/>
          </a:xfrm>
          <a:prstGeom prst="rect">
            <a:avLst/>
          </a:prstGeom>
          <a:noFill/>
          <a:ln/>
        </p:spPr>
        <p:txBody>
          <a:bodyPr wrap="square" lIns="0" tIns="0" rIns="0" bIns="0" rtlCol="0" anchor="ctr"/>
          <a:lstStyle/>
          <a:p>
            <a:pPr marL="0" indent="0" algn="l">
              <a:lnSpc>
                <a:spcPts val="3000"/>
              </a:lnSpc>
              <a:buNone/>
            </a:pPr>
            <a:r>
              <a:rPr lang="en-US" sz="3000" dirty="0">
                <a:solidFill>
                  <a:srgbClr val="0D0D0D"/>
                </a:solidFill>
                <a:latin typeface="Poppins SemiBold" pitchFamily="34" charset="0"/>
                <a:ea typeface="Poppins SemiBold" pitchFamily="34" charset="-122"/>
                <a:cs typeface="Poppins SemiBold" pitchFamily="34" charset="-120"/>
              </a:rPr>
              <a:t>Insights generated by community members which can be negative or positive:
</a:t>
            </a:r>
            <a:r>
              <a:rPr lang="en-US" sz="2250" dirty="0">
                <a:solidFill>
                  <a:srgbClr val="0D0D0D"/>
                </a:solidFill>
                <a:latin typeface="Poppins Light" pitchFamily="34" charset="0"/>
                <a:ea typeface="Poppins Light" pitchFamily="34" charset="-122"/>
                <a:cs typeface="Poppins Light" pitchFamily="34" charset="-120"/>
              </a:rPr>
              <a:t>Insights generated by community members which can be negative or positive:
Questions
Suggestions
Concerns 
Perceptions or beliefs 
Praise or statements of thanks 
</a:t>
            </a:r>
            <a:r>
              <a:rPr lang="en-US" sz="3000" dirty="0">
                <a:solidFill>
                  <a:srgbClr val="0D0D0D"/>
                </a:solidFill>
                <a:latin typeface="Poppins SemiBold" pitchFamily="34" charset="0"/>
                <a:ea typeface="Poppins SemiBold" pitchFamily="34" charset="-122"/>
                <a:cs typeface="Poppins SemiBold" pitchFamily="34" charset="-120"/>
              </a:rPr>
              <a:t>Received through:
</a:t>
            </a:r>
            <a:r>
              <a:rPr lang="en-US" sz="2250" dirty="0">
                <a:solidFill>
                  <a:srgbClr val="0D0D0D"/>
                </a:solidFill>
                <a:latin typeface="Poppins Light" pitchFamily="34" charset="0"/>
                <a:ea typeface="Poppins Light" pitchFamily="34" charset="-122"/>
                <a:cs typeface="Poppins Light" pitchFamily="34" charset="-120"/>
              </a:rPr>
              <a:t>House-to-house visits 
Hotlines
Helpdesks 
Community meetings 
...and many more! </a:t>
            </a:r>
            <a:endParaRPr lang="en-US" sz="3000" dirty="0"/>
          </a:p>
        </p:txBody>
      </p:sp>
      <p:sp>
        <p:nvSpPr>
          <p:cNvPr id="5" name="What is community feedback"/>
          <p:cNvSpPr/>
          <p:nvPr/>
        </p:nvSpPr>
        <p:spPr>
          <a:xfrm>
            <a:off x="952500" y="800100"/>
            <a:ext cx="16640175"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What is community feedback?</a:t>
            </a:r>
            <a:endParaRPr lang="en-US" sz="52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14.png" descr="preencoded.png"/>
          <p:cNvPicPr>
            <a:picLocks noChangeAspect="1"/>
          </p:cNvPicPr>
          <p:nvPr/>
        </p:nvPicPr>
        <p:blipFill>
          <a:blip r:embed="rId5"/>
          <a:srcRect/>
          <a:stretch/>
        </p:blipFill>
        <p:spPr>
          <a:xfrm>
            <a:off x="895350" y="3476625"/>
            <a:ext cx="7038975" cy="3476625"/>
          </a:xfrm>
          <a:prstGeom prst="rect">
            <a:avLst/>
          </a:prstGeom>
        </p:spPr>
      </p:pic>
      <p:pic>
        <p:nvPicPr>
          <p:cNvPr id="4" name="image19.png" descr="preencoded.png"/>
          <p:cNvPicPr>
            <a:picLocks noChangeAspect="1"/>
          </p:cNvPicPr>
          <p:nvPr/>
        </p:nvPicPr>
        <p:blipFill>
          <a:blip r:embed="rId6"/>
          <a:srcRect/>
          <a:stretch/>
        </p:blipFill>
        <p:spPr>
          <a:xfrm>
            <a:off x="8654802" y="4524375"/>
            <a:ext cx="8740936" cy="4562994"/>
          </a:xfrm>
          <a:prstGeom prst="rect">
            <a:avLst/>
          </a:prstGeom>
        </p:spPr>
      </p:pic>
      <p:sp>
        <p:nvSpPr>
          <p:cNvPr id="5" name="Bunia DR Congo DRC Red Cross volunteers regularly engage with students providing critical information about Ebola and how to prevent other major diseases It also gives opportunities for students to ask questions and provide feedback to volunteers who shar"/>
          <p:cNvSpPr/>
          <p:nvPr/>
        </p:nvSpPr>
        <p:spPr>
          <a:xfrm>
            <a:off x="952500" y="7334250"/>
            <a:ext cx="7000875" cy="1828800"/>
          </a:xfrm>
          <a:prstGeom prst="rect">
            <a:avLst/>
          </a:prstGeom>
          <a:noFill/>
          <a:ln/>
        </p:spPr>
        <p:txBody>
          <a:bodyPr wrap="square" lIns="0" tIns="0" rIns="0" bIns="0" rtlCol="0" anchor="ctr"/>
          <a:lstStyle/>
          <a:p>
            <a:pPr marL="0" indent="0" algn="l">
              <a:lnSpc>
                <a:spcPts val="2400"/>
              </a:lnSpc>
              <a:buNone/>
            </a:pPr>
            <a:r>
              <a:rPr lang="en-US" sz="1800" dirty="0">
                <a:solidFill>
                  <a:srgbClr val="0D0D0D"/>
                </a:solidFill>
                <a:latin typeface="Poppins Light" pitchFamily="34" charset="0"/>
                <a:ea typeface="Poppins Light" pitchFamily="34" charset="-122"/>
                <a:cs typeface="Poppins Light" pitchFamily="34" charset="-120"/>
              </a:rPr>
              <a:t>Bunia, DR Congo: DRC Red Cross volunteers regularly engage with students, providing critical information about Ebola and how to prevent other major diseases. It also gives opportunities for students to ask questions and provide feedback to volunteers who share this in the community feedback system set up with IFRC and CDC</a:t>
            </a:r>
            <a:endParaRPr lang="en-US" sz="1800" dirty="0"/>
          </a:p>
        </p:txBody>
      </p:sp>
      <p:sp>
        <p:nvSpPr>
          <p:cNvPr id="6" name="An example from DRC Red Cross"/>
          <p:cNvSpPr/>
          <p:nvPr/>
        </p:nvSpPr>
        <p:spPr>
          <a:xfrm>
            <a:off x="952500" y="800100"/>
            <a:ext cx="16640175"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An example from DRC Red Cross</a:t>
            </a:r>
            <a:endParaRPr lang="en-US" sz="5250" dirty="0"/>
          </a:p>
        </p:txBody>
      </p:sp>
      <p:sp>
        <p:nvSpPr>
          <p:cNvPr id="7" name="Feedback dashboard in DRC"/>
          <p:cNvSpPr/>
          <p:nvPr/>
        </p:nvSpPr>
        <p:spPr>
          <a:xfrm>
            <a:off x="8715375" y="3476625"/>
            <a:ext cx="7000875" cy="381000"/>
          </a:xfrm>
          <a:prstGeom prst="rect">
            <a:avLst/>
          </a:prstGeom>
          <a:noFill/>
          <a:ln/>
        </p:spPr>
        <p:txBody>
          <a:bodyPr wrap="square" lIns="0" tIns="0" rIns="0" bIns="0" rtlCol="0" anchor="ctr"/>
          <a:lstStyle/>
          <a:p>
            <a:pPr marL="0" indent="0" algn="l">
              <a:lnSpc>
                <a:spcPts val="3000"/>
              </a:lnSpc>
              <a:buNone/>
            </a:pPr>
            <a:r>
              <a:rPr lang="en-US" sz="3000" dirty="0">
                <a:solidFill>
                  <a:srgbClr val="0D0D0D"/>
                </a:solidFill>
                <a:latin typeface="Poppins SemiBold" pitchFamily="34" charset="0"/>
                <a:ea typeface="Poppins SemiBold" pitchFamily="34" charset="-122"/>
                <a:cs typeface="Poppins SemiBold" pitchFamily="34" charset="-120"/>
              </a:rPr>
              <a:t>Feedback dashboard in DRC</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9">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Steps tosetup a feedbackmechanism Each group will receive 13 cards with the steps for setting up and running a feedback mechanism Take 10 mins to discuss what order they should go in"/>
          <p:cNvSpPr/>
          <p:nvPr/>
        </p:nvSpPr>
        <p:spPr>
          <a:xfrm>
            <a:off x="8286750" y="2809875"/>
            <a:ext cx="9067800" cy="4657725"/>
          </a:xfrm>
          <a:prstGeom prst="rect">
            <a:avLst/>
          </a:prstGeom>
          <a:noFill/>
          <a:ln/>
        </p:spPr>
        <p:txBody>
          <a:bodyPr wrap="square" lIns="0" tIns="0" rIns="0" bIns="0" rtlCol="0" anchor="t"/>
          <a:lstStyle/>
          <a:p>
            <a:pPr marL="0" indent="0" algn="l">
              <a:lnSpc>
                <a:spcPts val="4125"/>
              </a:lnSpc>
              <a:spcAft>
                <a:spcPts val="1050"/>
              </a:spcAft>
              <a:buNone/>
            </a:pPr>
            <a:r>
              <a:rPr lang="en-US" sz="4200" dirty="0">
                <a:solidFill>
                  <a:srgbClr val="FFFFFF"/>
                </a:solidFill>
                <a:latin typeface="Poppins SemiBold" pitchFamily="34" charset="0"/>
                <a:ea typeface="Poppins SemiBold" pitchFamily="34" charset="-122"/>
                <a:cs typeface="Poppins SemiBold" pitchFamily="34" charset="-120"/>
              </a:rPr>
              <a:t>Steps to setup a feedback mechanism
</a:t>
            </a:r>
            <a:r>
              <a:rPr lang="en-US" sz="2700" dirty="0">
                <a:solidFill>
                  <a:srgbClr val="FFFFFF"/>
                </a:solidFill>
                <a:latin typeface="Poppins SemiBold" pitchFamily="34" charset="0"/>
                <a:ea typeface="Poppins SemiBold" pitchFamily="34" charset="-122"/>
                <a:cs typeface="Poppins SemiBold" pitchFamily="34" charset="-120"/>
              </a:rPr>
              <a:t>Each group will receive 13 cards with the steps for setting up and running a feedback mechanism
Take 10 mins to discuss what order they should go in </a:t>
            </a:r>
            <a:endParaRPr lang="en-US" sz="4200" dirty="0"/>
          </a:p>
        </p:txBody>
      </p:sp>
      <p:sp>
        <p:nvSpPr>
          <p:cNvPr id="4" name="Group exercise"/>
          <p:cNvSpPr/>
          <p:nvPr/>
        </p:nvSpPr>
        <p:spPr>
          <a:xfrm>
            <a:off x="619125" y="2857500"/>
            <a:ext cx="6210300" cy="2286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Group exercise</a:t>
            </a:r>
            <a:endParaRPr lang="en-US" sz="7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Refresh understanding of what Risk Communication and Community Engagement is and why it is important"/>
          <p:cNvSpPr/>
          <p:nvPr/>
        </p:nvSpPr>
        <p:spPr>
          <a:xfrm>
            <a:off x="10858500" y="5791200"/>
            <a:ext cx="6496050" cy="762000"/>
          </a:xfrm>
          <a:prstGeom prst="rect">
            <a:avLst/>
          </a:prstGeom>
          <a:noFill/>
          <a:ln/>
        </p:spPr>
        <p:txBody>
          <a:bodyPr wrap="square" lIns="0" tIns="0" rIns="0" bIns="0" rtlCol="0" anchor="t"/>
          <a:lstStyle/>
          <a:p>
            <a:pPr marL="0" indent="0" algn="l">
              <a:lnSpc>
                <a:spcPts val="3000"/>
              </a:lnSpc>
              <a:buNone/>
            </a:pPr>
            <a:r>
              <a:rPr lang="en-US" sz="1800" dirty="0">
                <a:solidFill>
                  <a:srgbClr val="2B4561"/>
                </a:solidFill>
                <a:latin typeface="Poppins Light" pitchFamily="34" charset="0"/>
                <a:ea typeface="Poppins Light" pitchFamily="34" charset="-122"/>
                <a:cs typeface="Poppins Light" pitchFamily="34" charset="-120"/>
              </a:rPr>
              <a:t>Refresh understanding of what Risk Communication and Community Engagement is and why it is important</a:t>
            </a:r>
            <a:endParaRPr lang="en-US" sz="1800" dirty="0"/>
          </a:p>
        </p:txBody>
      </p:sp>
      <p:sp>
        <p:nvSpPr>
          <p:cNvPr id="4" name="name_04"/>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04</a:t>
            </a:r>
            <a:endParaRPr lang="en-US" sz="7500" dirty="0"/>
          </a:p>
        </p:txBody>
      </p:sp>
      <p:sp>
        <p:nvSpPr>
          <p:cNvPr id="5" name="Formulate and apply ground rules for fostering a safe and respectful learning environment"/>
          <p:cNvSpPr/>
          <p:nvPr/>
        </p:nvSpPr>
        <p:spPr>
          <a:xfrm>
            <a:off x="10858500" y="4191000"/>
            <a:ext cx="6496050" cy="762000"/>
          </a:xfrm>
          <a:prstGeom prst="rect">
            <a:avLst/>
          </a:prstGeom>
          <a:noFill/>
          <a:ln/>
        </p:spPr>
        <p:txBody>
          <a:bodyPr wrap="square" lIns="0" tIns="0" rIns="0" bIns="0" rtlCol="0" anchor="t"/>
          <a:lstStyle/>
          <a:p>
            <a:pPr marL="0" indent="0" algn="l">
              <a:lnSpc>
                <a:spcPts val="3000"/>
              </a:lnSpc>
              <a:buNone/>
            </a:pPr>
            <a:r>
              <a:rPr lang="en-US" sz="1800" dirty="0">
                <a:solidFill>
                  <a:srgbClr val="2B4561"/>
                </a:solidFill>
                <a:latin typeface="Poppins Light" pitchFamily="34" charset="0"/>
                <a:ea typeface="Poppins Light" pitchFamily="34" charset="-122"/>
                <a:cs typeface="Poppins Light" pitchFamily="34" charset="-120"/>
              </a:rPr>
              <a:t>Formulate and apply ground rules for fostering a safe and respectful learning environment </a:t>
            </a:r>
            <a:endParaRPr lang="en-US" sz="1800" dirty="0"/>
          </a:p>
        </p:txBody>
      </p:sp>
      <p:sp>
        <p:nvSpPr>
          <p:cNvPr id="6" name="name_03"/>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7" name="Discuss training objectives and how these align to your own expectations and learning goals"/>
          <p:cNvSpPr/>
          <p:nvPr/>
        </p:nvSpPr>
        <p:spPr>
          <a:xfrm>
            <a:off x="2476500" y="5905500"/>
            <a:ext cx="6496050" cy="762000"/>
          </a:xfrm>
          <a:prstGeom prst="rect">
            <a:avLst/>
          </a:prstGeom>
          <a:noFill/>
          <a:ln/>
        </p:spPr>
        <p:txBody>
          <a:bodyPr wrap="square" lIns="0" tIns="0" rIns="0" bIns="0" rtlCol="0" anchor="t"/>
          <a:lstStyle/>
          <a:p>
            <a:pPr marL="0" indent="0" algn="l">
              <a:lnSpc>
                <a:spcPts val="3000"/>
              </a:lnSpc>
              <a:buNone/>
            </a:pPr>
            <a:r>
              <a:rPr lang="en-US" sz="1800" dirty="0">
                <a:solidFill>
                  <a:srgbClr val="2B4561"/>
                </a:solidFill>
                <a:latin typeface="Poppins Light" pitchFamily="34" charset="0"/>
                <a:ea typeface="Poppins Light" pitchFamily="34" charset="-122"/>
                <a:cs typeface="Poppins Light" pitchFamily="34" charset="-120"/>
              </a:rPr>
              <a:t>Discuss training objectives and how these align to your own expectations and learning goals </a:t>
            </a:r>
            <a:endParaRPr lang="en-US" sz="1800" dirty="0"/>
          </a:p>
        </p:txBody>
      </p:sp>
      <p:sp>
        <p:nvSpPr>
          <p:cNvPr id="8"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9" name="Introduce yourself and get to know participants and facilitators"/>
          <p:cNvSpPr/>
          <p:nvPr/>
        </p:nvSpPr>
        <p:spPr>
          <a:xfrm>
            <a:off x="2476500" y="4076700"/>
            <a:ext cx="6496050" cy="762000"/>
          </a:xfrm>
          <a:prstGeom prst="rect">
            <a:avLst/>
          </a:prstGeom>
          <a:noFill/>
          <a:ln/>
        </p:spPr>
        <p:txBody>
          <a:bodyPr wrap="square" lIns="0" tIns="0" rIns="0" bIns="0" rtlCol="0" anchor="t"/>
          <a:lstStyle/>
          <a:p>
            <a:pPr marL="0" indent="0" algn="l">
              <a:lnSpc>
                <a:spcPts val="3000"/>
              </a:lnSpc>
              <a:buNone/>
            </a:pPr>
            <a:r>
              <a:rPr lang="en-US" sz="1800" dirty="0">
                <a:solidFill>
                  <a:srgbClr val="2B4561"/>
                </a:solidFill>
                <a:latin typeface="Poppins Light" pitchFamily="34" charset="0"/>
                <a:ea typeface="Poppins Light" pitchFamily="34" charset="-122"/>
                <a:cs typeface="Poppins Light" pitchFamily="34" charset="-120"/>
              </a:rPr>
              <a:t>Introduce yourself and get to know participants and facilitators  </a:t>
            </a:r>
            <a:endParaRPr lang="en-US" sz="1800" dirty="0"/>
          </a:p>
        </p:txBody>
      </p:sp>
      <p:sp>
        <p:nvSpPr>
          <p:cNvPr id="10"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1" name="Learning Objective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Learning Objectives</a:t>
            </a:r>
            <a:endParaRPr lang="en-US" sz="52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5905500"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3238500" cy="714375"/>
          </a:xfrm>
          <a:prstGeom prst="rect">
            <a:avLst/>
          </a:prstGeom>
        </p:spPr>
      </p:pic>
      <p:pic>
        <p:nvPicPr>
          <p:cNvPr id="5" name="image24.png" descr="preencoded.png"/>
          <p:cNvPicPr>
            <a:picLocks noChangeAspect="1"/>
          </p:cNvPicPr>
          <p:nvPr/>
        </p:nvPicPr>
        <p:blipFill>
          <a:blip r:embed="rId8"/>
          <a:srcRect/>
          <a:stretch/>
        </p:blipFill>
        <p:spPr>
          <a:xfrm>
            <a:off x="6515100" y="3114675"/>
            <a:ext cx="10287000" cy="6791325"/>
          </a:xfrm>
          <a:prstGeom prst="rect">
            <a:avLst/>
          </a:prstGeom>
        </p:spPr>
      </p:pic>
      <p:sp>
        <p:nvSpPr>
          <p:cNvPr id="6" name="Step to setup and run a feedback mechanism"/>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Step to setup and run a feedback mechanism </a:t>
            </a:r>
            <a:endParaRPr lang="en-US" sz="5250" dirty="0"/>
          </a:p>
        </p:txBody>
      </p:sp>
      <p:sp>
        <p:nvSpPr>
          <p:cNvPr id="7" name="Did you agree"/>
          <p:cNvSpPr/>
          <p:nvPr/>
        </p:nvSpPr>
        <p:spPr>
          <a:xfrm>
            <a:off x="1123950" y="2914650"/>
            <a:ext cx="2933700" cy="714375"/>
          </a:xfrm>
          <a:prstGeom prst="rect">
            <a:avLst/>
          </a:prstGeom>
          <a:noFill/>
          <a:ln/>
        </p:spPr>
        <p:txBody>
          <a:bodyPr wrap="square" lIns="0" tIns="0" rIns="0" bIns="0" rtlCol="0" anchor="t"/>
          <a:lstStyle/>
          <a:p>
            <a:pPr marL="0" indent="0" algn="l">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Did you agree?</a:t>
            </a:r>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Block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2914650"/>
            <a:ext cx="4505325" cy="857250"/>
          </a:xfrm>
          <a:prstGeom prst="rect">
            <a:avLst/>
          </a:prstGeom>
        </p:spPr>
      </p:pic>
      <p:pic>
        <p:nvPicPr>
          <p:cNvPr id="4" name="image17.png" descr="preencoded.png"/>
          <p:cNvPicPr>
            <a:picLocks noChangeAspect="1"/>
          </p:cNvPicPr>
          <p:nvPr/>
        </p:nvPicPr>
        <p:blipFill>
          <a:blip r:embed="rId7"/>
          <a:srcRect/>
          <a:stretch/>
        </p:blipFill>
        <p:spPr>
          <a:xfrm>
            <a:off x="952500" y="4181475"/>
            <a:ext cx="9465171" cy="5171628"/>
          </a:xfrm>
          <a:prstGeom prst="rect">
            <a:avLst/>
          </a:prstGeom>
        </p:spPr>
      </p:pic>
      <p:pic>
        <p:nvPicPr>
          <p:cNvPr id="5" name="image23.png" descr="preencoded.png"/>
          <p:cNvPicPr>
            <a:picLocks noChangeAspect="1"/>
          </p:cNvPicPr>
          <p:nvPr/>
        </p:nvPicPr>
        <p:blipFill>
          <a:blip r:embed="rId8"/>
          <a:srcRect/>
          <a:stretch/>
        </p:blipFill>
        <p:spPr>
          <a:xfrm>
            <a:off x="12865708" y="3343275"/>
            <a:ext cx="3193107" cy="5784014"/>
          </a:xfrm>
          <a:prstGeom prst="rect">
            <a:avLst/>
          </a:prstGeom>
        </p:spPr>
      </p:pic>
      <p:sp>
        <p:nvSpPr>
          <p:cNvPr id="6" name="What is the biggest challenge in collecting rapid social insights"/>
          <p:cNvSpPr/>
          <p:nvPr/>
        </p:nvSpPr>
        <p:spPr>
          <a:xfrm>
            <a:off x="952500" y="342900"/>
            <a:ext cx="16402050" cy="1809750"/>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What is the biggest challenge in collecting rapid social insights?</a:t>
            </a:r>
            <a:endParaRPr lang="en-US" sz="5250" dirty="0"/>
          </a:p>
        </p:txBody>
      </p:sp>
      <p:sp>
        <p:nvSpPr>
          <p:cNvPr id="7" name="Acting on the data"/>
          <p:cNvSpPr/>
          <p:nvPr/>
        </p:nvSpPr>
        <p:spPr>
          <a:xfrm>
            <a:off x="1162050" y="2914650"/>
            <a:ext cx="4133850" cy="1428750"/>
          </a:xfrm>
          <a:prstGeom prst="rect">
            <a:avLst/>
          </a:prstGeom>
          <a:noFill/>
          <a:ln/>
        </p:spPr>
        <p:txBody>
          <a:bodyPr wrap="square" lIns="0" tIns="0" rIns="0" bIns="0" rtlCol="0" anchor="t"/>
          <a:lstStyle/>
          <a:p>
            <a:pPr marL="0" indent="0" algn="l">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…Acting on the data! 
 </a:t>
            </a:r>
            <a:endParaRPr 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Block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3876675"/>
            <a:ext cx="16383000" cy="714375"/>
          </a:xfrm>
          <a:prstGeom prst="rect">
            <a:avLst/>
          </a:prstGeom>
        </p:spPr>
      </p:pic>
      <p:pic>
        <p:nvPicPr>
          <p:cNvPr id="3" name="Frame 209558490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2505075"/>
          </a:xfrm>
          <a:prstGeom prst="rect">
            <a:avLst/>
          </a:prstGeom>
        </p:spPr>
      </p:pic>
      <p:sp>
        <p:nvSpPr>
          <p:cNvPr id="4" name="People using kachasu homemade spirit to prevent and treat cholera Some had taken selfloved ones to health facilities given antibiotics sent home Transport was challenging roads impassable local taxis wouldnt collect people  Belief that the central CTC del"/>
          <p:cNvSpPr/>
          <p:nvPr/>
        </p:nvSpPr>
        <p:spPr>
          <a:xfrm>
            <a:off x="9439275" y="5857875"/>
            <a:ext cx="8001000" cy="157162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People using kachasu (homemade spirit) to prevent and treat cholera
Some had taken self/loved ones to health facilities: given antibiotics, sent home
Transport was challenging: roads impassable, local taxis wouldn’t collect people, $$
Belief that the central CTC delivered very poor care and you would die if you went</a:t>
            </a:r>
            <a:endParaRPr lang="en-US" sz="1500" dirty="0"/>
          </a:p>
        </p:txBody>
      </p:sp>
      <p:sp>
        <p:nvSpPr>
          <p:cNvPr id="5" name="Other feedback from community"/>
          <p:cNvSpPr/>
          <p:nvPr/>
        </p:nvSpPr>
        <p:spPr>
          <a:xfrm>
            <a:off x="9439275" y="5153025"/>
            <a:ext cx="8001000"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Other feedback from community:</a:t>
            </a:r>
            <a:endParaRPr lang="en-US" sz="2250" dirty="0"/>
          </a:p>
        </p:txBody>
      </p:sp>
      <p:sp>
        <p:nvSpPr>
          <p:cNvPr id="6" name="What would you do to respond"/>
          <p:cNvSpPr/>
          <p:nvPr/>
        </p:nvSpPr>
        <p:spPr>
          <a:xfrm>
            <a:off x="1104900" y="3876675"/>
            <a:ext cx="10553700" cy="714375"/>
          </a:xfrm>
          <a:prstGeom prst="rect">
            <a:avLst/>
          </a:prstGeom>
          <a:noFill/>
          <a:ln/>
        </p:spPr>
        <p:txBody>
          <a:bodyPr wrap="square" lIns="0" tIns="0" rIns="0" bIns="0" rtlCol="0" anchor="t"/>
          <a:lstStyle/>
          <a:p>
            <a:pPr marL="0" indent="0" algn="l">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What would you do to respond?</a:t>
            </a:r>
            <a:endParaRPr lang="en-US" sz="3000" dirty="0"/>
          </a:p>
        </p:txBody>
      </p:sp>
      <p:sp>
        <p:nvSpPr>
          <p:cNvPr id="7" name="Case study Zambia cholera outbreak"/>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Case study: Zambia cholera outbreak </a:t>
            </a:r>
            <a:endParaRPr lang="en-US" sz="5250" dirty="0"/>
          </a:p>
        </p:txBody>
      </p:sp>
      <p:sp>
        <p:nvSpPr>
          <p:cNvPr id="8" name="Increasing cases especially in Lusaka hotspots with high case fatality rates linked to late health facility attendance Community feedback from families showed overall good levels of knowledge Price of chlorine almost doubled during the outbreak Most at-ri"/>
          <p:cNvSpPr/>
          <p:nvPr/>
        </p:nvSpPr>
        <p:spPr>
          <a:xfrm>
            <a:off x="952500" y="5857875"/>
            <a:ext cx="7315200" cy="18859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Increasing cases, especially in Lusaka hotspots with high case fatality rates linked to late health facility attendance
Community feedback from families showed overall good levels of knowledge
Price of chlorine almost doubled during the outbreak
Most at-risk of cholera are least likely to afford to protect themselves</a:t>
            </a:r>
            <a:endParaRPr lang="en-US" sz="1500" dirty="0"/>
          </a:p>
        </p:txBody>
      </p:sp>
      <p:sp>
        <p:nvSpPr>
          <p:cNvPr id="9" name="Context"/>
          <p:cNvSpPr/>
          <p:nvPr/>
        </p:nvSpPr>
        <p:spPr>
          <a:xfrm>
            <a:off x="952500" y="5153025"/>
            <a:ext cx="7315200"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Context</a:t>
            </a:r>
            <a:endParaRPr lang="en-US" sz="22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srcRect/>
          <a:stretch/>
        </p:blipFill>
        <p:spPr>
          <a:xfrm>
            <a:off x="952500" y="2819400"/>
            <a:ext cx="16383000" cy="6448425"/>
          </a:xfrm>
          <a:prstGeom prst="rect">
            <a:avLst/>
          </a:prstGeom>
        </p:spPr>
      </p:pic>
      <p:sp>
        <p:nvSpPr>
          <p:cNvPr id="4" name="Tools and resources on RCCE"/>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Tools and resources on RCCE </a:t>
            </a:r>
            <a:endParaRPr lang="en-US" sz="5250" dirty="0"/>
          </a:p>
        </p:txBody>
      </p:sp>
      <p:sp>
        <p:nvSpPr>
          <p:cNvPr id="5" name="RCCE Collective Service website Cholera question bank RCCE coordination in public health emergencies guidance IFRC community feedback toolkit The team Rachel James IFRCCollective Service racheljamesifrcorg Nadine Beckmann UK-PHRST nadinebeckmannlshtmacuk"/>
          <p:cNvSpPr/>
          <p:nvPr/>
        </p:nvSpPr>
        <p:spPr>
          <a:xfrm>
            <a:off x="2114550" y="3686175"/>
            <a:ext cx="14077950" cy="471487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RCCE Collective Service website 
Cholera question bank
RCCE coordination in public health emergencies guidance 
IFRC community feedback toolkit 
The team:
Rachel James, IFRC/Collective Service, </a:t>
            </a:r>
            <a:r>
              <a:rPr lang="en-US" sz="2250" dirty="0">
                <a:solidFill>
                  <a:srgbClr val="2F9C67"/>
                </a:solidFill>
                <a:latin typeface="Poppins SemiBold" pitchFamily="34" charset="0"/>
                <a:ea typeface="Poppins SemiBold" pitchFamily="34" charset="-122"/>
                <a:cs typeface="Poppins SemiBold" pitchFamily="34" charset="-120"/>
              </a:rPr>
              <a:t>(rachel.james@ifrc.org) 
</a:t>
            </a:r>
            <a:r>
              <a:rPr lang="en-US" sz="2250" dirty="0">
                <a:solidFill>
                  <a:srgbClr val="0D0D0D"/>
                </a:solidFill>
                <a:latin typeface="Poppins SemiBold" pitchFamily="34" charset="0"/>
                <a:ea typeface="Poppins SemiBold" pitchFamily="34" charset="-122"/>
                <a:cs typeface="Poppins SemiBold" pitchFamily="34" charset="-120"/>
              </a:rPr>
              <a:t>Nadine Beckmann, UK-PHRST, </a:t>
            </a:r>
            <a:r>
              <a:rPr lang="en-US" sz="2250" dirty="0">
                <a:solidFill>
                  <a:srgbClr val="2F9C67"/>
                </a:solidFill>
                <a:latin typeface="Poppins SemiBold" pitchFamily="34" charset="0"/>
                <a:ea typeface="Poppins SemiBold" pitchFamily="34" charset="-122"/>
                <a:cs typeface="Poppins SemiBold" pitchFamily="34" charset="-120"/>
              </a:rPr>
              <a:t>(nadine.beckmann@lshtm.ac.uk)
</a:t>
            </a:r>
            <a:r>
              <a:rPr lang="en-US" sz="2250" dirty="0">
                <a:solidFill>
                  <a:srgbClr val="0D0D0D"/>
                </a:solidFill>
                <a:latin typeface="Poppins SemiBold" pitchFamily="34" charset="0"/>
                <a:ea typeface="Poppins SemiBold" pitchFamily="34" charset="-122"/>
                <a:cs typeface="Poppins SemiBold" pitchFamily="34" charset="-120"/>
              </a:rPr>
              <a:t>Ginger Johnson, SSHAP, </a:t>
            </a:r>
            <a:r>
              <a:rPr lang="en-US" sz="2250" dirty="0">
                <a:solidFill>
                  <a:srgbClr val="2F9C67"/>
                </a:solidFill>
                <a:latin typeface="Poppins SemiBold" pitchFamily="34" charset="0"/>
                <a:ea typeface="Poppins SemiBold" pitchFamily="34" charset="-122"/>
                <a:cs typeface="Poppins SemiBold" pitchFamily="34" charset="-120"/>
              </a:rPr>
              <a:t>(johnson.ginger@gmail.com)</a:t>
            </a:r>
            <a:r>
              <a:rPr lang="en-US" sz="2250" dirty="0">
                <a:solidFill>
                  <a:srgbClr val="0D0D0D"/>
                </a:solidFill>
                <a:latin typeface="Poppins SemiBold" pitchFamily="34" charset="0"/>
                <a:ea typeface="Poppins SemiBold" pitchFamily="34" charset="-122"/>
                <a:cs typeface="Poppins SemiBold" pitchFamily="34" charset="-120"/>
              </a:rPr>
              <a:t> 
Olivia Tulloch, WHO/Collective Service, </a:t>
            </a:r>
            <a:r>
              <a:rPr lang="en-US" sz="2250" dirty="0">
                <a:solidFill>
                  <a:srgbClr val="2F9C67"/>
                </a:solidFill>
                <a:latin typeface="Poppins SemiBold" pitchFamily="34" charset="0"/>
                <a:ea typeface="Poppins SemiBold" pitchFamily="34" charset="-122"/>
                <a:cs typeface="Poppins SemiBold" pitchFamily="34" charset="-120"/>
              </a:rPr>
              <a:t>(tullocho@who.int) 
</a:t>
            </a:r>
            <a:r>
              <a:rPr lang="en-US" sz="2250" dirty="0">
                <a:solidFill>
                  <a:srgbClr val="0D0D0D"/>
                </a:solidFill>
                <a:latin typeface="Poppins SemiBold" pitchFamily="34" charset="0"/>
                <a:ea typeface="Poppins SemiBold" pitchFamily="34" charset="-122"/>
                <a:cs typeface="Poppins SemiBold" pitchFamily="34" charset="-120"/>
              </a:rPr>
              <a:t>Sophie Everest UK-PHRST, </a:t>
            </a:r>
            <a:r>
              <a:rPr lang="en-US" sz="2250" dirty="0">
                <a:solidFill>
                  <a:srgbClr val="2F9C67"/>
                </a:solidFill>
                <a:latin typeface="Poppins SemiBold" pitchFamily="34" charset="0"/>
                <a:ea typeface="Poppins SemiBold" pitchFamily="34" charset="-122"/>
                <a:cs typeface="Poppins SemiBold" pitchFamily="34" charset="-120"/>
              </a:rPr>
              <a:t>(sophie.everest@ukhsa.gov.uk) 
</a:t>
            </a:r>
            <a:r>
              <a:rPr lang="en-US" sz="2250" dirty="0">
                <a:solidFill>
                  <a:srgbClr val="0D0D0D"/>
                </a:solidFill>
                <a:latin typeface="Poppins SemiBold" pitchFamily="34" charset="0"/>
                <a:ea typeface="Poppins SemiBold" pitchFamily="34" charset="-122"/>
                <a:cs typeface="Poppins SemiBold" pitchFamily="34" charset="-120"/>
              </a:rPr>
              <a:t>Christina Craig, CDC, </a:t>
            </a:r>
            <a:r>
              <a:rPr lang="en-US" sz="2250" dirty="0">
                <a:solidFill>
                  <a:srgbClr val="2F9C67"/>
                </a:solidFill>
                <a:latin typeface="Poppins SemiBold" pitchFamily="34" charset="0"/>
                <a:ea typeface="Poppins SemiBold" pitchFamily="34" charset="-122"/>
                <a:cs typeface="Poppins SemiBold" pitchFamily="34" charset="-120"/>
              </a:rPr>
              <a:t>(prl5@cdc.gov) </a:t>
            </a:r>
            <a:endParaRPr lang="en-US" sz="22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pPr marL="0" indent="0" algn="l">
              <a:lnSpc>
                <a:spcPts val="14250"/>
              </a:lnSpc>
              <a:buNone/>
            </a:pPr>
            <a:r>
              <a:rPr lang="en-US" sz="12000" dirty="0">
                <a:solidFill>
                  <a:srgbClr val="FFFFFF"/>
                </a:solidFill>
                <a:latin typeface="Poppins SemiBold" pitchFamily="34" charset="0"/>
                <a:ea typeface="Poppins SemiBold" pitchFamily="34" charset="-122"/>
                <a:cs typeface="Poppins SemiBold" pitchFamily="34" charset="-120"/>
              </a:rPr>
              <a:t>Questions?</a:t>
            </a:r>
            <a:endParaRPr lang="en-US" sz="1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Ground rulers"/>
          <p:cNvSpPr/>
          <p:nvPr/>
        </p:nvSpPr>
        <p:spPr>
          <a:xfrm>
            <a:off x="9467850" y="782002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Ground rulers</a:t>
            </a:r>
            <a:endParaRPr lang="en-US" sz="1800" dirty="0"/>
          </a:p>
        </p:txBody>
      </p:sp>
      <p:sp>
        <p:nvSpPr>
          <p:cNvPr id="4" name="name_07"/>
          <p:cNvSpPr/>
          <p:nvPr/>
        </p:nvSpPr>
        <p:spPr>
          <a:xfrm>
            <a:off x="9467850"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07</a:t>
            </a:r>
            <a:endParaRPr lang="en-US" sz="6000" dirty="0"/>
          </a:p>
        </p:txBody>
      </p:sp>
      <p:sp>
        <p:nvSpPr>
          <p:cNvPr id="5" name="Objectives"/>
          <p:cNvSpPr/>
          <p:nvPr/>
        </p:nvSpPr>
        <p:spPr>
          <a:xfrm>
            <a:off x="5210175" y="782002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Objectives</a:t>
            </a:r>
            <a:endParaRPr lang="en-US" sz="1800" dirty="0"/>
          </a:p>
        </p:txBody>
      </p:sp>
      <p:sp>
        <p:nvSpPr>
          <p:cNvPr id="6" name="name_06"/>
          <p:cNvSpPr/>
          <p:nvPr/>
        </p:nvSpPr>
        <p:spPr>
          <a:xfrm>
            <a:off x="5210175"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06</a:t>
            </a:r>
            <a:endParaRPr lang="en-US" sz="6000" dirty="0"/>
          </a:p>
        </p:txBody>
      </p:sp>
      <p:sp>
        <p:nvSpPr>
          <p:cNvPr id="7" name="Expectations"/>
          <p:cNvSpPr/>
          <p:nvPr/>
        </p:nvSpPr>
        <p:spPr>
          <a:xfrm>
            <a:off x="952500" y="782002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Expectations</a:t>
            </a:r>
            <a:endParaRPr lang="en-US" sz="1800" dirty="0"/>
          </a:p>
        </p:txBody>
      </p:sp>
      <p:sp>
        <p:nvSpPr>
          <p:cNvPr id="8" name="name_05"/>
          <p:cNvSpPr/>
          <p:nvPr/>
        </p:nvSpPr>
        <p:spPr>
          <a:xfrm>
            <a:off x="952500"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05</a:t>
            </a:r>
            <a:endParaRPr lang="en-US" sz="6000" dirty="0"/>
          </a:p>
        </p:txBody>
      </p:sp>
      <p:sp>
        <p:nvSpPr>
          <p:cNvPr id="9" name="Icebreaker"/>
          <p:cNvSpPr/>
          <p:nvPr/>
        </p:nvSpPr>
        <p:spPr>
          <a:xfrm>
            <a:off x="13725525" y="536257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Icebreaker</a:t>
            </a:r>
            <a:endParaRPr lang="en-US" sz="1800" dirty="0"/>
          </a:p>
        </p:txBody>
      </p:sp>
      <p:sp>
        <p:nvSpPr>
          <p:cNvPr id="10" name="name_04"/>
          <p:cNvSpPr/>
          <p:nvPr/>
        </p:nvSpPr>
        <p:spPr>
          <a:xfrm>
            <a:off x="13725525"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04</a:t>
            </a:r>
            <a:endParaRPr lang="en-US" sz="6000" dirty="0"/>
          </a:p>
        </p:txBody>
      </p:sp>
      <p:sp>
        <p:nvSpPr>
          <p:cNvPr id="11" name="Opening remarks"/>
          <p:cNvSpPr/>
          <p:nvPr/>
        </p:nvSpPr>
        <p:spPr>
          <a:xfrm>
            <a:off x="9467850" y="536257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Opening remarks</a:t>
            </a:r>
            <a:endParaRPr lang="en-US" sz="1800" dirty="0"/>
          </a:p>
        </p:txBody>
      </p:sp>
      <p:sp>
        <p:nvSpPr>
          <p:cNvPr id="12" name="name_03"/>
          <p:cNvSpPr/>
          <p:nvPr/>
        </p:nvSpPr>
        <p:spPr>
          <a:xfrm>
            <a:off x="9467850"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03</a:t>
            </a:r>
            <a:endParaRPr lang="en-US" sz="6000" dirty="0"/>
          </a:p>
        </p:txBody>
      </p:sp>
      <p:sp>
        <p:nvSpPr>
          <p:cNvPr id="13" name="Introductions"/>
          <p:cNvSpPr/>
          <p:nvPr/>
        </p:nvSpPr>
        <p:spPr>
          <a:xfrm>
            <a:off x="5210175" y="536257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Introductions</a:t>
            </a:r>
            <a:endParaRPr lang="en-US" sz="1800" dirty="0"/>
          </a:p>
        </p:txBody>
      </p:sp>
      <p:sp>
        <p:nvSpPr>
          <p:cNvPr id="14" name="name_02"/>
          <p:cNvSpPr/>
          <p:nvPr/>
        </p:nvSpPr>
        <p:spPr>
          <a:xfrm>
            <a:off x="5210175"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02</a:t>
            </a:r>
            <a:endParaRPr lang="en-US" sz="6000" dirty="0"/>
          </a:p>
        </p:txBody>
      </p:sp>
      <p:sp>
        <p:nvSpPr>
          <p:cNvPr id="15" name="Welcome"/>
          <p:cNvSpPr/>
          <p:nvPr/>
        </p:nvSpPr>
        <p:spPr>
          <a:xfrm>
            <a:off x="952500" y="5362575"/>
            <a:ext cx="3638550" cy="381000"/>
          </a:xfrm>
          <a:prstGeom prst="rect">
            <a:avLst/>
          </a:prstGeom>
          <a:noFill/>
          <a:ln/>
        </p:spPr>
        <p:txBody>
          <a:bodyPr wrap="square" lIns="0" tIns="0" rIns="0" bIns="0" rtlCol="0" anchor="t"/>
          <a:lstStyle/>
          <a:p>
            <a:pPr marL="0" indent="0" algn="l">
              <a:lnSpc>
                <a:spcPts val="3000"/>
              </a:lnSpc>
              <a:buNone/>
            </a:pPr>
            <a:r>
              <a:rPr lang="en-US" sz="1800" dirty="0">
                <a:solidFill>
                  <a:srgbClr val="0D0D0D"/>
                </a:solidFill>
                <a:latin typeface="Poppins Light" pitchFamily="34" charset="0"/>
                <a:ea typeface="Poppins Light" pitchFamily="34" charset="-122"/>
                <a:cs typeface="Poppins Light" pitchFamily="34" charset="-120"/>
              </a:rPr>
              <a:t>Welcome</a:t>
            </a:r>
            <a:endParaRPr lang="en-US" sz="1800" dirty="0"/>
          </a:p>
        </p:txBody>
      </p:sp>
      <p:sp>
        <p:nvSpPr>
          <p:cNvPr id="16" name="name_01"/>
          <p:cNvSpPr/>
          <p:nvPr/>
        </p:nvSpPr>
        <p:spPr>
          <a:xfrm>
            <a:off x="952500"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01</a:t>
            </a:r>
            <a:endParaRPr lang="en-US" sz="6000" dirty="0"/>
          </a:p>
        </p:txBody>
      </p:sp>
      <p:sp>
        <p:nvSpPr>
          <p:cNvPr id="17" name="Content"/>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Content</a:t>
            </a:r>
            <a:endParaRPr lang="en-US" sz="5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505200"/>
            <a:ext cx="16383000" cy="5076825"/>
          </a:xfrm>
          <a:prstGeom prst="rect">
            <a:avLst/>
          </a:prstGeom>
        </p:spPr>
      </p:pic>
      <p:sp>
        <p:nvSpPr>
          <p:cNvPr id="4" name="Objective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Objectives</a:t>
            </a:r>
            <a:endParaRPr lang="en-US" sz="5250" dirty="0"/>
          </a:p>
        </p:txBody>
      </p:sp>
      <p:sp>
        <p:nvSpPr>
          <p:cNvPr id="5" name="Overall Objective"/>
          <p:cNvSpPr/>
          <p:nvPr/>
        </p:nvSpPr>
        <p:spPr>
          <a:xfrm>
            <a:off x="2114550" y="4371975"/>
            <a:ext cx="14077950"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Overall Objective</a:t>
            </a:r>
            <a:endParaRPr lang="en-US" sz="2250" dirty="0"/>
          </a:p>
        </p:txBody>
      </p:sp>
      <p:sp>
        <p:nvSpPr>
          <p:cNvPr id="6" name="To contribute to more effective and community centred responses by strengthening systems for utilisation of community data in emergency response by MOH government and partners"/>
          <p:cNvSpPr/>
          <p:nvPr/>
        </p:nvSpPr>
        <p:spPr>
          <a:xfrm>
            <a:off x="2114550" y="5105400"/>
            <a:ext cx="14077950" cy="6286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To contribute to more effective and community centred responses by strengthening systems for utilisation of community data in emergency response by MOH, government and partners. </a:t>
            </a:r>
            <a:endParaRPr lang="en-US" sz="1500" dirty="0"/>
          </a:p>
        </p:txBody>
      </p:sp>
      <p:sp>
        <p:nvSpPr>
          <p:cNvPr id="7" name="Training Objective"/>
          <p:cNvSpPr/>
          <p:nvPr/>
        </p:nvSpPr>
        <p:spPr>
          <a:xfrm>
            <a:off x="2114550" y="6038850"/>
            <a:ext cx="14077950"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Training Objective</a:t>
            </a:r>
            <a:endParaRPr lang="en-US" sz="2250" dirty="0"/>
          </a:p>
        </p:txBody>
      </p:sp>
      <p:sp>
        <p:nvSpPr>
          <p:cNvPr id="8" name="To build implementing partner capacity to undertake rapid qualitative assessments to better understand community perspectives  needs To advocate for prioritisation of collection and utilisation of community data across all pillars of emergency response To"/>
          <p:cNvSpPr/>
          <p:nvPr/>
        </p:nvSpPr>
        <p:spPr>
          <a:xfrm>
            <a:off x="2114550" y="6772275"/>
            <a:ext cx="14077950"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To build implementing partner capacity to undertake rapid qualitative assessments to better understand community perspectives &amp; needs.
To advocate for prioritisation of collection and utilisation of community data across all pillars of emergency response.
To pilot a training package which can be used to strengthen community data use for other countries in East and Southern Africa</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Arrow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57588" y="3995738"/>
            <a:ext cx="147638" cy="266700"/>
          </a:xfrm>
          <a:prstGeom prst="rect">
            <a:avLst/>
          </a:prstGeom>
        </p:spPr>
      </p:pic>
      <p:pic>
        <p:nvPicPr>
          <p:cNvPr id="3" name="Arrow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34213" y="3995738"/>
            <a:ext cx="147638" cy="266700"/>
          </a:xfrm>
          <a:prstGeom prst="rect">
            <a:avLst/>
          </a:prstGeom>
        </p:spPr>
      </p:pic>
      <p:pic>
        <p:nvPicPr>
          <p:cNvPr id="4" name="Arrow 3"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4163" y="3995738"/>
            <a:ext cx="147638" cy="266700"/>
          </a:xfrm>
          <a:prstGeom prst="rect">
            <a:avLst/>
          </a:prstGeom>
        </p:spPr>
      </p:pic>
      <p:pic>
        <p:nvPicPr>
          <p:cNvPr id="5" name="Arrow 4"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11263" y="3995738"/>
            <a:ext cx="147638" cy="266700"/>
          </a:xfrm>
          <a:prstGeom prst="rect">
            <a:avLst/>
          </a:prstGeom>
        </p:spPr>
      </p:pic>
      <p:pic>
        <p:nvPicPr>
          <p:cNvPr id="6" name="Block 7" descr="preencoded.png"/>
          <p:cNvPicPr>
            <a:picLocks noChangeAspect="1"/>
          </p:cNvPicPr>
          <p:nvPr/>
        </p:nvPicPr>
        <p:blipFill>
          <a:blip r:embed="rId5"/>
          <a:srcRect/>
          <a:stretch/>
        </p:blipFill>
        <p:spPr>
          <a:xfrm>
            <a:off x="11239500" y="3057525"/>
            <a:ext cx="3429000" cy="3105150"/>
          </a:xfrm>
          <a:prstGeom prst="rect">
            <a:avLst/>
          </a:prstGeom>
        </p:spPr>
      </p:pic>
      <p:pic>
        <p:nvPicPr>
          <p:cNvPr id="7" name="Block 8" descr="preencoded.png"/>
          <p:cNvPicPr>
            <a:picLocks noChangeAspect="1"/>
          </p:cNvPicPr>
          <p:nvPr/>
        </p:nvPicPr>
        <p:blipFill>
          <a:blip r:embed="rId6"/>
          <a:srcRect/>
          <a:stretch/>
        </p:blipFill>
        <p:spPr>
          <a:xfrm>
            <a:off x="14668500" y="3057525"/>
            <a:ext cx="2876550" cy="4048125"/>
          </a:xfrm>
          <a:prstGeom prst="rect">
            <a:avLst/>
          </a:prstGeom>
        </p:spPr>
      </p:pic>
      <p:pic>
        <p:nvPicPr>
          <p:cNvPr id="8" name="Block 6" descr="preencoded.png"/>
          <p:cNvPicPr>
            <a:picLocks noChangeAspect="1"/>
          </p:cNvPicPr>
          <p:nvPr/>
        </p:nvPicPr>
        <p:blipFill>
          <a:blip r:embed="rId7"/>
          <a:srcRect/>
          <a:stretch/>
        </p:blipFill>
        <p:spPr>
          <a:xfrm>
            <a:off x="7810500" y="3057525"/>
            <a:ext cx="3429000" cy="3419475"/>
          </a:xfrm>
          <a:prstGeom prst="rect">
            <a:avLst/>
          </a:prstGeom>
        </p:spPr>
      </p:pic>
      <p:pic>
        <p:nvPicPr>
          <p:cNvPr id="9" name="Block 5" descr="preencoded.png"/>
          <p:cNvPicPr>
            <a:picLocks noChangeAspect="1"/>
          </p:cNvPicPr>
          <p:nvPr/>
        </p:nvPicPr>
        <p:blipFill>
          <a:blip r:embed="rId8"/>
          <a:srcRect/>
          <a:stretch/>
        </p:blipFill>
        <p:spPr>
          <a:xfrm>
            <a:off x="4381500" y="3057525"/>
            <a:ext cx="3429000" cy="3419475"/>
          </a:xfrm>
          <a:prstGeom prst="rect">
            <a:avLst/>
          </a:prstGeom>
        </p:spPr>
      </p:pic>
      <p:pic>
        <p:nvPicPr>
          <p:cNvPr id="10" name="Block 1" descr="preencoded.png"/>
          <p:cNvPicPr>
            <a:picLocks noChangeAspect="1"/>
          </p:cNvPicPr>
          <p:nvPr/>
        </p:nvPicPr>
        <p:blipFill>
          <a:blip r:embed="rId9"/>
          <a:srcRect/>
          <a:stretch/>
        </p:blipFill>
        <p:spPr>
          <a:xfrm>
            <a:off x="952500" y="3057525"/>
            <a:ext cx="3429000" cy="4048125"/>
          </a:xfrm>
          <a:prstGeom prst="rect">
            <a:avLst/>
          </a:prstGeom>
        </p:spPr>
      </p:pic>
      <p:sp>
        <p:nvSpPr>
          <p:cNvPr id="11" name="Piloting tools field work Revision of tools"/>
          <p:cNvSpPr/>
          <p:nvPr/>
        </p:nvSpPr>
        <p:spPr>
          <a:xfrm>
            <a:off x="11239500" y="5534025"/>
            <a:ext cx="3448050" cy="628650"/>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Piloting tools, field work
Revision of tools</a:t>
            </a:r>
            <a:endParaRPr lang="en-US" sz="1500" dirty="0"/>
          </a:p>
        </p:txBody>
      </p:sp>
      <p:sp>
        <p:nvSpPr>
          <p:cNvPr id="12" name="name_4"/>
          <p:cNvSpPr/>
          <p:nvPr/>
        </p:nvSpPr>
        <p:spPr>
          <a:xfrm>
            <a:off x="11515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4</a:t>
            </a:r>
            <a:endParaRPr lang="en-US" sz="5250" dirty="0"/>
          </a:p>
        </p:txBody>
      </p:sp>
      <p:sp>
        <p:nvSpPr>
          <p:cNvPr id="13" name="Day"/>
          <p:cNvSpPr/>
          <p:nvPr/>
        </p:nvSpPr>
        <p:spPr>
          <a:xfrm>
            <a:off x="11515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Day</a:t>
            </a:r>
            <a:endParaRPr lang="en-US" sz="1500" dirty="0"/>
          </a:p>
        </p:txBody>
      </p:sp>
      <p:sp>
        <p:nvSpPr>
          <p:cNvPr id="14" name="Analysis and results Developing recommendations Advocacy Field work plan"/>
          <p:cNvSpPr/>
          <p:nvPr/>
        </p:nvSpPr>
        <p:spPr>
          <a:xfrm>
            <a:off x="14668500" y="5534025"/>
            <a:ext cx="2895600" cy="157162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Analysis and results
Developing recommendations
Advocacy
Field work plan</a:t>
            </a:r>
            <a:endParaRPr lang="en-US" sz="1500" dirty="0"/>
          </a:p>
        </p:txBody>
      </p:sp>
      <p:sp>
        <p:nvSpPr>
          <p:cNvPr id="15" name="name_5"/>
          <p:cNvSpPr/>
          <p:nvPr/>
        </p:nvSpPr>
        <p:spPr>
          <a:xfrm>
            <a:off x="14944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5</a:t>
            </a:r>
            <a:endParaRPr lang="en-US" sz="5250" dirty="0"/>
          </a:p>
        </p:txBody>
      </p:sp>
      <p:sp>
        <p:nvSpPr>
          <p:cNvPr id="16" name="Day"/>
          <p:cNvSpPr/>
          <p:nvPr/>
        </p:nvSpPr>
        <p:spPr>
          <a:xfrm>
            <a:off x="14944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Day</a:t>
            </a:r>
            <a:endParaRPr lang="en-US" sz="1500" dirty="0"/>
          </a:p>
        </p:txBody>
      </p:sp>
      <p:sp>
        <p:nvSpPr>
          <p:cNvPr id="17" name="Testing tools Notetaking Roleplays"/>
          <p:cNvSpPr/>
          <p:nvPr/>
        </p:nvSpPr>
        <p:spPr>
          <a:xfrm>
            <a:off x="7810500" y="5534025"/>
            <a:ext cx="3448050"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Testing tools 
Notetaking
Roleplays</a:t>
            </a:r>
            <a:endParaRPr lang="en-US" sz="1500" dirty="0"/>
          </a:p>
        </p:txBody>
      </p:sp>
      <p:sp>
        <p:nvSpPr>
          <p:cNvPr id="18" name="name_3"/>
          <p:cNvSpPr/>
          <p:nvPr/>
        </p:nvSpPr>
        <p:spPr>
          <a:xfrm>
            <a:off x="8086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3</a:t>
            </a:r>
            <a:endParaRPr lang="en-US" sz="5250" dirty="0"/>
          </a:p>
        </p:txBody>
      </p:sp>
      <p:sp>
        <p:nvSpPr>
          <p:cNvPr id="19" name="Day"/>
          <p:cNvSpPr/>
          <p:nvPr/>
        </p:nvSpPr>
        <p:spPr>
          <a:xfrm>
            <a:off x="8086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Day</a:t>
            </a:r>
            <a:endParaRPr lang="en-US" sz="1500" dirty="0"/>
          </a:p>
        </p:txBody>
      </p:sp>
      <p:sp>
        <p:nvSpPr>
          <p:cNvPr id="20" name="Topic guides Screening criteria RAP sheets"/>
          <p:cNvSpPr/>
          <p:nvPr/>
        </p:nvSpPr>
        <p:spPr>
          <a:xfrm>
            <a:off x="4381500" y="5534025"/>
            <a:ext cx="3448050" cy="94297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Topic guides
Screening criteria
RAP sheets</a:t>
            </a:r>
            <a:endParaRPr lang="en-US" sz="1500" dirty="0"/>
          </a:p>
        </p:txBody>
      </p:sp>
      <p:sp>
        <p:nvSpPr>
          <p:cNvPr id="21" name="name_2"/>
          <p:cNvSpPr/>
          <p:nvPr/>
        </p:nvSpPr>
        <p:spPr>
          <a:xfrm>
            <a:off x="4657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2</a:t>
            </a:r>
            <a:endParaRPr lang="en-US" sz="5250" dirty="0"/>
          </a:p>
        </p:txBody>
      </p:sp>
      <p:sp>
        <p:nvSpPr>
          <p:cNvPr id="22" name="Day"/>
          <p:cNvSpPr/>
          <p:nvPr/>
        </p:nvSpPr>
        <p:spPr>
          <a:xfrm>
            <a:off x="4657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Day</a:t>
            </a:r>
            <a:endParaRPr lang="en-US" sz="1500" dirty="0"/>
          </a:p>
        </p:txBody>
      </p:sp>
      <p:sp>
        <p:nvSpPr>
          <p:cNvPr id="23" name="Intro to RCCE Intro to RQAs Ethics Qual vs Quant data Participatory methods"/>
          <p:cNvSpPr/>
          <p:nvPr/>
        </p:nvSpPr>
        <p:spPr>
          <a:xfrm>
            <a:off x="952500" y="5534025"/>
            <a:ext cx="3448050" cy="1571625"/>
          </a:xfrm>
          <a:prstGeom prst="rect">
            <a:avLst/>
          </a:prstGeom>
          <a:noFill/>
          <a:ln/>
        </p:spPr>
        <p:txBody>
          <a:bodyPr wrap="square" lIns="0" tIns="0" rIns="0" bIns="0" rtlCol="0" anchor="t"/>
          <a:lstStyle/>
          <a:p>
            <a:pPr marL="0" indent="0" algn="l">
              <a:lnSpc>
                <a:spcPts val="2475"/>
              </a:lnSpc>
              <a:buNone/>
            </a:pPr>
            <a:r>
              <a:rPr lang="en-US" sz="1500" dirty="0">
                <a:solidFill>
                  <a:srgbClr val="0D0D0D"/>
                </a:solidFill>
                <a:latin typeface="Poppins Light" pitchFamily="34" charset="0"/>
                <a:ea typeface="Poppins Light" pitchFamily="34" charset="-122"/>
                <a:cs typeface="Poppins Light" pitchFamily="34" charset="-120"/>
              </a:rPr>
              <a:t>Intro to RCCE
Intro to RQAs
Ethics
Qual vs Quant data
Participatory methods</a:t>
            </a:r>
            <a:endParaRPr lang="en-US" sz="1500" dirty="0"/>
          </a:p>
        </p:txBody>
      </p:sp>
      <p:sp>
        <p:nvSpPr>
          <p:cNvPr id="24" name="name_1"/>
          <p:cNvSpPr/>
          <p:nvPr/>
        </p:nvSpPr>
        <p:spPr>
          <a:xfrm>
            <a:off x="1228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1</a:t>
            </a:r>
            <a:endParaRPr lang="en-US" sz="5250" dirty="0"/>
          </a:p>
        </p:txBody>
      </p:sp>
      <p:sp>
        <p:nvSpPr>
          <p:cNvPr id="25" name="Day"/>
          <p:cNvSpPr/>
          <p:nvPr/>
        </p:nvSpPr>
        <p:spPr>
          <a:xfrm>
            <a:off x="1228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pitchFamily="34" charset="0"/>
                <a:ea typeface="Poppins SemiBold" pitchFamily="34" charset="-122"/>
                <a:cs typeface="Poppins SemiBold" pitchFamily="34" charset="-120"/>
              </a:rPr>
              <a:t>Day</a:t>
            </a:r>
            <a:endParaRPr lang="en-US" sz="1500" dirty="0"/>
          </a:p>
        </p:txBody>
      </p:sp>
      <p:sp>
        <p:nvSpPr>
          <p:cNvPr id="26" name="Training Roadmap"/>
          <p:cNvSpPr/>
          <p:nvPr/>
        </p:nvSpPr>
        <p:spPr>
          <a:xfrm>
            <a:off x="952500" y="952500"/>
            <a:ext cx="14306550" cy="714375"/>
          </a:xfrm>
          <a:prstGeom prst="rect">
            <a:avLst/>
          </a:prstGeom>
          <a:noFill/>
          <a:ln/>
        </p:spPr>
        <p:txBody>
          <a:bodyPr wrap="square" lIns="0" tIns="0" rIns="0" bIns="0" rtlCol="0" anchor="t"/>
          <a:lstStyle/>
          <a:p>
            <a:pPr marL="0" indent="0" algn="l">
              <a:lnSpc>
                <a:spcPts val="5625"/>
              </a:lnSpc>
              <a:buNone/>
            </a:pPr>
            <a:r>
              <a:rPr lang="en-US" sz="3750" dirty="0">
                <a:solidFill>
                  <a:srgbClr val="0D0D0D"/>
                </a:solidFill>
                <a:latin typeface="Poppins SemiBold" pitchFamily="34" charset="0"/>
                <a:ea typeface="Poppins SemiBold" pitchFamily="34" charset="-122"/>
                <a:cs typeface="Poppins SemiBold" pitchFamily="34" charset="-120"/>
              </a:rPr>
              <a:t>Training Roadmap</a:t>
            </a:r>
            <a:endParaRPr lang="en-US" sz="3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Who is in the room Introduce yourself  name role where you work and what experience you have in qualitative research and RCCE Why did you want to come to this training What are your expectations for this training"/>
          <p:cNvSpPr/>
          <p:nvPr/>
        </p:nvSpPr>
        <p:spPr>
          <a:xfrm>
            <a:off x="8286750" y="3038475"/>
            <a:ext cx="9067800" cy="4200525"/>
          </a:xfrm>
          <a:prstGeom prst="rect">
            <a:avLst/>
          </a:prstGeom>
          <a:noFill/>
          <a:ln/>
        </p:spPr>
        <p:txBody>
          <a:bodyPr wrap="square" lIns="0" tIns="0" rIns="0" bIns="0" rtlCol="0" anchor="t"/>
          <a:lstStyle/>
          <a:p>
            <a:pPr marL="0" indent="0" algn="l">
              <a:lnSpc>
                <a:spcPts val="4125"/>
              </a:lnSpc>
              <a:spcAft>
                <a:spcPts val="1050"/>
              </a:spcAft>
              <a:buNone/>
            </a:pPr>
            <a:r>
              <a:rPr lang="en-US" sz="4200" dirty="0">
                <a:solidFill>
                  <a:srgbClr val="FFFFFF"/>
                </a:solidFill>
                <a:latin typeface="Poppins SemiBold" pitchFamily="34" charset="0"/>
                <a:ea typeface="Poppins SemiBold" pitchFamily="34" charset="-122"/>
                <a:cs typeface="Poppins SemiBold" pitchFamily="34" charset="-120"/>
              </a:rPr>
              <a:t>Who is in the room?
</a:t>
            </a:r>
            <a:r>
              <a:rPr lang="en-US" sz="2700" dirty="0">
                <a:solidFill>
                  <a:srgbClr val="FFFFFF"/>
                </a:solidFill>
                <a:latin typeface="Poppins SemiBold" pitchFamily="34" charset="0"/>
                <a:ea typeface="Poppins SemiBold" pitchFamily="34" charset="-122"/>
                <a:cs typeface="Poppins SemiBold" pitchFamily="34" charset="-120"/>
              </a:rPr>
              <a:t>Introduce yourself – name, role, where you work and what experience you have in qualitative research and RCCE
Why did you want to come to this training?
What are your expectations for this training?
</a:t>
            </a:r>
            <a:endParaRPr lang="en-US" sz="4200" dirty="0"/>
          </a:p>
        </p:txBody>
      </p:sp>
      <p:sp>
        <p:nvSpPr>
          <p:cNvPr id="4" name="Icebreaker"/>
          <p:cNvSpPr/>
          <p:nvPr/>
        </p:nvSpPr>
        <p:spPr>
          <a:xfrm>
            <a:off x="619125" y="2857500"/>
            <a:ext cx="6210300" cy="1143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Icebreaker</a:t>
            </a:r>
            <a:endParaRPr lang="en-US" sz="7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033713"/>
            <a:ext cx="16383000" cy="6019800"/>
          </a:xfrm>
          <a:prstGeom prst="rect">
            <a:avLst/>
          </a:prstGeom>
        </p:spPr>
      </p:pic>
      <p:sp>
        <p:nvSpPr>
          <p:cNvPr id="4" name="Standard Group Rule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Standard Group Rules</a:t>
            </a:r>
            <a:endParaRPr lang="en-US" sz="5250" dirty="0"/>
          </a:p>
        </p:txBody>
      </p:sp>
      <p:sp>
        <p:nvSpPr>
          <p:cNvPr id="5" name="What is Sexual Harassment any unwelcome sexual advance or unwanted verbal or physical conduct of a sexual nature between Personnel Sexual Exploitation and Abuse which refers to exploitation or abuse of Affected Persons What does zero tolerance mean If the"/>
          <p:cNvSpPr/>
          <p:nvPr/>
        </p:nvSpPr>
        <p:spPr>
          <a:xfrm>
            <a:off x="2114550" y="3900488"/>
            <a:ext cx="14077950" cy="4286250"/>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What is Sexual Harassment
</a:t>
            </a:r>
            <a:r>
              <a:rPr lang="en-US" sz="2250" dirty="0">
                <a:solidFill>
                  <a:srgbClr val="0D0D0D"/>
                </a:solidFill>
                <a:latin typeface="Poppins Regular" pitchFamily="34" charset="0"/>
                <a:ea typeface="Poppins Regular" pitchFamily="34" charset="-122"/>
                <a:cs typeface="Poppins Regular" pitchFamily="34" charset="-120"/>
              </a:rPr>
              <a:t>any </a:t>
            </a:r>
            <a:r>
              <a:rPr lang="en-US" sz="2250" dirty="0">
                <a:solidFill>
                  <a:srgbClr val="0D0D0D"/>
                </a:solidFill>
                <a:latin typeface="Poppins SemiBold" pitchFamily="34" charset="0"/>
                <a:ea typeface="Poppins SemiBold" pitchFamily="34" charset="-122"/>
                <a:cs typeface="Poppins SemiBold" pitchFamily="34" charset="-120"/>
              </a:rPr>
              <a:t>unwelcome </a:t>
            </a:r>
            <a:r>
              <a:rPr lang="en-US" sz="2250" dirty="0">
                <a:solidFill>
                  <a:srgbClr val="0D0D0D"/>
                </a:solidFill>
                <a:latin typeface="Poppins Regular" pitchFamily="34" charset="0"/>
                <a:ea typeface="Poppins Regular" pitchFamily="34" charset="-122"/>
                <a:cs typeface="Poppins Regular" pitchFamily="34" charset="-120"/>
              </a:rPr>
              <a:t>sexual advance or</a:t>
            </a:r>
            <a:r>
              <a:rPr lang="en-US" sz="2250" dirty="0">
                <a:solidFill>
                  <a:srgbClr val="0D0D0D"/>
                </a:solidFill>
                <a:latin typeface="Poppins SemiBold" pitchFamily="34" charset="0"/>
                <a:ea typeface="Poppins SemiBold" pitchFamily="34" charset="-122"/>
                <a:cs typeface="Poppins SemiBold" pitchFamily="34" charset="-120"/>
              </a:rPr>
              <a:t> unwanted </a:t>
            </a:r>
            <a:r>
              <a:rPr lang="en-US" sz="2250" dirty="0">
                <a:solidFill>
                  <a:srgbClr val="0D0D0D"/>
                </a:solidFill>
                <a:latin typeface="Poppins Regular" pitchFamily="34" charset="0"/>
                <a:ea typeface="Poppins Regular" pitchFamily="34" charset="-122"/>
                <a:cs typeface="Poppins Regular" pitchFamily="34" charset="-120"/>
              </a:rPr>
              <a:t>verbal or physical conduct of a sexual nature between Personnel. 
Sexual Exploitation and Abuse, which refers to exploitation or abuse of Affected Persons.
</a:t>
            </a:r>
            <a:r>
              <a:rPr lang="en-US" sz="2250" dirty="0">
                <a:solidFill>
                  <a:srgbClr val="0D0D0D"/>
                </a:solidFill>
                <a:latin typeface="Poppins SemiBold" pitchFamily="34" charset="0"/>
                <a:ea typeface="Poppins SemiBold" pitchFamily="34" charset="-122"/>
                <a:cs typeface="Poppins SemiBold" pitchFamily="34" charset="-120"/>
              </a:rPr>
              <a:t>What does zero tolerance mean?
</a:t>
            </a:r>
            <a:r>
              <a:rPr lang="en-US" sz="2250" dirty="0">
                <a:solidFill>
                  <a:srgbClr val="0D0D0D"/>
                </a:solidFill>
                <a:latin typeface="Poppins Regular" pitchFamily="34" charset="0"/>
                <a:ea typeface="Poppins Regular" pitchFamily="34" charset="-122"/>
                <a:cs typeface="Poppins Regular" pitchFamily="34" charset="-120"/>
              </a:rPr>
              <a:t>If there is an incident of sexual harassment the perpetrator will be excluded from the training and the surge roster
The incident will be reported to their line manager
</a:t>
            </a:r>
            <a:r>
              <a:rPr lang="en-US" sz="2250" dirty="0">
                <a:solidFill>
                  <a:srgbClr val="0D0D0D"/>
                </a:solidFill>
                <a:latin typeface="Poppins SemiBold" pitchFamily="34" charset="0"/>
                <a:ea typeface="Poppins SemiBold" pitchFamily="34" charset="-122"/>
                <a:cs typeface="Poppins SemiBold" pitchFamily="34" charset="-120"/>
              </a:rPr>
              <a:t>What to do if it happens this week?
</a:t>
            </a:r>
            <a:r>
              <a:rPr lang="en-US" sz="2250" dirty="0">
                <a:solidFill>
                  <a:srgbClr val="0D0D0D"/>
                </a:solidFill>
                <a:latin typeface="Poppins Regular" pitchFamily="34" charset="0"/>
                <a:ea typeface="Poppins Regular" pitchFamily="34" charset="-122"/>
                <a:cs typeface="Poppins Regular" pitchFamily="34" charset="-120"/>
              </a:rPr>
              <a:t>Report it  to UNICEF or any facilitator you feel comfortable speaking to</a:t>
            </a:r>
            <a:endParaRPr lang="en-US" sz="2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In your groups discuss the following What values are you bringing to the workshop How do we demonstrate or uphold these values What should the group ground rules be for this workshop"/>
          <p:cNvSpPr/>
          <p:nvPr/>
        </p:nvSpPr>
        <p:spPr>
          <a:xfrm>
            <a:off x="8286750" y="3038475"/>
            <a:ext cx="9067800" cy="4200525"/>
          </a:xfrm>
          <a:prstGeom prst="rect">
            <a:avLst/>
          </a:prstGeom>
          <a:noFill/>
          <a:ln/>
        </p:spPr>
        <p:txBody>
          <a:bodyPr wrap="square" lIns="0" tIns="0" rIns="0" bIns="0" rtlCol="0" anchor="t"/>
          <a:lstStyle/>
          <a:p>
            <a:pPr marL="0" indent="0" algn="l">
              <a:lnSpc>
                <a:spcPts val="4125"/>
              </a:lnSpc>
              <a:spcAft>
                <a:spcPts val="1050"/>
              </a:spcAft>
              <a:buNone/>
            </a:pPr>
            <a:r>
              <a:rPr lang="en-US" sz="4200" dirty="0">
                <a:solidFill>
                  <a:srgbClr val="FFFFFF"/>
                </a:solidFill>
                <a:latin typeface="Poppins SemiBold" pitchFamily="34" charset="0"/>
                <a:ea typeface="Poppins SemiBold" pitchFamily="34" charset="-122"/>
                <a:cs typeface="Poppins SemiBold" pitchFamily="34" charset="-120"/>
              </a:rPr>
              <a:t>In your groups, discuss the following: 
</a:t>
            </a:r>
            <a:r>
              <a:rPr lang="en-US" sz="2700" dirty="0">
                <a:solidFill>
                  <a:srgbClr val="FFFFFF"/>
                </a:solidFill>
                <a:latin typeface="Poppins SemiBold" pitchFamily="34" charset="0"/>
                <a:ea typeface="Poppins SemiBold" pitchFamily="34" charset="-122"/>
                <a:cs typeface="Poppins SemiBold" pitchFamily="34" charset="-120"/>
              </a:rPr>
              <a:t>What values are you bringing to the workshop? 
How do we demonstrate or uphold these values? 
What should the group ground rules be for this workshop?  
</a:t>
            </a:r>
            <a:endParaRPr lang="en-US" sz="4200" dirty="0"/>
          </a:p>
        </p:txBody>
      </p:sp>
      <p:sp>
        <p:nvSpPr>
          <p:cNvPr id="4" name="Setting Ground Rules"/>
          <p:cNvSpPr/>
          <p:nvPr/>
        </p:nvSpPr>
        <p:spPr>
          <a:xfrm>
            <a:off x="619125" y="2857500"/>
            <a:ext cx="6210300" cy="3429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Setting Ground Rules</a:t>
            </a:r>
            <a:endParaRPr lang="en-US" sz="7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Information about the venue Restrooms Emergency rallying point Breakfast lunch snacks dinner WiFi  open access  code Changing money Taking photos  consent The outside world"/>
          <p:cNvSpPr/>
          <p:nvPr/>
        </p:nvSpPr>
        <p:spPr>
          <a:xfrm>
            <a:off x="8286750" y="2324100"/>
            <a:ext cx="9067800" cy="5848350"/>
          </a:xfrm>
          <a:prstGeom prst="rect">
            <a:avLst/>
          </a:prstGeom>
          <a:noFill/>
          <a:ln/>
        </p:spPr>
        <p:txBody>
          <a:bodyPr wrap="square" lIns="0" tIns="0" rIns="0" bIns="0" rtlCol="0" anchor="t"/>
          <a:lstStyle/>
          <a:p>
            <a:pPr marL="0" indent="0" algn="l">
              <a:lnSpc>
                <a:spcPts val="4125"/>
              </a:lnSpc>
              <a:spcAft>
                <a:spcPts val="1050"/>
              </a:spcAft>
              <a:buNone/>
            </a:pPr>
            <a:r>
              <a:rPr lang="en-US" sz="4200" dirty="0">
                <a:solidFill>
                  <a:srgbClr val="FFFFFF"/>
                </a:solidFill>
                <a:latin typeface="Poppins SemiBold" pitchFamily="34" charset="0"/>
                <a:ea typeface="Poppins SemiBold" pitchFamily="34" charset="-122"/>
                <a:cs typeface="Poppins SemiBold" pitchFamily="34" charset="-120"/>
              </a:rPr>
              <a:t>
</a:t>
            </a:r>
            <a:r>
              <a:rPr lang="en-US" sz="2700" dirty="0">
                <a:solidFill>
                  <a:srgbClr val="FFFFFF"/>
                </a:solidFill>
                <a:latin typeface="Poppins SemiBold" pitchFamily="34" charset="0"/>
                <a:ea typeface="Poppins SemiBold" pitchFamily="34" charset="-122"/>
                <a:cs typeface="Poppins SemiBold" pitchFamily="34" charset="-120"/>
              </a:rPr>
              <a:t>Information about the venue
Restrooms
Emergency rallying point
Breakfast, lunch, snacks, dinner
WiFi – open access / code
Changing money
Taking photos – consent
The outside world</a:t>
            </a:r>
            <a:endParaRPr lang="en-US" sz="4200" dirty="0"/>
          </a:p>
        </p:txBody>
      </p:sp>
      <p:sp>
        <p:nvSpPr>
          <p:cNvPr id="4" name="General Info"/>
          <p:cNvSpPr/>
          <p:nvPr/>
        </p:nvSpPr>
        <p:spPr>
          <a:xfrm>
            <a:off x="619125" y="2857500"/>
            <a:ext cx="6210300" cy="1143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General Info</a:t>
            </a:r>
            <a:endParaRPr lang="en-US" sz="7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17</cp:revision>
  <dcterms:created xsi:type="dcterms:W3CDTF">2024-12-16T14:02:31Z</dcterms:created>
  <dcterms:modified xsi:type="dcterms:W3CDTF">2024-12-16T14:27:37Z</dcterms:modified>
</cp:coreProperties>
</file>