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8288000" cy="10287000"/>
  <p:notesSz cx="10287000" cy="18288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A012FF-5E73-E58D-54A8-4A9F5E695B86}" v="3" dt="2025-02-03T19:12:15.3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Nikolava" userId="S::mnikolava@ucgp.net::ed7a87f1-b503-40aa-9a08-dd3cc353aa60" providerId="AD" clId="Web-{B0A012FF-5E73-E58D-54A8-4A9F5E695B86}"/>
    <pc:docChg chg="modSld">
      <pc:chgData name="Maria Nikolava" userId="S::mnikolava@ucgp.net::ed7a87f1-b503-40aa-9a08-dd3cc353aa60" providerId="AD" clId="Web-{B0A012FF-5E73-E58D-54A8-4A9F5E695B86}" dt="2025-02-03T19:12:15.362" v="2"/>
      <pc:docMkLst>
        <pc:docMk/>
      </pc:docMkLst>
      <pc:sldChg chg="addSp modSp">
        <pc:chgData name="Maria Nikolava" userId="S::mnikolava@ucgp.net::ed7a87f1-b503-40aa-9a08-dd3cc353aa60" providerId="AD" clId="Web-{B0A012FF-5E73-E58D-54A8-4A9F5E695B86}" dt="2025-02-03T19:12:15.362" v="2"/>
        <pc:sldMkLst>
          <pc:docMk/>
          <pc:sldMk cId="0" sldId="256"/>
        </pc:sldMkLst>
        <pc:spChg chg="add mod">
          <ac:chgData name="Maria Nikolava" userId="S::mnikolava@ucgp.net::ed7a87f1-b503-40aa-9a08-dd3cc353aa60" providerId="AD" clId="Web-{B0A012FF-5E73-E58D-54A8-4A9F5E695B86}" dt="2025-02-03T19:12:15.362" v="2"/>
          <ac:spMkLst>
            <pc:docMk/>
            <pc:sldMk cId="0" sldId="256"/>
            <ac:spMk id="6" creationId="{A8CD3AE3-876B-DBA1-5AE6-996E26BCF9B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57700" cy="917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827713" y="0"/>
            <a:ext cx="4457700" cy="917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BC464D-F0B4-429B-84BD-5403F419EA8D}" type="datetimeFigureOut">
              <a:t>03/02/2025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342900" y="2286000"/>
            <a:ext cx="10972800" cy="6172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28700" y="8801100"/>
            <a:ext cx="8229600" cy="72009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7372013"/>
            <a:ext cx="4457700" cy="915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827713" y="17372013"/>
            <a:ext cx="4457700" cy="915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A6A224-5D0A-4D8A-9BFF-1D1EBA12417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475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jpeg"/><Relationship Id="rId4" Type="http://schemas.openxmlformats.org/officeDocument/2006/relationships/image" Target="../media/image5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jpeg"/><Relationship Id="rId4" Type="http://schemas.openxmlformats.org/officeDocument/2006/relationships/image" Target="../media/image5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9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1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7.jpeg"/><Relationship Id="rId4" Type="http://schemas.openxmlformats.org/officeDocument/2006/relationships/image" Target="../media/image5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1.sv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7.jpeg"/><Relationship Id="rId4" Type="http://schemas.openxmlformats.org/officeDocument/2006/relationships/image" Target="../media/image5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3.sv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7.jpeg"/><Relationship Id="rId4" Type="http://schemas.openxmlformats.org/officeDocument/2006/relationships/image" Target="../media/image5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2B456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con" descr="preencoded.png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6144875" y="8143875"/>
            <a:ext cx="1190625" cy="1190625"/>
          </a:xfrm>
          <a:prstGeom prst="rect">
            <a:avLst/>
          </a:prstGeom>
        </p:spPr>
      </p:pic>
      <p:pic>
        <p:nvPicPr>
          <p:cNvPr id="3" name="Frame 2095584899" descr="preencoded.png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0" y="0"/>
            <a:ext cx="18288000" cy="1343025"/>
          </a:xfrm>
          <a:prstGeom prst="rect">
            <a:avLst/>
          </a:prstGeom>
        </p:spPr>
      </p:pic>
      <p:sp>
        <p:nvSpPr>
          <p:cNvPr id="4" name="Analyse dductive de donnes qualitatives"/>
          <p:cNvSpPr/>
          <p:nvPr/>
        </p:nvSpPr>
        <p:spPr>
          <a:xfrm>
            <a:off x="952500" y="3200400"/>
            <a:ext cx="16402050" cy="28575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1250"/>
              </a:lnSpc>
              <a:buNone/>
            </a:pPr>
            <a:r>
              <a:rPr lang="en-US" sz="900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Analyse déductive de données qualitatives</a:t>
            </a:r>
            <a:endParaRPr lang="en-US" sz="9000" dirty="0"/>
          </a:p>
        </p:txBody>
      </p:sp>
      <p:sp>
        <p:nvSpPr>
          <p:cNvPr id="5" name="name_3e jour 11 juillet 2024"/>
          <p:cNvSpPr/>
          <p:nvPr/>
        </p:nvSpPr>
        <p:spPr>
          <a:xfrm>
            <a:off x="952500" y="7524750"/>
            <a:ext cx="16402050" cy="1809750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ts val="7125"/>
              </a:lnSpc>
              <a:buNone/>
            </a:pPr>
            <a:r>
              <a:rPr lang="en-US" sz="525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3e jour
11 juillet 2024 </a:t>
            </a:r>
            <a:endParaRPr lang="en-US" sz="525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CD3AE3-876B-DBA1-5AE6-996E26BCF9BF}"/>
              </a:ext>
            </a:extLst>
          </p:cNvPr>
          <p:cNvSpPr/>
          <p:nvPr/>
        </p:nvSpPr>
        <p:spPr>
          <a:xfrm>
            <a:off x="11887199" y="266699"/>
            <a:ext cx="6153150" cy="8762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rame 2095584900" descr="preencoded.png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0" y="0"/>
            <a:ext cx="18288000" cy="2505075"/>
          </a:xfrm>
          <a:prstGeom prst="rect">
            <a:avLst/>
          </a:prstGeom>
        </p:spPr>
      </p:pic>
      <p:sp>
        <p:nvSpPr>
          <p:cNvPr id="3" name="Que faire si plusieurs codes sappliquent  un mme segment de texte"/>
          <p:cNvSpPr/>
          <p:nvPr/>
        </p:nvSpPr>
        <p:spPr>
          <a:xfrm>
            <a:off x="952500" y="3495675"/>
            <a:ext cx="6657975" cy="8572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375"/>
              </a:lnSpc>
              <a:buNone/>
            </a:pPr>
            <a:r>
              <a:rPr lang="en-US" sz="2250" dirty="0">
                <a:solidFill>
                  <a:srgbClr val="0D0D0D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Que faire si plusieurs codes s’appliquent à un même segment de texte ?</a:t>
            </a:r>
            <a:endParaRPr lang="en-US" sz="2250" dirty="0"/>
          </a:p>
        </p:txBody>
      </p:sp>
      <p:sp>
        <p:nvSpPr>
          <p:cNvPr id="4" name="Appliquer deux codes  un mme segment ne pose pas de problme Si les deux mmes codes concident de manire rpte il convient de revoir vos dfinitions"/>
          <p:cNvSpPr/>
          <p:nvPr/>
        </p:nvSpPr>
        <p:spPr>
          <a:xfrm>
            <a:off x="952500" y="4581525"/>
            <a:ext cx="6657975" cy="94297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75"/>
              </a:lnSpc>
              <a:buNone/>
            </a:pPr>
            <a:r>
              <a:rPr lang="en-US" sz="1500" dirty="0">
                <a:solidFill>
                  <a:srgbClr val="0D0D0D"/>
                </a:solidFill>
                <a:latin typeface="Poppins Light" pitchFamily="34" charset="0"/>
                <a:ea typeface="Poppins Light" pitchFamily="34" charset="-122"/>
                <a:cs typeface="Poppins Light" pitchFamily="34" charset="-120"/>
              </a:rPr>
              <a:t>Appliquer deux codes à un même segment ne pose pas de problème. Si les deux mêmes codes coïncident de manière répétée, il convient de revoir vos définitions.</a:t>
            </a:r>
            <a:endParaRPr lang="en-US" sz="1500" dirty="0"/>
          </a:p>
        </p:txBody>
      </p:sp>
      <p:sp>
        <p:nvSpPr>
          <p:cNvPr id="5" name="Quelle quantit de texte faut-il coder en tant que segment"/>
          <p:cNvSpPr/>
          <p:nvPr/>
        </p:nvSpPr>
        <p:spPr>
          <a:xfrm>
            <a:off x="952500" y="5981700"/>
            <a:ext cx="6657975" cy="8572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375"/>
              </a:lnSpc>
              <a:buNone/>
            </a:pPr>
            <a:r>
              <a:rPr lang="en-US" sz="2250" dirty="0">
                <a:solidFill>
                  <a:srgbClr val="0D0D0D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Quelle quantité de texte faut-il coder en tant que « segment » ?</a:t>
            </a:r>
            <a:endParaRPr lang="en-US" sz="2250" dirty="0"/>
          </a:p>
        </p:txBody>
      </p:sp>
      <p:sp>
        <p:nvSpPr>
          <p:cNvPr id="6" name="Incluez la question ainsi que tout texte pertinent de la rponse  lchelle de la phraselocution inutile dinclure le texte qui suit sil est sans rapport"/>
          <p:cNvSpPr/>
          <p:nvPr/>
        </p:nvSpPr>
        <p:spPr>
          <a:xfrm>
            <a:off x="952500" y="7067550"/>
            <a:ext cx="6657975" cy="94297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75"/>
              </a:lnSpc>
              <a:buNone/>
            </a:pPr>
            <a:r>
              <a:rPr lang="en-US" sz="1500" dirty="0">
                <a:solidFill>
                  <a:srgbClr val="0D0D0D"/>
                </a:solidFill>
                <a:latin typeface="Poppins Light" pitchFamily="34" charset="0"/>
                <a:ea typeface="Poppins Light" pitchFamily="34" charset="-122"/>
                <a:cs typeface="Poppins Light" pitchFamily="34" charset="-120"/>
              </a:rPr>
              <a:t>Incluez la question, ainsi que tout texte pertinent de la réponse, à l’échelle de la phrase/locution (inutile d’inclure le texte qui suit s’il est sans rapport).</a:t>
            </a:r>
            <a:endParaRPr lang="en-US" sz="1500" dirty="0"/>
          </a:p>
        </p:txBody>
      </p:sp>
      <p:sp>
        <p:nvSpPr>
          <p:cNvPr id="7" name="Que faire si les donnes comportent un lment qui nest associ  aucun code applicable mais semble important"/>
          <p:cNvSpPr/>
          <p:nvPr/>
        </p:nvSpPr>
        <p:spPr>
          <a:xfrm>
            <a:off x="9458325" y="3495675"/>
            <a:ext cx="7219950" cy="128587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375"/>
              </a:lnSpc>
              <a:buNone/>
            </a:pPr>
            <a:r>
              <a:rPr lang="en-US" sz="2250" dirty="0">
                <a:solidFill>
                  <a:srgbClr val="0D0D0D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Que faire si les données comportent un élément qui n’est associé à aucun code applicable mais semble important ?</a:t>
            </a:r>
            <a:endParaRPr lang="en-US" sz="2250" dirty="0"/>
          </a:p>
        </p:txBody>
      </p:sp>
      <p:sp>
        <p:nvSpPr>
          <p:cNvPr id="8" name="Attribuez  cet lment le code  diversautre  puis rexaminez-le en quipe pour crer un nouveau code si ncessaire"/>
          <p:cNvSpPr/>
          <p:nvPr/>
        </p:nvSpPr>
        <p:spPr>
          <a:xfrm>
            <a:off x="9458325" y="5010150"/>
            <a:ext cx="7219950" cy="6286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75"/>
              </a:lnSpc>
              <a:buNone/>
            </a:pPr>
            <a:r>
              <a:rPr lang="en-US" sz="1500" dirty="0">
                <a:solidFill>
                  <a:srgbClr val="0D0D0D"/>
                </a:solidFill>
                <a:latin typeface="Poppins Light" pitchFamily="34" charset="0"/>
                <a:ea typeface="Poppins Light" pitchFamily="34" charset="-122"/>
                <a:cs typeface="Poppins Light" pitchFamily="34" charset="-120"/>
              </a:rPr>
              <a:t>Attribuez à cet élément le code « divers/autre » puis réexaminez-le en équipe pour créer un nouveau code, si nécessaire.</a:t>
            </a:r>
            <a:endParaRPr lang="en-US" sz="1500" dirty="0"/>
          </a:p>
        </p:txBody>
      </p:sp>
      <p:sp>
        <p:nvSpPr>
          <p:cNvPr id="9" name="Codage dductif  questions frquentes"/>
          <p:cNvSpPr/>
          <p:nvPr/>
        </p:nvSpPr>
        <p:spPr>
          <a:xfrm>
            <a:off x="952500" y="952500"/>
            <a:ext cx="16402050" cy="904875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ts val="7125"/>
              </a:lnSpc>
              <a:buNone/>
            </a:pPr>
            <a:r>
              <a:rPr lang="en-US" sz="525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Codage déductif : questions fréquentes</a:t>
            </a:r>
            <a:endParaRPr lang="en-US" sz="525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2F9C6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rci"/>
          <p:cNvSpPr/>
          <p:nvPr/>
        </p:nvSpPr>
        <p:spPr>
          <a:xfrm>
            <a:off x="952500" y="4238625"/>
            <a:ext cx="16402050" cy="18097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4250"/>
              </a:lnSpc>
              <a:buNone/>
            </a:pPr>
            <a:r>
              <a:rPr lang="en-US" sz="1200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Merci !</a:t>
            </a:r>
            <a:endParaRPr lang="en-US" sz="1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bg>
      <p:bgPr>
        <a:solidFill>
          <a:srgbClr val="2B456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rame 2095584901" descr="preencoded.png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0" y="0"/>
            <a:ext cx="7419975" cy="10287000"/>
          </a:xfrm>
          <a:prstGeom prst="rect">
            <a:avLst/>
          </a:prstGeom>
        </p:spPr>
      </p:pic>
      <p:sp>
        <p:nvSpPr>
          <p:cNvPr id="3" name="Voici un exemple parmi dautres de systme de codage qui peut tre organis selon vos besoins RETOUR DINFORMATION Type - questions observations suggestions  Catgorie - questions sur les activits de lutte contre la maladie sur la maladie sur les vaccins Code"/>
          <p:cNvSpPr/>
          <p:nvPr/>
        </p:nvSpPr>
        <p:spPr>
          <a:xfrm>
            <a:off x="8286750" y="3267075"/>
            <a:ext cx="9067800" cy="37528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700"/>
              </a:lnSpc>
              <a:spcAft>
                <a:spcPts val="1050"/>
              </a:spcAft>
              <a:buNone/>
            </a:pPr>
            <a:r>
              <a:rPr lang="en-US" sz="195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Voici un exemple (parmi d’autres) de système de codage, qui peut être organisé selon vos besoins.
[RETOUR D’INFORMATION]
Type - questions, observations, suggestions ?
Catégorie - questions sur les activités de lutte contre la maladie, sur la maladie, sur les vaccins
Code – questions sur les symptômes de la maladie, sur l’innocuité des vaccins.</a:t>
            </a:r>
            <a:endParaRPr lang="en-US" sz="1950" dirty="0"/>
          </a:p>
        </p:txBody>
      </p:sp>
      <p:sp>
        <p:nvSpPr>
          <p:cNvPr id="4" name="Utilisation dun livre de codes prtabli"/>
          <p:cNvSpPr/>
          <p:nvPr/>
        </p:nvSpPr>
        <p:spPr>
          <a:xfrm>
            <a:off x="619125" y="3429000"/>
            <a:ext cx="6210300" cy="45720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9000"/>
              </a:lnSpc>
              <a:buNone/>
            </a:pPr>
            <a:r>
              <a:rPr lang="en-US" sz="750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Utilisation d’un livre de codes préétabli</a:t>
            </a:r>
            <a:endParaRPr lang="en-US" sz="75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rame 2095584900" descr="preencoded.png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0" y="0"/>
            <a:ext cx="18288000" cy="2505075"/>
          </a:xfrm>
          <a:prstGeom prst="rect">
            <a:avLst/>
          </a:prstGeom>
        </p:spPr>
      </p:pic>
      <p:pic>
        <p:nvPicPr>
          <p:cNvPr id="3" name="image4.png" descr="preencoded.png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3467100" y="2828925"/>
            <a:ext cx="11363325" cy="7458075"/>
          </a:xfrm>
          <a:prstGeom prst="rect">
            <a:avLst/>
          </a:prstGeom>
        </p:spPr>
      </p:pic>
      <p:sp>
        <p:nvSpPr>
          <p:cNvPr id="4" name="Codage des donnes issues du retour dinformation"/>
          <p:cNvSpPr/>
          <p:nvPr/>
        </p:nvSpPr>
        <p:spPr>
          <a:xfrm>
            <a:off x="952500" y="342900"/>
            <a:ext cx="16402050" cy="1809750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ts val="7125"/>
              </a:lnSpc>
              <a:buNone/>
            </a:pPr>
            <a:r>
              <a:rPr lang="en-US" sz="525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Codage des données issues du retour d’information</a:t>
            </a:r>
            <a:endParaRPr lang="en-US" sz="525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4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rame 2095584900" descr="preencoded.png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0" y="0"/>
            <a:ext cx="18288000" cy="2505075"/>
          </a:xfrm>
          <a:prstGeom prst="rect">
            <a:avLst/>
          </a:prstGeom>
        </p:spPr>
      </p:pic>
      <p:pic>
        <p:nvPicPr>
          <p:cNvPr id="3" name="image3.png" descr="preencoded.png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1057275" y="2505075"/>
            <a:ext cx="16173450" cy="7648576"/>
          </a:xfrm>
          <a:prstGeom prst="rect">
            <a:avLst/>
          </a:prstGeom>
        </p:spPr>
      </p:pic>
      <p:sp>
        <p:nvSpPr>
          <p:cNvPr id="4" name="Codage des donnes issues du retour dinformation de la communaut"/>
          <p:cNvSpPr/>
          <p:nvPr/>
        </p:nvSpPr>
        <p:spPr>
          <a:xfrm>
            <a:off x="952500" y="342900"/>
            <a:ext cx="16402050" cy="1809750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ts val="7125"/>
              </a:lnSpc>
              <a:buNone/>
            </a:pPr>
            <a:r>
              <a:rPr lang="en-US" sz="525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Codage des données issues du retour d’information de la communauté</a:t>
            </a:r>
            <a:endParaRPr lang="en-US" sz="525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rame 2095584900" descr="preencoded.png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0" y="0"/>
            <a:ext cx="18288000" cy="2505075"/>
          </a:xfrm>
          <a:prstGeom prst="rect">
            <a:avLst/>
          </a:prstGeom>
        </p:spPr>
      </p:pic>
      <p:pic>
        <p:nvPicPr>
          <p:cNvPr id="3" name="image1.png" descr="preencoded.png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11506200" y="2943225"/>
            <a:ext cx="4448175" cy="6905625"/>
          </a:xfrm>
          <a:prstGeom prst="rect">
            <a:avLst/>
          </a:prstGeom>
        </p:spPr>
      </p:pic>
      <p:sp>
        <p:nvSpPr>
          <p:cNvPr id="4" name="Analyse dductive"/>
          <p:cNvSpPr/>
          <p:nvPr/>
        </p:nvSpPr>
        <p:spPr>
          <a:xfrm>
            <a:off x="952500" y="800100"/>
            <a:ext cx="16402050" cy="904875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ts val="7125"/>
              </a:lnSpc>
              <a:buNone/>
            </a:pPr>
            <a:r>
              <a:rPr lang="en-US" sz="525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Analyse déductive</a:t>
            </a:r>
            <a:endParaRPr lang="en-US" sz="5250" dirty="0"/>
          </a:p>
        </p:txBody>
      </p:sp>
      <p:sp>
        <p:nvSpPr>
          <p:cNvPr id="5" name="Une mthode dductive est pratique lorsque  vous avez dj une ide des rponsessujets abords vous disposez dune importante quipe de codage"/>
          <p:cNvSpPr/>
          <p:nvPr/>
        </p:nvSpPr>
        <p:spPr>
          <a:xfrm>
            <a:off x="952500" y="3705225"/>
            <a:ext cx="6972300" cy="24003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150"/>
              </a:lnSpc>
              <a:buNone/>
            </a:pPr>
            <a:r>
              <a:rPr lang="en-US" sz="2400" dirty="0">
                <a:solidFill>
                  <a:srgbClr val="0D0D0D"/>
                </a:solidFill>
                <a:latin typeface="Poppins Light" pitchFamily="34" charset="0"/>
                <a:ea typeface="Poppins Light" pitchFamily="34" charset="-122"/>
                <a:cs typeface="Poppins Light" pitchFamily="34" charset="-120"/>
              </a:rPr>
              <a:t>Une méthode déductive est pratique lorsque :
vous avez déjà une idée des réponses/sujets abordés
vous disposez d’une importante équipe de codage</a:t>
            </a:r>
            <a:endParaRPr lang="en-US" sz="2400" dirty="0"/>
          </a:p>
        </p:txBody>
      </p:sp>
      <p:sp>
        <p:nvSpPr>
          <p:cNvPr id="6" name="Limites peu adapte  une analyse exploratoire"/>
          <p:cNvSpPr/>
          <p:nvPr/>
        </p:nvSpPr>
        <p:spPr>
          <a:xfrm>
            <a:off x="952500" y="6638925"/>
            <a:ext cx="7486650" cy="115252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4200"/>
              </a:lnSpc>
              <a:buNone/>
            </a:pPr>
            <a:r>
              <a:rPr lang="en-US" sz="4200" dirty="0">
                <a:solidFill>
                  <a:srgbClr val="0D0D0D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Limites:
</a:t>
            </a:r>
            <a:r>
              <a:rPr lang="en-US" sz="2400" dirty="0">
                <a:solidFill>
                  <a:srgbClr val="0D0D0D"/>
                </a:solidFill>
                <a:latin typeface="Poppins Light" pitchFamily="34" charset="0"/>
                <a:ea typeface="Poppins Light" pitchFamily="34" charset="-122"/>
                <a:cs typeface="Poppins Light" pitchFamily="34" charset="-120"/>
              </a:rPr>
              <a:t>peu adaptée à une analyse exploratoire</a:t>
            </a:r>
            <a:endParaRPr lang="en-US" sz="4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rame 2095584900" descr="preencoded.png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0" y="0"/>
            <a:ext cx="18288000" cy="2505075"/>
          </a:xfrm>
          <a:prstGeom prst="rect">
            <a:avLst/>
          </a:prstGeom>
        </p:spPr>
      </p:pic>
      <p:sp>
        <p:nvSpPr>
          <p:cNvPr id="3" name="Lieux"/>
          <p:cNvSpPr/>
          <p:nvPr/>
        </p:nvSpPr>
        <p:spPr>
          <a:xfrm>
            <a:off x="952500" y="6543675"/>
            <a:ext cx="3695700" cy="42862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375"/>
              </a:lnSpc>
              <a:buNone/>
            </a:pPr>
            <a:r>
              <a:rPr lang="en-US" sz="2250" dirty="0">
                <a:solidFill>
                  <a:srgbClr val="0D0D0D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Lieux : </a:t>
            </a:r>
            <a:endParaRPr lang="en-US" sz="2250" dirty="0"/>
          </a:p>
        </p:txBody>
      </p:sp>
      <p:sp>
        <p:nvSpPr>
          <p:cNvPr id="4" name="Guatemala El Salvador Belize et Kenya"/>
          <p:cNvSpPr/>
          <p:nvPr/>
        </p:nvSpPr>
        <p:spPr>
          <a:xfrm>
            <a:off x="952500" y="7200900"/>
            <a:ext cx="3714750" cy="31432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75"/>
              </a:lnSpc>
              <a:buNone/>
            </a:pPr>
            <a:r>
              <a:rPr lang="en-US" sz="1500" dirty="0">
                <a:solidFill>
                  <a:srgbClr val="0D0D0D"/>
                </a:solidFill>
                <a:latin typeface="Poppins Light" pitchFamily="34" charset="0"/>
                <a:ea typeface="Poppins Light" pitchFamily="34" charset="-122"/>
                <a:cs typeface="Poppins Light" pitchFamily="34" charset="-120"/>
              </a:rPr>
              <a:t>Guatemala, El Salvador, Belize et Kenya</a:t>
            </a:r>
            <a:endParaRPr lang="en-US" sz="1500" dirty="0"/>
          </a:p>
        </p:txBody>
      </p:sp>
      <p:sp>
        <p:nvSpPr>
          <p:cNvPr id="5" name="Quatre quipes de codage"/>
          <p:cNvSpPr/>
          <p:nvPr/>
        </p:nvSpPr>
        <p:spPr>
          <a:xfrm>
            <a:off x="6562725" y="6543675"/>
            <a:ext cx="5648325" cy="42862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375"/>
              </a:lnSpc>
              <a:buNone/>
            </a:pPr>
            <a:r>
              <a:rPr lang="en-US" sz="2250" dirty="0">
                <a:solidFill>
                  <a:srgbClr val="0D0D0D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Quatre équipes de codage :</a:t>
            </a:r>
            <a:endParaRPr lang="en-US" sz="2250" dirty="0"/>
          </a:p>
        </p:txBody>
      </p:sp>
      <p:sp>
        <p:nvSpPr>
          <p:cNvPr id="6" name="Atlanta tats-Unis  Houston tats-Unis  Kenya  Guatemala"/>
          <p:cNvSpPr/>
          <p:nvPr/>
        </p:nvSpPr>
        <p:spPr>
          <a:xfrm>
            <a:off x="6562725" y="7200900"/>
            <a:ext cx="5686425" cy="31432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75"/>
              </a:lnSpc>
              <a:buNone/>
            </a:pPr>
            <a:r>
              <a:rPr lang="en-US" sz="1500" dirty="0">
                <a:solidFill>
                  <a:srgbClr val="0D0D0D"/>
                </a:solidFill>
                <a:latin typeface="Poppins Light" pitchFamily="34" charset="0"/>
                <a:ea typeface="Poppins Light" pitchFamily="34" charset="-122"/>
                <a:cs typeface="Poppins Light" pitchFamily="34" charset="-120"/>
              </a:rPr>
              <a:t>Atlanta, États-Unis ; Houston, États-Unis ; Kenya ; Guatemala</a:t>
            </a:r>
            <a:endParaRPr lang="en-US" sz="1500" dirty="0"/>
          </a:p>
        </p:txBody>
      </p:sp>
      <p:sp>
        <p:nvSpPr>
          <p:cNvPr id="7" name="Approche"/>
          <p:cNvSpPr/>
          <p:nvPr/>
        </p:nvSpPr>
        <p:spPr>
          <a:xfrm>
            <a:off x="14135100" y="6543675"/>
            <a:ext cx="1590675" cy="42862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375"/>
              </a:lnSpc>
              <a:buNone/>
            </a:pPr>
            <a:r>
              <a:rPr lang="en-US" sz="2250" dirty="0">
                <a:solidFill>
                  <a:srgbClr val="0D0D0D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Approche :</a:t>
            </a:r>
            <a:endParaRPr lang="en-US" sz="2250" dirty="0"/>
          </a:p>
        </p:txBody>
      </p:sp>
      <p:sp>
        <p:nvSpPr>
          <p:cNvPr id="8" name="Dductive"/>
          <p:cNvSpPr/>
          <p:nvPr/>
        </p:nvSpPr>
        <p:spPr>
          <a:xfrm>
            <a:off x="14135100" y="7200900"/>
            <a:ext cx="1590675" cy="31432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75"/>
              </a:lnSpc>
              <a:buNone/>
            </a:pPr>
            <a:r>
              <a:rPr lang="en-US" sz="1500" dirty="0">
                <a:solidFill>
                  <a:srgbClr val="0D0D0D"/>
                </a:solidFill>
                <a:latin typeface="Poppins Light" pitchFamily="34" charset="0"/>
                <a:ea typeface="Poppins Light" pitchFamily="34" charset="-122"/>
                <a:cs typeface="Poppins Light" pitchFamily="34" charset="-120"/>
              </a:rPr>
              <a:t>Déductive </a:t>
            </a:r>
            <a:endParaRPr lang="en-US" sz="1500" dirty="0"/>
          </a:p>
        </p:txBody>
      </p:sp>
      <p:sp>
        <p:nvSpPr>
          <p:cNvPr id="9" name="Exemples dutilisation dune approche dductive  Le lavage des mains dans des coles de quatre pays"/>
          <p:cNvSpPr/>
          <p:nvPr/>
        </p:nvSpPr>
        <p:spPr>
          <a:xfrm>
            <a:off x="952500" y="342900"/>
            <a:ext cx="16402050" cy="1809750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ts val="7125"/>
              </a:lnSpc>
              <a:buNone/>
            </a:pPr>
            <a:r>
              <a:rPr lang="en-US" sz="450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Exemples d’utilisation d’une approche déductive : 
Le lavage des mains dans des écoles de quatre pays</a:t>
            </a:r>
            <a:endParaRPr lang="en-US" sz="4500" dirty="0"/>
          </a:p>
        </p:txBody>
      </p:sp>
      <p:sp>
        <p:nvSpPr>
          <p:cNvPr id="10" name="Un livre de codes tabli au pralable contenant des dfinitions claires a permis dexaminer diffrents environnements pour dterminer quelles sont les difficults qui se posent quel que soit le contexte et lesquelles sont spcifiques au contexte"/>
          <p:cNvSpPr/>
          <p:nvPr/>
        </p:nvSpPr>
        <p:spPr>
          <a:xfrm>
            <a:off x="952500" y="3695700"/>
            <a:ext cx="16230600" cy="22098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4350"/>
              </a:lnSpc>
              <a:buNone/>
            </a:pPr>
            <a:r>
              <a:rPr lang="en-US" sz="3600" dirty="0">
                <a:solidFill>
                  <a:srgbClr val="0D0D0D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Un livre de codes établi au préalable, contenant des définitions claires, a permis d’examiner différents environnements pour déterminer quelles sont les difficultés qui se posent quel que soit le contexte, et lesquelles sont spécifiques au contexte.</a:t>
            </a:r>
            <a:endParaRPr lang="en-US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rame 2095584900" descr="preencoded.png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0" y="0"/>
            <a:ext cx="18288000" cy="2505075"/>
          </a:xfrm>
          <a:prstGeom prst="rect">
            <a:avLst/>
          </a:prstGeom>
        </p:spPr>
      </p:pic>
      <p:pic>
        <p:nvPicPr>
          <p:cNvPr id="3" name="image2.png" descr="preencoded.png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2714625" y="3886200"/>
            <a:ext cx="12858750" cy="6019800"/>
          </a:xfrm>
          <a:prstGeom prst="rect">
            <a:avLst/>
          </a:prstGeom>
        </p:spPr>
      </p:pic>
      <p:sp>
        <p:nvSpPr>
          <p:cNvPr id="4" name="Utilisation dun livre de codes prtabli  exemple"/>
          <p:cNvSpPr/>
          <p:nvPr/>
        </p:nvSpPr>
        <p:spPr>
          <a:xfrm>
            <a:off x="952500" y="342900"/>
            <a:ext cx="16402050" cy="1809750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ts val="7125"/>
              </a:lnSpc>
              <a:buNone/>
            </a:pPr>
            <a:r>
              <a:rPr lang="en-US" sz="525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Utilisation d’un livre de codes préétabli : exemple</a:t>
            </a:r>
            <a:endParaRPr lang="en-US" sz="5250" dirty="0"/>
          </a:p>
        </p:txBody>
      </p:sp>
      <p:sp>
        <p:nvSpPr>
          <p:cNvPr id="5" name="Structure gnrale  Catgorie  Code  Sous-code"/>
          <p:cNvSpPr/>
          <p:nvPr/>
        </p:nvSpPr>
        <p:spPr>
          <a:xfrm>
            <a:off x="952500" y="2971800"/>
            <a:ext cx="16230600" cy="5524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4350"/>
              </a:lnSpc>
              <a:buNone/>
            </a:pPr>
            <a:r>
              <a:rPr lang="en-US" sz="3600" dirty="0">
                <a:solidFill>
                  <a:srgbClr val="0D0D0D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Structure générale : Catégorie / Code / Sous-code</a:t>
            </a:r>
            <a:endParaRPr lang="en-US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rame 2095584900" descr="preencoded.png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0" y="0"/>
            <a:ext cx="18288000" cy="2505075"/>
          </a:xfrm>
          <a:prstGeom prst="rect">
            <a:avLst/>
          </a:prstGeom>
        </p:spPr>
      </p:pic>
      <p:pic>
        <p:nvPicPr>
          <p:cNvPr id="3" name="image2.png" descr="preencoded.png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2714625" y="3886200"/>
            <a:ext cx="12858750" cy="6019800"/>
          </a:xfrm>
          <a:prstGeom prst="rect">
            <a:avLst/>
          </a:prstGeom>
        </p:spPr>
      </p:pic>
      <p:pic>
        <p:nvPicPr>
          <p:cNvPr id="4" name="Frame 2095584902" descr="preencoded.png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2028825" y="3886200"/>
            <a:ext cx="2466975" cy="533400"/>
          </a:xfrm>
          <a:prstGeom prst="rect">
            <a:avLst/>
          </a:prstGeom>
        </p:spPr>
      </p:pic>
      <p:sp>
        <p:nvSpPr>
          <p:cNvPr id="5" name="Utilisation dun livre de codes prtabli  exemple"/>
          <p:cNvSpPr/>
          <p:nvPr/>
        </p:nvSpPr>
        <p:spPr>
          <a:xfrm>
            <a:off x="952500" y="342900"/>
            <a:ext cx="16402050" cy="1809750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ts val="7125"/>
              </a:lnSpc>
              <a:buNone/>
            </a:pPr>
            <a:r>
              <a:rPr lang="en-US" sz="525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Utilisation d’un livre de codes préétabli : exemple</a:t>
            </a:r>
            <a:endParaRPr lang="en-US" sz="5250" dirty="0"/>
          </a:p>
        </p:txBody>
      </p:sp>
      <p:sp>
        <p:nvSpPr>
          <p:cNvPr id="6" name="General structure Category  Code  Subcode"/>
          <p:cNvSpPr/>
          <p:nvPr/>
        </p:nvSpPr>
        <p:spPr>
          <a:xfrm>
            <a:off x="952500" y="2971800"/>
            <a:ext cx="16230600" cy="5524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4350"/>
              </a:lnSpc>
              <a:buNone/>
            </a:pPr>
            <a:r>
              <a:rPr lang="en-US" sz="3600" dirty="0">
                <a:solidFill>
                  <a:srgbClr val="0D0D0D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General structure: Category / Code / Subcode</a:t>
            </a:r>
            <a:endParaRPr lang="en-US" sz="3600" dirty="0"/>
          </a:p>
        </p:txBody>
      </p:sp>
      <p:sp>
        <p:nvSpPr>
          <p:cNvPr id="7" name="CatgorieSujet"/>
          <p:cNvSpPr/>
          <p:nvPr/>
        </p:nvSpPr>
        <p:spPr>
          <a:xfrm>
            <a:off x="2143125" y="4000500"/>
            <a:ext cx="2295525" cy="3048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2400" b="1" dirty="0">
                <a:solidFill>
                  <a:srgbClr val="FFFFFF"/>
                </a:solidFill>
                <a:latin typeface="Arial Bold" pitchFamily="34" charset="0"/>
                <a:ea typeface="Arial Bold" pitchFamily="34" charset="-122"/>
                <a:cs typeface="Arial Bold" pitchFamily="34" charset="-120"/>
              </a:rPr>
              <a:t>Catégorie/Sujet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rame 2095584900" descr="preencoded.png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0" y="0"/>
            <a:ext cx="18288000" cy="2505075"/>
          </a:xfrm>
          <a:prstGeom prst="rect">
            <a:avLst/>
          </a:prstGeom>
        </p:spPr>
      </p:pic>
      <p:pic>
        <p:nvPicPr>
          <p:cNvPr id="3" name="image2.png" descr="preencoded.png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2714625" y="3886200"/>
            <a:ext cx="12858750" cy="6019800"/>
          </a:xfrm>
          <a:prstGeom prst="rect">
            <a:avLst/>
          </a:prstGeom>
        </p:spPr>
      </p:pic>
      <p:pic>
        <p:nvPicPr>
          <p:cNvPr id="4" name="Frame 2095584902" descr="preencoded.png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5105400" y="6019800"/>
            <a:ext cx="2438400" cy="533400"/>
          </a:xfrm>
          <a:prstGeom prst="rect">
            <a:avLst/>
          </a:prstGeom>
        </p:spPr>
      </p:pic>
      <p:sp>
        <p:nvSpPr>
          <p:cNvPr id="5" name="Utilisation dun livre de codes prtabli  exemple"/>
          <p:cNvSpPr/>
          <p:nvPr/>
        </p:nvSpPr>
        <p:spPr>
          <a:xfrm>
            <a:off x="952500" y="342900"/>
            <a:ext cx="16402050" cy="1809750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ts val="7125"/>
              </a:lnSpc>
              <a:buNone/>
            </a:pPr>
            <a:r>
              <a:rPr lang="en-US" sz="525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Utilisation d’un livre de codes préétabli : exemple</a:t>
            </a:r>
            <a:endParaRPr lang="en-US" sz="5250" dirty="0"/>
          </a:p>
        </p:txBody>
      </p:sp>
      <p:sp>
        <p:nvSpPr>
          <p:cNvPr id="6" name="General structure Category  Code  Subcode"/>
          <p:cNvSpPr/>
          <p:nvPr/>
        </p:nvSpPr>
        <p:spPr>
          <a:xfrm>
            <a:off x="952500" y="2971800"/>
            <a:ext cx="16230600" cy="5524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4350"/>
              </a:lnSpc>
              <a:buNone/>
            </a:pPr>
            <a:r>
              <a:rPr lang="en-US" sz="3600" dirty="0">
                <a:solidFill>
                  <a:srgbClr val="0D0D0D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General structure: Category / Code / Subcode</a:t>
            </a:r>
            <a:endParaRPr lang="en-US" sz="3600" dirty="0"/>
          </a:p>
        </p:txBody>
      </p:sp>
      <p:sp>
        <p:nvSpPr>
          <p:cNvPr id="7" name="Code principal"/>
          <p:cNvSpPr/>
          <p:nvPr/>
        </p:nvSpPr>
        <p:spPr>
          <a:xfrm>
            <a:off x="5262563" y="6134100"/>
            <a:ext cx="2181225" cy="3048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2400" b="1" dirty="0">
                <a:solidFill>
                  <a:srgbClr val="FFFFFF"/>
                </a:solidFill>
                <a:latin typeface="Arial Bold" pitchFamily="34" charset="0"/>
                <a:ea typeface="Arial Bold" pitchFamily="34" charset="-122"/>
                <a:cs typeface="Arial Bold" pitchFamily="34" charset="-120"/>
              </a:rPr>
              <a:t>Code principal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rame 2095584900" descr="preencoded.png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0" y="0"/>
            <a:ext cx="18288000" cy="2505075"/>
          </a:xfrm>
          <a:prstGeom prst="rect">
            <a:avLst/>
          </a:prstGeom>
        </p:spPr>
      </p:pic>
      <p:pic>
        <p:nvPicPr>
          <p:cNvPr id="3" name="image2.png" descr="preencoded.png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2714625" y="3886200"/>
            <a:ext cx="12858750" cy="6019800"/>
          </a:xfrm>
          <a:prstGeom prst="rect">
            <a:avLst/>
          </a:prstGeom>
        </p:spPr>
      </p:pic>
      <p:pic>
        <p:nvPicPr>
          <p:cNvPr id="4" name="Frame 2095584902" descr="preencoded.png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5257800" y="3886200"/>
            <a:ext cx="2438400" cy="533400"/>
          </a:xfrm>
          <a:prstGeom prst="rect">
            <a:avLst/>
          </a:prstGeom>
        </p:spPr>
      </p:pic>
      <p:sp>
        <p:nvSpPr>
          <p:cNvPr id="5" name="Utilisation dun livre de codes prtabli  exemple"/>
          <p:cNvSpPr/>
          <p:nvPr/>
        </p:nvSpPr>
        <p:spPr>
          <a:xfrm>
            <a:off x="952500" y="342900"/>
            <a:ext cx="16402050" cy="1809750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ts val="7125"/>
              </a:lnSpc>
              <a:buNone/>
            </a:pPr>
            <a:r>
              <a:rPr lang="en-US" sz="525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Utilisation d’un livre de codes préétabli : exemple</a:t>
            </a:r>
            <a:endParaRPr lang="en-US" sz="5250" dirty="0"/>
          </a:p>
        </p:txBody>
      </p:sp>
      <p:sp>
        <p:nvSpPr>
          <p:cNvPr id="6" name="General structure Category  Code  Subcode"/>
          <p:cNvSpPr/>
          <p:nvPr/>
        </p:nvSpPr>
        <p:spPr>
          <a:xfrm>
            <a:off x="952500" y="2971800"/>
            <a:ext cx="16230600" cy="5524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4350"/>
              </a:lnSpc>
              <a:buNone/>
            </a:pPr>
            <a:r>
              <a:rPr lang="en-US" sz="3600" dirty="0">
                <a:solidFill>
                  <a:srgbClr val="0D0D0D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General structure: Category / Code / Subcode</a:t>
            </a:r>
            <a:endParaRPr lang="en-US" sz="3600" dirty="0"/>
          </a:p>
        </p:txBody>
      </p:sp>
      <p:sp>
        <p:nvSpPr>
          <p:cNvPr id="7" name="Sous-code"/>
          <p:cNvSpPr/>
          <p:nvPr/>
        </p:nvSpPr>
        <p:spPr>
          <a:xfrm>
            <a:off x="5695950" y="4000500"/>
            <a:ext cx="1600200" cy="3048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2400" b="1" dirty="0">
                <a:solidFill>
                  <a:srgbClr val="FFFFFF"/>
                </a:solidFill>
                <a:latin typeface="Arial Bold" pitchFamily="34" charset="0"/>
                <a:ea typeface="Arial Bold" pitchFamily="34" charset="-122"/>
                <a:cs typeface="Arial Bold" pitchFamily="34" charset="-120"/>
              </a:rPr>
              <a:t>Sous-code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rame 2095584900" descr="preencoded.png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0" y="0"/>
            <a:ext cx="18288000" cy="2505075"/>
          </a:xfrm>
          <a:prstGeom prst="rect">
            <a:avLst/>
          </a:prstGeom>
        </p:spPr>
      </p:pic>
      <p:pic>
        <p:nvPicPr>
          <p:cNvPr id="3" name="image2.png" descr="preencoded.png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2714625" y="3886200"/>
            <a:ext cx="12858750" cy="6019800"/>
          </a:xfrm>
          <a:prstGeom prst="rect">
            <a:avLst/>
          </a:prstGeom>
        </p:spPr>
      </p:pic>
      <p:pic>
        <p:nvPicPr>
          <p:cNvPr id="4" name="Frame 2095584902" descr="preencoded.png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15678150" y="6362700"/>
            <a:ext cx="2438400" cy="685800"/>
          </a:xfrm>
          <a:prstGeom prst="rect">
            <a:avLst/>
          </a:prstGeom>
        </p:spPr>
      </p:pic>
      <p:sp>
        <p:nvSpPr>
          <p:cNvPr id="5" name="Utilisation dun livre de codes prtabli  exemple"/>
          <p:cNvSpPr/>
          <p:nvPr/>
        </p:nvSpPr>
        <p:spPr>
          <a:xfrm>
            <a:off x="952500" y="342900"/>
            <a:ext cx="16402050" cy="1809750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ts val="7125"/>
              </a:lnSpc>
              <a:buNone/>
            </a:pPr>
            <a:r>
              <a:rPr lang="en-US" sz="525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Utilisation d’un livre de codes préétabli : exemple</a:t>
            </a:r>
            <a:endParaRPr lang="en-US" sz="5250" dirty="0"/>
          </a:p>
        </p:txBody>
      </p:sp>
      <p:sp>
        <p:nvSpPr>
          <p:cNvPr id="6" name="General structure Category  Code  Subcode"/>
          <p:cNvSpPr/>
          <p:nvPr/>
        </p:nvSpPr>
        <p:spPr>
          <a:xfrm>
            <a:off x="952500" y="2971800"/>
            <a:ext cx="16230600" cy="5524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4350"/>
              </a:lnSpc>
              <a:buNone/>
            </a:pPr>
            <a:r>
              <a:rPr lang="en-US" sz="3600" dirty="0">
                <a:solidFill>
                  <a:srgbClr val="0D0D0D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General structure: Category / Code / Subcode</a:t>
            </a:r>
            <a:endParaRPr lang="en-US" sz="3600" dirty="0"/>
          </a:p>
        </p:txBody>
      </p:sp>
      <p:sp>
        <p:nvSpPr>
          <p:cNvPr id="7" name="DFINISSEZ VOS CODES"/>
          <p:cNvSpPr/>
          <p:nvPr/>
        </p:nvSpPr>
        <p:spPr>
          <a:xfrm>
            <a:off x="15897225" y="6477000"/>
            <a:ext cx="2009775" cy="4572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1800"/>
              </a:lnSpc>
              <a:buNone/>
            </a:pPr>
            <a:r>
              <a:rPr lang="en-US" sz="1800" b="1" dirty="0">
                <a:solidFill>
                  <a:srgbClr val="FFFFFF"/>
                </a:solidFill>
                <a:latin typeface="Arial Bold" pitchFamily="34" charset="0"/>
                <a:ea typeface="Arial Bold" pitchFamily="34" charset="-122"/>
                <a:cs typeface="Arial Bold" pitchFamily="34" charset="-120"/>
              </a:rPr>
              <a:t>DÉFINISSEZ VOS 
CODES !</a:t>
            </a:r>
            <a:endParaRPr 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rame 2095584900" descr="preencoded.png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0" y="0"/>
            <a:ext cx="18288000" cy="2505075"/>
          </a:xfrm>
          <a:prstGeom prst="rect">
            <a:avLst/>
          </a:prstGeom>
        </p:spPr>
      </p:pic>
      <p:sp>
        <p:nvSpPr>
          <p:cNvPr id="3" name="Processus de codage dductif"/>
          <p:cNvSpPr/>
          <p:nvPr/>
        </p:nvSpPr>
        <p:spPr>
          <a:xfrm>
            <a:off x="952500" y="952500"/>
            <a:ext cx="16402050" cy="904875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ts val="7125"/>
              </a:lnSpc>
              <a:buNone/>
            </a:pPr>
            <a:r>
              <a:rPr lang="en-US" sz="5250" dirty="0">
                <a:solidFill>
                  <a:srgbClr val="FFFF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Processus de codage déductif</a:t>
            </a:r>
            <a:endParaRPr lang="en-US" sz="5250" dirty="0"/>
          </a:p>
        </p:txBody>
      </p:sp>
      <p:sp>
        <p:nvSpPr>
          <p:cNvPr id="4" name="Soumettez vos rsultats  un coquipier pour examen complet des codes attribus"/>
          <p:cNvSpPr/>
          <p:nvPr/>
        </p:nvSpPr>
        <p:spPr>
          <a:xfrm>
            <a:off x="10858500" y="5857875"/>
            <a:ext cx="6496050" cy="7620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000"/>
              </a:lnSpc>
              <a:buNone/>
            </a:pPr>
            <a:r>
              <a:rPr lang="en-US" sz="1800" dirty="0">
                <a:solidFill>
                  <a:srgbClr val="2B4561"/>
                </a:solidFill>
                <a:latin typeface="Poppins Light" pitchFamily="34" charset="0"/>
                <a:ea typeface="Poppins Light" pitchFamily="34" charset="-122"/>
                <a:cs typeface="Poppins Light" pitchFamily="34" charset="-120"/>
              </a:rPr>
              <a:t>Soumettez vos résultats à un coéquipier pour examen complet des codes attribués</a:t>
            </a:r>
            <a:endParaRPr lang="en-US" sz="1800" dirty="0"/>
          </a:p>
        </p:txBody>
      </p:sp>
      <p:sp>
        <p:nvSpPr>
          <p:cNvPr id="5" name="name_04"/>
          <p:cNvSpPr/>
          <p:nvPr/>
        </p:nvSpPr>
        <p:spPr>
          <a:xfrm>
            <a:off x="9324975" y="5638800"/>
            <a:ext cx="1352550" cy="119062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9375"/>
              </a:lnSpc>
              <a:buNone/>
            </a:pPr>
            <a:r>
              <a:rPr lang="en-US" sz="7500" dirty="0">
                <a:solidFill>
                  <a:srgbClr val="2B4561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04</a:t>
            </a:r>
            <a:endParaRPr lang="en-US" sz="7500" dirty="0"/>
          </a:p>
        </p:txBody>
      </p:sp>
      <p:sp>
        <p:nvSpPr>
          <p:cNvPr id="6" name="Slectionnez et codez les donnes aussi prcisment que possible"/>
          <p:cNvSpPr/>
          <p:nvPr/>
        </p:nvSpPr>
        <p:spPr>
          <a:xfrm>
            <a:off x="10858500" y="4067175"/>
            <a:ext cx="6496050" cy="7620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000"/>
              </a:lnSpc>
              <a:buNone/>
            </a:pPr>
            <a:r>
              <a:rPr lang="en-US" sz="1800" dirty="0">
                <a:solidFill>
                  <a:srgbClr val="2B4561"/>
                </a:solidFill>
                <a:latin typeface="Poppins Light" pitchFamily="34" charset="0"/>
                <a:ea typeface="Poppins Light" pitchFamily="34" charset="-122"/>
                <a:cs typeface="Poppins Light" pitchFamily="34" charset="-120"/>
              </a:rPr>
              <a:t>Sélectionnez et codez les données aussi précisément que possible</a:t>
            </a:r>
            <a:endParaRPr lang="en-US" sz="1800" dirty="0"/>
          </a:p>
        </p:txBody>
      </p:sp>
      <p:sp>
        <p:nvSpPr>
          <p:cNvPr id="7" name="name_03"/>
          <p:cNvSpPr/>
          <p:nvPr/>
        </p:nvSpPr>
        <p:spPr>
          <a:xfrm>
            <a:off x="9324975" y="3857625"/>
            <a:ext cx="1352550" cy="119062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9375"/>
              </a:lnSpc>
              <a:buNone/>
            </a:pPr>
            <a:r>
              <a:rPr lang="en-US" sz="7500" dirty="0">
                <a:solidFill>
                  <a:srgbClr val="2B4561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03</a:t>
            </a:r>
            <a:endParaRPr lang="en-US" sz="7500" dirty="0"/>
          </a:p>
        </p:txBody>
      </p:sp>
      <p:sp>
        <p:nvSpPr>
          <p:cNvPr id="8" name="Lisez intgralement les notestranscriptions issues des entretiens"/>
          <p:cNvSpPr/>
          <p:nvPr/>
        </p:nvSpPr>
        <p:spPr>
          <a:xfrm>
            <a:off x="2476500" y="6038850"/>
            <a:ext cx="6496050" cy="7620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000"/>
              </a:lnSpc>
              <a:buNone/>
            </a:pPr>
            <a:r>
              <a:rPr lang="en-US" sz="1800" dirty="0">
                <a:solidFill>
                  <a:srgbClr val="2B4561"/>
                </a:solidFill>
                <a:latin typeface="Poppins Light" pitchFamily="34" charset="0"/>
                <a:ea typeface="Poppins Light" pitchFamily="34" charset="-122"/>
                <a:cs typeface="Poppins Light" pitchFamily="34" charset="-120"/>
              </a:rPr>
              <a:t>Lisez intégralement les notes/transcriptions issues des entretiens</a:t>
            </a:r>
            <a:endParaRPr lang="en-US" sz="1800" dirty="0"/>
          </a:p>
        </p:txBody>
      </p:sp>
      <p:sp>
        <p:nvSpPr>
          <p:cNvPr id="9" name="name_02"/>
          <p:cNvSpPr/>
          <p:nvPr/>
        </p:nvSpPr>
        <p:spPr>
          <a:xfrm>
            <a:off x="942975" y="5638800"/>
            <a:ext cx="1352550" cy="119062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9375"/>
              </a:lnSpc>
              <a:buNone/>
            </a:pPr>
            <a:r>
              <a:rPr lang="en-US" sz="7500" dirty="0">
                <a:solidFill>
                  <a:srgbClr val="2B4561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02</a:t>
            </a:r>
            <a:endParaRPr lang="en-US" sz="7500" dirty="0"/>
          </a:p>
        </p:txBody>
      </p:sp>
      <p:sp>
        <p:nvSpPr>
          <p:cNvPr id="10" name="Runissez-vous pour examinerrsoudre les diffrences dans lattribution des codes"/>
          <p:cNvSpPr/>
          <p:nvPr/>
        </p:nvSpPr>
        <p:spPr>
          <a:xfrm>
            <a:off x="10858500" y="7629525"/>
            <a:ext cx="6496050" cy="7620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000"/>
              </a:lnSpc>
              <a:buNone/>
            </a:pPr>
            <a:r>
              <a:rPr lang="en-US" sz="1800" dirty="0">
                <a:solidFill>
                  <a:srgbClr val="2B4561"/>
                </a:solidFill>
                <a:latin typeface="Poppins Light" pitchFamily="34" charset="0"/>
                <a:ea typeface="Poppins Light" pitchFamily="34" charset="-122"/>
                <a:cs typeface="Poppins Light" pitchFamily="34" charset="-120"/>
              </a:rPr>
              <a:t>Réunissez-vous pour examiner/résoudre les différences dans l’attribution des codes</a:t>
            </a:r>
            <a:endParaRPr lang="en-US" sz="1800" dirty="0"/>
          </a:p>
        </p:txBody>
      </p:sp>
      <p:sp>
        <p:nvSpPr>
          <p:cNvPr id="11" name="name_05"/>
          <p:cNvSpPr/>
          <p:nvPr/>
        </p:nvSpPr>
        <p:spPr>
          <a:xfrm>
            <a:off x="9324975" y="7419975"/>
            <a:ext cx="1352550" cy="119062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9375"/>
              </a:lnSpc>
              <a:buNone/>
            </a:pPr>
            <a:r>
              <a:rPr lang="en-US" sz="7500" dirty="0">
                <a:solidFill>
                  <a:srgbClr val="2B4561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05</a:t>
            </a:r>
            <a:endParaRPr lang="en-US" sz="7500" dirty="0"/>
          </a:p>
        </p:txBody>
      </p:sp>
      <p:sp>
        <p:nvSpPr>
          <p:cNvPr id="12" name="Examinez le livre de codes discutez-en en quipe"/>
          <p:cNvSpPr/>
          <p:nvPr/>
        </p:nvSpPr>
        <p:spPr>
          <a:xfrm>
            <a:off x="2476500" y="4257675"/>
            <a:ext cx="6496050" cy="3810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000"/>
              </a:lnSpc>
              <a:buNone/>
            </a:pPr>
            <a:r>
              <a:rPr lang="en-US" sz="1800" dirty="0">
                <a:solidFill>
                  <a:srgbClr val="2B4561"/>
                </a:solidFill>
                <a:latin typeface="Poppins Light" pitchFamily="34" charset="0"/>
                <a:ea typeface="Poppins Light" pitchFamily="34" charset="-122"/>
                <a:cs typeface="Poppins Light" pitchFamily="34" charset="-120"/>
              </a:rPr>
              <a:t>Examinez le livre de codes, discutez-en en équipe</a:t>
            </a:r>
            <a:endParaRPr lang="en-US" sz="1800" dirty="0"/>
          </a:p>
        </p:txBody>
      </p:sp>
      <p:sp>
        <p:nvSpPr>
          <p:cNvPr id="13" name="name_01"/>
          <p:cNvSpPr/>
          <p:nvPr/>
        </p:nvSpPr>
        <p:spPr>
          <a:xfrm>
            <a:off x="942975" y="3857625"/>
            <a:ext cx="1352550" cy="119062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9375"/>
              </a:lnSpc>
              <a:buNone/>
            </a:pPr>
            <a:r>
              <a:rPr lang="en-US" sz="7500" dirty="0">
                <a:solidFill>
                  <a:srgbClr val="2B4561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01</a:t>
            </a:r>
            <a:endParaRPr lang="en-US" sz="75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3</cp:revision>
  <dcterms:created xsi:type="dcterms:W3CDTF">2025-01-24T17:11:41Z</dcterms:created>
  <dcterms:modified xsi:type="dcterms:W3CDTF">2025-02-03T19:12:18Z</dcterms:modified>
</cp:coreProperties>
</file>