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5"/>
  </p:notesMasterIdLst>
  <p:sldIdLst>
    <p:sldId id="257" r:id="rId3"/>
    <p:sldId id="259" r:id="rId4"/>
    <p:sldId id="287" r:id="rId5"/>
    <p:sldId id="337" r:id="rId6"/>
    <p:sldId id="364" r:id="rId7"/>
    <p:sldId id="365" r:id="rId8"/>
    <p:sldId id="366" r:id="rId9"/>
    <p:sldId id="360" r:id="rId10"/>
    <p:sldId id="367" r:id="rId11"/>
    <p:sldId id="368" r:id="rId12"/>
    <p:sldId id="369" r:id="rId13"/>
    <p:sldId id="370" r:id="rId14"/>
    <p:sldId id="371" r:id="rId15"/>
    <p:sldId id="372" r:id="rId16"/>
    <p:sldId id="373" r:id="rId17"/>
    <p:sldId id="348" r:id="rId18"/>
    <p:sldId id="349" r:id="rId19"/>
    <p:sldId id="374" r:id="rId20"/>
    <p:sldId id="375" r:id="rId21"/>
    <p:sldId id="376" r:id="rId22"/>
    <p:sldId id="377" r:id="rId23"/>
    <p:sldId id="363"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9" userDrawn="1">
          <p15:clr>
            <a:srgbClr val="A4A3A4"/>
          </p15:clr>
        </p15:guide>
        <p15:guide id="2" pos="4626" userDrawn="1">
          <p15:clr>
            <a:srgbClr val="A4A3A4"/>
          </p15:clr>
        </p15:guide>
        <p15:guide id="3" orient="horz" pos="758" userDrawn="1">
          <p15:clr>
            <a:srgbClr val="A4A3A4"/>
          </p15:clr>
        </p15:guide>
        <p15:guide id="4" orient="horz" pos="2731" userDrawn="1">
          <p15:clr>
            <a:srgbClr val="A4A3A4"/>
          </p15:clr>
        </p15:guide>
        <p15:guide id="5" pos="1360" userDrawn="1">
          <p15:clr>
            <a:srgbClr val="A4A3A4"/>
          </p15:clr>
        </p15:guide>
        <p15:guide id="6" pos="41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D90368"/>
    <a:srgbClr val="EEF5EF"/>
    <a:srgbClr val="E4E6ED"/>
    <a:srgbClr val="7B6A67"/>
    <a:srgbClr val="FCCF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p:restoredTop sz="94674"/>
  </p:normalViewPr>
  <p:slideViewPr>
    <p:cSldViewPr snapToGrid="0" snapToObjects="1" showGuides="1">
      <p:cViewPr varScale="1">
        <p:scale>
          <a:sx n="217" d="100"/>
          <a:sy n="217" d="100"/>
        </p:scale>
        <p:origin x="184" y="328"/>
      </p:cViewPr>
      <p:guideLst>
        <p:guide orient="horz" pos="509"/>
        <p:guide pos="4626"/>
        <p:guide orient="horz" pos="758"/>
        <p:guide orient="horz" pos="2731"/>
        <p:guide pos="1360"/>
        <p:guide pos="417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ohak\OneDrive\Desktop\Consultancies\ANTHROLOGICA\RCCE%20CS%20SSc%20Competency%20Framework\Module%2017\Resources\Sample%20Dataset%20for%20Module%2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ohak\OneDrive\Desktop\Consultancies\ANTHROLOGICA\RCCE%20CS%20SSc%20Competency%20Framework\Module%2017\Resources\Sample%20Dataset%20for%20Module%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b="1" i="0">
                <a:solidFill>
                  <a:srgbClr val="204669"/>
                </a:solidFill>
                <a:latin typeface="Montserrat SemiBold" pitchFamily="2" charset="77"/>
              </a:rPr>
              <a:t>Nationality of 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rgbClr val="2F9C67"/>
            </a:solidFill>
            <a:ln>
              <a:noFill/>
            </a:ln>
            <a:effectLst/>
          </c:spPr>
          <c:invertIfNegative val="0"/>
          <c:dLbls>
            <c:dLbl>
              <c:idx val="0"/>
              <c:tx>
                <c:rich>
                  <a:bodyPr/>
                  <a:lstStyle/>
                  <a:p>
                    <a:fld id="{BA29421B-1628-5940-A6FE-B15D373D10B3}" type="VALUE">
                      <a:rPr lang="en-US" sz="800" b="0" i="0">
                        <a:latin typeface="Open Sans Light" panose="020B0306030504020204" pitchFamily="34" charset="0"/>
                        <a:ea typeface="Open Sans Light" panose="020B0306030504020204" pitchFamily="34" charset="0"/>
                        <a:cs typeface="Open Sans Light" panose="020B0306030504020204" pitchFamily="34"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3A3-AB46-AF52-CDA00276C964}"/>
                </c:ext>
              </c:extLst>
            </c:dLbl>
            <c:dLbl>
              <c:idx val="1"/>
              <c:tx>
                <c:rich>
                  <a:bodyPr/>
                  <a:lstStyle/>
                  <a:p>
                    <a:fld id="{6DCAFF92-D2E0-E24D-9932-DE56B48D121B}" type="VALUE">
                      <a:rPr lang="en-US" sz="800" b="0" i="0">
                        <a:latin typeface="Open Sans Light" panose="020B0306030504020204" pitchFamily="34" charset="0"/>
                        <a:ea typeface="Open Sans Light" panose="020B0306030504020204" pitchFamily="34" charset="0"/>
                        <a:cs typeface="Open Sans Light" panose="020B0306030504020204" pitchFamily="34"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3A3-AB46-AF52-CDA00276C964}"/>
                </c:ext>
              </c:extLst>
            </c:dLbl>
            <c:dLbl>
              <c:idx val="2"/>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2-43A3-AB46-AF52-CDA00276C96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tables'!$G$4:$G$6</c:f>
              <c:strCache>
                <c:ptCount val="3"/>
                <c:pt idx="0">
                  <c:v>Lebanese</c:v>
                </c:pt>
                <c:pt idx="1">
                  <c:v>Palestinian</c:v>
                </c:pt>
                <c:pt idx="2">
                  <c:v>Syrian</c:v>
                </c:pt>
              </c:strCache>
            </c:strRef>
          </c:cat>
          <c:val>
            <c:numRef>
              <c:f>'pivot tables'!$I$4:$I$6</c:f>
              <c:numCache>
                <c:formatCode>0%</c:formatCode>
                <c:ptCount val="3"/>
                <c:pt idx="0">
                  <c:v>0.93617021276595747</c:v>
                </c:pt>
                <c:pt idx="1">
                  <c:v>2.1276595744680851E-2</c:v>
                </c:pt>
                <c:pt idx="2">
                  <c:v>4.2553191489361701E-2</c:v>
                </c:pt>
              </c:numCache>
            </c:numRef>
          </c:val>
          <c:extLst>
            <c:ext xmlns:c16="http://schemas.microsoft.com/office/drawing/2014/chart" uri="{C3380CC4-5D6E-409C-BE32-E72D297353CC}">
              <c16:uniqueId val="{00000003-43A3-AB46-AF52-CDA00276C964}"/>
            </c:ext>
          </c:extLst>
        </c:ser>
        <c:dLbls>
          <c:showLegendKey val="0"/>
          <c:showVal val="0"/>
          <c:showCatName val="0"/>
          <c:showSerName val="0"/>
          <c:showPercent val="0"/>
          <c:showBubbleSize val="0"/>
        </c:dLbls>
        <c:gapWidth val="219"/>
        <c:overlap val="-27"/>
        <c:axId val="1515440272"/>
        <c:axId val="1515441520"/>
      </c:barChart>
      <c:catAx>
        <c:axId val="151544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fr-FR"/>
          </a:p>
        </c:txPr>
        <c:crossAx val="1515441520"/>
        <c:crosses val="autoZero"/>
        <c:auto val="1"/>
        <c:lblAlgn val="ctr"/>
        <c:lblOffset val="100"/>
        <c:noMultiLvlLbl val="0"/>
      </c:catAx>
      <c:valAx>
        <c:axId val="151544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fr-FR"/>
          </a:p>
        </c:txPr>
        <c:crossAx val="1515440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solidFill>
        <a:srgbClr val="2F9C67"/>
      </a:solidFill>
      <a:round/>
    </a:ln>
    <a:effectLst>
      <a:outerShdw blurRad="50800" dist="38100" dir="2700000" algn="tl" rotWithShape="0">
        <a:prstClr val="black">
          <a:alpha val="40000"/>
        </a:prstClr>
      </a:outerShdw>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rgbClr val="204669"/>
                </a:solidFill>
                <a:latin typeface="+mn-lt"/>
                <a:ea typeface="+mn-ea"/>
                <a:cs typeface="+mn-cs"/>
              </a:defRPr>
            </a:pPr>
            <a:r>
              <a:rPr lang="en-US" sz="1100" b="1" i="0">
                <a:solidFill>
                  <a:srgbClr val="204669"/>
                </a:solidFill>
                <a:latin typeface="Montserrat SemiBold" pitchFamily="2" charset="77"/>
              </a:rPr>
              <a:t>Gender of participants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04669"/>
              </a:solidFill>
              <a:latin typeface="+mn-lt"/>
              <a:ea typeface="+mn-ea"/>
              <a:cs typeface="+mn-cs"/>
            </a:defRPr>
          </a:pPr>
          <a:endParaRPr lang="fr-FR"/>
        </a:p>
      </c:txPr>
    </c:title>
    <c:autoTitleDeleted val="0"/>
    <c:plotArea>
      <c:layout>
        <c:manualLayout>
          <c:layoutTarget val="inner"/>
          <c:xMode val="edge"/>
          <c:yMode val="edge"/>
          <c:x val="0.28153238420954957"/>
          <c:y val="0.21143774660617753"/>
          <c:w val="0.41221612449958905"/>
          <c:h val="0.67565225704402843"/>
        </c:manualLayout>
      </c:layout>
      <c:pieChart>
        <c:varyColors val="1"/>
        <c:ser>
          <c:idx val="0"/>
          <c:order val="0"/>
          <c:dPt>
            <c:idx val="0"/>
            <c:bubble3D val="0"/>
            <c:spPr>
              <a:solidFill>
                <a:srgbClr val="2F9C67"/>
              </a:solidFill>
              <a:ln w="19050">
                <a:solidFill>
                  <a:schemeClr val="lt1"/>
                </a:solidFill>
              </a:ln>
              <a:effectLst/>
            </c:spPr>
            <c:extLst>
              <c:ext xmlns:c16="http://schemas.microsoft.com/office/drawing/2014/chart" uri="{C3380CC4-5D6E-409C-BE32-E72D297353CC}">
                <c16:uniqueId val="{00000001-4C86-5D46-990F-0E638B5FC85B}"/>
              </c:ext>
            </c:extLst>
          </c:dPt>
          <c:dPt>
            <c:idx val="1"/>
            <c:bubble3D val="0"/>
            <c:spPr>
              <a:solidFill>
                <a:srgbClr val="2F9C67">
                  <a:alpha val="10000"/>
                </a:srgbClr>
              </a:solidFill>
              <a:ln w="19050">
                <a:solidFill>
                  <a:schemeClr val="lt1"/>
                </a:solidFill>
              </a:ln>
              <a:effectLst/>
            </c:spPr>
            <c:extLst>
              <c:ext xmlns:c16="http://schemas.microsoft.com/office/drawing/2014/chart" uri="{C3380CC4-5D6E-409C-BE32-E72D297353CC}">
                <c16:uniqueId val="{00000003-4C86-5D46-990F-0E638B5FC85B}"/>
              </c:ext>
            </c:extLst>
          </c:dPt>
          <c:dLbls>
            <c:dLbl>
              <c:idx val="0"/>
              <c:layout>
                <c:manualLayout>
                  <c:x val="2.0721784776902886E-2"/>
                  <c:y val="-3.1350247885680957E-4"/>
                </c:manualLayout>
              </c:layout>
              <c:tx>
                <c:rich>
                  <a:bodyPr/>
                  <a:lstStyle/>
                  <a:p>
                    <a:fld id="{BD3D6B2B-5E40-FE49-90FC-8397D0C574A4}" type="VALUE">
                      <a:rPr lang="en-US" sz="800" b="0" i="0">
                        <a:latin typeface="Open Sans Light" panose="020B0306030504020204" pitchFamily="34" charset="0"/>
                        <a:ea typeface="Open Sans Light" panose="020B0306030504020204" pitchFamily="34" charset="0"/>
                        <a:cs typeface="Open Sans Light" panose="020B0306030504020204" pitchFamily="34" charset="0"/>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C86-5D46-990F-0E638B5FC85B}"/>
                </c:ext>
              </c:extLst>
            </c:dLbl>
            <c:dLbl>
              <c:idx val="1"/>
              <c:layout>
                <c:manualLayout>
                  <c:x val="1.8859580052493437E-2"/>
                  <c:y val="-5.59451571037064E-2"/>
                </c:manualLayout>
              </c:layout>
              <c:tx>
                <c:rich>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fld id="{557782FE-4D7F-154B-BF62-DC2245255E7F}" type="VALUE">
                      <a:rPr lang="en-US" sz="800" b="0" i="0">
                        <a:latin typeface="Open Sans Light" panose="020B0306030504020204" pitchFamily="34" charset="0"/>
                        <a:ea typeface="Open Sans Light" panose="020B0306030504020204" pitchFamily="34" charset="0"/>
                        <a:cs typeface="Open Sans Light" panose="020B0306030504020204" pitchFamily="34" charset="0"/>
                      </a:rPr>
                      <a:pPr>
                        <a:defRPr b="1"/>
                      </a:pPr>
                      <a:t>[VALEUR]</a:t>
                    </a:fld>
                    <a:endParaRPr lang="fr-FR"/>
                  </a:p>
                </c:rich>
              </c:tx>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7.299663299663299E-2"/>
                      <c:h val="3.8548782395578039E-2"/>
                    </c:manualLayout>
                  </c15:layout>
                  <c15:dlblFieldTable/>
                  <c15:showDataLabelsRange val="0"/>
                </c:ext>
                <c:ext xmlns:c16="http://schemas.microsoft.com/office/drawing/2014/chart" uri="{C3380CC4-5D6E-409C-BE32-E72D297353CC}">
                  <c16:uniqueId val="{00000003-4C86-5D46-990F-0E638B5FC85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tables'!$G$25:$G$26</c:f>
              <c:strCache>
                <c:ptCount val="2"/>
                <c:pt idx="0">
                  <c:v>Female</c:v>
                </c:pt>
                <c:pt idx="1">
                  <c:v>Male</c:v>
                </c:pt>
              </c:strCache>
            </c:strRef>
          </c:cat>
          <c:val>
            <c:numRef>
              <c:f>'pivot tables'!$I$25:$I$26</c:f>
              <c:numCache>
                <c:formatCode>0%</c:formatCode>
                <c:ptCount val="2"/>
                <c:pt idx="0">
                  <c:v>0.68085106382978722</c:v>
                </c:pt>
                <c:pt idx="1">
                  <c:v>0.31914893617021278</c:v>
                </c:pt>
              </c:numCache>
            </c:numRef>
          </c:val>
          <c:extLst>
            <c:ext xmlns:c16="http://schemas.microsoft.com/office/drawing/2014/chart" uri="{C3380CC4-5D6E-409C-BE32-E72D297353CC}">
              <c16:uniqueId val="{00000004-4C86-5D46-990F-0E638B5FC85B}"/>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fr-FR"/>
          </a:p>
        </c:txPr>
      </c:legendEntry>
      <c:legendEntry>
        <c:idx val="1"/>
        <c:txPr>
          <a:bodyPr rot="0" spcFirstLastPara="1" vertOverflow="ellipsis" vert="horz" wrap="square" anchor="ctr" anchorCtr="1"/>
          <a:lstStyle/>
          <a:p>
            <a:pPr>
              <a:defRPr sz="8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fr-FR"/>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6350" cap="flat" cmpd="sng" algn="ctr">
      <a:solidFill>
        <a:srgbClr val="2F9C67"/>
      </a:solidFill>
      <a:round/>
    </a:ln>
    <a:effectLst>
      <a:outerShdw blurRad="50800" dist="38100" dir="2700000" algn="tl" rotWithShape="0">
        <a:prstClr val="black">
          <a:alpha val="40000"/>
        </a:prstClr>
      </a:outerShdw>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03/04/2022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‹N°›</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03/04/2022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03/04/2022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03/04/2022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03/04/2022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310015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03/04/2022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03/04/2022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03/04/2022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03/04/2022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03/04/2022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03/04/2022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‹N°›</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03/04/2022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Quantitative data analysis in operational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social science research</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4, SESSION 5</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03/04/2022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‹N°›</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03/04/2022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spTree>
    <p:extLst>
      <p:ext uri="{BB962C8B-B14F-4D97-AF65-F5344CB8AC3E}">
        <p14:creationId xmlns:p14="http://schemas.microsoft.com/office/powerpoint/2010/main" val="427143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03/04/2022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 id="2147483661" r:id="rId8"/>
    <p:sldLayoutId id="2147483663" r:id="rId9"/>
    <p:sldLayoutId id="2147483664" r:id="rId10"/>
    <p:sldLayoutId id="2147483665" r:id="rId11"/>
    <p:sldLayoutId id="2147483666" r:id="rId12"/>
    <p:sldLayoutId id="2147483668" r:id="rId13"/>
    <p:sldLayoutId id="2147483669" r:id="rId14"/>
    <p:sldLayoutId id="2147483670" r:id="rId15"/>
    <p:sldLayoutId id="2147483671" r:id="rId16"/>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03/04/2022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‹N°›</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3C7F4-FE84-F649-B5C8-49C3D1864DDB}"/>
              </a:ext>
            </a:extLst>
          </p:cNvPr>
          <p:cNvSpPr/>
          <p:nvPr/>
        </p:nvSpPr>
        <p:spPr>
          <a:xfrm>
            <a:off x="2162355" y="1203325"/>
            <a:ext cx="3627346" cy="314648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Descriptive analysis</a:t>
            </a:r>
          </a:p>
        </p:txBody>
      </p:sp>
      <p:graphicFrame>
        <p:nvGraphicFramePr>
          <p:cNvPr id="5" name="Tableau 4">
            <a:extLst>
              <a:ext uri="{FF2B5EF4-FFF2-40B4-BE49-F238E27FC236}">
                <a16:creationId xmlns:a16="http://schemas.microsoft.com/office/drawing/2014/main" id="{78295E5F-37D2-B34D-89CF-385123230860}"/>
              </a:ext>
            </a:extLst>
          </p:cNvPr>
          <p:cNvGraphicFramePr>
            <a:graphicFrameLocks noGrp="1"/>
          </p:cNvGraphicFramePr>
          <p:nvPr>
            <p:extLst>
              <p:ext uri="{D42A27DB-BD31-4B8C-83A1-F6EECF244321}">
                <p14:modId xmlns:p14="http://schemas.microsoft.com/office/powerpoint/2010/main" val="2410974132"/>
              </p:ext>
            </p:extLst>
          </p:nvPr>
        </p:nvGraphicFramePr>
        <p:xfrm>
          <a:off x="2159000" y="1206958"/>
          <a:ext cx="3639634" cy="3141961"/>
        </p:xfrm>
        <a:graphic>
          <a:graphicData uri="http://schemas.openxmlformats.org/drawingml/2006/table">
            <a:tbl>
              <a:tblPr firstRow="1" firstCol="1" bandRow="1"/>
              <a:tblGrid>
                <a:gridCol w="2789740">
                  <a:extLst>
                    <a:ext uri="{9D8B030D-6E8A-4147-A177-3AD203B41FA5}">
                      <a16:colId xmlns:a16="http://schemas.microsoft.com/office/drawing/2014/main" val="3272570514"/>
                    </a:ext>
                  </a:extLst>
                </a:gridCol>
                <a:gridCol w="849894">
                  <a:extLst>
                    <a:ext uri="{9D8B030D-6E8A-4147-A177-3AD203B41FA5}">
                      <a16:colId xmlns:a16="http://schemas.microsoft.com/office/drawing/2014/main" val="633451425"/>
                    </a:ext>
                  </a:extLst>
                </a:gridCol>
              </a:tblGrid>
              <a:tr h="342536">
                <a:tc gridSpan="2">
                  <a:txBody>
                    <a:bodyPr/>
                    <a:lstStyle/>
                    <a:p>
                      <a:r>
                        <a:rPr lang="en-US" sz="1300" b="1">
                          <a:solidFill>
                            <a:srgbClr val="FFFFFF"/>
                          </a:solidFill>
                          <a:effectLst/>
                          <a:latin typeface="Montserrat SemiBold" pitchFamily="2" charset="77"/>
                          <a:ea typeface="OpenSans-Light" panose="020B0606030504020204" pitchFamily="34" charset="0"/>
                          <a:cs typeface="Open Sans" panose="020B0606030504020204" pitchFamily="34" charset="0"/>
                        </a:rPr>
                        <a:t>Age</a:t>
                      </a:r>
                      <a:endParaRPr lang="fr-FR" sz="13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0807" marR="110807" marT="55403" marB="55403" anchor="ctr">
                    <a:lnL>
                      <a:noFill/>
                    </a:lnL>
                    <a:lnR>
                      <a:noFill/>
                    </a:lnR>
                    <a:lnT>
                      <a:noFill/>
                    </a:lnT>
                    <a:lnB w="12700" cap="flat" cmpd="sng" algn="ctr">
                      <a:solidFill>
                        <a:srgbClr val="204669"/>
                      </a:solidFill>
                      <a:prstDash val="solid"/>
                      <a:round/>
                      <a:headEnd type="none" w="med" len="med"/>
                      <a:tailEnd type="none" w="med" len="med"/>
                    </a:lnB>
                    <a:solidFill>
                      <a:srgbClr val="2F9C67"/>
                    </a:solidFill>
                  </a:tcPr>
                </a:tc>
                <a:tc hMerge="1">
                  <a:txBody>
                    <a:bodyPr/>
                    <a:lstStyle/>
                    <a:p>
                      <a:endParaRPr lang="fr-FR"/>
                    </a:p>
                  </a:txBody>
                  <a:tcPr/>
                </a:tc>
                <a:extLst>
                  <a:ext uri="{0D108BD9-81ED-4DB2-BD59-A6C34878D82A}">
                    <a16:rowId xmlns:a16="http://schemas.microsoft.com/office/drawing/2014/main" val="600104459"/>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Mean</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w="12700" cap="flat" cmpd="sng" algn="ctr">
                      <a:solidFill>
                        <a:srgbClr val="204669"/>
                      </a:solidFill>
                      <a:prstDash val="solid"/>
                      <a:round/>
                      <a:headEnd type="none" w="med" len="med"/>
                      <a:tailEnd type="none" w="med" len="med"/>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38.67</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4109897208"/>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Median</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39</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787614738"/>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Mode</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32</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3717613610"/>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Standard Deviation</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10.58</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1823390403"/>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Skewness</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0.20</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1070146474"/>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Range</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45</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128027435"/>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Minimum</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19</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3986000295"/>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Maximum</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64</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3071429076"/>
                  </a:ext>
                </a:extLst>
              </a:tr>
              <a:tr h="278781">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Sum</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1779</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a:noFill/>
                    </a:lnB>
                  </a:tcPr>
                </a:tc>
                <a:extLst>
                  <a:ext uri="{0D108BD9-81ED-4DB2-BD59-A6C34878D82A}">
                    <a16:rowId xmlns:a16="http://schemas.microsoft.com/office/drawing/2014/main" val="2345105635"/>
                  </a:ext>
                </a:extLst>
              </a:tr>
              <a:tr h="290396">
                <a:tc>
                  <a:txBody>
                    <a:bodyPr/>
                    <a:lstStyle/>
                    <a:p>
                      <a:r>
                        <a:rPr lang="en-US" sz="1300">
                          <a:effectLst/>
                          <a:latin typeface="Open Sans Light" panose="020B0306030504020204" pitchFamily="34" charset="0"/>
                          <a:ea typeface="OpenSans-Light" panose="020B0606030504020204" pitchFamily="34" charset="0"/>
                          <a:cs typeface="Arial" panose="020B0604020202020204" pitchFamily="34" charset="0"/>
                        </a:rPr>
                        <a:t>Count</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w="12700" cap="flat" cmpd="sng" algn="ctr">
                      <a:solidFill>
                        <a:srgbClr val="204669"/>
                      </a:solidFill>
                      <a:prstDash val="solid"/>
                      <a:round/>
                      <a:headEnd type="none" w="med" len="med"/>
                      <a:tailEnd type="none" w="med" len="med"/>
                    </a:lnB>
                  </a:tcPr>
                </a:tc>
                <a:tc>
                  <a:txBody>
                    <a:bodyPr/>
                    <a:lstStyle/>
                    <a:p>
                      <a:pPr algn="r"/>
                      <a:r>
                        <a:rPr lang="en-US" sz="1300">
                          <a:effectLst/>
                          <a:latin typeface="Open Sans Light" panose="020B0306030504020204" pitchFamily="34" charset="0"/>
                          <a:ea typeface="OpenSans-Light" panose="020B0606030504020204" pitchFamily="34" charset="0"/>
                          <a:cs typeface="Arial" panose="020B0604020202020204" pitchFamily="34" charset="0"/>
                        </a:rPr>
                        <a:t>46</a:t>
                      </a:r>
                      <a:endParaRPr lang="fr-FR" sz="1300">
                        <a:effectLst/>
                        <a:latin typeface="Open Sans Light" panose="020B0306030504020204" pitchFamily="34" charset="0"/>
                        <a:ea typeface="OpenSans-Light" panose="020B0606030504020204" pitchFamily="34" charset="0"/>
                        <a:cs typeface="Arial" panose="020B0604020202020204" pitchFamily="34" charset="0"/>
                      </a:endParaRPr>
                    </a:p>
                  </a:txBody>
                  <a:tcPr marL="104543" marR="104543" marT="0" marB="0" anchor="b">
                    <a:lnL>
                      <a:noFill/>
                    </a:lnL>
                    <a:lnR>
                      <a:noFill/>
                    </a:lnR>
                    <a:lnT>
                      <a:noFill/>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575457866"/>
                  </a:ext>
                </a:extLst>
              </a:tr>
            </a:tbl>
          </a:graphicData>
        </a:graphic>
      </p:graphicFrame>
    </p:spTree>
    <p:extLst>
      <p:ext uri="{BB962C8B-B14F-4D97-AF65-F5344CB8AC3E}">
        <p14:creationId xmlns:p14="http://schemas.microsoft.com/office/powerpoint/2010/main" val="3236686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Crosstabs</a:t>
            </a:r>
          </a:p>
        </p:txBody>
      </p:sp>
      <p:pic>
        <p:nvPicPr>
          <p:cNvPr id="4" name="Picture 8">
            <a:extLst>
              <a:ext uri="{FF2B5EF4-FFF2-40B4-BE49-F238E27FC236}">
                <a16:creationId xmlns:a16="http://schemas.microsoft.com/office/drawing/2014/main" id="{D822FCF7-6DF9-CB4D-A5FE-2F94947722B8}"/>
              </a:ext>
            </a:extLst>
          </p:cNvPr>
          <p:cNvPicPr/>
          <p:nvPr/>
        </p:nvPicPr>
        <p:blipFill>
          <a:blip r:embed="rId2"/>
          <a:stretch>
            <a:fillRect/>
          </a:stretch>
        </p:blipFill>
        <p:spPr>
          <a:xfrm>
            <a:off x="2159000" y="1203326"/>
            <a:ext cx="4517684" cy="3132138"/>
          </a:xfrm>
          <a:prstGeom prst="rect">
            <a:avLst/>
          </a:prstGeom>
          <a:noFill/>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5017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3C7F4-FE84-F649-B5C8-49C3D1864DDB}"/>
              </a:ext>
            </a:extLst>
          </p:cNvPr>
          <p:cNvSpPr/>
          <p:nvPr/>
        </p:nvSpPr>
        <p:spPr>
          <a:xfrm>
            <a:off x="2159000" y="1204149"/>
            <a:ext cx="4479075" cy="190704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Crosstabs</a:t>
            </a:r>
          </a:p>
        </p:txBody>
      </p:sp>
      <p:graphicFrame>
        <p:nvGraphicFramePr>
          <p:cNvPr id="8" name="Tableau 7">
            <a:extLst>
              <a:ext uri="{FF2B5EF4-FFF2-40B4-BE49-F238E27FC236}">
                <a16:creationId xmlns:a16="http://schemas.microsoft.com/office/drawing/2014/main" id="{14ABB49C-2866-4B45-94AE-18380BA1ABCF}"/>
              </a:ext>
            </a:extLst>
          </p:cNvPr>
          <p:cNvGraphicFramePr>
            <a:graphicFrameLocks noGrp="1"/>
          </p:cNvGraphicFramePr>
          <p:nvPr>
            <p:extLst>
              <p:ext uri="{D42A27DB-BD31-4B8C-83A1-F6EECF244321}">
                <p14:modId xmlns:p14="http://schemas.microsoft.com/office/powerpoint/2010/main" val="3334017946"/>
              </p:ext>
            </p:extLst>
          </p:nvPr>
        </p:nvGraphicFramePr>
        <p:xfrm>
          <a:off x="2158999" y="1203325"/>
          <a:ext cx="4474552" cy="1916144"/>
        </p:xfrm>
        <a:graphic>
          <a:graphicData uri="http://schemas.openxmlformats.org/drawingml/2006/table">
            <a:tbl>
              <a:tblPr firstRow="1" firstCol="1" bandRow="1"/>
              <a:tblGrid>
                <a:gridCol w="1576747">
                  <a:extLst>
                    <a:ext uri="{9D8B030D-6E8A-4147-A177-3AD203B41FA5}">
                      <a16:colId xmlns:a16="http://schemas.microsoft.com/office/drawing/2014/main" val="3520129742"/>
                    </a:ext>
                  </a:extLst>
                </a:gridCol>
                <a:gridCol w="1395634">
                  <a:extLst>
                    <a:ext uri="{9D8B030D-6E8A-4147-A177-3AD203B41FA5}">
                      <a16:colId xmlns:a16="http://schemas.microsoft.com/office/drawing/2014/main" val="323511865"/>
                    </a:ext>
                  </a:extLst>
                </a:gridCol>
                <a:gridCol w="1502171">
                  <a:extLst>
                    <a:ext uri="{9D8B030D-6E8A-4147-A177-3AD203B41FA5}">
                      <a16:colId xmlns:a16="http://schemas.microsoft.com/office/drawing/2014/main" val="2516036867"/>
                    </a:ext>
                  </a:extLst>
                </a:gridCol>
              </a:tblGrid>
              <a:tr h="306826">
                <a:tc gridSpan="3">
                  <a:txBody>
                    <a:bodyPr/>
                    <a:lstStyle/>
                    <a:p>
                      <a:r>
                        <a:rPr lang="en-US" sz="1500" b="1" i="1">
                          <a:solidFill>
                            <a:srgbClr val="FFFFFF"/>
                          </a:solidFill>
                          <a:effectLst/>
                          <a:latin typeface="Montserrat SemiBold" pitchFamily="2" charset="77"/>
                          <a:ea typeface="OpenSans-Light" panose="020B0606030504020204" pitchFamily="34" charset="0"/>
                          <a:cs typeface="Open Sans" panose="020B0606030504020204" pitchFamily="34" charset="0"/>
                        </a:rPr>
                        <a:t>What is your nationality?</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53413" marR="153413" marT="76707" marB="76707" anchor="ctr">
                    <a:lnL>
                      <a:noFill/>
                    </a:lnL>
                    <a:lnR>
                      <a:noFill/>
                    </a:lnR>
                    <a:lnT>
                      <a:noFill/>
                    </a:lnT>
                    <a:lnB>
                      <a:noFill/>
                    </a:lnB>
                    <a:solidFill>
                      <a:srgbClr val="2F9C6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47548710"/>
                  </a:ext>
                </a:extLst>
              </a:tr>
              <a:tr h="306826">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Row Labels</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Frequency</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Percentage</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219137106"/>
                  </a:ext>
                </a:extLst>
              </a:tr>
              <a:tr h="306826">
                <a:tc>
                  <a:txBody>
                    <a:bodyPr/>
                    <a:lstStyle/>
                    <a:p>
                      <a:r>
                        <a:rPr lang="en-US" sz="1500">
                          <a:effectLst/>
                          <a:latin typeface="Open Sans Light" panose="020B0306030504020204" pitchFamily="34" charset="0"/>
                          <a:ea typeface="OpenSans-Light" panose="020B0606030504020204" pitchFamily="34" charset="0"/>
                          <a:cs typeface="Arial" panose="020B0604020202020204" pitchFamily="34" charset="0"/>
                        </a:rPr>
                        <a:t>Lebanese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44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94%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a:noFill/>
                    </a:lnB>
                  </a:tcPr>
                </a:tc>
                <a:extLst>
                  <a:ext uri="{0D108BD9-81ED-4DB2-BD59-A6C34878D82A}">
                    <a16:rowId xmlns:a16="http://schemas.microsoft.com/office/drawing/2014/main" val="2196799444"/>
                  </a:ext>
                </a:extLst>
              </a:tr>
              <a:tr h="306826">
                <a:tc>
                  <a:txBody>
                    <a:bodyPr/>
                    <a:lstStyle/>
                    <a:p>
                      <a:r>
                        <a:rPr lang="en-US" sz="1500">
                          <a:effectLst/>
                          <a:latin typeface="Open Sans Light" panose="020B0306030504020204" pitchFamily="34" charset="0"/>
                          <a:ea typeface="OpenSans-Light" panose="020B0606030504020204" pitchFamily="34" charset="0"/>
                          <a:cs typeface="Arial" panose="020B0604020202020204" pitchFamily="34" charset="0"/>
                        </a:rPr>
                        <a:t>Palestinian</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1</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a:noFill/>
                    </a:lnB>
                  </a:tcPr>
                </a:tc>
                <a:extLst>
                  <a:ext uri="{0D108BD9-81ED-4DB2-BD59-A6C34878D82A}">
                    <a16:rowId xmlns:a16="http://schemas.microsoft.com/office/drawing/2014/main" val="4055070018"/>
                  </a:ext>
                </a:extLst>
              </a:tr>
              <a:tr h="306826">
                <a:tc>
                  <a:txBody>
                    <a:bodyPr/>
                    <a:lstStyle/>
                    <a:p>
                      <a:r>
                        <a:rPr lang="en-US" sz="1500">
                          <a:effectLst/>
                          <a:latin typeface="Open Sans Light" panose="020B0306030504020204" pitchFamily="34" charset="0"/>
                          <a:ea typeface="OpenSans-Light" panose="020B0606030504020204" pitchFamily="34" charset="0"/>
                          <a:cs typeface="Arial" panose="020B0604020202020204" pitchFamily="34" charset="0"/>
                        </a:rPr>
                        <a:t>Syrian</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5060" marR="115060" marT="0" marB="0" anchor="ctr">
                    <a:lnL>
                      <a:noFill/>
                    </a:lnL>
                    <a:lnR>
                      <a:noFill/>
                    </a:lnR>
                    <a:lnT>
                      <a:noFill/>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3983279792"/>
                  </a:ext>
                </a:extLst>
              </a:tr>
              <a:tr h="306826">
                <a:tc>
                  <a:txBody>
                    <a:bodyPr/>
                    <a:lstStyle/>
                    <a:p>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Grand Total</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a:txBody>
                    <a:bodyPr/>
                    <a:lstStyle/>
                    <a:p>
                      <a:pPr marR="85725" algn="r"/>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47</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a:txBody>
                    <a:bodyPr/>
                    <a:lstStyle/>
                    <a:p>
                      <a:pPr marR="85725" algn="r"/>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100%</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5060" marR="115060"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extLst>
                  <a:ext uri="{0D108BD9-81ED-4DB2-BD59-A6C34878D82A}">
                    <a16:rowId xmlns:a16="http://schemas.microsoft.com/office/drawing/2014/main" val="2875804998"/>
                  </a:ext>
                </a:extLst>
              </a:tr>
            </a:tbl>
          </a:graphicData>
        </a:graphic>
      </p:graphicFrame>
    </p:spTree>
    <p:extLst>
      <p:ext uri="{BB962C8B-B14F-4D97-AF65-F5344CB8AC3E}">
        <p14:creationId xmlns:p14="http://schemas.microsoft.com/office/powerpoint/2010/main" val="53408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3C7F4-FE84-F649-B5C8-49C3D1864DDB}"/>
              </a:ext>
            </a:extLst>
          </p:cNvPr>
          <p:cNvSpPr/>
          <p:nvPr/>
        </p:nvSpPr>
        <p:spPr>
          <a:xfrm>
            <a:off x="2159001" y="1204149"/>
            <a:ext cx="4465638" cy="311048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Crosstabs</a:t>
            </a:r>
          </a:p>
        </p:txBody>
      </p:sp>
      <p:graphicFrame>
        <p:nvGraphicFramePr>
          <p:cNvPr id="4" name="Tableau 3">
            <a:extLst>
              <a:ext uri="{FF2B5EF4-FFF2-40B4-BE49-F238E27FC236}">
                <a16:creationId xmlns:a16="http://schemas.microsoft.com/office/drawing/2014/main" id="{98691ABF-CD18-EC4C-A9B7-7F55EB9109A6}"/>
              </a:ext>
            </a:extLst>
          </p:cNvPr>
          <p:cNvGraphicFramePr>
            <a:graphicFrameLocks noGrp="1"/>
          </p:cNvGraphicFramePr>
          <p:nvPr/>
        </p:nvGraphicFramePr>
        <p:xfrm>
          <a:off x="2171220" y="1203325"/>
          <a:ext cx="4453418" cy="3125801"/>
        </p:xfrm>
        <a:graphic>
          <a:graphicData uri="http://schemas.openxmlformats.org/drawingml/2006/table">
            <a:tbl>
              <a:tblPr firstRow="1" firstCol="1" bandRow="1"/>
              <a:tblGrid>
                <a:gridCol w="1569300">
                  <a:extLst>
                    <a:ext uri="{9D8B030D-6E8A-4147-A177-3AD203B41FA5}">
                      <a16:colId xmlns:a16="http://schemas.microsoft.com/office/drawing/2014/main" val="1639739659"/>
                    </a:ext>
                  </a:extLst>
                </a:gridCol>
                <a:gridCol w="1389042">
                  <a:extLst>
                    <a:ext uri="{9D8B030D-6E8A-4147-A177-3AD203B41FA5}">
                      <a16:colId xmlns:a16="http://schemas.microsoft.com/office/drawing/2014/main" val="2473776611"/>
                    </a:ext>
                  </a:extLst>
                </a:gridCol>
                <a:gridCol w="1495076">
                  <a:extLst>
                    <a:ext uri="{9D8B030D-6E8A-4147-A177-3AD203B41FA5}">
                      <a16:colId xmlns:a16="http://schemas.microsoft.com/office/drawing/2014/main" val="1996279056"/>
                    </a:ext>
                  </a:extLst>
                </a:gridCol>
              </a:tblGrid>
              <a:tr h="377399">
                <a:tc gridSpan="3">
                  <a:txBody>
                    <a:bodyPr/>
                    <a:lstStyle/>
                    <a:p>
                      <a:r>
                        <a:rPr lang="en-US" sz="1500" b="1" i="1">
                          <a:solidFill>
                            <a:srgbClr val="FFFFFF"/>
                          </a:solidFill>
                          <a:effectLst/>
                          <a:latin typeface="Montserrat SemiBold" pitchFamily="2" charset="77"/>
                          <a:ea typeface="OpenSans-Light" panose="020B0606030504020204" pitchFamily="34" charset="0"/>
                          <a:cs typeface="Open Sans" panose="020B0606030504020204" pitchFamily="34" charset="0"/>
                        </a:rPr>
                        <a:t>What is your nationality?</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22569" marR="122569" marT="61285" marB="61285" anchor="ctr">
                    <a:lnL>
                      <a:noFill/>
                    </a:lnL>
                    <a:lnR>
                      <a:noFill/>
                    </a:lnR>
                    <a:lnT>
                      <a:noFill/>
                    </a:lnT>
                    <a:lnB>
                      <a:noFill/>
                    </a:lnB>
                    <a:solidFill>
                      <a:srgbClr val="2F9C67"/>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36464828"/>
                  </a:ext>
                </a:extLst>
              </a:tr>
              <a:tr h="305378">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Row Labels</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Frequency</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r>
                        <a:rPr lang="en-US" sz="1500" b="1">
                          <a:solidFill>
                            <a:srgbClr val="204669"/>
                          </a:solidFill>
                          <a:effectLst/>
                          <a:latin typeface="Montserrat SemiBold" pitchFamily="2" charset="77"/>
                          <a:ea typeface="OpenSans-Light" panose="020B0606030504020204" pitchFamily="34" charset="0"/>
                          <a:cs typeface="Open Sans" panose="020B0606030504020204" pitchFamily="34" charset="0"/>
                        </a:rPr>
                        <a:t>Percentage</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249042541"/>
                  </a:ext>
                </a:extLst>
              </a:tr>
              <a:tr h="305378">
                <a:tc>
                  <a:txBody>
                    <a:bodyPr/>
                    <a:lstStyle/>
                    <a:p>
                      <a:r>
                        <a:rPr lang="en-US" sz="1500" b="1">
                          <a:effectLst/>
                          <a:latin typeface="Open Sans" panose="020B0606030504020204" pitchFamily="34" charset="0"/>
                          <a:ea typeface="OpenSans-Light" panose="020B0606030504020204" pitchFamily="34" charset="0"/>
                          <a:cs typeface="Open Sans" panose="020B0606030504020204" pitchFamily="34" charset="0"/>
                        </a:rPr>
                        <a:t>Lebanese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44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94%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3211561736"/>
                  </a:ext>
                </a:extLst>
              </a:tr>
              <a:tr h="305378">
                <a:tc>
                  <a:txBody>
                    <a:bodyPr/>
                    <a:lstStyle/>
                    <a:p>
                      <a:pPr marL="114935"/>
                      <a:r>
                        <a:rPr lang="en-US" sz="1500">
                          <a:effectLst/>
                          <a:latin typeface="Open Sans Light" panose="020B0306030504020204" pitchFamily="34" charset="0"/>
                          <a:ea typeface="OpenSans-Light" panose="020B0606030504020204" pitchFamily="34" charset="0"/>
                          <a:cs typeface="Arial" panose="020B0604020202020204" pitchFamily="34" charset="0"/>
                        </a:rPr>
                        <a:t>Female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b">
                    <a:lnL>
                      <a:noFill/>
                    </a:lnL>
                    <a:lnR>
                      <a:noFill/>
                    </a:lnR>
                    <a:lnT w="12700" cap="flat" cmpd="sng" algn="ctr">
                      <a:solidFill>
                        <a:srgbClr val="204669"/>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29</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62%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120818962"/>
                  </a:ext>
                </a:extLst>
              </a:tr>
              <a:tr h="305378">
                <a:tc>
                  <a:txBody>
                    <a:bodyPr/>
                    <a:lstStyle/>
                    <a:p>
                      <a:pPr marL="114935"/>
                      <a:r>
                        <a:rPr lang="en-US" sz="1500">
                          <a:effectLst/>
                          <a:latin typeface="Open Sans Light" panose="020B0306030504020204" pitchFamily="34" charset="0"/>
                          <a:ea typeface="OpenSans-Light" panose="020B0606030504020204" pitchFamily="34" charset="0"/>
                          <a:cs typeface="Arial" panose="020B0604020202020204" pitchFamily="34" charset="0"/>
                        </a:rPr>
                        <a:t>Male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b">
                    <a:lnL>
                      <a:noFill/>
                    </a:lnL>
                    <a:lnR>
                      <a:noFill/>
                    </a:lnR>
                    <a:lnT>
                      <a:noFill/>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15</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32%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a:noFill/>
                    </a:lnB>
                  </a:tcPr>
                </a:tc>
                <a:extLst>
                  <a:ext uri="{0D108BD9-81ED-4DB2-BD59-A6C34878D82A}">
                    <a16:rowId xmlns:a16="http://schemas.microsoft.com/office/drawing/2014/main" val="1674960073"/>
                  </a:ext>
                </a:extLst>
              </a:tr>
              <a:tr h="305378">
                <a:tc>
                  <a:txBody>
                    <a:bodyPr/>
                    <a:lstStyle/>
                    <a:p>
                      <a:r>
                        <a:rPr lang="en-US" sz="1500" b="1">
                          <a:effectLst/>
                          <a:latin typeface="Open Sans" panose="020B0606030504020204" pitchFamily="34" charset="0"/>
                          <a:ea typeface="OpenSans-Light" panose="020B0606030504020204" pitchFamily="34" charset="0"/>
                          <a:cs typeface="Open Sans" panose="020B0606030504020204" pitchFamily="34" charset="0"/>
                        </a:rPr>
                        <a:t>Palestinian</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1</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4015662138"/>
                  </a:ext>
                </a:extLst>
              </a:tr>
              <a:tr h="305378">
                <a:tc>
                  <a:txBody>
                    <a:bodyPr/>
                    <a:lstStyle/>
                    <a:p>
                      <a:pPr marL="114935"/>
                      <a:r>
                        <a:rPr lang="en-US" sz="1500">
                          <a:effectLst/>
                          <a:latin typeface="Open Sans Light" panose="020B0306030504020204" pitchFamily="34" charset="0"/>
                          <a:ea typeface="OpenSans-Light" panose="020B0606030504020204" pitchFamily="34" charset="0"/>
                          <a:cs typeface="Arial" panose="020B0604020202020204" pitchFamily="34" charset="0"/>
                        </a:rPr>
                        <a:t>Female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b">
                    <a:lnL>
                      <a:noFill/>
                    </a:lnL>
                    <a:lnR>
                      <a:noFill/>
                    </a:lnR>
                    <a:lnT w="12700" cap="flat" cmpd="sng" algn="ctr">
                      <a:solidFill>
                        <a:srgbClr val="204669"/>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1</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a:noFill/>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1348172930"/>
                  </a:ext>
                </a:extLst>
              </a:tr>
              <a:tr h="305378">
                <a:tc>
                  <a:txBody>
                    <a:bodyPr/>
                    <a:lstStyle/>
                    <a:p>
                      <a:r>
                        <a:rPr lang="en-US" sz="1500" b="1">
                          <a:effectLst/>
                          <a:latin typeface="Open Sans" panose="020B0606030504020204" pitchFamily="34" charset="0"/>
                          <a:ea typeface="OpenSans-Light" panose="020B0606030504020204" pitchFamily="34" charset="0"/>
                          <a:cs typeface="Open Sans" panose="020B0606030504020204" pitchFamily="34" charset="0"/>
                        </a:rPr>
                        <a:t>Syrian</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tc>
                  <a:txBody>
                    <a:bodyPr/>
                    <a:lstStyle/>
                    <a:p>
                      <a:pPr marR="85725" algn="r"/>
                      <a:r>
                        <a:rPr lang="en-US" sz="1500" b="1">
                          <a:effectLst/>
                          <a:latin typeface="Open Sans" panose="020B0606030504020204" pitchFamily="34" charset="0"/>
                          <a:ea typeface="OpenSans-Light" panose="020B0606030504020204" pitchFamily="34" charset="0"/>
                          <a:cs typeface="Open Sans" panose="020B0606030504020204" pitchFamily="34" charset="0"/>
                        </a:rPr>
                        <a:t>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a:noFill/>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1236288846"/>
                  </a:ext>
                </a:extLst>
              </a:tr>
              <a:tr h="305378">
                <a:tc>
                  <a:txBody>
                    <a:bodyPr/>
                    <a:lstStyle/>
                    <a:p>
                      <a:pPr marL="114935"/>
                      <a:r>
                        <a:rPr lang="en-US" sz="1500">
                          <a:effectLst/>
                          <a:latin typeface="Open Sans Light" panose="020B0306030504020204" pitchFamily="34" charset="0"/>
                          <a:ea typeface="OpenSans-Light" panose="020B0606030504020204" pitchFamily="34" charset="0"/>
                          <a:cs typeface="Arial" panose="020B0604020202020204" pitchFamily="34" charset="0"/>
                        </a:rPr>
                        <a:t>Female</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b">
                    <a:lnL>
                      <a:noFill/>
                    </a:lnL>
                    <a:lnR>
                      <a:noFill/>
                    </a:lnR>
                    <a:lnT w="12700" cap="flat" cmpd="sng" algn="ctr">
                      <a:solidFill>
                        <a:srgbClr val="204669"/>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2</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marR="85725" algn="r"/>
                      <a:r>
                        <a:rPr lang="en-US" sz="1500">
                          <a:effectLst/>
                          <a:latin typeface="Open Sans Light" panose="020B0306030504020204" pitchFamily="34" charset="0"/>
                          <a:ea typeface="OpenSans-Light" panose="020B0606030504020204" pitchFamily="34" charset="0"/>
                          <a:cs typeface="Arial" panose="020B0604020202020204" pitchFamily="34" charset="0"/>
                        </a:rPr>
                        <a:t>4%</a:t>
                      </a:r>
                      <a:endParaRPr lang="fr-FR" sz="1500">
                        <a:effectLst/>
                        <a:latin typeface="Open Sans Light" panose="020B0306030504020204" pitchFamily="34" charset="0"/>
                        <a:ea typeface="OpenSans-Light" panose="020B0606030504020204" pitchFamily="34" charset="0"/>
                        <a:cs typeface="Arial" panose="020B0604020202020204" pitchFamily="34" charset="0"/>
                      </a:endParaRPr>
                    </a:p>
                  </a:txBody>
                  <a:tcPr marL="114516" marR="114516" marT="0" marB="0" anchor="ctr">
                    <a:lnL>
                      <a:noFill/>
                    </a:lnL>
                    <a:lnR>
                      <a:noFill/>
                    </a:lnR>
                    <a:lnT w="12700" cap="flat" cmpd="sng" algn="ctr">
                      <a:solidFill>
                        <a:srgbClr val="204669"/>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871852199"/>
                  </a:ext>
                </a:extLst>
              </a:tr>
              <a:tr h="305378">
                <a:tc>
                  <a:txBody>
                    <a:bodyPr/>
                    <a:lstStyle/>
                    <a:p>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Grand Total</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a:txBody>
                    <a:bodyPr/>
                    <a:lstStyle/>
                    <a:p>
                      <a:pPr marR="85725" algn="r"/>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47</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a:txBody>
                    <a:bodyPr/>
                    <a:lstStyle/>
                    <a:p>
                      <a:pPr marR="85725" algn="r"/>
                      <a:r>
                        <a:rPr lang="en-US" sz="1500" b="1">
                          <a:solidFill>
                            <a:srgbClr val="000000"/>
                          </a:solidFill>
                          <a:effectLst/>
                          <a:latin typeface="Montserrat SemiBold" pitchFamily="2" charset="77"/>
                          <a:ea typeface="OpenSans-Light" panose="020B0606030504020204" pitchFamily="34" charset="0"/>
                          <a:cs typeface="Open Sans" panose="020B0606030504020204" pitchFamily="34" charset="0"/>
                        </a:rPr>
                        <a:t>100%</a:t>
                      </a:r>
                      <a:endParaRPr lang="fr-FR" sz="15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114516" marR="114516"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extLst>
                  <a:ext uri="{0D108BD9-81ED-4DB2-BD59-A6C34878D82A}">
                    <a16:rowId xmlns:a16="http://schemas.microsoft.com/office/drawing/2014/main" val="3799482740"/>
                  </a:ext>
                </a:extLst>
              </a:tr>
            </a:tbl>
          </a:graphicData>
        </a:graphic>
      </p:graphicFrame>
    </p:spTree>
    <p:extLst>
      <p:ext uri="{BB962C8B-B14F-4D97-AF65-F5344CB8AC3E}">
        <p14:creationId xmlns:p14="http://schemas.microsoft.com/office/powerpoint/2010/main" val="225129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3C7F4-FE84-F649-B5C8-49C3D1864DDB}"/>
              </a:ext>
            </a:extLst>
          </p:cNvPr>
          <p:cNvSpPr/>
          <p:nvPr/>
        </p:nvSpPr>
        <p:spPr>
          <a:xfrm>
            <a:off x="2159001" y="1204149"/>
            <a:ext cx="3067204" cy="325633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Crosstabs</a:t>
            </a:r>
          </a:p>
        </p:txBody>
      </p:sp>
      <p:graphicFrame>
        <p:nvGraphicFramePr>
          <p:cNvPr id="5" name="Tableau 4">
            <a:extLst>
              <a:ext uri="{FF2B5EF4-FFF2-40B4-BE49-F238E27FC236}">
                <a16:creationId xmlns:a16="http://schemas.microsoft.com/office/drawing/2014/main" id="{DB7F47E0-9366-E045-A1A2-E00A46F5CB0B}"/>
              </a:ext>
            </a:extLst>
          </p:cNvPr>
          <p:cNvGraphicFramePr>
            <a:graphicFrameLocks noGrp="1"/>
          </p:cNvGraphicFramePr>
          <p:nvPr>
            <p:extLst>
              <p:ext uri="{D42A27DB-BD31-4B8C-83A1-F6EECF244321}">
                <p14:modId xmlns:p14="http://schemas.microsoft.com/office/powerpoint/2010/main" val="3505704604"/>
              </p:ext>
            </p:extLst>
          </p:nvPr>
        </p:nvGraphicFramePr>
        <p:xfrm>
          <a:off x="2159000" y="1203325"/>
          <a:ext cx="3066912" cy="3262311"/>
        </p:xfrm>
        <a:graphic>
          <a:graphicData uri="http://schemas.openxmlformats.org/drawingml/2006/table">
            <a:tbl>
              <a:tblPr firstRow="1" firstCol="1" bandRow="1"/>
              <a:tblGrid>
                <a:gridCol w="1433366">
                  <a:extLst>
                    <a:ext uri="{9D8B030D-6E8A-4147-A177-3AD203B41FA5}">
                      <a16:colId xmlns:a16="http://schemas.microsoft.com/office/drawing/2014/main" val="3432463087"/>
                    </a:ext>
                  </a:extLst>
                </a:gridCol>
                <a:gridCol w="700016">
                  <a:extLst>
                    <a:ext uri="{9D8B030D-6E8A-4147-A177-3AD203B41FA5}">
                      <a16:colId xmlns:a16="http://schemas.microsoft.com/office/drawing/2014/main" val="549278307"/>
                    </a:ext>
                  </a:extLst>
                </a:gridCol>
                <a:gridCol w="122017">
                  <a:extLst>
                    <a:ext uri="{9D8B030D-6E8A-4147-A177-3AD203B41FA5}">
                      <a16:colId xmlns:a16="http://schemas.microsoft.com/office/drawing/2014/main" val="2389510350"/>
                    </a:ext>
                  </a:extLst>
                </a:gridCol>
                <a:gridCol w="811513">
                  <a:extLst>
                    <a:ext uri="{9D8B030D-6E8A-4147-A177-3AD203B41FA5}">
                      <a16:colId xmlns:a16="http://schemas.microsoft.com/office/drawing/2014/main" val="3779593828"/>
                    </a:ext>
                  </a:extLst>
                </a:gridCol>
              </a:tblGrid>
              <a:tr h="167298">
                <a:tc gridSpan="4">
                  <a:txBody>
                    <a:bodyPr/>
                    <a:lstStyle/>
                    <a:p>
                      <a:r>
                        <a:rPr lang="en-US" sz="800" b="1" i="1">
                          <a:solidFill>
                            <a:srgbClr val="FFFFFF"/>
                          </a:solidFill>
                          <a:effectLst/>
                          <a:latin typeface="Montserrat SemiBold" pitchFamily="2" charset="77"/>
                          <a:ea typeface="OpenSans-Light" panose="020B0606030504020204" pitchFamily="34" charset="0"/>
                          <a:cs typeface="Open Sans" panose="020B0606030504020204" pitchFamily="34" charset="0"/>
                        </a:rPr>
                        <a:t>What is your nationality?</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a:noFill/>
                    </a:lnT>
                    <a:lnB>
                      <a:noFill/>
                    </a:lnB>
                    <a:solidFill>
                      <a:srgbClr val="2F9C67"/>
                    </a:solidFill>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0283408"/>
                  </a:ext>
                </a:extLst>
              </a:tr>
              <a:tr h="250947">
                <a:tc>
                  <a:txBody>
                    <a:bodyPr/>
                    <a:lstStyle/>
                    <a:p>
                      <a:r>
                        <a:rPr lang="en-US" sz="800" b="1">
                          <a:solidFill>
                            <a:srgbClr val="204669"/>
                          </a:solidFill>
                          <a:effectLst/>
                          <a:latin typeface="Montserrat SemiBold" pitchFamily="2" charset="77"/>
                          <a:ea typeface="OpenSans-Light" panose="020B0606030504020204" pitchFamily="34" charset="0"/>
                          <a:cs typeface="Open Sans" panose="020B0606030504020204" pitchFamily="34" charset="0"/>
                        </a:rPr>
                        <a:t>Row Labels</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a:txBody>
                    <a:bodyPr/>
                    <a:lstStyle/>
                    <a:p>
                      <a:r>
                        <a:rPr lang="en-US" sz="800" b="1">
                          <a:solidFill>
                            <a:srgbClr val="204669"/>
                          </a:solidFill>
                          <a:effectLst/>
                          <a:latin typeface="Montserrat SemiBold" pitchFamily="2" charset="77"/>
                          <a:ea typeface="OpenSans-Light" panose="020B0606030504020204" pitchFamily="34" charset="0"/>
                          <a:cs typeface="Open Sans" panose="020B0606030504020204" pitchFamily="34" charset="0"/>
                        </a:rPr>
                        <a:t>Frequency</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gridSpan="2">
                  <a:txBody>
                    <a:bodyPr/>
                    <a:lstStyle/>
                    <a:p>
                      <a:r>
                        <a:rPr lang="en-US" sz="800" b="1">
                          <a:solidFill>
                            <a:srgbClr val="204669"/>
                          </a:solidFill>
                          <a:effectLst/>
                          <a:latin typeface="Montserrat SemiBold" pitchFamily="2" charset="77"/>
                          <a:ea typeface="OpenSans-Light" panose="020B0606030504020204" pitchFamily="34" charset="0"/>
                          <a:cs typeface="Open Sans" panose="020B0606030504020204" pitchFamily="34" charset="0"/>
                        </a:rPr>
                        <a:t>Percentage</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a:noFill/>
                    </a:lnT>
                    <a:lnB w="12700" cap="flat" cmpd="sng" algn="ctr">
                      <a:solidFill>
                        <a:srgbClr val="95B3D7"/>
                      </a:solidFill>
                      <a:prstDash val="solid"/>
                      <a:round/>
                      <a:headEnd type="none" w="med" len="med"/>
                      <a:tailEnd type="none" w="med" len="med"/>
                    </a:lnB>
                    <a:solidFill>
                      <a:srgbClr val="DCE6F1"/>
                    </a:solidFill>
                  </a:tcPr>
                </a:tc>
                <a:tc hMerge="1">
                  <a:txBody>
                    <a:bodyPr/>
                    <a:lstStyle/>
                    <a:p>
                      <a:endParaRPr lang="fr-FR"/>
                    </a:p>
                  </a:txBody>
                  <a:tcPr/>
                </a:tc>
                <a:extLst>
                  <a:ext uri="{0D108BD9-81ED-4DB2-BD59-A6C34878D82A}">
                    <a16:rowId xmlns:a16="http://schemas.microsoft.com/office/drawing/2014/main" val="2351130276"/>
                  </a:ext>
                </a:extLst>
              </a:tr>
              <a:tr h="167298">
                <a:tc>
                  <a:txBody>
                    <a:bodyPr/>
                    <a:lstStyle/>
                    <a:p>
                      <a:r>
                        <a:rPr lang="en-US" sz="800" b="1">
                          <a:effectLst/>
                          <a:latin typeface="Open Sans" panose="020B0606030504020204" pitchFamily="34" charset="0"/>
                          <a:ea typeface="OpenSans-Light" panose="020B0606030504020204" pitchFamily="34" charset="0"/>
                          <a:cs typeface="Open Sans" panose="020B0606030504020204" pitchFamily="34" charset="0"/>
                        </a:rPr>
                        <a:t>Lebanese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44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94%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1105919549"/>
                  </a:ext>
                </a:extLst>
              </a:tr>
              <a:tr h="167298">
                <a:tc>
                  <a:txBody>
                    <a:bodyPr/>
                    <a:lstStyle/>
                    <a:p>
                      <a:pPr marL="114935"/>
                      <a:r>
                        <a:rPr lang="en-US" sz="800" b="1">
                          <a:effectLst/>
                          <a:latin typeface="Open Sans" panose="020B0606030504020204" pitchFamily="34" charset="0"/>
                          <a:ea typeface="OpenSans-Light" panose="020B0606030504020204" pitchFamily="34" charset="0"/>
                          <a:cs typeface="Open Sans" panose="020B0606030504020204" pitchFamily="34" charset="0"/>
                        </a:rPr>
                        <a:t>Female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w="12700" cap="flat" cmpd="sng" algn="ctr">
                      <a:solidFill>
                        <a:srgbClr val="204669"/>
                      </a:solidFill>
                      <a:prstDash val="solid"/>
                      <a:round/>
                      <a:headEnd type="none" w="med" len="med"/>
                      <a:tailEnd type="none" w="med" len="med"/>
                    </a:lnT>
                    <a:lnB>
                      <a:noFill/>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29</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62%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34127483"/>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Advanced_university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5</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11%</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4186901651"/>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Primary_elementary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1</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2868240159"/>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Secondary_high school</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9%</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1690227191"/>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University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19</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40%</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3473232714"/>
                  </a:ext>
                </a:extLst>
              </a:tr>
              <a:tr h="167298">
                <a:tc>
                  <a:txBody>
                    <a:bodyPr/>
                    <a:lstStyle/>
                    <a:p>
                      <a:pPr marL="114935"/>
                      <a:r>
                        <a:rPr lang="en-US" sz="800" b="1">
                          <a:effectLst/>
                          <a:latin typeface="Open Sans" panose="020B0606030504020204" pitchFamily="34" charset="0"/>
                          <a:ea typeface="OpenSans-Light" panose="020B0606030504020204" pitchFamily="34" charset="0"/>
                          <a:cs typeface="Open Sans" panose="020B0606030504020204" pitchFamily="34" charset="0"/>
                        </a:rPr>
                        <a:t>Male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15</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32%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3027656105"/>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Advanced_university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9%</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4021927124"/>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Secondary_high school</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3</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6%</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2876088733"/>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University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8</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17%</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2199879969"/>
                  </a:ext>
                </a:extLst>
              </a:tr>
              <a:tr h="167298">
                <a:tc>
                  <a:txBody>
                    <a:bodyPr/>
                    <a:lstStyle/>
                    <a:p>
                      <a:r>
                        <a:rPr lang="en-US" sz="800" b="1">
                          <a:effectLst/>
                          <a:latin typeface="Open Sans" panose="020B0606030504020204" pitchFamily="34" charset="0"/>
                          <a:ea typeface="OpenSans-Light" panose="020B0606030504020204" pitchFamily="34" charset="0"/>
                          <a:cs typeface="Open Sans" panose="020B0606030504020204" pitchFamily="34" charset="0"/>
                        </a:rPr>
                        <a:t>Palestinian</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1</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1482791970"/>
                  </a:ext>
                </a:extLst>
              </a:tr>
              <a:tr h="167298">
                <a:tc>
                  <a:txBody>
                    <a:bodyPr/>
                    <a:lstStyle/>
                    <a:p>
                      <a:pPr marL="114935"/>
                      <a:r>
                        <a:rPr lang="en-US" sz="800" b="1">
                          <a:effectLst/>
                          <a:latin typeface="Open Sans" panose="020B0606030504020204" pitchFamily="34" charset="0"/>
                          <a:ea typeface="OpenSans-Light" panose="020B0606030504020204" pitchFamily="34" charset="0"/>
                          <a:cs typeface="Open Sans" panose="020B0606030504020204" pitchFamily="34" charset="0"/>
                        </a:rPr>
                        <a:t>Female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w="12700" cap="flat" cmpd="sng" algn="ctr">
                      <a:solidFill>
                        <a:srgbClr val="204669"/>
                      </a:solidFill>
                      <a:prstDash val="solid"/>
                      <a:round/>
                      <a:headEnd type="none" w="med" len="med"/>
                      <a:tailEnd type="none" w="med" len="med"/>
                    </a:lnT>
                    <a:lnB>
                      <a:noFill/>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1</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3878683388"/>
                  </a:ext>
                </a:extLst>
              </a:tr>
              <a:tr h="167298">
                <a:tc>
                  <a:txBody>
                    <a:bodyPr/>
                    <a:lstStyle/>
                    <a:p>
                      <a:pPr marL="294640" indent="-89535"/>
                      <a:r>
                        <a:rPr lang="en-US" sz="800">
                          <a:effectLst/>
                          <a:latin typeface="Open Sans Light" panose="020B0306030504020204" pitchFamily="34" charset="0"/>
                          <a:ea typeface="OpenSans-Light" panose="020B0606030504020204" pitchFamily="34" charset="0"/>
                          <a:cs typeface="Arial" panose="020B0604020202020204" pitchFamily="34" charset="0"/>
                        </a:rPr>
                        <a:t>University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a:noFill/>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1</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a:noFill/>
                    </a:lnB>
                  </a:tcPr>
                </a:tc>
                <a:extLst>
                  <a:ext uri="{0D108BD9-81ED-4DB2-BD59-A6C34878D82A}">
                    <a16:rowId xmlns:a16="http://schemas.microsoft.com/office/drawing/2014/main" val="622178961"/>
                  </a:ext>
                </a:extLst>
              </a:tr>
              <a:tr h="167298">
                <a:tc>
                  <a:txBody>
                    <a:bodyPr/>
                    <a:lstStyle/>
                    <a:p>
                      <a:r>
                        <a:rPr lang="en-US" sz="800" b="1">
                          <a:effectLst/>
                          <a:latin typeface="Open Sans" panose="020B0606030504020204" pitchFamily="34" charset="0"/>
                          <a:ea typeface="OpenSans-Light" panose="020B0606030504020204" pitchFamily="34" charset="0"/>
                          <a:cs typeface="Open Sans" panose="020B0606030504020204" pitchFamily="34" charset="0"/>
                        </a:rPr>
                        <a:t>Syrian</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204669"/>
                      </a:solidFill>
                      <a:prstDash val="solid"/>
                      <a:round/>
                      <a:headEnd type="none" w="med" len="med"/>
                      <a:tailEnd type="none" w="med" len="med"/>
                    </a:lnB>
                  </a:tcPr>
                </a:tc>
                <a:extLst>
                  <a:ext uri="{0D108BD9-81ED-4DB2-BD59-A6C34878D82A}">
                    <a16:rowId xmlns:a16="http://schemas.microsoft.com/office/drawing/2014/main" val="974373246"/>
                  </a:ext>
                </a:extLst>
              </a:tr>
              <a:tr h="167298">
                <a:tc>
                  <a:txBody>
                    <a:bodyPr/>
                    <a:lstStyle/>
                    <a:p>
                      <a:pPr marL="114935"/>
                      <a:r>
                        <a:rPr lang="en-US" sz="800" b="1">
                          <a:effectLst/>
                          <a:latin typeface="Open Sans" panose="020B0606030504020204" pitchFamily="34" charset="0"/>
                          <a:ea typeface="OpenSans-Light" panose="020B0606030504020204" pitchFamily="34" charset="0"/>
                          <a:cs typeface="Open Sans" panose="020B0606030504020204" pitchFamily="34" charset="0"/>
                        </a:rPr>
                        <a:t>Female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w="12700" cap="flat" cmpd="sng" algn="ctr">
                      <a:solidFill>
                        <a:srgbClr val="204669"/>
                      </a:solidFill>
                      <a:prstDash val="solid"/>
                      <a:round/>
                      <a:headEnd type="none" w="med" len="med"/>
                      <a:tailEnd type="none" w="med" len="med"/>
                    </a:lnT>
                    <a:lnB>
                      <a:noFill/>
                    </a:lnB>
                  </a:tcPr>
                </a:tc>
                <a:tc gridSpan="2">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tc hMerge="1">
                  <a:txBody>
                    <a:bodyPr/>
                    <a:lstStyle/>
                    <a:p>
                      <a:endParaRPr lang="fr-FR"/>
                    </a:p>
                  </a:txBody>
                  <a:tcPr/>
                </a:tc>
                <a:tc>
                  <a:txBody>
                    <a:bodyPr/>
                    <a:lstStyle/>
                    <a:p>
                      <a:pPr marR="85725" algn="r"/>
                      <a:r>
                        <a:rPr lang="en-US" sz="800" b="1">
                          <a:effectLst/>
                          <a:latin typeface="Open Sans" panose="020B0606030504020204" pitchFamily="34" charset="0"/>
                          <a:ea typeface="OpenSans-Light" panose="020B0606030504020204" pitchFamily="34" charset="0"/>
                          <a:cs typeface="Open Sans" panose="020B0606030504020204" pitchFamily="34" charset="0"/>
                        </a:rPr>
                        <a:t>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w="12700" cap="flat" cmpd="sng" algn="ctr">
                      <a:solidFill>
                        <a:srgbClr val="204669"/>
                      </a:solidFill>
                      <a:prstDash val="solid"/>
                      <a:round/>
                      <a:headEnd type="none" w="med" len="med"/>
                      <a:tailEnd type="none" w="med" len="med"/>
                    </a:lnT>
                    <a:lnB>
                      <a:noFill/>
                    </a:lnB>
                  </a:tcPr>
                </a:tc>
                <a:extLst>
                  <a:ext uri="{0D108BD9-81ED-4DB2-BD59-A6C34878D82A}">
                    <a16:rowId xmlns:a16="http://schemas.microsoft.com/office/drawing/2014/main" val="2609205511"/>
                  </a:ext>
                </a:extLst>
              </a:tr>
              <a:tr h="167298">
                <a:tc>
                  <a:txBody>
                    <a:bodyPr/>
                    <a:lstStyle/>
                    <a:p>
                      <a:pPr marL="205105"/>
                      <a:r>
                        <a:rPr lang="en-US" sz="800">
                          <a:effectLst/>
                          <a:latin typeface="Open Sans Light" panose="020B0306030504020204" pitchFamily="34" charset="0"/>
                          <a:ea typeface="OpenSans-Light" panose="020B0606030504020204" pitchFamily="34" charset="0"/>
                          <a:cs typeface="Arial" panose="020B0604020202020204" pitchFamily="34" charset="0"/>
                        </a:rPr>
                        <a:t>Secondary_high school</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b">
                    <a:lnL>
                      <a:noFill/>
                    </a:lnL>
                    <a:lnR>
                      <a:noFill/>
                    </a:lnR>
                    <a:lnT>
                      <a:noFill/>
                    </a:lnT>
                    <a:lnB w="12700" cap="flat" cmpd="sng" algn="ctr">
                      <a:solidFill>
                        <a:srgbClr val="95B3D7"/>
                      </a:solidFill>
                      <a:prstDash val="solid"/>
                      <a:round/>
                      <a:headEnd type="none" w="med" len="med"/>
                      <a:tailEnd type="none" w="med" len="med"/>
                    </a:lnB>
                  </a:tcPr>
                </a:tc>
                <a:tc gridSpan="2">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2</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95B3D7"/>
                      </a:solidFill>
                      <a:prstDash val="solid"/>
                      <a:round/>
                      <a:headEnd type="none" w="med" len="med"/>
                      <a:tailEnd type="none" w="med" len="med"/>
                    </a:lnB>
                  </a:tcPr>
                </a:tc>
                <a:tc hMerge="1">
                  <a:txBody>
                    <a:bodyPr/>
                    <a:lstStyle/>
                    <a:p>
                      <a:endParaRPr lang="fr-FR"/>
                    </a:p>
                  </a:txBody>
                  <a:tcPr/>
                </a:tc>
                <a:tc>
                  <a:txBody>
                    <a:bodyPr/>
                    <a:lstStyle/>
                    <a:p>
                      <a:pPr marR="76200" algn="r"/>
                      <a:r>
                        <a:rPr lang="en-US" sz="800">
                          <a:effectLst/>
                          <a:latin typeface="Open Sans Light" panose="020B0306030504020204" pitchFamily="34" charset="0"/>
                          <a:ea typeface="OpenSans-Light" panose="020B0606030504020204" pitchFamily="34" charset="0"/>
                          <a:cs typeface="Arial" panose="020B0604020202020204" pitchFamily="34" charset="0"/>
                        </a:rPr>
                        <a:t>4%</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2737" marR="62737" marT="0" marB="0" anchor="ctr">
                    <a:lnL>
                      <a:noFill/>
                    </a:lnL>
                    <a:lnR>
                      <a:noFill/>
                    </a:lnR>
                    <a:lnT>
                      <a:noFill/>
                    </a:lnT>
                    <a:lnB w="12700" cap="flat" cmpd="sng" algn="ctr">
                      <a:solidFill>
                        <a:srgbClr val="95B3D7"/>
                      </a:solidFill>
                      <a:prstDash val="solid"/>
                      <a:round/>
                      <a:headEnd type="none" w="med" len="med"/>
                      <a:tailEnd type="none" w="med" len="med"/>
                    </a:lnB>
                  </a:tcPr>
                </a:tc>
                <a:extLst>
                  <a:ext uri="{0D108BD9-81ED-4DB2-BD59-A6C34878D82A}">
                    <a16:rowId xmlns:a16="http://schemas.microsoft.com/office/drawing/2014/main" val="1309066424"/>
                  </a:ext>
                </a:extLst>
              </a:tr>
              <a:tr h="167298">
                <a:tc>
                  <a:txBody>
                    <a:bodyPr/>
                    <a:lstStyle/>
                    <a:p>
                      <a:r>
                        <a:rPr lang="en-US" sz="800" b="1">
                          <a:solidFill>
                            <a:srgbClr val="000000"/>
                          </a:solidFill>
                          <a:effectLst/>
                          <a:latin typeface="Montserrat SemiBold" pitchFamily="2" charset="77"/>
                          <a:ea typeface="OpenSans-Light" panose="020B0606030504020204" pitchFamily="34" charset="0"/>
                          <a:cs typeface="Open Sans" panose="020B0606030504020204" pitchFamily="34" charset="0"/>
                        </a:rPr>
                        <a:t>Grand Total</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gridSpan="2">
                  <a:txBody>
                    <a:bodyPr/>
                    <a:lstStyle/>
                    <a:p>
                      <a:pPr marR="85725" algn="r"/>
                      <a:r>
                        <a:rPr lang="en-US" sz="800" b="1">
                          <a:solidFill>
                            <a:srgbClr val="000000"/>
                          </a:solidFill>
                          <a:effectLst/>
                          <a:latin typeface="Montserrat SemiBold" pitchFamily="2" charset="77"/>
                          <a:ea typeface="OpenSans-Light" panose="020B0606030504020204" pitchFamily="34" charset="0"/>
                          <a:cs typeface="Open Sans" panose="020B0606030504020204" pitchFamily="34" charset="0"/>
                        </a:rPr>
                        <a:t>47</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tc hMerge="1">
                  <a:txBody>
                    <a:bodyPr/>
                    <a:lstStyle/>
                    <a:p>
                      <a:endParaRPr lang="fr-FR"/>
                    </a:p>
                  </a:txBody>
                  <a:tcPr/>
                </a:tc>
                <a:tc>
                  <a:txBody>
                    <a:bodyPr/>
                    <a:lstStyle/>
                    <a:p>
                      <a:pPr marR="85725" algn="r"/>
                      <a:r>
                        <a:rPr lang="en-US" sz="800" b="1">
                          <a:solidFill>
                            <a:srgbClr val="000000"/>
                          </a:solidFill>
                          <a:effectLst/>
                          <a:latin typeface="Montserrat SemiBold" pitchFamily="2" charset="77"/>
                          <a:ea typeface="OpenSans-Light" panose="020B0606030504020204" pitchFamily="34" charset="0"/>
                          <a:cs typeface="Open Sans" panose="020B0606030504020204" pitchFamily="34" charset="0"/>
                        </a:rPr>
                        <a:t>100%</a:t>
                      </a:r>
                      <a:endParaRPr lang="fr-FR" sz="8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2737" marR="62737" marT="0" marB="0" anchor="ctr">
                    <a:lnL>
                      <a:noFill/>
                    </a:lnL>
                    <a:lnR>
                      <a:noFill/>
                    </a:lnR>
                    <a:lnT w="12700" cap="flat" cmpd="sng" algn="ctr">
                      <a:solidFill>
                        <a:srgbClr val="95B3D7"/>
                      </a:solidFill>
                      <a:prstDash val="solid"/>
                      <a:round/>
                      <a:headEnd type="none" w="med" len="med"/>
                      <a:tailEnd type="none" w="med" len="med"/>
                    </a:lnT>
                    <a:lnB w="12700" cap="flat" cmpd="sng" algn="ctr">
                      <a:solidFill>
                        <a:srgbClr val="204669"/>
                      </a:solidFill>
                      <a:prstDash val="solid"/>
                      <a:round/>
                      <a:headEnd type="none" w="med" len="med"/>
                      <a:tailEnd type="none" w="med" len="med"/>
                    </a:lnB>
                    <a:solidFill>
                      <a:srgbClr val="DCE6F1"/>
                    </a:solidFill>
                  </a:tcPr>
                </a:tc>
                <a:extLst>
                  <a:ext uri="{0D108BD9-81ED-4DB2-BD59-A6C34878D82A}">
                    <a16:rowId xmlns:a16="http://schemas.microsoft.com/office/drawing/2014/main" val="3158839163"/>
                  </a:ext>
                </a:extLst>
              </a:tr>
            </a:tbl>
          </a:graphicData>
        </a:graphic>
      </p:graphicFrame>
    </p:spTree>
    <p:extLst>
      <p:ext uri="{BB962C8B-B14F-4D97-AF65-F5344CB8AC3E}">
        <p14:creationId xmlns:p14="http://schemas.microsoft.com/office/powerpoint/2010/main" val="3759609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467E372-ABA7-6A40-8521-1EA3B05A0387}"/>
              </a:ext>
            </a:extLst>
          </p:cNvPr>
          <p:cNvSpPr/>
          <p:nvPr/>
        </p:nvSpPr>
        <p:spPr>
          <a:xfrm>
            <a:off x="1735254" y="3052174"/>
            <a:ext cx="4791925" cy="14245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Chart 6">
            <a:extLst>
              <a:ext uri="{FF2B5EF4-FFF2-40B4-BE49-F238E27FC236}">
                <a16:creationId xmlns:a16="http://schemas.microsoft.com/office/drawing/2014/main" id="{9FE4E135-6779-4474-AA83-4358170A2EE5}"/>
              </a:ext>
            </a:extLst>
          </p:cNvPr>
          <p:cNvGraphicFramePr/>
          <p:nvPr>
            <p:extLst>
              <p:ext uri="{D42A27DB-BD31-4B8C-83A1-F6EECF244321}">
                <p14:modId xmlns:p14="http://schemas.microsoft.com/office/powerpoint/2010/main" val="2430080704"/>
              </p:ext>
            </p:extLst>
          </p:nvPr>
        </p:nvGraphicFramePr>
        <p:xfrm>
          <a:off x="588309" y="808038"/>
          <a:ext cx="3771900" cy="20802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8">
            <a:extLst>
              <a:ext uri="{FF2B5EF4-FFF2-40B4-BE49-F238E27FC236}">
                <a16:creationId xmlns:a16="http://schemas.microsoft.com/office/drawing/2014/main" id="{898FCB31-4445-4B0B-AC5D-08577EDE262A}"/>
              </a:ext>
            </a:extLst>
          </p:cNvPr>
          <p:cNvGraphicFramePr/>
          <p:nvPr>
            <p:extLst>
              <p:ext uri="{D42A27DB-BD31-4B8C-83A1-F6EECF244321}">
                <p14:modId xmlns:p14="http://schemas.microsoft.com/office/powerpoint/2010/main" val="2414838829"/>
              </p:ext>
            </p:extLst>
          </p:nvPr>
        </p:nvGraphicFramePr>
        <p:xfrm>
          <a:off x="4738688" y="808039"/>
          <a:ext cx="3771900" cy="20666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au 4">
            <a:extLst>
              <a:ext uri="{FF2B5EF4-FFF2-40B4-BE49-F238E27FC236}">
                <a16:creationId xmlns:a16="http://schemas.microsoft.com/office/drawing/2014/main" id="{0ACA40DB-1522-174C-94A8-2B8DC97DAF89}"/>
              </a:ext>
            </a:extLst>
          </p:cNvPr>
          <p:cNvGraphicFramePr>
            <a:graphicFrameLocks noGrp="1"/>
          </p:cNvGraphicFramePr>
          <p:nvPr>
            <p:extLst>
              <p:ext uri="{D42A27DB-BD31-4B8C-83A1-F6EECF244321}">
                <p14:modId xmlns:p14="http://schemas.microsoft.com/office/powerpoint/2010/main" val="595007970"/>
              </p:ext>
            </p:extLst>
          </p:nvPr>
        </p:nvGraphicFramePr>
        <p:xfrm>
          <a:off x="1729442" y="3048682"/>
          <a:ext cx="4800600" cy="1440031"/>
        </p:xfrm>
        <a:graphic>
          <a:graphicData uri="http://schemas.openxmlformats.org/drawingml/2006/table">
            <a:tbl>
              <a:tblPr firstRow="1" firstCol="1" bandRow="1"/>
              <a:tblGrid>
                <a:gridCol w="2857500">
                  <a:extLst>
                    <a:ext uri="{9D8B030D-6E8A-4147-A177-3AD203B41FA5}">
                      <a16:colId xmlns:a16="http://schemas.microsoft.com/office/drawing/2014/main" val="3024305062"/>
                    </a:ext>
                  </a:extLst>
                </a:gridCol>
                <a:gridCol w="1943100">
                  <a:extLst>
                    <a:ext uri="{9D8B030D-6E8A-4147-A177-3AD203B41FA5}">
                      <a16:colId xmlns:a16="http://schemas.microsoft.com/office/drawing/2014/main" val="2485762196"/>
                    </a:ext>
                  </a:extLst>
                </a:gridCol>
              </a:tblGrid>
              <a:tr h="245081">
                <a:tc>
                  <a:txBody>
                    <a:bodyPr/>
                    <a:lstStyle/>
                    <a:p>
                      <a:r>
                        <a:rPr lang="en-US" sz="900" b="1">
                          <a:solidFill>
                            <a:srgbClr val="FFFFFF"/>
                          </a:solidFill>
                          <a:effectLst/>
                          <a:latin typeface="Montserrat SemiBold" pitchFamily="2" charset="77"/>
                          <a:ea typeface="OpenSans-Light" panose="020B0606030504020204" pitchFamily="34" charset="0"/>
                          <a:cs typeface="Open Sans" panose="020B0606030504020204" pitchFamily="34" charset="0"/>
                        </a:rPr>
                        <a:t>Data to present</a:t>
                      </a:r>
                      <a:endParaRPr lang="fr-FR" sz="9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53975" marB="53975">
                    <a:lnL>
                      <a:noFill/>
                    </a:lnL>
                    <a:lnR>
                      <a:noFill/>
                    </a:lnR>
                    <a:lnT>
                      <a:noFill/>
                    </a:lnT>
                    <a:lnB w="12700" cap="flat" cmpd="sng" algn="ctr">
                      <a:solidFill>
                        <a:srgbClr val="2F9C67"/>
                      </a:solidFill>
                      <a:prstDash val="solid"/>
                      <a:round/>
                      <a:headEnd type="none" w="med" len="med"/>
                      <a:tailEnd type="none" w="med" len="med"/>
                    </a:lnB>
                    <a:solidFill>
                      <a:srgbClr val="2F9C67"/>
                    </a:solidFill>
                  </a:tcPr>
                </a:tc>
                <a:tc>
                  <a:txBody>
                    <a:bodyPr/>
                    <a:lstStyle/>
                    <a:p>
                      <a:r>
                        <a:rPr lang="en-US" sz="900" b="1">
                          <a:solidFill>
                            <a:srgbClr val="FFFFFF"/>
                          </a:solidFill>
                          <a:effectLst/>
                          <a:latin typeface="Montserrat SemiBold" pitchFamily="2" charset="77"/>
                          <a:ea typeface="OpenSans-Light" panose="020B0606030504020204" pitchFamily="34" charset="0"/>
                          <a:cs typeface="Open Sans" panose="020B0606030504020204" pitchFamily="34" charset="0"/>
                        </a:rPr>
                        <a:t>Chart to use</a:t>
                      </a:r>
                      <a:endParaRPr lang="fr-FR" sz="900" b="1">
                        <a:solidFill>
                          <a:srgbClr val="FFFFFF"/>
                        </a:solidFill>
                        <a:effectLst/>
                        <a:latin typeface="Montserrat SemiBold" pitchFamily="2" charset="77"/>
                        <a:ea typeface="OpenSans-Light" panose="020B0606030504020204" pitchFamily="34" charset="0"/>
                        <a:cs typeface="Open Sans" panose="020B0606030504020204" pitchFamily="34" charset="0"/>
                      </a:endParaRPr>
                    </a:p>
                  </a:txBody>
                  <a:tcPr marL="68580" marR="68580" marT="53975" marB="53975">
                    <a:lnL>
                      <a:noFill/>
                    </a:lnL>
                    <a:lnR>
                      <a:noFill/>
                    </a:lnR>
                    <a:lnT>
                      <a:noFill/>
                    </a:lnT>
                    <a:lnB w="12700" cap="flat" cmpd="sng" algn="ctr">
                      <a:solidFill>
                        <a:srgbClr val="2F9C67"/>
                      </a:solidFill>
                      <a:prstDash val="solid"/>
                      <a:round/>
                      <a:headEnd type="none" w="med" len="med"/>
                      <a:tailEnd type="none" w="med" len="med"/>
                    </a:lnB>
                    <a:solidFill>
                      <a:srgbClr val="2F9C67"/>
                    </a:solidFill>
                  </a:tcPr>
                </a:tc>
                <a:extLst>
                  <a:ext uri="{0D108BD9-81ED-4DB2-BD59-A6C34878D82A}">
                    <a16:rowId xmlns:a16="http://schemas.microsoft.com/office/drawing/2014/main" val="400278790"/>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Comparison of two or more categories</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Bar chart, doughnut</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2427724469"/>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Binary data (i.e., yes/no responses)</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Pie chart, bar chart</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104859798"/>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Change over time</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Line graph, area graph</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1856672661"/>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Correlation between two variables</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Scatter graph</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1495387180"/>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Frequency</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Bar chart</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2668001515"/>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Percentages</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Bar chart, pie chart</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4134959746"/>
                  </a:ext>
                </a:extLst>
              </a:tr>
              <a:tr h="170703">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Dispersion (how spread out your data set is)</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tc>
                  <a:txBody>
                    <a:bodyPr/>
                    <a:lstStyle/>
                    <a:p>
                      <a:r>
                        <a:rPr lang="en-US" sz="800">
                          <a:effectLst/>
                          <a:latin typeface="Open Sans Light" panose="020B0306030504020204" pitchFamily="34" charset="0"/>
                          <a:ea typeface="OpenSans-Light" panose="020B0606030504020204" pitchFamily="34" charset="0"/>
                          <a:cs typeface="Arial" panose="020B0604020202020204" pitchFamily="34" charset="0"/>
                        </a:rPr>
                        <a:t>Box and whisker plot, bar chart</a:t>
                      </a:r>
                      <a:endParaRPr lang="fr-FR" sz="800">
                        <a:effectLst/>
                        <a:latin typeface="Open Sans Light" panose="020B0306030504020204" pitchFamily="34" charset="0"/>
                        <a:ea typeface="OpenSans-Light" panose="020B0606030504020204" pitchFamily="34" charset="0"/>
                        <a:cs typeface="Arial" panose="020B0604020202020204" pitchFamily="34" charset="0"/>
                      </a:endParaRPr>
                    </a:p>
                  </a:txBody>
                  <a:tcPr marL="68580" marR="68580" marT="17975" marB="17975">
                    <a:lnL>
                      <a:noFill/>
                    </a:lnL>
                    <a:lnR>
                      <a:noFill/>
                    </a:lnR>
                    <a:lnT w="12700" cap="flat" cmpd="sng" algn="ctr">
                      <a:solidFill>
                        <a:srgbClr val="2F9C67"/>
                      </a:solidFill>
                      <a:prstDash val="solid"/>
                      <a:round/>
                      <a:headEnd type="none" w="med" len="med"/>
                      <a:tailEnd type="none" w="med" len="med"/>
                    </a:lnT>
                    <a:lnB w="1270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2553900004"/>
                  </a:ext>
                </a:extLst>
              </a:tr>
            </a:tbl>
          </a:graphicData>
        </a:graphic>
      </p:graphicFrame>
    </p:spTree>
    <p:extLst>
      <p:ext uri="{BB962C8B-B14F-4D97-AF65-F5344CB8AC3E}">
        <p14:creationId xmlns:p14="http://schemas.microsoft.com/office/powerpoint/2010/main" val="2066260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45463F9-5DB4-8746-A906-19E4EA6C79E1}"/>
              </a:ext>
            </a:extLst>
          </p:cNvPr>
          <p:cNvSpPr>
            <a:spLocks noGrp="1"/>
          </p:cNvSpPr>
          <p:nvPr>
            <p:ph type="title"/>
          </p:nvPr>
        </p:nvSpPr>
        <p:spPr>
          <a:xfrm>
            <a:off x="628650" y="537795"/>
            <a:ext cx="7886700" cy="341632"/>
          </a:xfrm>
        </p:spPr>
        <p:txBody>
          <a:bodyPr/>
          <a:lstStyle/>
          <a:p>
            <a:r>
              <a:rPr lang="fr-FR"/>
              <a:t>SPSS</a:t>
            </a:r>
          </a:p>
        </p:txBody>
      </p:sp>
      <p:sp>
        <p:nvSpPr>
          <p:cNvPr id="8" name="Rectangle 7">
            <a:extLst>
              <a:ext uri="{FF2B5EF4-FFF2-40B4-BE49-F238E27FC236}">
                <a16:creationId xmlns:a16="http://schemas.microsoft.com/office/drawing/2014/main" id="{A84EFA06-2067-6F40-B5A1-5CF111D74EFA}"/>
              </a:ext>
            </a:extLst>
          </p:cNvPr>
          <p:cNvSpPr/>
          <p:nvPr/>
        </p:nvSpPr>
        <p:spPr>
          <a:xfrm>
            <a:off x="1445577" y="1394932"/>
            <a:ext cx="5552124" cy="184804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spAutoFit/>
          </a:bodyPr>
          <a:lstStyle/>
          <a:p>
            <a:pPr>
              <a:lnSpc>
                <a:spcPts val="1600"/>
              </a:lnSpc>
            </a:pPr>
            <a:r>
              <a:rPr lang="en-US" sz="1200">
                <a:solidFill>
                  <a:srgbClr val="204669"/>
                </a:solidFill>
                <a:effectLst/>
                <a:latin typeface="Open Sans Light" panose="020B0306030504020204" pitchFamily="34" charset="0"/>
                <a:ea typeface="OpenSans-Light" panose="020B0606030504020204" pitchFamily="34" charset="0"/>
              </a:rPr>
              <a:t>In SPSS, the steps to follow to conduct descriptive analysis are as follows:</a:t>
            </a:r>
            <a:endParaRPr lang="fr-FR" sz="1200">
              <a:effectLst/>
              <a:latin typeface="Open Sans Light" panose="020B0306030504020204" pitchFamily="34" charset="0"/>
              <a:ea typeface="OpenSans-Light" panose="020B0606030504020204" pitchFamily="34" charset="0"/>
            </a:endParaRPr>
          </a:p>
          <a:p>
            <a:pPr>
              <a:lnSpc>
                <a:spcPts val="1600"/>
              </a:lnSpc>
            </a:pPr>
            <a:r>
              <a:rPr lang="en-US" sz="1200">
                <a:solidFill>
                  <a:srgbClr val="204669"/>
                </a:solidFill>
                <a:effectLst/>
                <a:latin typeface="Open Sans Light" panose="020B0306030504020204" pitchFamily="34" charset="0"/>
                <a:ea typeface="OpenSans-Light" panose="020B0606030504020204" pitchFamily="34" charset="0"/>
              </a:rPr>
              <a:t> </a:t>
            </a:r>
            <a:endParaRPr lang="fr-FR" sz="1200">
              <a:effectLst/>
              <a:latin typeface="Open Sans Light" panose="020B0306030504020204" pitchFamily="34" charset="0"/>
              <a:ea typeface="OpenSans-Light" panose="020B0606030504020204" pitchFamily="34" charset="0"/>
            </a:endParaRPr>
          </a:p>
          <a:p>
            <a:pPr indent="-179705">
              <a:lnSpc>
                <a:spcPts val="1600"/>
              </a:lnSpc>
            </a:pPr>
            <a:r>
              <a:rPr lang="en-US" sz="1200">
                <a:solidFill>
                  <a:srgbClr val="204669"/>
                </a:solidFill>
                <a:effectLst/>
                <a:latin typeface="Open Sans Light" panose="020B0306030504020204" pitchFamily="34" charset="0"/>
                <a:ea typeface="OpenSans-Light" panose="020B0606030504020204" pitchFamily="34" charset="0"/>
              </a:rPr>
              <a:t>For categorical variables use: Analyze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Descriptive Statistics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Frequencies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Choose the variable</a:t>
            </a:r>
            <a:endParaRPr lang="fr-FR" sz="1200">
              <a:effectLst/>
              <a:latin typeface="Open Sans Light" panose="020B0306030504020204" pitchFamily="34" charset="0"/>
              <a:ea typeface="OpenSans-Light" panose="020B0606030504020204" pitchFamily="34" charset="0"/>
            </a:endParaRPr>
          </a:p>
          <a:p>
            <a:pPr indent="-179705">
              <a:lnSpc>
                <a:spcPts val="1600"/>
              </a:lnSpc>
            </a:pPr>
            <a:r>
              <a:rPr lang="en-US" sz="1200">
                <a:solidFill>
                  <a:srgbClr val="204669"/>
                </a:solidFill>
                <a:effectLst/>
                <a:latin typeface="Open Sans Light" panose="020B0306030504020204" pitchFamily="34" charset="0"/>
                <a:ea typeface="OpenSans-Light" panose="020B0606030504020204" pitchFamily="34" charset="0"/>
              </a:rPr>
              <a:t>For continuous variables use: Analyze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Descriptive Statistics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Descriptive </a:t>
            </a:r>
            <a:r>
              <a:rPr lang="en-US" sz="1200" b="1">
                <a:solidFill>
                  <a:srgbClr val="D90368"/>
                </a:solidFill>
                <a:effectLst/>
                <a:latin typeface="Montserrat" pitchFamily="2" charset="77"/>
                <a:ea typeface="OpenSans-Light" panose="020B0606030504020204" pitchFamily="34" charset="0"/>
              </a:rPr>
              <a:t>&gt;&gt;&gt; </a:t>
            </a:r>
            <a:r>
              <a:rPr lang="en-US" sz="1200">
                <a:solidFill>
                  <a:srgbClr val="204669"/>
                </a:solidFill>
                <a:effectLst/>
                <a:latin typeface="Open Sans Light" panose="020B0306030504020204" pitchFamily="34" charset="0"/>
                <a:ea typeface="OpenSans-Light" panose="020B0606030504020204" pitchFamily="34" charset="0"/>
              </a:rPr>
              <a:t>Choose the variable</a:t>
            </a:r>
            <a:endParaRPr lang="fr-FR" sz="1200">
              <a:effectLst/>
              <a:latin typeface="Open Sans Light" panose="020B0306030504020204" pitchFamily="34" charset="0"/>
              <a:ea typeface="OpenSans-Light" panose="020B0606030504020204" pitchFamily="34" charset="0"/>
            </a:endParaRPr>
          </a:p>
          <a:p>
            <a:pPr>
              <a:lnSpc>
                <a:spcPts val="1600"/>
              </a:lnSpc>
            </a:pPr>
            <a:r>
              <a:rPr lang="en-US" sz="1200">
                <a:solidFill>
                  <a:srgbClr val="204669"/>
                </a:solidFill>
                <a:effectLst/>
                <a:latin typeface="Open Sans Light" panose="020B0306030504020204" pitchFamily="34" charset="0"/>
                <a:ea typeface="OpenSans-Light" panose="020B0606030504020204" pitchFamily="34" charset="0"/>
              </a:rPr>
              <a:t> </a:t>
            </a:r>
            <a:endParaRPr lang="fr-FR" sz="1200">
              <a:effectLst/>
              <a:latin typeface="Open Sans Light" panose="020B0306030504020204" pitchFamily="34" charset="0"/>
              <a:ea typeface="OpenSans-Light" panose="020B0606030504020204" pitchFamily="34" charset="0"/>
            </a:endParaRPr>
          </a:p>
          <a:p>
            <a:pPr>
              <a:lnSpc>
                <a:spcPts val="1600"/>
              </a:lnSpc>
            </a:pPr>
            <a:r>
              <a:rPr lang="en-US" sz="1200">
                <a:solidFill>
                  <a:srgbClr val="204669"/>
                </a:solidFill>
                <a:effectLst/>
                <a:latin typeface="Open Sans Light" panose="020B0306030504020204" pitchFamily="34" charset="0"/>
                <a:ea typeface="OpenSans-Light" panose="020B0606030504020204" pitchFamily="34" charset="0"/>
              </a:rPr>
              <a:t>Refer back to discussion on variables above, if necessary.</a:t>
            </a:r>
            <a:endParaRPr lang="fr-FR" sz="1200">
              <a:effectLst/>
              <a:latin typeface="Open Sans Light" panose="020B0306030504020204" pitchFamily="34" charset="0"/>
              <a:ea typeface="OpenSans-Light" panose="020B0606030504020204" pitchFamily="34" charset="0"/>
            </a:endParaRPr>
          </a:p>
        </p:txBody>
      </p:sp>
      <p:sp>
        <p:nvSpPr>
          <p:cNvPr id="9" name="Zone de texte 453">
            <a:extLst>
              <a:ext uri="{FF2B5EF4-FFF2-40B4-BE49-F238E27FC236}">
                <a16:creationId xmlns:a16="http://schemas.microsoft.com/office/drawing/2014/main" id="{2A4902C4-E221-CC41-9BE2-3B5EE68D0B17}"/>
              </a:ext>
            </a:extLst>
          </p:cNvPr>
          <p:cNvSpPr txBox="1"/>
          <p:nvPr/>
        </p:nvSpPr>
        <p:spPr>
          <a:xfrm>
            <a:off x="1452562" y="3394996"/>
            <a:ext cx="5545138" cy="283906"/>
          </a:xfrm>
          <a:prstGeom prst="rect">
            <a:avLst/>
          </a:prstGeom>
          <a:noFill/>
          <a:ln w="6350">
            <a:solidFill>
              <a:srgbClr val="D90368"/>
            </a:solidFill>
          </a:ln>
        </p:spPr>
        <p:txBody>
          <a:bodyPr rot="0" spcFirstLastPara="0" vert="horz" wrap="square" lIns="72000" tIns="72000" rIns="72000" bIns="72000" numCol="1" spcCol="0" rtlCol="0" fromWordArt="0" anchor="ctr" anchorCtr="0" forceAA="0" compatLnSpc="1">
            <a:prstTxWarp prst="textNoShape">
              <a:avLst/>
            </a:prstTxWarp>
            <a:spAutoFit/>
          </a:bodyPr>
          <a:lstStyle/>
          <a:p>
            <a:r>
              <a:rPr lang="en-US" sz="900" i="1" spc="-20">
                <a:solidFill>
                  <a:srgbClr val="D90368"/>
                </a:solidFill>
                <a:effectLst/>
                <a:latin typeface="Open Sans Light" panose="020B0306030504020204" pitchFamily="34" charset="0"/>
                <a:ea typeface="OpenSans-Light" panose="020B0606030504020204" pitchFamily="34" charset="0"/>
                <a:cs typeface="Open Sans" panose="020B0606030504020204" pitchFamily="34" charset="0"/>
              </a:rPr>
              <a:t>To run quantitative data on SPSS you would need the input of someone with experience using this program</a:t>
            </a:r>
            <a:endParaRPr lang="fr-FR" sz="900">
              <a:effectLst/>
              <a:latin typeface="Open Sans Light" panose="020B0306030504020204" pitchFamily="34" charset="0"/>
              <a:ea typeface="OpenSans-Light" panose="020B0606030504020204" pitchFamily="34" charset="0"/>
            </a:endParaRPr>
          </a:p>
        </p:txBody>
      </p:sp>
    </p:spTree>
    <p:extLst>
      <p:ext uri="{BB962C8B-B14F-4D97-AF65-F5344CB8AC3E}">
        <p14:creationId xmlns:p14="http://schemas.microsoft.com/office/powerpoint/2010/main" val="98531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45463F9-5DB4-8746-A906-19E4EA6C79E1}"/>
              </a:ext>
            </a:extLst>
          </p:cNvPr>
          <p:cNvSpPr>
            <a:spLocks noGrp="1"/>
          </p:cNvSpPr>
          <p:nvPr>
            <p:ph type="title"/>
          </p:nvPr>
        </p:nvSpPr>
        <p:spPr>
          <a:xfrm>
            <a:off x="628650" y="537795"/>
            <a:ext cx="7886700" cy="341632"/>
          </a:xfrm>
        </p:spPr>
        <p:txBody>
          <a:bodyPr/>
          <a:lstStyle/>
          <a:p>
            <a:r>
              <a:rPr lang="fr-FR"/>
              <a:t>Inferential statistics</a:t>
            </a:r>
          </a:p>
        </p:txBody>
      </p:sp>
      <p:sp>
        <p:nvSpPr>
          <p:cNvPr id="3" name="Espace réservé du contenu 2">
            <a:extLst>
              <a:ext uri="{FF2B5EF4-FFF2-40B4-BE49-F238E27FC236}">
                <a16:creationId xmlns:a16="http://schemas.microsoft.com/office/drawing/2014/main" id="{3725BE7A-31A7-9F4A-A835-9BAFBAD18B79}"/>
              </a:ext>
            </a:extLst>
          </p:cNvPr>
          <p:cNvSpPr>
            <a:spLocks noGrp="1"/>
          </p:cNvSpPr>
          <p:nvPr>
            <p:ph idx="1"/>
          </p:nvPr>
        </p:nvSpPr>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Bivariate</a:t>
            </a:r>
            <a:r>
              <a:rPr lang="fr-FR"/>
              <a:t> analysis can compare two variables to study their relationships, while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multivariate</a:t>
            </a:r>
            <a:r>
              <a:rPr lang="fr-FR"/>
              <a:t> analysis can compare more than two variables.</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Predictions about differences between groups –</a:t>
            </a:r>
            <a:r>
              <a:rPr lang="fr-FR"/>
              <a:t> for example, boys are taller than girls – looking at height differences between children grouped by their gender.</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Relationships between variables – </a:t>
            </a:r>
            <a:r>
              <a:rPr lang="fr-FR"/>
              <a:t>for example, women have less access to COVID-19 information – looking at the relationship between gender and access to information about COVID-19.</a:t>
            </a:r>
          </a:p>
          <a:p>
            <a:endParaRPr lang="fr-FR"/>
          </a:p>
        </p:txBody>
      </p:sp>
    </p:spTree>
    <p:extLst>
      <p:ext uri="{BB962C8B-B14F-4D97-AF65-F5344CB8AC3E}">
        <p14:creationId xmlns:p14="http://schemas.microsoft.com/office/powerpoint/2010/main" val="249239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45463F9-5DB4-8746-A906-19E4EA6C79E1}"/>
              </a:ext>
            </a:extLst>
          </p:cNvPr>
          <p:cNvSpPr>
            <a:spLocks noGrp="1"/>
          </p:cNvSpPr>
          <p:nvPr>
            <p:ph type="title"/>
          </p:nvPr>
        </p:nvSpPr>
        <p:spPr>
          <a:xfrm>
            <a:off x="628650" y="537795"/>
            <a:ext cx="7886700" cy="341632"/>
          </a:xfrm>
        </p:spPr>
        <p:txBody>
          <a:bodyPr/>
          <a:lstStyle/>
          <a:p>
            <a:r>
              <a:rPr lang="fr-FR"/>
              <a:t>Inferential statistics</a:t>
            </a:r>
          </a:p>
        </p:txBody>
      </p:sp>
      <p:sp>
        <p:nvSpPr>
          <p:cNvPr id="3" name="Espace réservé du contenu 2">
            <a:extLst>
              <a:ext uri="{FF2B5EF4-FFF2-40B4-BE49-F238E27FC236}">
                <a16:creationId xmlns:a16="http://schemas.microsoft.com/office/drawing/2014/main" id="{3725BE7A-31A7-9F4A-A835-9BAFBAD18B79}"/>
              </a:ext>
            </a:extLst>
          </p:cNvPr>
          <p:cNvSpPr>
            <a:spLocks noGrp="1"/>
          </p:cNvSpPr>
          <p:nvPr>
            <p:ph idx="1"/>
          </p:nvPr>
        </p:nvSpPr>
        <p:spPr/>
        <p:txBody>
          <a:bodyPr/>
          <a:lstStyle/>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Regressions</a:t>
            </a:r>
            <a:r>
              <a:rPr lang="fr-FR"/>
              <a:t> look at the extent to which changes in a predictor variable (gender) result in changes in outcome variable(s) (access to information about COVID-19).</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Correlation</a:t>
            </a:r>
            <a:r>
              <a:rPr lang="fr-FR"/>
              <a:t> describes the statistical relationship between two variables. It measures how far they are related and whether one causes the other or not.</a:t>
            </a:r>
          </a:p>
          <a:p>
            <a:endParaRPr lang="fr-FR"/>
          </a:p>
        </p:txBody>
      </p:sp>
    </p:spTree>
    <p:extLst>
      <p:ext uri="{BB962C8B-B14F-4D97-AF65-F5344CB8AC3E}">
        <p14:creationId xmlns:p14="http://schemas.microsoft.com/office/powerpoint/2010/main" val="3338597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45463F9-5DB4-8746-A906-19E4EA6C79E1}"/>
              </a:ext>
            </a:extLst>
          </p:cNvPr>
          <p:cNvSpPr>
            <a:spLocks noGrp="1"/>
          </p:cNvSpPr>
          <p:nvPr>
            <p:ph type="title"/>
          </p:nvPr>
        </p:nvSpPr>
        <p:spPr>
          <a:xfrm>
            <a:off x="628650" y="537795"/>
            <a:ext cx="7886700" cy="341632"/>
          </a:xfrm>
        </p:spPr>
        <p:txBody>
          <a:bodyPr/>
          <a:lstStyle/>
          <a:p>
            <a:r>
              <a:rPr lang="fr-FR"/>
              <a:t>Presenting findings and discussion</a:t>
            </a:r>
          </a:p>
        </p:txBody>
      </p:sp>
      <p:sp>
        <p:nvSpPr>
          <p:cNvPr id="4" name="Espace réservé du contenu 3">
            <a:extLst>
              <a:ext uri="{FF2B5EF4-FFF2-40B4-BE49-F238E27FC236}">
                <a16:creationId xmlns:a16="http://schemas.microsoft.com/office/drawing/2014/main" id="{87EEF3C7-5FB7-E648-BCEE-EE4A5B9ED137}"/>
              </a:ext>
            </a:extLst>
          </p:cNvPr>
          <p:cNvSpPr>
            <a:spLocks noGrp="1"/>
          </p:cNvSpPr>
          <p:nvPr>
            <p:ph idx="1"/>
          </p:nvPr>
        </p:nvSpPr>
        <p:spPr/>
        <p:txBody>
          <a:bodyPr/>
          <a:lstStyle/>
          <a:p>
            <a:pPr marL="0" indent="0">
              <a:buNone/>
            </a:pPr>
            <a:r>
              <a:rPr lang="fr-FR"/>
              <a:t>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findings</a:t>
            </a:r>
            <a:r>
              <a:rPr lang="fr-FR"/>
              <a:t> of the study should be written in a succinct and precise format. Graphs, tables, charts and other non-text elements can help the reader understand the data, especially complex findings. </a:t>
            </a:r>
          </a:p>
          <a:p>
            <a:pPr marL="0" indent="0">
              <a:buNone/>
            </a:pPr>
            <a:r>
              <a:rPr lang="fr-FR"/>
              <a:t>A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discussion</a:t>
            </a:r>
            <a:r>
              <a:rPr lang="fr-FR"/>
              <a:t> section should include:</a:t>
            </a:r>
          </a:p>
          <a:p>
            <a:pPr marL="361950" indent="-161925"/>
            <a:r>
              <a:rPr lang="fr-FR"/>
              <a:t>Interpretation of results</a:t>
            </a:r>
          </a:p>
          <a:p>
            <a:pPr marL="361950" indent="-161925"/>
            <a:r>
              <a:rPr lang="fr-FR"/>
              <a:t>Description of findings</a:t>
            </a:r>
          </a:p>
          <a:p>
            <a:pPr marL="361950" indent="-161925"/>
            <a:r>
              <a:rPr lang="fr-FR"/>
              <a:t>Discussion of implications</a:t>
            </a:r>
          </a:p>
          <a:p>
            <a:pPr marL="361950" indent="-161925"/>
            <a:r>
              <a:rPr lang="fr-FR"/>
              <a:t>Limitations</a:t>
            </a:r>
          </a:p>
          <a:p>
            <a:pPr marL="0" indent="0">
              <a:buNone/>
            </a:pPr>
            <a:r>
              <a:rPr lang="fr-FR"/>
              <a:t>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conclusions</a:t>
            </a:r>
            <a:r>
              <a:rPr lang="fr-FR"/>
              <a:t> section should include a summary of the main findings and actions to take forward. Tie key findings to any programme and/or policy recommendation. </a:t>
            </a:r>
          </a:p>
        </p:txBody>
      </p:sp>
    </p:spTree>
    <p:extLst>
      <p:ext uri="{BB962C8B-B14F-4D97-AF65-F5344CB8AC3E}">
        <p14:creationId xmlns:p14="http://schemas.microsoft.com/office/powerpoint/2010/main" val="163252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616875" cy="3263504"/>
          </a:xfrm>
        </p:spPr>
        <p:txBody>
          <a:bodyPr/>
          <a:lstStyle/>
          <a:p>
            <a:pPr lvl="0"/>
            <a:r>
              <a:rPr lang="en-GB" dirty="0"/>
              <a:t>Learn different basic options to analyse data collected with quantitative tools such as Knowledge, Attitudes and Practice/Perceptions (KAP) surveys and other quantitative tools.</a:t>
            </a:r>
          </a:p>
        </p:txBody>
      </p:sp>
    </p:spTree>
    <p:extLst>
      <p:ext uri="{BB962C8B-B14F-4D97-AF65-F5344CB8AC3E}">
        <p14:creationId xmlns:p14="http://schemas.microsoft.com/office/powerpoint/2010/main" val="107553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a:extLst>
              <a:ext uri="{FF2B5EF4-FFF2-40B4-BE49-F238E27FC236}">
                <a16:creationId xmlns:a16="http://schemas.microsoft.com/office/drawing/2014/main" id="{954E5096-8BC6-7B49-8BD6-CF3204451CE5}"/>
              </a:ext>
            </a:extLst>
          </p:cNvPr>
          <p:cNvSpPr/>
          <p:nvPr/>
        </p:nvSpPr>
        <p:spPr>
          <a:xfrm>
            <a:off x="2322630" y="490890"/>
            <a:ext cx="4010794" cy="4010794"/>
          </a:xfrm>
          <a:prstGeom prst="ellipse">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lstStyle/>
          <a:p>
            <a:pPr lvl="0" algn="ctr">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Your </a:t>
            </a:r>
            <a:br>
              <a:rPr lang="en-GB" dirty="0">
                <a:latin typeface="Open Sans Light" panose="020B0306030504020204" pitchFamily="34" charset="0"/>
                <a:ea typeface="Open Sans Light" panose="020B0306030504020204" pitchFamily="34" charset="0"/>
                <a:cs typeface="Open Sans Light" panose="020B03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recommendations</a:t>
            </a:r>
            <a:b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br>
            <a:r>
              <a:rPr lang="en-GB" dirty="0">
                <a:latin typeface="Open Sans Light" panose="020B0306030504020204" pitchFamily="34" charset="0"/>
                <a:ea typeface="Open Sans Light" panose="020B0306030504020204" pitchFamily="34" charset="0"/>
                <a:cs typeface="Open Sans Light" panose="020B0306030504020204" pitchFamily="34" charset="0"/>
              </a:rPr>
              <a:t> are likely to be one of the </a:t>
            </a: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most important parts </a:t>
            </a:r>
            <a:b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of your report</a:t>
            </a:r>
            <a:r>
              <a:rPr lang="en-GB" dirty="0">
                <a:latin typeface="Open Sans Light" panose="020B0306030504020204" pitchFamily="34" charset="0"/>
                <a:ea typeface="Open Sans Light" panose="020B0306030504020204" pitchFamily="34" charset="0"/>
                <a:cs typeface="Open Sans Light" panose="020B0306030504020204" pitchFamily="34" charset="0"/>
              </a:rPr>
              <a:t>.</a:t>
            </a:r>
          </a:p>
          <a:p>
            <a:pPr lvl="0" algn="ctr">
              <a:defRPr/>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a:p>
            <a:pPr lvl="0" algn="ctr">
              <a:defRPr/>
            </a:pPr>
            <a:r>
              <a:rPr lang="en-GB" dirty="0">
                <a:latin typeface="Open Sans Light" panose="020B0306030504020204" pitchFamily="34" charset="0"/>
                <a:ea typeface="Open Sans Light" panose="020B0306030504020204" pitchFamily="34" charset="0"/>
                <a:cs typeface="Open Sans Light" panose="020B0306030504020204" pitchFamily="34" charset="0"/>
              </a:rPr>
              <a:t>Good recommendations </a:t>
            </a:r>
            <a:br>
              <a:rPr lang="en-GB" dirty="0">
                <a:latin typeface="Open Sans Light" panose="020B0306030504020204" pitchFamily="34" charset="0"/>
                <a:ea typeface="Open Sans Light" panose="020B0306030504020204" pitchFamily="34" charset="0"/>
                <a:cs typeface="Open Sans Light" panose="020B0306030504020204" pitchFamily="34" charset="0"/>
              </a:rPr>
            </a:br>
            <a:r>
              <a:rPr lang="en-GB" dirty="0">
                <a:latin typeface="Open Sans Light" panose="020B0306030504020204" pitchFamily="34" charset="0"/>
                <a:ea typeface="Open Sans Light" panose="020B0306030504020204" pitchFamily="34" charset="0"/>
                <a:cs typeface="Open Sans Light" panose="020B0306030504020204" pitchFamily="34" charset="0"/>
              </a:rPr>
              <a:t>will mean that </a:t>
            </a:r>
            <a:br>
              <a:rPr lang="en-GB" dirty="0">
                <a:latin typeface="Open Sans Light" panose="020B0306030504020204" pitchFamily="34" charset="0"/>
                <a:ea typeface="Open Sans Light" panose="020B0306030504020204" pitchFamily="34" charset="0"/>
                <a:cs typeface="Open Sans Light" panose="020B0306030504020204" pitchFamily="34" charset="0"/>
              </a:rPr>
            </a:br>
            <a:r>
              <a:rPr lang="en-GB" dirty="0">
                <a:latin typeface="Open Sans Light" panose="020B0306030504020204" pitchFamily="34" charset="0"/>
                <a:ea typeface="Open Sans Light" panose="020B0306030504020204" pitchFamily="34" charset="0"/>
                <a:cs typeface="Open Sans Light" panose="020B0306030504020204" pitchFamily="34" charset="0"/>
              </a:rPr>
              <a:t>your study findings are </a:t>
            </a:r>
            <a:br>
              <a:rPr lang="en-GB" dirty="0">
                <a:latin typeface="Open Sans Light" panose="020B0306030504020204" pitchFamily="34" charset="0"/>
                <a:ea typeface="Open Sans Light" panose="020B0306030504020204" pitchFamily="34" charset="0"/>
                <a:cs typeface="Open Sans Light" panose="020B03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more likely to </a:t>
            </a:r>
            <a:b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b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be used</a:t>
            </a:r>
            <a:r>
              <a:rPr lang="en-GB" dirty="0">
                <a:latin typeface="Open Sans Light" panose="020B0306030504020204" pitchFamily="34" charset="0"/>
                <a:ea typeface="Open Sans Light" panose="020B0306030504020204" pitchFamily="34" charset="0"/>
                <a:cs typeface="Open Sans Light" panose="020B0306030504020204" pitchFamily="34" charset="0"/>
              </a:rPr>
              <a:t>.</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06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995988" cy="3263504"/>
          </a:xfrm>
        </p:spPr>
        <p:txBody>
          <a:bodyPr>
            <a:normAutofit/>
          </a:bodyPr>
          <a:lstStyle/>
          <a:p>
            <a:r>
              <a:rPr lang="fr-FR"/>
              <a:t>Quantitative data analysis is used to describe the data, to measure differences between groups within the data, to assess relationships between the different things you are measuring in your research, and to test theories (or ‘hypotheses’) we bring to the research.</a:t>
            </a:r>
          </a:p>
          <a:p>
            <a:r>
              <a:rPr lang="fr-FR"/>
              <a:t>Descriptive statistics focus on describing the data and the sample of the population we are studying.</a:t>
            </a:r>
          </a:p>
          <a:p>
            <a:r>
              <a:rPr lang="fr-FR"/>
              <a:t>Inferential statistics are used to make conclusions from data; specifically, to understand connections between the different factors you are measuring, and to decide whether something could have happened by coincidence or whether the findings are genuine and could be generalizable to the entire population.</a:t>
            </a:r>
          </a:p>
        </p:txBody>
      </p:sp>
    </p:spTree>
    <p:extLst>
      <p:ext uri="{BB962C8B-B14F-4D97-AF65-F5344CB8AC3E}">
        <p14:creationId xmlns:p14="http://schemas.microsoft.com/office/powerpoint/2010/main" val="3704335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38608-3DF9-CA44-9D0B-016B0669B6D0}"/>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0AABB306-0B6C-8E40-9375-8A103765A968}"/>
              </a:ext>
            </a:extLst>
          </p:cNvPr>
          <p:cNvSpPr>
            <a:spLocks noGrp="1"/>
          </p:cNvSpPr>
          <p:nvPr>
            <p:ph idx="1"/>
          </p:nvPr>
        </p:nvSpPr>
        <p:spPr>
          <a:xfrm>
            <a:off x="628651" y="1369219"/>
            <a:ext cx="5995988" cy="3263504"/>
          </a:xfrm>
        </p:spPr>
        <p:txBody>
          <a:bodyPr>
            <a:normAutofit/>
          </a:bodyPr>
          <a:lstStyle/>
          <a:p>
            <a:r>
              <a:rPr lang="fr-FR"/>
              <a:t>The most frequently used descriptive statistics are the mean, median, mode, range, frequency, percentage standard deviation and skewness. These can be analysed through Excel or SPSS or other software.</a:t>
            </a:r>
          </a:p>
          <a:p>
            <a:r>
              <a:rPr lang="fr-FR"/>
              <a:t>The most common conclusions/predictions researchers try to make using inferential statistics include predictions about differences between groups and relationships between variables. </a:t>
            </a:r>
          </a:p>
          <a:p>
            <a:r>
              <a:rPr lang="fr-FR"/>
              <a:t>Regressions look at the extent to which changes in a predictor variable </a:t>
            </a:r>
            <a:br>
              <a:rPr lang="fr-FR"/>
            </a:br>
            <a:r>
              <a:rPr lang="fr-FR"/>
              <a:t>(e.g. gender) result in changes in outcome variable(s) (e.g. access to information about COVID-19). Correlation describes the statistical relationship between two variables, measuring how far they are related and whether one causes the other or not.</a:t>
            </a:r>
          </a:p>
        </p:txBody>
      </p:sp>
    </p:spTree>
    <p:extLst>
      <p:ext uri="{BB962C8B-B14F-4D97-AF65-F5344CB8AC3E}">
        <p14:creationId xmlns:p14="http://schemas.microsoft.com/office/powerpoint/2010/main" val="1805362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D3C3F20-0342-3E4B-B5C6-FE9958F8DB3F}"/>
              </a:ext>
            </a:extLst>
          </p:cNvPr>
          <p:cNvSpPr>
            <a:spLocks noGrp="1"/>
          </p:cNvSpPr>
          <p:nvPr>
            <p:ph type="title"/>
          </p:nvPr>
        </p:nvSpPr>
        <p:spPr/>
        <p:txBody>
          <a:bodyPr/>
          <a:lstStyle/>
          <a:p>
            <a:r>
              <a:rPr lang="fr-FR"/>
              <a:t>Quantitative methods</a:t>
            </a:r>
          </a:p>
        </p:txBody>
      </p:sp>
      <p:sp>
        <p:nvSpPr>
          <p:cNvPr id="5" name="Espace réservé du contenu 4">
            <a:extLst>
              <a:ext uri="{FF2B5EF4-FFF2-40B4-BE49-F238E27FC236}">
                <a16:creationId xmlns:a16="http://schemas.microsoft.com/office/drawing/2014/main" id="{A639E8D3-CD5E-7B46-9120-5D9EF8D92E6F}"/>
              </a:ext>
            </a:extLst>
          </p:cNvPr>
          <p:cNvSpPr>
            <a:spLocks noGrp="1"/>
          </p:cNvSpPr>
          <p:nvPr>
            <p:ph idx="1"/>
          </p:nvPr>
        </p:nvSpPr>
        <p:spPr>
          <a:xfrm>
            <a:off x="628650" y="1369219"/>
            <a:ext cx="5478852" cy="3263504"/>
          </a:xfrm>
        </p:spPr>
        <p:txBody>
          <a:bodyPr/>
          <a:lstStyle/>
          <a:p>
            <a:r>
              <a:rPr lang="fr-FR"/>
              <a:t>Work with numbers</a:t>
            </a:r>
          </a:p>
          <a:p>
            <a:r>
              <a:rPr lang="fr-FR"/>
              <a:t>Test theories you have about a situation: e.g. pregnant women are less likely to use water chlorination tablets than non-pregnant women </a:t>
            </a:r>
          </a:p>
          <a:p>
            <a:r>
              <a:rPr lang="fr-FR"/>
              <a:t>Can establish causal relationships – e.g. X causes Y: trust in health system contributes to greater vaccine uptake</a:t>
            </a:r>
          </a:p>
          <a:p>
            <a:r>
              <a:rPr lang="fr-FR"/>
              <a:t>Produce generalizable results – those which are widely applicable – using statistical methods</a:t>
            </a:r>
          </a:p>
          <a:p>
            <a:r>
              <a:rPr lang="fr-FR"/>
              <a:t>The more representative the sample is – when it has characteristics of the whole population – the more likely it can be generalized to a wider population</a:t>
            </a:r>
          </a:p>
        </p:txBody>
      </p:sp>
      <p:grpSp>
        <p:nvGrpSpPr>
          <p:cNvPr id="6" name="Groupe 5">
            <a:extLst>
              <a:ext uri="{FF2B5EF4-FFF2-40B4-BE49-F238E27FC236}">
                <a16:creationId xmlns:a16="http://schemas.microsoft.com/office/drawing/2014/main" id="{CFB9E549-4614-D14B-906A-B067CB641745}"/>
              </a:ext>
            </a:extLst>
          </p:cNvPr>
          <p:cNvGrpSpPr/>
          <p:nvPr/>
        </p:nvGrpSpPr>
        <p:grpSpPr>
          <a:xfrm>
            <a:off x="7103356" y="367818"/>
            <a:ext cx="1584176" cy="1584176"/>
            <a:chOff x="7103356" y="367818"/>
            <a:chExt cx="1584176" cy="1584176"/>
          </a:xfrm>
        </p:grpSpPr>
        <p:sp>
          <p:nvSpPr>
            <p:cNvPr id="7" name="Ellipse 6">
              <a:extLst>
                <a:ext uri="{FF2B5EF4-FFF2-40B4-BE49-F238E27FC236}">
                  <a16:creationId xmlns:a16="http://schemas.microsoft.com/office/drawing/2014/main" id="{B888EB2C-E2BD-7D4B-8F0D-1A7353A35BA9}"/>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F4FD6211-00D0-E14F-927D-51DD61AE9BCA}"/>
                </a:ext>
              </a:extLst>
            </p:cNvPr>
            <p:cNvPicPr>
              <a:picLocks noChangeAspect="1"/>
            </p:cNvPicPr>
            <p:nvPr/>
          </p:nvPicPr>
          <p:blipFill>
            <a:blip r:embed="rId2"/>
            <a:stretch>
              <a:fillRect/>
            </a:stretch>
          </p:blipFill>
          <p:spPr>
            <a:xfrm>
              <a:off x="7430265" y="399606"/>
              <a:ext cx="1066800" cy="1435100"/>
            </a:xfrm>
            <a:prstGeom prst="rect">
              <a:avLst/>
            </a:prstGeom>
          </p:spPr>
        </p:pic>
      </p:grpSp>
    </p:spTree>
    <p:extLst>
      <p:ext uri="{BB962C8B-B14F-4D97-AF65-F5344CB8AC3E}">
        <p14:creationId xmlns:p14="http://schemas.microsoft.com/office/powerpoint/2010/main" val="314168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Quantitative data analysis</a:t>
            </a:r>
          </a:p>
        </p:txBody>
      </p:sp>
      <p:sp>
        <p:nvSpPr>
          <p:cNvPr id="3" name="Espace réservé du contenu 2">
            <a:extLst>
              <a:ext uri="{FF2B5EF4-FFF2-40B4-BE49-F238E27FC236}">
                <a16:creationId xmlns:a16="http://schemas.microsoft.com/office/drawing/2014/main" id="{A7A2A5E8-39C3-714F-95AD-1AA03B81EDFA}"/>
              </a:ext>
            </a:extLst>
          </p:cNvPr>
          <p:cNvSpPr>
            <a:spLocks noGrp="1"/>
          </p:cNvSpPr>
          <p:nvPr>
            <p:ph idx="1"/>
          </p:nvPr>
        </p:nvSpPr>
        <p:spPr>
          <a:xfrm>
            <a:off x="628650" y="1369219"/>
            <a:ext cx="6117207" cy="3263504"/>
          </a:xfrm>
        </p:spPr>
        <p:txBody>
          <a:bodyPr/>
          <a:lstStyle/>
          <a:p>
            <a:pPr marL="0" indent="0">
              <a:buNone/>
            </a:pPr>
            <a:r>
              <a:rPr lang="fr-FR"/>
              <a:t>Quantitative data analysis is used to describe the data, to measure differences between groups within the data, to assess relationships between the different things you are measuring in your research, and to test theories (or ‘hypotheses’) we bring to the research.</a:t>
            </a:r>
          </a:p>
          <a:p>
            <a:pPr marL="0" indent="0">
              <a:buNone/>
            </a:pPr>
            <a:endParaRPr lang="fr-FR"/>
          </a:p>
        </p:txBody>
      </p:sp>
    </p:spTree>
    <p:extLst>
      <p:ext uri="{BB962C8B-B14F-4D97-AF65-F5344CB8AC3E}">
        <p14:creationId xmlns:p14="http://schemas.microsoft.com/office/powerpoint/2010/main" val="2442092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Descriptive and inferential statistics</a:t>
            </a:r>
          </a:p>
        </p:txBody>
      </p:sp>
      <p:sp>
        <p:nvSpPr>
          <p:cNvPr id="3" name="Espace réservé du contenu 2">
            <a:extLst>
              <a:ext uri="{FF2B5EF4-FFF2-40B4-BE49-F238E27FC236}">
                <a16:creationId xmlns:a16="http://schemas.microsoft.com/office/drawing/2014/main" id="{A7A2A5E8-39C3-714F-95AD-1AA03B81EDFA}"/>
              </a:ext>
            </a:extLst>
          </p:cNvPr>
          <p:cNvSpPr>
            <a:spLocks noGrp="1"/>
          </p:cNvSpPr>
          <p:nvPr>
            <p:ph idx="1"/>
          </p:nvPr>
        </p:nvSpPr>
        <p:spPr>
          <a:xfrm>
            <a:off x="628651" y="1369219"/>
            <a:ext cx="5772150" cy="3263504"/>
          </a:xfrm>
        </p:spPr>
        <p:txBody>
          <a:bodyPr/>
          <a:lstStyle/>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Descriptive statistics </a:t>
            </a:r>
            <a:r>
              <a:rPr lang="fr-FR"/>
              <a:t>focus on describing the data and the sample of the population we are studying.</a:t>
            </a:r>
          </a:p>
          <a:p>
            <a:pPr marL="0" indent="0">
              <a:buNone/>
            </a:pPr>
            <a:r>
              <a:rPr lang="fr-FR"/>
              <a:t> </a:t>
            </a:r>
          </a:p>
          <a:p>
            <a:pPr marL="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Inferential statistics</a:t>
            </a:r>
            <a:r>
              <a:rPr lang="fr-FR"/>
              <a:t> are used to make conclusions from data; specifically, to understand connections between the different factors you are measuring, and to decide whether something could have happened by coincidence or whether the findings are genuine and could be generalizable to the entire population.</a:t>
            </a:r>
          </a:p>
          <a:p>
            <a:pPr marL="0" indent="0">
              <a:buNone/>
            </a:pPr>
            <a:endParaRPr lang="fr-FR"/>
          </a:p>
        </p:txBody>
      </p:sp>
    </p:spTree>
    <p:extLst>
      <p:ext uri="{BB962C8B-B14F-4D97-AF65-F5344CB8AC3E}">
        <p14:creationId xmlns:p14="http://schemas.microsoft.com/office/powerpoint/2010/main" val="39164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Variables</a:t>
            </a:r>
          </a:p>
        </p:txBody>
      </p:sp>
      <p:sp>
        <p:nvSpPr>
          <p:cNvPr id="3" name="Espace réservé du contenu 2">
            <a:extLst>
              <a:ext uri="{FF2B5EF4-FFF2-40B4-BE49-F238E27FC236}">
                <a16:creationId xmlns:a16="http://schemas.microsoft.com/office/drawing/2014/main" id="{A7A2A5E8-39C3-714F-95AD-1AA03B81EDFA}"/>
              </a:ext>
            </a:extLst>
          </p:cNvPr>
          <p:cNvSpPr>
            <a:spLocks noGrp="1"/>
          </p:cNvSpPr>
          <p:nvPr>
            <p:ph idx="1"/>
          </p:nvPr>
        </p:nvSpPr>
        <p:spPr>
          <a:xfrm>
            <a:off x="628650" y="1503973"/>
            <a:ext cx="6195661" cy="3263504"/>
          </a:xfrm>
        </p:spPr>
        <p:txBody>
          <a:bodyPr>
            <a:normAutofit/>
          </a:bodyPr>
          <a:lstStyle/>
          <a:p>
            <a:pPr marL="40005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Categorical variables </a:t>
            </a:r>
            <a:r>
              <a:rPr lang="fr-FR" b="1">
                <a:solidFill>
                  <a:srgbClr val="D90368"/>
                </a:solidFill>
                <a:latin typeface="Open Sans" panose="020B0606030504020204" pitchFamily="34" charset="0"/>
                <a:ea typeface="Open Sans" panose="020B0606030504020204" pitchFamily="34" charset="0"/>
                <a:cs typeface="Open Sans" panose="020B0606030504020204" pitchFamily="34" charset="0"/>
              </a:rPr>
              <a:t>&gt;&gt;&gt;</a:t>
            </a:r>
            <a:r>
              <a:rPr lang="fr-FR"/>
              <a:t> represent data that can be put into different groups</a:t>
            </a:r>
          </a:p>
          <a:p>
            <a:pPr marL="400050" indent="0">
              <a:buNone/>
            </a:pPr>
            <a:r>
              <a:rPr lang="fr-FR"/>
              <a:t> </a:t>
            </a:r>
          </a:p>
          <a:p>
            <a:pPr marL="40005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Continuous variables </a:t>
            </a:r>
            <a:r>
              <a:rPr lang="fr-FR" b="1">
                <a:solidFill>
                  <a:srgbClr val="D90368"/>
                </a:solidFill>
                <a:latin typeface="Open Sans" panose="020B0606030504020204" pitchFamily="34" charset="0"/>
                <a:ea typeface="Open Sans" panose="020B0606030504020204" pitchFamily="34" charset="0"/>
                <a:cs typeface="Open Sans" panose="020B0606030504020204" pitchFamily="34" charset="0"/>
              </a:rPr>
              <a:t>&gt;&gt;&gt;</a:t>
            </a:r>
            <a:r>
              <a:rPr lang="fr-FR" b="1">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fr-FR"/>
              <a:t>represent amounts that are measurable in some way</a:t>
            </a:r>
          </a:p>
          <a:p>
            <a:pPr marL="400050" indent="0">
              <a:buNone/>
            </a:pPr>
            <a:endParaRPr lang="fr-FR"/>
          </a:p>
          <a:p>
            <a:pPr marL="40005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Independent variable </a:t>
            </a:r>
            <a:r>
              <a:rPr lang="fr-FR" b="1">
                <a:solidFill>
                  <a:srgbClr val="D90368"/>
                </a:solidFill>
                <a:latin typeface="Open Sans" panose="020B0606030504020204" pitchFamily="34" charset="0"/>
                <a:ea typeface="Open Sans" panose="020B0606030504020204" pitchFamily="34" charset="0"/>
                <a:cs typeface="Open Sans" panose="020B0606030504020204" pitchFamily="34" charset="0"/>
              </a:rPr>
              <a:t>&gt;&gt;&gt;</a:t>
            </a:r>
            <a:r>
              <a:rPr lang="fr-FR"/>
              <a:t> the one you think might be the cause</a:t>
            </a:r>
          </a:p>
          <a:p>
            <a:pPr marL="400050" indent="0">
              <a:buNone/>
            </a:pPr>
            <a:r>
              <a:rPr lang="fr-FR"/>
              <a:t> </a:t>
            </a:r>
          </a:p>
          <a:p>
            <a:pPr marL="400050" indent="0">
              <a:buNone/>
            </a:pP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Dependent variables </a:t>
            </a:r>
            <a:r>
              <a:rPr lang="fr-FR" b="1">
                <a:solidFill>
                  <a:srgbClr val="D90368"/>
                </a:solidFill>
                <a:latin typeface="Open Sans" panose="020B0606030504020204" pitchFamily="34" charset="0"/>
                <a:ea typeface="Open Sans" panose="020B0606030504020204" pitchFamily="34" charset="0"/>
                <a:cs typeface="Open Sans" panose="020B0606030504020204" pitchFamily="34" charset="0"/>
              </a:rPr>
              <a:t>&gt;&gt;&gt;</a:t>
            </a:r>
            <a:r>
              <a:rPr lang="fr-FR"/>
              <a:t> the ones you think might be the effect</a:t>
            </a:r>
          </a:p>
          <a:p>
            <a:pPr marL="400050" indent="0">
              <a:buNone/>
            </a:pPr>
            <a:endParaRPr lang="fr-FR"/>
          </a:p>
          <a:p>
            <a:pPr marL="0" indent="0">
              <a:buNone/>
            </a:pPr>
            <a:endParaRPr lang="fr-FR"/>
          </a:p>
        </p:txBody>
      </p:sp>
      <p:cxnSp>
        <p:nvCxnSpPr>
          <p:cNvPr id="5" name="Connecteur droit 4">
            <a:extLst>
              <a:ext uri="{FF2B5EF4-FFF2-40B4-BE49-F238E27FC236}">
                <a16:creationId xmlns:a16="http://schemas.microsoft.com/office/drawing/2014/main" id="{550A0FBE-9974-6C4D-8A35-5D5B08CE2D0A}"/>
              </a:ext>
            </a:extLst>
          </p:cNvPr>
          <p:cNvCxnSpPr/>
          <p:nvPr/>
        </p:nvCxnSpPr>
        <p:spPr>
          <a:xfrm>
            <a:off x="3397718" y="1934678"/>
            <a:ext cx="924025" cy="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2283240E-30A3-0A40-AEF5-F049195E685B}"/>
              </a:ext>
            </a:extLst>
          </p:cNvPr>
          <p:cNvCxnSpPr/>
          <p:nvPr/>
        </p:nvCxnSpPr>
        <p:spPr>
          <a:xfrm>
            <a:off x="3397718" y="2490480"/>
            <a:ext cx="924025" cy="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8274A8ED-F734-D549-B958-F9501D2F6B99}"/>
              </a:ext>
            </a:extLst>
          </p:cNvPr>
          <p:cNvCxnSpPr/>
          <p:nvPr/>
        </p:nvCxnSpPr>
        <p:spPr>
          <a:xfrm>
            <a:off x="3397718" y="3138552"/>
            <a:ext cx="924025" cy="0"/>
          </a:xfrm>
          <a:prstGeom prst="line">
            <a:avLst/>
          </a:prstGeom>
          <a:ln>
            <a:solidFill>
              <a:srgbClr val="204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77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Quantitative data analysis steps</a:t>
            </a:r>
          </a:p>
        </p:txBody>
      </p:sp>
      <p:grpSp>
        <p:nvGrpSpPr>
          <p:cNvPr id="4" name="Groupe 3">
            <a:extLst>
              <a:ext uri="{FF2B5EF4-FFF2-40B4-BE49-F238E27FC236}">
                <a16:creationId xmlns:a16="http://schemas.microsoft.com/office/drawing/2014/main" id="{DAF5B1B4-B995-AC4B-85E3-6B9FED6AE7E7}"/>
              </a:ext>
            </a:extLst>
          </p:cNvPr>
          <p:cNvGrpSpPr/>
          <p:nvPr/>
        </p:nvGrpSpPr>
        <p:grpSpPr>
          <a:xfrm>
            <a:off x="1044975" y="1650062"/>
            <a:ext cx="6894047" cy="1820338"/>
            <a:chOff x="1044975" y="1650062"/>
            <a:chExt cx="6894047" cy="1820338"/>
          </a:xfrm>
        </p:grpSpPr>
        <p:pic>
          <p:nvPicPr>
            <p:cNvPr id="5" name="Image 4">
              <a:extLst>
                <a:ext uri="{FF2B5EF4-FFF2-40B4-BE49-F238E27FC236}">
                  <a16:creationId xmlns:a16="http://schemas.microsoft.com/office/drawing/2014/main" id="{3FFA6755-D0A5-A245-A488-222312BD922A}"/>
                </a:ext>
              </a:extLst>
            </p:cNvPr>
            <p:cNvPicPr>
              <a:picLocks noChangeAspect="1"/>
            </p:cNvPicPr>
            <p:nvPr/>
          </p:nvPicPr>
          <p:blipFill>
            <a:blip r:embed="rId2"/>
            <a:stretch>
              <a:fillRect/>
            </a:stretch>
          </p:blipFill>
          <p:spPr>
            <a:xfrm>
              <a:off x="1044975" y="1650062"/>
              <a:ext cx="6894047" cy="1820338"/>
            </a:xfrm>
            <a:prstGeom prst="rect">
              <a:avLst/>
            </a:prstGeom>
          </p:spPr>
        </p:pic>
        <p:sp>
          <p:nvSpPr>
            <p:cNvPr id="6" name="Rectangle 5">
              <a:extLst>
                <a:ext uri="{FF2B5EF4-FFF2-40B4-BE49-F238E27FC236}">
                  <a16:creationId xmlns:a16="http://schemas.microsoft.com/office/drawing/2014/main" id="{A71A2565-255B-064C-833D-94A2E73985BA}"/>
                </a:ext>
              </a:extLst>
            </p:cNvPr>
            <p:cNvSpPr/>
            <p:nvPr/>
          </p:nvSpPr>
          <p:spPr>
            <a:xfrm>
              <a:off x="1288801" y="2379426"/>
              <a:ext cx="1339200" cy="400110"/>
            </a:xfrm>
            <a:prstGeom prst="rect">
              <a:avLst/>
            </a:prstGeom>
          </p:spPr>
          <p:txBody>
            <a:bodyPr wrap="square">
              <a:spAutoFit/>
            </a:bodyPr>
            <a:lstStyle/>
            <a:p>
              <a:pPr lvl="0" algn="ctr"/>
              <a:r>
                <a:rPr lang="en-US" sz="1000" dirty="0">
                  <a:solidFill>
                    <a:srgbClr val="2F9C67"/>
                  </a:solidFill>
                  <a:latin typeface="Montserrat Light" pitchFamily="2" charset="77"/>
                </a:rPr>
                <a:t>DATA MANAGEMENT</a:t>
              </a:r>
            </a:p>
          </p:txBody>
        </p:sp>
        <p:sp>
          <p:nvSpPr>
            <p:cNvPr id="7" name="Rectangle 6">
              <a:extLst>
                <a:ext uri="{FF2B5EF4-FFF2-40B4-BE49-F238E27FC236}">
                  <a16:creationId xmlns:a16="http://schemas.microsoft.com/office/drawing/2014/main" id="{D18A8F44-E9E4-5D44-AD2A-CB4FB8077D37}"/>
                </a:ext>
              </a:extLst>
            </p:cNvPr>
            <p:cNvSpPr/>
            <p:nvPr/>
          </p:nvSpPr>
          <p:spPr>
            <a:xfrm>
              <a:off x="2964580" y="2379426"/>
              <a:ext cx="1384295" cy="400110"/>
            </a:xfrm>
            <a:prstGeom prst="rect">
              <a:avLst/>
            </a:prstGeom>
          </p:spPr>
          <p:txBody>
            <a:bodyPr wrap="square">
              <a:spAutoFit/>
            </a:bodyPr>
            <a:lstStyle/>
            <a:p>
              <a:pPr lvl="0" algn="ctr"/>
              <a:r>
                <a:rPr lang="en-US" sz="1000" dirty="0">
                  <a:solidFill>
                    <a:srgbClr val="204669"/>
                  </a:solidFill>
                  <a:latin typeface="Montserrat Light" pitchFamily="2" charset="77"/>
                </a:rPr>
                <a:t>UNDERSTANDING VARIABLE TYPES</a:t>
              </a:r>
            </a:p>
          </p:txBody>
        </p:sp>
        <p:sp>
          <p:nvSpPr>
            <p:cNvPr id="8" name="Rectangle 7">
              <a:extLst>
                <a:ext uri="{FF2B5EF4-FFF2-40B4-BE49-F238E27FC236}">
                  <a16:creationId xmlns:a16="http://schemas.microsoft.com/office/drawing/2014/main" id="{11AB7CDC-88B8-B248-BD8A-EE934BC5FC45}"/>
                </a:ext>
              </a:extLst>
            </p:cNvPr>
            <p:cNvSpPr/>
            <p:nvPr/>
          </p:nvSpPr>
          <p:spPr>
            <a:xfrm>
              <a:off x="4651200" y="2302482"/>
              <a:ext cx="1396984" cy="553998"/>
            </a:xfrm>
            <a:prstGeom prst="rect">
              <a:avLst/>
            </a:prstGeom>
          </p:spPr>
          <p:txBody>
            <a:bodyPr wrap="square">
              <a:spAutoFit/>
            </a:bodyPr>
            <a:lstStyle/>
            <a:p>
              <a:pPr lvl="0" algn="ctr"/>
              <a:r>
                <a:rPr lang="en-US" sz="1000" dirty="0">
                  <a:solidFill>
                    <a:srgbClr val="FCCF9E"/>
                  </a:solidFill>
                  <a:latin typeface="Montserrat Light" pitchFamily="2" charset="77"/>
                </a:rPr>
                <a:t>RUNNING DESCRIPTIVE STATISTICS</a:t>
              </a:r>
            </a:p>
          </p:txBody>
        </p:sp>
        <p:sp>
          <p:nvSpPr>
            <p:cNvPr id="9" name="Rectangle 8">
              <a:extLst>
                <a:ext uri="{FF2B5EF4-FFF2-40B4-BE49-F238E27FC236}">
                  <a16:creationId xmlns:a16="http://schemas.microsoft.com/office/drawing/2014/main" id="{1F1D32F6-EF57-9144-9738-9E9715862A84}"/>
                </a:ext>
              </a:extLst>
            </p:cNvPr>
            <p:cNvSpPr/>
            <p:nvPr/>
          </p:nvSpPr>
          <p:spPr>
            <a:xfrm>
              <a:off x="6400800" y="2225538"/>
              <a:ext cx="1260000" cy="707886"/>
            </a:xfrm>
            <a:prstGeom prst="rect">
              <a:avLst/>
            </a:prstGeom>
          </p:spPr>
          <p:txBody>
            <a:bodyPr wrap="square">
              <a:spAutoFit/>
            </a:bodyPr>
            <a:lstStyle/>
            <a:p>
              <a:pPr lvl="0" algn="ctr"/>
              <a:r>
                <a:rPr lang="en-US" sz="1000" dirty="0">
                  <a:solidFill>
                    <a:srgbClr val="7B6A67"/>
                  </a:solidFill>
                  <a:latin typeface="Montserrat Light" pitchFamily="2" charset="77"/>
                </a:rPr>
                <a:t>RUNNING APPROPRIATE INFERENTIAL STATISTICS</a:t>
              </a:r>
            </a:p>
          </p:txBody>
        </p:sp>
      </p:grpSp>
      <p:sp>
        <p:nvSpPr>
          <p:cNvPr id="11" name="TextBox 5">
            <a:extLst>
              <a:ext uri="{FF2B5EF4-FFF2-40B4-BE49-F238E27FC236}">
                <a16:creationId xmlns:a16="http://schemas.microsoft.com/office/drawing/2014/main" id="{4FF9B784-58CE-B743-964E-9EFD648E7579}"/>
              </a:ext>
            </a:extLst>
          </p:cNvPr>
          <p:cNvSpPr txBox="1"/>
          <p:nvPr/>
        </p:nvSpPr>
        <p:spPr>
          <a:xfrm>
            <a:off x="1028790" y="3703710"/>
            <a:ext cx="2447655" cy="400110"/>
          </a:xfrm>
          <a:prstGeom prst="rect">
            <a:avLst/>
          </a:prstGeom>
          <a:noFill/>
          <a:ln w="6350">
            <a:solidFill>
              <a:srgbClr val="2F9C67"/>
            </a:solidFill>
          </a:ln>
        </p:spPr>
        <p:txBody>
          <a:bodyPr wrap="square" rtlCol="0">
            <a:spAutoFit/>
          </a:bodyPr>
          <a:lstStyle/>
          <a:p>
            <a:pPr marL="136525" indent="-111125">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Selecting the right statistical test</a:t>
            </a:r>
          </a:p>
          <a:p>
            <a:pPr marL="136525" indent="-111125">
              <a:buFont typeface="Arial" panose="020B0604020202020204" pitchFamily="34" charset="0"/>
              <a:buChar char="•"/>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Looking for statistical significance</a:t>
            </a:r>
          </a:p>
        </p:txBody>
      </p:sp>
    </p:spTree>
    <p:extLst>
      <p:ext uri="{BB962C8B-B14F-4D97-AF65-F5344CB8AC3E}">
        <p14:creationId xmlns:p14="http://schemas.microsoft.com/office/powerpoint/2010/main" val="120878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BB8279-DB0A-7B4C-B077-F27EA6AF89BA}"/>
              </a:ext>
            </a:extLst>
          </p:cNvPr>
          <p:cNvSpPr>
            <a:spLocks noGrp="1"/>
          </p:cNvSpPr>
          <p:nvPr>
            <p:ph type="title"/>
          </p:nvPr>
        </p:nvSpPr>
        <p:spPr>
          <a:xfrm>
            <a:off x="628650" y="537795"/>
            <a:ext cx="7886700" cy="341632"/>
          </a:xfrm>
        </p:spPr>
        <p:txBody>
          <a:bodyPr/>
          <a:lstStyle/>
          <a:p>
            <a:r>
              <a:rPr lang="fr-FR"/>
              <a:t>Descriptive analysis</a:t>
            </a:r>
          </a:p>
        </p:txBody>
      </p:sp>
      <p:pic>
        <p:nvPicPr>
          <p:cNvPr id="13" name="Picture 10">
            <a:extLst>
              <a:ext uri="{FF2B5EF4-FFF2-40B4-BE49-F238E27FC236}">
                <a16:creationId xmlns:a16="http://schemas.microsoft.com/office/drawing/2014/main" id="{CFB27FF7-00EC-754E-B8C3-C4716BB2AD01}"/>
              </a:ext>
            </a:extLst>
          </p:cNvPr>
          <p:cNvPicPr/>
          <p:nvPr/>
        </p:nvPicPr>
        <p:blipFill>
          <a:blip r:embed="rId2"/>
          <a:stretch>
            <a:fillRect/>
          </a:stretch>
        </p:blipFill>
        <p:spPr>
          <a:xfrm>
            <a:off x="2177243" y="1220300"/>
            <a:ext cx="4441703" cy="3110162"/>
          </a:xfrm>
          <a:prstGeom prst="rect">
            <a:avLst/>
          </a:prstGeom>
          <a:ln w="6350">
            <a:solidFill>
              <a:srgbClr val="2F9C67"/>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715896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TotalTime>
  <Words>1286</Words>
  <Application>Microsoft Macintosh PowerPoint</Application>
  <PresentationFormat>Affichage à l'écran (16:9)</PresentationFormat>
  <Paragraphs>223</Paragraphs>
  <Slides>22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Arial</vt:lpstr>
      <vt:lpstr>Calibri</vt:lpstr>
      <vt:lpstr>Calibri Light</vt:lpstr>
      <vt:lpstr>Montserrat</vt:lpstr>
      <vt:lpstr>Montserrat Light</vt:lpstr>
      <vt:lpstr>Montserrat SemiBold</vt:lpstr>
      <vt:lpstr>Open Sans</vt:lpstr>
      <vt:lpstr>Open Sans Light</vt:lpstr>
      <vt:lpstr>Open Sans Semibold</vt:lpstr>
      <vt:lpstr>OpenSans-Light</vt:lpstr>
      <vt:lpstr>Thème Office</vt:lpstr>
      <vt:lpstr>Conception personnalisée</vt:lpstr>
      <vt:lpstr>Présentation PowerPoint</vt:lpstr>
      <vt:lpstr>LEARNING OUTCOMES</vt:lpstr>
      <vt:lpstr>Key questions in social science research</vt:lpstr>
      <vt:lpstr>Quantitative methods</vt:lpstr>
      <vt:lpstr>Quantitative data analysis</vt:lpstr>
      <vt:lpstr>Descriptive and inferential statistics</vt:lpstr>
      <vt:lpstr>Variables</vt:lpstr>
      <vt:lpstr>Quantitative data analysis steps</vt:lpstr>
      <vt:lpstr>Descriptive analysis</vt:lpstr>
      <vt:lpstr>Descriptive analysis</vt:lpstr>
      <vt:lpstr>Crosstabs</vt:lpstr>
      <vt:lpstr>Crosstabs</vt:lpstr>
      <vt:lpstr>Crosstabs</vt:lpstr>
      <vt:lpstr>Crosstabs</vt:lpstr>
      <vt:lpstr>Présentation PowerPoint</vt:lpstr>
      <vt:lpstr>SPSS</vt:lpstr>
      <vt:lpstr>Inferential statistics</vt:lpstr>
      <vt:lpstr>Inferential statistics</vt:lpstr>
      <vt:lpstr>Presenting findings and discussion</vt:lpstr>
      <vt:lpstr>Présentation PowerPoint</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47</cp:revision>
  <cp:lastPrinted>2022-03-21T12:05:02Z</cp:lastPrinted>
  <dcterms:created xsi:type="dcterms:W3CDTF">2022-03-21T09:09:42Z</dcterms:created>
  <dcterms:modified xsi:type="dcterms:W3CDTF">2022-04-03T16:04:25Z</dcterms:modified>
</cp:coreProperties>
</file>