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87" r:id="rId4"/>
    <p:sldId id="408" r:id="rId5"/>
    <p:sldId id="433" r:id="rId6"/>
    <p:sldId id="421" r:id="rId7"/>
    <p:sldId id="434" r:id="rId8"/>
    <p:sldId id="436" r:id="rId9"/>
    <p:sldId id="422" r:id="rId10"/>
    <p:sldId id="437" r:id="rId11"/>
    <p:sldId id="438" r:id="rId12"/>
    <p:sldId id="439" r:id="rId13"/>
    <p:sldId id="440" r:id="rId14"/>
    <p:sldId id="441" r:id="rId15"/>
    <p:sldId id="432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3" userDrawn="1">
          <p15:clr>
            <a:srgbClr val="A4A3A4"/>
          </p15:clr>
        </p15:guide>
        <p15:guide id="2" pos="4626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orient="horz" pos="2663" userDrawn="1">
          <p15:clr>
            <a:srgbClr val="A4A3A4"/>
          </p15:clr>
        </p15:guide>
        <p15:guide id="5" pos="544" userDrawn="1">
          <p15:clr>
            <a:srgbClr val="A4A3A4"/>
          </p15:clr>
        </p15:guide>
        <p15:guide id="6" pos="34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669"/>
    <a:srgbClr val="2F9C67"/>
    <a:srgbClr val="D90368"/>
    <a:srgbClr val="E4E6ED"/>
    <a:srgbClr val="EEF5EF"/>
    <a:srgbClr val="EEECEB"/>
    <a:srgbClr val="FCCF9E"/>
    <a:srgbClr val="7B6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5"/>
    <p:restoredTop sz="94674"/>
  </p:normalViewPr>
  <p:slideViewPr>
    <p:cSldViewPr snapToGrid="0" snapToObjects="1" showGuides="1">
      <p:cViewPr varScale="1">
        <p:scale>
          <a:sx n="170" d="100"/>
          <a:sy n="170" d="100"/>
        </p:scale>
        <p:origin x="200" y="1096"/>
      </p:cViewPr>
      <p:guideLst>
        <p:guide orient="horz" pos="1053"/>
        <p:guide pos="4626"/>
        <p:guide orient="horz" pos="758"/>
        <p:guide orient="horz" pos="2663"/>
        <p:guide pos="544"/>
        <p:guide pos="34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5FB7-AE7A-644D-9572-54AB9FD75633}" type="datetimeFigureOut">
              <a:t>07/04/2022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CB56-0F3F-C84B-AA86-8857D567A5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53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27DE961B-0C10-DC4A-A6DC-3B0E4817B522}"/>
              </a:ext>
            </a:extLst>
          </p:cNvPr>
          <p:cNvSpPr/>
          <p:nvPr userDrawn="1"/>
        </p:nvSpPr>
        <p:spPr>
          <a:xfrm>
            <a:off x="7103356" y="367818"/>
            <a:ext cx="1584176" cy="1584176"/>
          </a:xfrm>
          <a:prstGeom prst="ellipse">
            <a:avLst/>
          </a:prstGeom>
          <a:solidFill>
            <a:srgbClr val="2F9C67">
              <a:alpha val="10000"/>
            </a:srgbClr>
          </a:solidFill>
          <a:ln w="6350">
            <a:solidFill>
              <a:srgbClr val="2F9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EC3894-018F-AE43-8A08-58CA159B2B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2653" y="643071"/>
            <a:ext cx="716698" cy="10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8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um_Green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341632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8497"/>
            <a:ext cx="7886700" cy="593396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3263465F-B70D-D24D-84B7-C440CF6A924C}"/>
              </a:ext>
            </a:extLst>
          </p:cNvPr>
          <p:cNvCxnSpPr/>
          <p:nvPr userDrawn="1"/>
        </p:nvCxnSpPr>
        <p:spPr>
          <a:xfrm>
            <a:off x="648261" y="907368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46E275-F756-B54F-B064-666DB29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78E3EE0-6525-C74C-B657-6658108501C7}" type="datetimeFigureOut">
              <a:t>07/04/2022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C191D6-7CD2-4147-8A8B-0427C9E0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64C85E-F58C-2242-9B63-FC203A3D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7B9000-7EE9-434F-99E7-74615C45F7D6}" type="slidenum">
              <a:t>‹N°›</a:t>
            </a:fld>
            <a:endParaRPr lang="fr-FR"/>
          </a:p>
        </p:txBody>
      </p:sp>
      <p:pic>
        <p:nvPicPr>
          <p:cNvPr id="8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80C7DE60-FD07-BF46-B454-A1802CF6C4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23" y="211756"/>
            <a:ext cx="3648064" cy="559989"/>
          </a:xfrm>
          <a:prstGeom prst="rect">
            <a:avLst/>
          </a:prstGeom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30A5BBB5-F030-A74C-9F3A-CF577125C3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82" r="782"/>
          <a:stretch/>
        </p:blipFill>
        <p:spPr>
          <a:xfrm>
            <a:off x="0" y="996132"/>
            <a:ext cx="9144000" cy="236104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9774ACF8-263B-4D43-8400-0912E1FAC6FC}"/>
              </a:ext>
            </a:extLst>
          </p:cNvPr>
          <p:cNvSpPr txBox="1"/>
          <p:nvPr userDrawn="1"/>
        </p:nvSpPr>
        <p:spPr>
          <a:xfrm>
            <a:off x="400261" y="3558747"/>
            <a:ext cx="8157143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How to communicate and present research outputs </a:t>
            </a:r>
            <a:b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</a:br>
            <a:r>
              <a:rPr lang="en-US" b="1">
                <a:solidFill>
                  <a:srgbClr val="2B9C67"/>
                </a:solidFill>
                <a:latin typeface="Montserrat" panose="00000500000000000000" pitchFamily="2" charset="0"/>
              </a:rPr>
              <a:t>to different audiences</a:t>
            </a:r>
          </a:p>
        </p:txBody>
      </p:sp>
      <p:sp>
        <p:nvSpPr>
          <p:cNvPr id="12" name="docshape7">
            <a:extLst>
              <a:ext uri="{FF2B5EF4-FFF2-40B4-BE49-F238E27FC236}">
                <a16:creationId xmlns:a16="http://schemas.microsoft.com/office/drawing/2014/main" id="{DC7D3BC4-E2EB-1E44-8F2F-E32982A30D28}"/>
              </a:ext>
            </a:extLst>
          </p:cNvPr>
          <p:cNvSpPr>
            <a:spLocks/>
          </p:cNvSpPr>
          <p:nvPr userDrawn="1"/>
        </p:nvSpPr>
        <p:spPr bwMode="auto">
          <a:xfrm>
            <a:off x="0" y="982045"/>
            <a:ext cx="9144000" cy="45719"/>
          </a:xfrm>
          <a:prstGeom prst="rect">
            <a:avLst/>
          </a:prstGeom>
          <a:solidFill>
            <a:srgbClr val="2F9C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A887B5-B729-E548-B22A-F6F0B4F0314E}"/>
              </a:ext>
            </a:extLst>
          </p:cNvPr>
          <p:cNvSpPr txBox="1"/>
          <p:nvPr userDrawn="1"/>
        </p:nvSpPr>
        <p:spPr>
          <a:xfrm>
            <a:off x="395288" y="1012432"/>
            <a:ext cx="2841657" cy="369332"/>
          </a:xfrm>
          <a:prstGeom prst="rect">
            <a:avLst/>
          </a:prstGeom>
          <a:solidFill>
            <a:srgbClr val="2F9C67"/>
          </a:solidFill>
        </p:spPr>
        <p:txBody>
          <a:bodyPr wrap="none" lIns="72000" rIns="72000" rtlCol="0">
            <a:spAutoFit/>
          </a:bodyPr>
          <a:lstStyle/>
          <a:p>
            <a:r>
              <a:rPr lang="fr-FR" sz="1000" b="1">
                <a:solidFill>
                  <a:schemeClr val="bg1"/>
                </a:solidFill>
                <a:latin typeface="Montserrat" pitchFamily="2" charset="77"/>
              </a:rPr>
              <a:t>MODULE 5, SESSION 3</a:t>
            </a:r>
          </a:p>
          <a:p>
            <a:r>
              <a:rPr lang="fr-FR" sz="800">
                <a:solidFill>
                  <a:schemeClr val="bg1"/>
                </a:solidFill>
                <a:latin typeface="Montserrat Light" pitchFamily="2" charset="77"/>
              </a:rPr>
              <a:t>COLLECTIVE SERVICE TRAINING IN SOCIAL SCIENCE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6F33D36-5F34-4143-BD49-F8C8DEBC4602}"/>
              </a:ext>
            </a:extLst>
          </p:cNvPr>
          <p:cNvGrpSpPr/>
          <p:nvPr userDrawn="1"/>
        </p:nvGrpSpPr>
        <p:grpSpPr>
          <a:xfrm>
            <a:off x="5608156" y="4577334"/>
            <a:ext cx="3373919" cy="499684"/>
            <a:chOff x="5608156" y="3987387"/>
            <a:chExt cx="3373919" cy="499684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5C151B3-E0DE-2B49-8700-B184B4D68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08156" y="4171951"/>
              <a:ext cx="610318" cy="186356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1FBAFB1D-5715-9541-B822-8C9495522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289926" y="4105311"/>
              <a:ext cx="692149" cy="21602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B88C227-A28A-9A4D-A19D-750094298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66608" y="4119751"/>
              <a:ext cx="855042" cy="205444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9FD79C-3CAD-5244-881C-6FAA3F2682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191586" y="3987387"/>
              <a:ext cx="1107193" cy="49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7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FF5F0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70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2lignes et contenu"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37795"/>
            <a:ext cx="7886700" cy="590931"/>
          </a:xfrm>
        </p:spPr>
        <p:txBody>
          <a:bodyPr/>
          <a:lstStyle>
            <a:lvl1pPr>
              <a:defRPr sz="1800" cap="all" baseline="0"/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171450" marR="0" lvl="0" indent="-171450" algn="l" defTabSz="685800" rtl="0" eaLnBrk="1" fontAlgn="auto" latinLnBrk="0" hangingPunct="1">
              <a:lnSpc>
                <a:spcPts val="1540"/>
              </a:lnSpc>
              <a:spcBef>
                <a:spcPts val="750"/>
              </a:spcBef>
              <a:spcAft>
                <a:spcPts val="0"/>
              </a:spcAft>
              <a:buClr>
                <a:srgbClr val="20466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7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0F11E9ED-9324-4642-BEA1-F3D27DE65F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E3D1D-D1C0-CE4B-AAB2-13B895B5424F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36BCC4-5D77-7B41-AC08-7E1F66CCE45F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Straight Connector 55">
            <a:extLst>
              <a:ext uri="{FF2B5EF4-FFF2-40B4-BE49-F238E27FC236}">
                <a16:creationId xmlns:a16="http://schemas.microsoft.com/office/drawing/2014/main" id="{26EA9F77-F733-E24D-94C9-4CBF860ED091}"/>
              </a:ext>
            </a:extLst>
          </p:cNvPr>
          <p:cNvCxnSpPr/>
          <p:nvPr userDrawn="1"/>
        </p:nvCxnSpPr>
        <p:spPr>
          <a:xfrm>
            <a:off x="648261" y="1132339"/>
            <a:ext cx="444000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2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6" userDrawn="1">
          <p15:clr>
            <a:srgbClr val="FBAE40"/>
          </p15:clr>
        </p15:guide>
        <p15:guide id="2" orient="horz" pos="55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2F9C67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C12E-EC51-9B4C-8F1D-972D2A6352E0}" type="datetimeFigureOut">
              <a:t>07/04/2022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F3803-D53F-D949-8B94-05B7A9B04541}" type="slidenum">
              <a:t>‹N°›</a:t>
            </a:fld>
            <a:endParaRPr lang="fr-FR"/>
          </a:p>
        </p:txBody>
      </p:sp>
      <p:pic>
        <p:nvPicPr>
          <p:cNvPr id="5" name="Google Shape;465;p26" descr="Uma imagem com texto&#10;&#10;Descrição gerada automaticamente">
            <a:extLst>
              <a:ext uri="{FF2B5EF4-FFF2-40B4-BE49-F238E27FC236}">
                <a16:creationId xmlns:a16="http://schemas.microsoft.com/office/drawing/2014/main" id="{50AFC060-56BB-684A-BF96-33ED1E4224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946922" y="4721902"/>
            <a:ext cx="2013224" cy="3090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32601-92C5-FB47-9385-C112E4E42C1B}"/>
              </a:ext>
            </a:extLst>
          </p:cNvPr>
          <p:cNvSpPr/>
          <p:nvPr userDrawn="1"/>
        </p:nvSpPr>
        <p:spPr>
          <a:xfrm>
            <a:off x="0" y="0"/>
            <a:ext cx="215900" cy="2571750"/>
          </a:xfrm>
          <a:prstGeom prst="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DADAD-AB9A-104F-A8BF-6AE380C2D5F6}"/>
              </a:ext>
            </a:extLst>
          </p:cNvPr>
          <p:cNvSpPr/>
          <p:nvPr userDrawn="1"/>
        </p:nvSpPr>
        <p:spPr>
          <a:xfrm>
            <a:off x="0" y="2571750"/>
            <a:ext cx="215900" cy="2571750"/>
          </a:xfrm>
          <a:prstGeom prst="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3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C12E-EC51-9B4C-8F1D-972D2A6352E0}" type="datetimeFigureOut">
              <a:t>07/04/2022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3803-D53F-D949-8B94-05B7A9B0454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80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7" r:id="rId3"/>
    <p:sldLayoutId id="2147483679" r:id="rId4"/>
    <p:sldLayoutId id="2147483684" r:id="rId5"/>
    <p:sldLayoutId id="214748368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2F9C67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04669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204669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374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BEB7-7C5E-8048-8B25-5950D8554AFA}"/>
              </a:ext>
            </a:extLst>
          </p:cNvPr>
          <p:cNvSpPr txBox="1">
            <a:spLocks/>
          </p:cNvSpPr>
          <p:nvPr/>
        </p:nvSpPr>
        <p:spPr>
          <a:xfrm>
            <a:off x="2081506" y="1554264"/>
            <a:ext cx="5226199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2F9C67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Who are the most </a:t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important stakeholders? </a:t>
            </a:r>
          </a:p>
        </p:txBody>
      </p:sp>
      <p:pic>
        <p:nvPicPr>
          <p:cNvPr id="3" name="Google Shape;252;p18">
            <a:extLst>
              <a:ext uri="{FF2B5EF4-FFF2-40B4-BE49-F238E27FC236}">
                <a16:creationId xmlns:a16="http://schemas.microsoft.com/office/drawing/2014/main" id="{993D7A53-FE54-F140-9F01-0CABED359D03}"/>
              </a:ext>
            </a:extLst>
          </p:cNvPr>
          <p:cNvPicPr preferRelativeResize="0"/>
          <p:nvPr/>
        </p:nvPicPr>
        <p:blipFill>
          <a:blip r:embed="rId2"/>
          <a:srcRect/>
          <a:stretch/>
        </p:blipFill>
        <p:spPr>
          <a:xfrm>
            <a:off x="845791" y="587306"/>
            <a:ext cx="2324627" cy="2217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00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A04A4-CFAE-9F46-88F6-4B88A7A5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Know your audience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3C4606-F117-CE40-B4C3-CC246DF3A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Organizational interests and priorities</a:t>
            </a:r>
          </a:p>
          <a:p>
            <a:r>
              <a:rPr lang="fr-FR"/>
              <a:t>Personality traits</a:t>
            </a:r>
          </a:p>
          <a:p>
            <a:r>
              <a:rPr lang="fr-FR"/>
              <a:t>Interests and priorities</a:t>
            </a:r>
          </a:p>
          <a:p>
            <a:r>
              <a:rPr lang="fr-FR"/>
              <a:t>Values</a:t>
            </a:r>
          </a:p>
          <a:p>
            <a:r>
              <a:rPr lang="fr-FR"/>
              <a:t>Opinions</a:t>
            </a:r>
          </a:p>
          <a:p>
            <a:r>
              <a:rPr lang="fr-FR"/>
              <a:t>Political motivations and goals</a:t>
            </a:r>
          </a:p>
          <a:p>
            <a:r>
              <a:rPr lang="fr-FR"/>
              <a:t>Blockages for action </a:t>
            </a:r>
          </a:p>
          <a:p>
            <a:r>
              <a:rPr lang="fr-FR"/>
              <a:t>Language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38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A04A4-CFAE-9F46-88F6-4B88A7A5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Know your audience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3E1D837-2F0F-6B45-97AE-F9D8B4B1C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" r="1" b="1"/>
          <a:stretch/>
        </p:blipFill>
        <p:spPr>
          <a:xfrm>
            <a:off x="3314055" y="1110780"/>
            <a:ext cx="2217316" cy="3329663"/>
          </a:xfrm>
          <a:prstGeom prst="rect">
            <a:avLst/>
          </a:prstGeom>
          <a:ln w="6350">
            <a:solidFill>
              <a:srgbClr val="2F9C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BF3FBABC-9E81-D942-8B01-4EA9D641C1D6}"/>
              </a:ext>
            </a:extLst>
          </p:cNvPr>
          <p:cNvSpPr txBox="1"/>
          <p:nvPr/>
        </p:nvSpPr>
        <p:spPr>
          <a:xfrm>
            <a:off x="546562" y="1910559"/>
            <a:ext cx="2947374" cy="1869454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srgbClr val="204669"/>
                </a:solidFill>
                <a:effectLst/>
                <a:uLnTx/>
                <a:uFillTx/>
                <a:latin typeface="Montserrat Light" pitchFamily="2" charset="77"/>
                <a:cs typeface="Arial" panose="020B0604020202020204" pitchFamily="34" charset="0"/>
              </a:rPr>
              <a:t>Organizational  / Personal</a:t>
            </a:r>
          </a:p>
        </p:txBody>
      </p:sp>
    </p:spTree>
    <p:extLst>
      <p:ext uri="{BB962C8B-B14F-4D97-AF65-F5344CB8AC3E}">
        <p14:creationId xmlns:p14="http://schemas.microsoft.com/office/powerpoint/2010/main" val="383096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A04A4-CFAE-9F46-88F6-4B88A7A5B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Stakeholder Template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BA7D63A-E07C-BC44-B247-13C2A5840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69087"/>
              </p:ext>
            </p:extLst>
          </p:nvPr>
        </p:nvGraphicFramePr>
        <p:xfrm>
          <a:off x="882170" y="1154918"/>
          <a:ext cx="6780054" cy="3287769"/>
        </p:xfrm>
        <a:graphic>
          <a:graphicData uri="http://schemas.openxmlformats.org/drawingml/2006/table">
            <a:tbl>
              <a:tblPr firstRow="1" bandRow="1"/>
              <a:tblGrid>
                <a:gridCol w="3554164">
                  <a:extLst>
                    <a:ext uri="{9D8B030D-6E8A-4147-A177-3AD203B41FA5}">
                      <a16:colId xmlns:a16="http://schemas.microsoft.com/office/drawing/2014/main" val="919161919"/>
                    </a:ext>
                  </a:extLst>
                </a:gridCol>
                <a:gridCol w="3225890">
                  <a:extLst>
                    <a:ext uri="{9D8B030D-6E8A-4147-A177-3AD203B41FA5}">
                      <a16:colId xmlns:a16="http://schemas.microsoft.com/office/drawing/2014/main" val="3132745579"/>
                    </a:ext>
                  </a:extLst>
                </a:gridCol>
              </a:tblGrid>
              <a:tr h="1008928">
                <a:tc>
                  <a:txBody>
                    <a:bodyPr/>
                    <a:lstStyle/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204669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Key info/bio</a:t>
                      </a:r>
                      <a:r>
                        <a:rPr lang="en-GB" sz="900" b="1" i="1">
                          <a:solidFill>
                            <a:srgbClr val="80808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 </a:t>
                      </a:r>
                      <a:endParaRPr lang="fr-FR" sz="900" b="1">
                        <a:solidFill>
                          <a:srgbClr val="204669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 i="1">
                          <a:solidFill>
                            <a:srgbClr val="80808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 i="1">
                          <a:solidFill>
                            <a:srgbClr val="80808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 i="1">
                          <a:solidFill>
                            <a:srgbClr val="80808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 i="1">
                          <a:solidFill>
                            <a:srgbClr val="2F9C6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Why have you chosen this stakeholder?</a:t>
                      </a:r>
                      <a:endParaRPr lang="fr-FR" sz="900" b="1">
                        <a:solidFill>
                          <a:srgbClr val="204669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241" marR="68241" marT="34121" marB="34121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204669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Interests and priorities</a:t>
                      </a:r>
                      <a:endParaRPr lang="fr-FR" sz="900" b="1">
                        <a:solidFill>
                          <a:srgbClr val="204669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241" marR="68241" marT="34121" marB="34121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8366308"/>
                  </a:ext>
                </a:extLst>
              </a:tr>
              <a:tr h="1159154">
                <a:tc>
                  <a:txBody>
                    <a:bodyPr/>
                    <a:lstStyle/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204669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Information needs</a:t>
                      </a:r>
                      <a:endParaRPr lang="fr-FR" sz="900" b="1">
                        <a:solidFill>
                          <a:srgbClr val="204669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241" marR="68241" marT="34121" marB="34121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204669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Motivations</a:t>
                      </a:r>
                      <a:endParaRPr lang="fr-FR" sz="900" b="1">
                        <a:solidFill>
                          <a:srgbClr val="204669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241" marR="68241" marT="34121" marB="34121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4607911"/>
                  </a:ext>
                </a:extLst>
              </a:tr>
              <a:tr h="591424">
                <a:tc rowSpan="2">
                  <a:txBody>
                    <a:bodyPr/>
                    <a:lstStyle/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204669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  How do they usually get their information?</a:t>
                      </a:r>
                      <a:endParaRPr lang="fr-FR" sz="900" b="1">
                        <a:solidFill>
                          <a:srgbClr val="204669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204669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Appropriate products and channels</a:t>
                      </a:r>
                      <a:endParaRPr lang="fr-FR" sz="900" b="1">
                        <a:solidFill>
                          <a:srgbClr val="204669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241" marR="68241" marT="34121" marB="34121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3078359"/>
                  </a:ext>
                </a:extLst>
              </a:tr>
              <a:tr h="5028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204669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Open Sans" panose="020B0606030504020204" pitchFamily="34" charset="0"/>
                        </a:rPr>
                        <a:t>Key opportunities to engage</a:t>
                      </a:r>
                      <a:endParaRPr lang="fr-FR" sz="900" b="1">
                        <a:solidFill>
                          <a:srgbClr val="204669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tabLst>
                          <a:tab pos="619125" algn="l"/>
                        </a:tabLst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241" marR="68241" marT="34121" marB="34121">
                    <a:lnL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9C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205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20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06AB8-3CEE-024D-9932-68BEC2739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A message that turns outputs into action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421D27-02F5-744C-B679-37A45807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6101934" cy="3263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/>
              <a:t>Show how this (whatever you have to communicate/your message) </a:t>
            </a:r>
            <a:br>
              <a:rPr lang="fr-FR"/>
            </a:br>
            <a:r>
              <a:rPr lang="fr-FR"/>
              <a:t>is vital to achieving priority goals </a:t>
            </a:r>
          </a:p>
          <a:p>
            <a:pPr marL="14255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000">
                <a:solidFill>
                  <a:srgbClr val="204669"/>
                </a:solidFill>
                <a:latin typeface="Montserrat Medium" pitchFamily="2" charset="77"/>
              </a:rPr>
              <a:t>These findings are crucial to the outcome of your activities</a:t>
            </a:r>
            <a:endParaRPr lang="fr-FR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/>
              <a:t>Fit what you have to communicate/your message into the wider context </a:t>
            </a:r>
            <a:br>
              <a:rPr lang="fr-FR"/>
            </a:br>
            <a:r>
              <a:rPr lang="fr-FR"/>
              <a:t>of the response </a:t>
            </a:r>
          </a:p>
          <a:p>
            <a:pPr marL="14255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000">
                <a:solidFill>
                  <a:srgbClr val="204669"/>
                </a:solidFill>
                <a:latin typeface="Montserrat Medium" pitchFamily="2" charset="77"/>
              </a:rPr>
              <a:t>This will ultimately help curtail the spread of this disease</a:t>
            </a:r>
            <a:endParaRPr lang="fr-FR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/>
              <a:t>Keep what you have to communicate/your message solution-focused </a:t>
            </a:r>
            <a:br>
              <a:rPr lang="fr-FR"/>
            </a:br>
            <a:r>
              <a:rPr lang="fr-FR"/>
              <a:t>and actionable </a:t>
            </a:r>
          </a:p>
          <a:p>
            <a:pPr marL="1425575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000">
                <a:solidFill>
                  <a:srgbClr val="204669"/>
                </a:solidFill>
                <a:latin typeface="Montserrat Medium" pitchFamily="2" charset="77"/>
              </a:rPr>
              <a:t>There is something actionable we can do about this </a:t>
            </a:r>
          </a:p>
          <a:p>
            <a:pPr marL="1425575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000">
                <a:solidFill>
                  <a:srgbClr val="204669"/>
                </a:solidFill>
                <a:latin typeface="Montserrat Medium" pitchFamily="2" charset="77"/>
              </a:rPr>
              <a:t>This action will have impact</a:t>
            </a:r>
          </a:p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52F1A1-B78B-0E4C-AC81-4FF3BFA62454}"/>
              </a:ext>
            </a:extLst>
          </p:cNvPr>
          <p:cNvSpPr txBox="1"/>
          <p:nvPr/>
        </p:nvSpPr>
        <p:spPr>
          <a:xfrm>
            <a:off x="1870001" y="1794149"/>
            <a:ext cx="383118" cy="88897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6000"/>
              </a:lnSpc>
            </a:pPr>
            <a:r>
              <a:rPr lang="en-GB" sz="6000" b="1" dirty="0">
                <a:solidFill>
                  <a:srgbClr val="2F9C67">
                    <a:alpha val="20937"/>
                  </a:srgbClr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fr-FR" sz="6000">
              <a:solidFill>
                <a:srgbClr val="2F9C67">
                  <a:alpha val="20937"/>
                </a:srgb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6C3D1C-B52C-9F47-972A-1D62B0163051}"/>
              </a:ext>
            </a:extLst>
          </p:cNvPr>
          <p:cNvSpPr txBox="1"/>
          <p:nvPr/>
        </p:nvSpPr>
        <p:spPr>
          <a:xfrm>
            <a:off x="5826707" y="1861604"/>
            <a:ext cx="55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04669"/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C2B1FA-AF92-DE45-8220-CC506A4999E5}"/>
              </a:ext>
            </a:extLst>
          </p:cNvPr>
          <p:cNvSpPr txBox="1"/>
          <p:nvPr/>
        </p:nvSpPr>
        <p:spPr>
          <a:xfrm>
            <a:off x="1870001" y="2646700"/>
            <a:ext cx="383118" cy="88897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6000"/>
              </a:lnSpc>
            </a:pPr>
            <a:r>
              <a:rPr lang="en-GB" sz="6000" b="1" dirty="0">
                <a:solidFill>
                  <a:srgbClr val="2F9C67">
                    <a:alpha val="20937"/>
                  </a:srgbClr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fr-FR" sz="6000">
              <a:solidFill>
                <a:srgbClr val="2F9C67">
                  <a:alpha val="20937"/>
                </a:srgb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053F2A-3BAA-EB43-91EF-2C1A33A647BE}"/>
              </a:ext>
            </a:extLst>
          </p:cNvPr>
          <p:cNvSpPr txBox="1"/>
          <p:nvPr/>
        </p:nvSpPr>
        <p:spPr>
          <a:xfrm>
            <a:off x="1870001" y="3521736"/>
            <a:ext cx="383118" cy="88897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6000"/>
              </a:lnSpc>
            </a:pPr>
            <a:r>
              <a:rPr lang="en-GB" sz="6000" b="1" dirty="0">
                <a:solidFill>
                  <a:srgbClr val="2F9C67">
                    <a:alpha val="20937"/>
                  </a:srgbClr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fr-FR" sz="6000">
              <a:solidFill>
                <a:srgbClr val="2F9C67">
                  <a:alpha val="20937"/>
                </a:srgb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8664CE-47AA-6F47-A2CB-66C071186F77}"/>
              </a:ext>
            </a:extLst>
          </p:cNvPr>
          <p:cNvSpPr txBox="1"/>
          <p:nvPr/>
        </p:nvSpPr>
        <p:spPr>
          <a:xfrm>
            <a:off x="1870001" y="3866510"/>
            <a:ext cx="383118" cy="88897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>
              <a:lnSpc>
                <a:spcPts val="6000"/>
              </a:lnSpc>
            </a:pPr>
            <a:r>
              <a:rPr lang="en-GB" sz="6000" b="1" dirty="0">
                <a:solidFill>
                  <a:srgbClr val="2F9C67">
                    <a:alpha val="20937"/>
                  </a:srgbClr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fr-FR" sz="6000">
              <a:solidFill>
                <a:srgbClr val="2F9C67">
                  <a:alpha val="20937"/>
                </a:srgb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DD8041-B005-0E44-B720-1366CB807C4F}"/>
              </a:ext>
            </a:extLst>
          </p:cNvPr>
          <p:cNvSpPr txBox="1"/>
          <p:nvPr/>
        </p:nvSpPr>
        <p:spPr>
          <a:xfrm>
            <a:off x="5714281" y="2721857"/>
            <a:ext cx="55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04669"/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A920247-BCC1-0346-BC04-ABE46320B68E}"/>
              </a:ext>
            </a:extLst>
          </p:cNvPr>
          <p:cNvSpPr txBox="1"/>
          <p:nvPr/>
        </p:nvSpPr>
        <p:spPr>
          <a:xfrm>
            <a:off x="5411497" y="3612544"/>
            <a:ext cx="55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04669"/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2310836-4B6A-7B44-A6E5-3E0368112762}"/>
              </a:ext>
            </a:extLst>
          </p:cNvPr>
          <p:cNvSpPr txBox="1"/>
          <p:nvPr/>
        </p:nvSpPr>
        <p:spPr>
          <a:xfrm>
            <a:off x="3867510" y="3951235"/>
            <a:ext cx="55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204669"/>
                </a:solidFill>
                <a:latin typeface="Montserrat" pitchFamily="2" charset="77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804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38608-3DF9-CA44-9D0B-016B0669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Summary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ABB306-0B6C-8E40-9375-8A103765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6359978" cy="32635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When the findings and recommendations of social science research are effectively communicated to key actors in the response, this can significantly improve the way humanitarian response is designed and delivered.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/>
              <a:t>When making a communication plan it is important that the following steps are followed:</a:t>
            </a:r>
          </a:p>
          <a:p>
            <a:pPr marL="312738" indent="-163513">
              <a:spcBef>
                <a:spcPts val="0"/>
              </a:spcBef>
              <a:spcAft>
                <a:spcPts val="600"/>
              </a:spcAft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Set SMART objectives</a:t>
            </a:r>
          </a:p>
          <a:p>
            <a:pPr marL="312738" indent="-163513">
              <a:spcBef>
                <a:spcPts val="0"/>
              </a:spcBef>
              <a:spcAft>
                <a:spcPts val="600"/>
              </a:spcAft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Identify priority users of the research findings</a:t>
            </a:r>
          </a:p>
          <a:p>
            <a:pPr marL="312738" indent="-163513">
              <a:spcBef>
                <a:spcPts val="0"/>
              </a:spcBef>
              <a:spcAft>
                <a:spcPts val="600"/>
              </a:spcAft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Get to know your audience – in terms of information needs, interests and priorities, and underlying motivations</a:t>
            </a:r>
          </a:p>
          <a:p>
            <a:pPr marL="312738" indent="-163513">
              <a:spcBef>
                <a:spcPts val="0"/>
              </a:spcBef>
              <a:spcAft>
                <a:spcPts val="600"/>
              </a:spcAft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Identify appropriate products, channels and opportunities to engage your audience</a:t>
            </a:r>
          </a:p>
          <a:p>
            <a:pPr marL="312738" indent="-163513">
              <a:spcBef>
                <a:spcPts val="0"/>
              </a:spcBef>
              <a:spcAft>
                <a:spcPts val="600"/>
              </a:spcAft>
              <a:buClr>
                <a:srgbClr val="2F9C67"/>
              </a:buClr>
              <a:buSzPct val="70000"/>
              <a:buFont typeface="Wingdings" pitchFamily="2" charset="2"/>
              <a:buChar char="Ø"/>
            </a:pPr>
            <a:r>
              <a:rPr lang="fr-FR"/>
              <a:t>Construct a message that will help turn research findings into action</a:t>
            </a:r>
          </a:p>
        </p:txBody>
      </p:sp>
    </p:spTree>
    <p:extLst>
      <p:ext uri="{BB962C8B-B14F-4D97-AF65-F5344CB8AC3E}">
        <p14:creationId xmlns:p14="http://schemas.microsoft.com/office/powerpoint/2010/main" val="315008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42F09-33D9-1F4E-9FB8-47778B6A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424732"/>
          </a:xfrm>
        </p:spPr>
        <p:txBody>
          <a:bodyPr/>
          <a:lstStyle/>
          <a:p>
            <a:r>
              <a:rPr lang="fr-FR"/>
              <a:t>LEARNING OUTCOMES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1F27E5-375B-8442-A4DC-9FCE040E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616875" cy="3263504"/>
          </a:xfrm>
        </p:spPr>
        <p:txBody>
          <a:bodyPr/>
          <a:lstStyle/>
          <a:p>
            <a:pPr marL="177800" lvl="0"/>
            <a:r>
              <a:rPr lang="en-GB" dirty="0"/>
              <a:t>Become familiar with different products and channels for communicating social science evidence</a:t>
            </a:r>
          </a:p>
          <a:p>
            <a:pPr marL="177800" lvl="0"/>
            <a:r>
              <a:rPr lang="en-GB" dirty="0"/>
              <a:t>Know how to understand and map different stakeholders, including intended users of the research findings and recommendations</a:t>
            </a:r>
          </a:p>
          <a:p>
            <a:pPr marL="177800" lvl="0"/>
            <a:r>
              <a:rPr lang="en-GB" dirty="0"/>
              <a:t>Be able to create an effective communications plan</a:t>
            </a:r>
          </a:p>
        </p:txBody>
      </p:sp>
    </p:spTree>
    <p:extLst>
      <p:ext uri="{BB962C8B-B14F-4D97-AF65-F5344CB8AC3E}">
        <p14:creationId xmlns:p14="http://schemas.microsoft.com/office/powerpoint/2010/main" val="1075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C67">
            <a:alpha val="95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4827E-2EE0-224B-88F0-B042DBB4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Key questions in social science research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417AAFB-B95C-994E-97C4-F7B39F2229F6}"/>
              </a:ext>
            </a:extLst>
          </p:cNvPr>
          <p:cNvGrpSpPr/>
          <p:nvPr/>
        </p:nvGrpSpPr>
        <p:grpSpPr>
          <a:xfrm>
            <a:off x="2215379" y="1132113"/>
            <a:ext cx="4932907" cy="3341189"/>
            <a:chOff x="2215379" y="1132113"/>
            <a:chExt cx="4932907" cy="33411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0264C4-ECED-3A44-9FBC-9E301B937E50}"/>
                </a:ext>
              </a:extLst>
            </p:cNvPr>
            <p:cNvSpPr/>
            <p:nvPr/>
          </p:nvSpPr>
          <p:spPr>
            <a:xfrm>
              <a:off x="3760932" y="3077987"/>
              <a:ext cx="3387354" cy="488201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6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this information goes back to communities? To inform community-level actions and decision-making of the broader response?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F5491B-A7C6-2B4F-AD08-9AD4D0A97587}"/>
                </a:ext>
              </a:extLst>
            </p:cNvPr>
            <p:cNvSpPr/>
            <p:nvPr/>
          </p:nvSpPr>
          <p:spPr>
            <a:xfrm>
              <a:off x="3760932" y="2632537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5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methodology and tools should be used to collect and analyse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3B6D42-0B40-CA46-A22B-001A67B5B5C7}"/>
                </a:ext>
              </a:extLst>
            </p:cNvPr>
            <p:cNvSpPr/>
            <p:nvPr/>
          </p:nvSpPr>
          <p:spPr>
            <a:xfrm>
              <a:off x="3760932" y="4109684"/>
              <a:ext cx="3387354" cy="349702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8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track the information used to ensure that it effectively contributes to operational and strategic priorities?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1AF4C-F4C1-504C-9057-DA23A1D185D8}"/>
                </a:ext>
              </a:extLst>
            </p:cNvPr>
            <p:cNvSpPr/>
            <p:nvPr/>
          </p:nvSpPr>
          <p:spPr>
            <a:xfrm>
              <a:off x="3760932" y="2304478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4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can collect this information?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264384-3DA6-D04A-8F88-383001CDAD20}"/>
                </a:ext>
              </a:extLst>
            </p:cNvPr>
            <p:cNvSpPr/>
            <p:nvPr/>
          </p:nvSpPr>
          <p:spPr>
            <a:xfrm>
              <a:off x="3760932" y="1840161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3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Does this information already exist? Is there a related needs assessment or study?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4776CA-0C54-1A4D-B2E1-85C2A1C8D87D}"/>
                </a:ext>
              </a:extLst>
            </p:cNvPr>
            <p:cNvSpPr/>
            <p:nvPr/>
          </p:nvSpPr>
          <p:spPr>
            <a:xfrm>
              <a:off x="3760932" y="1159934"/>
              <a:ext cx="3387354" cy="211203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What information is needed?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EBB79E-1532-4548-AF15-4FA509B10429}"/>
                </a:ext>
              </a:extLst>
            </p:cNvPr>
            <p:cNvSpPr/>
            <p:nvPr/>
          </p:nvSpPr>
          <p:spPr>
            <a:xfrm>
              <a:off x="2215379" y="1132113"/>
              <a:ext cx="1070638" cy="3341189"/>
            </a:xfrm>
            <a:prstGeom prst="rect">
              <a:avLst/>
            </a:prstGeom>
            <a:solidFill>
              <a:srgbClr val="20466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100" b="1">
                  <a:solidFill>
                    <a:srgbClr val="FFFFFF"/>
                  </a:solidFill>
                  <a:effectLst/>
                  <a:latin typeface="Open Sans Semibold" panose="020B0606030504020204" pitchFamily="34" charset="0"/>
                  <a:ea typeface="OpenSans-Light" panose="020B0606030504020204" pitchFamily="34" charset="0"/>
                </a:rPr>
                <a:t>DATA TO ACTION:</a:t>
              </a:r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 </a:t>
              </a:r>
              <a:b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</a:b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900">
                  <a:solidFill>
                    <a:srgbClr val="FFFFFF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Key questions in social science research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  <a:p>
              <a:pPr algn="ctr"/>
              <a:r>
                <a:rPr lang="en-US" sz="1100">
                  <a:effectLst/>
                  <a:latin typeface="OpenSans-Light" panose="020B0606030504020204" pitchFamily="34" charset="0"/>
                  <a:ea typeface="OpenSans-Light" panose="020B0606030504020204" pitchFamily="34" charset="0"/>
                </a:rPr>
                <a:t> </a:t>
              </a:r>
              <a:endParaRPr lang="fr-FR" sz="1100">
                <a:effectLst/>
                <a:latin typeface="OpenSans-Light" panose="020B0606030504020204" pitchFamily="34" charset="0"/>
                <a:ea typeface="OpenSans-Light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AA4F4E-16B8-D248-B289-BD228E162B4E}"/>
                </a:ext>
              </a:extLst>
            </p:cNvPr>
            <p:cNvSpPr/>
            <p:nvPr/>
          </p:nvSpPr>
          <p:spPr>
            <a:xfrm>
              <a:off x="3760932" y="1502319"/>
              <a:ext cx="3387354" cy="211203"/>
            </a:xfrm>
            <a:prstGeom prst="rect">
              <a:avLst/>
            </a:prstGeom>
            <a:solidFill>
              <a:srgbClr val="2F9C67">
                <a:alpha val="10000"/>
              </a:srgbClr>
            </a:solidFill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2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Who needs this information?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5E5A3B03-00EC-EA45-91BE-AE0844467961}"/>
                </a:ext>
              </a:extLst>
            </p:cNvPr>
            <p:cNvCxnSpPr/>
            <p:nvPr/>
          </p:nvCxnSpPr>
          <p:spPr>
            <a:xfrm>
              <a:off x="3281616" y="2892950"/>
              <a:ext cx="25286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82D901A6-DFDE-C84C-AE6A-3D1EC81A7F02}"/>
                </a:ext>
              </a:extLst>
            </p:cNvPr>
            <p:cNvCxnSpPr/>
            <p:nvPr/>
          </p:nvCxnSpPr>
          <p:spPr>
            <a:xfrm flipV="1">
              <a:off x="3535947" y="1278849"/>
              <a:ext cx="0" cy="3002228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8F79861C-4E63-344C-9817-0458D336A910}"/>
                </a:ext>
              </a:extLst>
            </p:cNvPr>
            <p:cNvCxnSpPr/>
            <p:nvPr/>
          </p:nvCxnSpPr>
          <p:spPr>
            <a:xfrm>
              <a:off x="3535947" y="127884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F0C2B6AF-F7E4-704C-AFAE-DB17E50F62B8}"/>
                </a:ext>
              </a:extLst>
            </p:cNvPr>
            <p:cNvCxnSpPr/>
            <p:nvPr/>
          </p:nvCxnSpPr>
          <p:spPr>
            <a:xfrm>
              <a:off x="3535947" y="4282056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C28FF6BD-C7CF-444B-A86D-30CD160B44D7}"/>
                </a:ext>
              </a:extLst>
            </p:cNvPr>
            <p:cNvCxnSpPr/>
            <p:nvPr/>
          </p:nvCxnSpPr>
          <p:spPr>
            <a:xfrm flipH="1">
              <a:off x="3535947" y="161145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63C4238E-6F5B-AC43-BFA0-ABD082F953C5}"/>
                </a:ext>
              </a:extLst>
            </p:cNvPr>
            <p:cNvCxnSpPr/>
            <p:nvPr/>
          </p:nvCxnSpPr>
          <p:spPr>
            <a:xfrm flipH="1">
              <a:off x="3535947" y="2012532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E54A063-055F-A946-89B8-CF45246784E3}"/>
                </a:ext>
              </a:extLst>
            </p:cNvPr>
            <p:cNvCxnSpPr/>
            <p:nvPr/>
          </p:nvCxnSpPr>
          <p:spPr>
            <a:xfrm flipH="1">
              <a:off x="3535947" y="240382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693B02D-7805-4348-A85C-23D4395C5553}"/>
                </a:ext>
              </a:extLst>
            </p:cNvPr>
            <p:cNvCxnSpPr/>
            <p:nvPr/>
          </p:nvCxnSpPr>
          <p:spPr>
            <a:xfrm flipH="1">
              <a:off x="3535947" y="2765779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440C05D-6EA5-9240-A73E-FA6CBAE03684}"/>
                </a:ext>
              </a:extLst>
            </p:cNvPr>
            <p:cNvSpPr/>
            <p:nvPr/>
          </p:nvSpPr>
          <p:spPr>
            <a:xfrm>
              <a:off x="3760932" y="3649910"/>
              <a:ext cx="3387354" cy="349702"/>
            </a:xfrm>
            <a:prstGeom prst="rect">
              <a:avLst/>
            </a:prstGeom>
            <a:noFill/>
            <a:ln w="6350">
              <a:solidFill>
                <a:srgbClr val="2F9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136525" indent="-136525" rtl="0">
                <a:buClr>
                  <a:srgbClr val="204669"/>
                </a:buClr>
                <a:buFont typeface="+mj-lt"/>
                <a:buAutoNum type="arabicPeriod" startAt="7"/>
              </a:pPr>
              <a:r>
                <a:rPr lang="en-US" sz="900">
                  <a:solidFill>
                    <a:srgbClr val="2F9C67"/>
                  </a:solidFill>
                  <a:effectLst/>
                  <a:latin typeface="Open Sans Light" panose="020B0306030504020204" pitchFamily="34" charset="0"/>
                  <a:ea typeface="OpenSans-Light" panose="020B0606030504020204" pitchFamily="34" charset="0"/>
                </a:rPr>
                <a:t>How to ensure that the information is used to make operational and/or strategic decisions? </a:t>
              </a:r>
              <a:endParaRPr lang="fr-FR" sz="900">
                <a:effectLst/>
                <a:latin typeface="Open Sans Light" panose="020B0306030504020204" pitchFamily="34" charset="0"/>
                <a:ea typeface="OpenSans-Light" panose="020B0606030504020204" pitchFamily="34" charset="0"/>
              </a:endParaRP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1F3E2474-C457-C74F-851F-13935DA42E8D}"/>
                </a:ext>
              </a:extLst>
            </p:cNvPr>
            <p:cNvCxnSpPr/>
            <p:nvPr/>
          </p:nvCxnSpPr>
          <p:spPr>
            <a:xfrm flipH="1">
              <a:off x="3535947" y="3294030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A91C7C8-D6E0-0F44-92C4-424EDF1BAB72}"/>
                </a:ext>
              </a:extLst>
            </p:cNvPr>
            <p:cNvCxnSpPr/>
            <p:nvPr/>
          </p:nvCxnSpPr>
          <p:spPr>
            <a:xfrm flipH="1">
              <a:off x="3535947" y="3861411"/>
              <a:ext cx="220584" cy="0"/>
            </a:xfrm>
            <a:prstGeom prst="line">
              <a:avLst/>
            </a:prstGeom>
            <a:ln w="12700">
              <a:solidFill>
                <a:srgbClr val="2046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1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Communicating research outputs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4AE97-88A9-A344-B5C4-366432F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61106" cy="3263504"/>
          </a:xfrm>
        </p:spPr>
        <p:txBody>
          <a:bodyPr/>
          <a:lstStyle/>
          <a:p>
            <a:r>
              <a:rPr lang="fr-FR"/>
              <a:t>Why is the communication of research such an important step to consider?</a:t>
            </a:r>
          </a:p>
        </p:txBody>
      </p:sp>
    </p:spTree>
    <p:extLst>
      <p:ext uri="{BB962C8B-B14F-4D97-AF65-F5344CB8AC3E}">
        <p14:creationId xmlns:p14="http://schemas.microsoft.com/office/powerpoint/2010/main" val="235833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Communicating research outputs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4AE97-88A9-A344-B5C4-366432F8C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761106" cy="3263504"/>
          </a:xfrm>
        </p:spPr>
        <p:txBody>
          <a:bodyPr/>
          <a:lstStyle/>
          <a:p>
            <a:r>
              <a:rPr lang="en-GB" dirty="0"/>
              <a:t>What might be some of the challenges to communicating social science outputs in an emergency setting? </a:t>
            </a:r>
          </a:p>
          <a:p>
            <a:r>
              <a:rPr lang="en-GB" dirty="0"/>
              <a:t>What have you learned or observed from your own work?</a:t>
            </a:r>
          </a:p>
        </p:txBody>
      </p:sp>
    </p:spTree>
    <p:extLst>
      <p:ext uri="{BB962C8B-B14F-4D97-AF65-F5344CB8AC3E}">
        <p14:creationId xmlns:p14="http://schemas.microsoft.com/office/powerpoint/2010/main" val="230089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Products – what you produce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4C58E6D-C6AE-9948-AD59-608F5B58B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9" y="1056744"/>
            <a:ext cx="3203575" cy="377952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F9DD1104-D5D6-DE4D-A616-23C3C6D71644}"/>
              </a:ext>
            </a:extLst>
          </p:cNvPr>
          <p:cNvGrpSpPr/>
          <p:nvPr/>
        </p:nvGrpSpPr>
        <p:grpSpPr>
          <a:xfrm>
            <a:off x="2745359" y="1188185"/>
            <a:ext cx="1918335" cy="3516637"/>
            <a:chOff x="0" y="0"/>
            <a:chExt cx="1919703" cy="3516044"/>
          </a:xfrm>
        </p:grpSpPr>
        <p:sp>
          <p:nvSpPr>
            <p:cNvPr id="16" name="Zone de texte 413">
              <a:extLst>
                <a:ext uri="{FF2B5EF4-FFF2-40B4-BE49-F238E27FC236}">
                  <a16:creationId xmlns:a16="http://schemas.microsoft.com/office/drawing/2014/main" id="{4C6B9998-7D8C-354F-B4B9-0AE34D9E6570}"/>
                </a:ext>
              </a:extLst>
            </p:cNvPr>
            <p:cNvSpPr txBox="1"/>
            <p:nvPr/>
          </p:nvSpPr>
          <p:spPr>
            <a:xfrm>
              <a:off x="0" y="0"/>
              <a:ext cx="1905344" cy="3091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Policy brief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7" name="Zone de texte 415">
              <a:extLst>
                <a:ext uri="{FF2B5EF4-FFF2-40B4-BE49-F238E27FC236}">
                  <a16:creationId xmlns:a16="http://schemas.microsoft.com/office/drawing/2014/main" id="{70D8C14D-F00F-104F-A169-96D9C6EA2DB0}"/>
                </a:ext>
              </a:extLst>
            </p:cNvPr>
            <p:cNvSpPr txBox="1"/>
            <p:nvPr/>
          </p:nvSpPr>
          <p:spPr>
            <a:xfrm>
              <a:off x="0" y="457200"/>
              <a:ext cx="1905879" cy="3091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Academic journal article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8" name="Zone de texte 416">
              <a:extLst>
                <a:ext uri="{FF2B5EF4-FFF2-40B4-BE49-F238E27FC236}">
                  <a16:creationId xmlns:a16="http://schemas.microsoft.com/office/drawing/2014/main" id="{55BF51F2-2233-624F-BB03-85E83AAF44F9}"/>
                </a:ext>
              </a:extLst>
            </p:cNvPr>
            <p:cNvSpPr txBox="1"/>
            <p:nvPr/>
          </p:nvSpPr>
          <p:spPr>
            <a:xfrm>
              <a:off x="7034" y="914400"/>
              <a:ext cx="1905879" cy="3091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Online blog/article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9" name="Zone de texte 417">
              <a:extLst>
                <a:ext uri="{FF2B5EF4-FFF2-40B4-BE49-F238E27FC236}">
                  <a16:creationId xmlns:a16="http://schemas.microsoft.com/office/drawing/2014/main" id="{CC0F88F1-53BF-0E4D-BD8B-D7705F9D5C3A}"/>
                </a:ext>
              </a:extLst>
            </p:cNvPr>
            <p:cNvSpPr txBox="1"/>
            <p:nvPr/>
          </p:nvSpPr>
          <p:spPr>
            <a:xfrm>
              <a:off x="0" y="1814733"/>
              <a:ext cx="1905879" cy="3091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Research/evaluation report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" name="Zone de texte 418">
              <a:extLst>
                <a:ext uri="{FF2B5EF4-FFF2-40B4-BE49-F238E27FC236}">
                  <a16:creationId xmlns:a16="http://schemas.microsoft.com/office/drawing/2014/main" id="{ADA819CF-985E-1947-96C8-551BFFCA157B}"/>
                </a:ext>
              </a:extLst>
            </p:cNvPr>
            <p:cNvSpPr txBox="1"/>
            <p:nvPr/>
          </p:nvSpPr>
          <p:spPr>
            <a:xfrm>
              <a:off x="7034" y="2293034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PowerPoint slides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1" name="Zone de texte 419">
              <a:extLst>
                <a:ext uri="{FF2B5EF4-FFF2-40B4-BE49-F238E27FC236}">
                  <a16:creationId xmlns:a16="http://schemas.microsoft.com/office/drawing/2014/main" id="{A0E4C088-AFED-C846-A49F-70071F1F4B06}"/>
                </a:ext>
              </a:extLst>
            </p:cNvPr>
            <p:cNvSpPr txBox="1"/>
            <p:nvPr/>
          </p:nvSpPr>
          <p:spPr>
            <a:xfrm>
              <a:off x="0" y="1350499"/>
              <a:ext cx="1905879" cy="3091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Manual/guideline document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2" name="Zone de texte 420">
              <a:extLst>
                <a:ext uri="{FF2B5EF4-FFF2-40B4-BE49-F238E27FC236}">
                  <a16:creationId xmlns:a16="http://schemas.microsoft.com/office/drawing/2014/main" id="{9656841D-0974-E14F-90AE-375D23B6FC3A}"/>
                </a:ext>
              </a:extLst>
            </p:cNvPr>
            <p:cNvSpPr txBox="1"/>
            <p:nvPr/>
          </p:nvSpPr>
          <p:spPr>
            <a:xfrm>
              <a:off x="14068" y="2743200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Short video/animation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Zone de texte 421">
              <a:extLst>
                <a:ext uri="{FF2B5EF4-FFF2-40B4-BE49-F238E27FC236}">
                  <a16:creationId xmlns:a16="http://schemas.microsoft.com/office/drawing/2014/main" id="{17E6C9B1-DE81-9E46-96CE-8265CADD74F5}"/>
                </a:ext>
              </a:extLst>
            </p:cNvPr>
            <p:cNvSpPr txBox="1"/>
            <p:nvPr/>
          </p:nvSpPr>
          <p:spPr>
            <a:xfrm>
              <a:off x="14068" y="3207434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Infographics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70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Channels – how you distribute your products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9549FAF-CF54-C148-AB39-7B516647F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58" y="879427"/>
            <a:ext cx="3203575" cy="4201160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685630C9-18D0-A643-B74C-F29725FFEF6B}"/>
              </a:ext>
            </a:extLst>
          </p:cNvPr>
          <p:cNvGrpSpPr/>
          <p:nvPr/>
        </p:nvGrpSpPr>
        <p:grpSpPr>
          <a:xfrm>
            <a:off x="2775338" y="1015574"/>
            <a:ext cx="1911349" cy="3973835"/>
            <a:chOff x="0" y="0"/>
            <a:chExt cx="1912669" cy="3973244"/>
          </a:xfrm>
        </p:grpSpPr>
        <p:sp>
          <p:nvSpPr>
            <p:cNvPr id="26" name="Zone de texte 426">
              <a:extLst>
                <a:ext uri="{FF2B5EF4-FFF2-40B4-BE49-F238E27FC236}">
                  <a16:creationId xmlns:a16="http://schemas.microsoft.com/office/drawing/2014/main" id="{C834BD45-3FF9-4E4E-AD3D-232CF107AE99}"/>
                </a:ext>
              </a:extLst>
            </p:cNvPr>
            <p:cNvSpPr txBox="1"/>
            <p:nvPr/>
          </p:nvSpPr>
          <p:spPr>
            <a:xfrm>
              <a:off x="7034" y="0"/>
              <a:ext cx="1904805" cy="30914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Working group/cluster/</a:t>
              </a:r>
              <a:b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</a:b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network meeting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7" name="Zone de texte 427">
              <a:extLst>
                <a:ext uri="{FF2B5EF4-FFF2-40B4-BE49-F238E27FC236}">
                  <a16:creationId xmlns:a16="http://schemas.microsoft.com/office/drawing/2014/main" id="{1B083F4B-18A7-834D-A9F9-278CC120AC87}"/>
                </a:ext>
              </a:extLst>
            </p:cNvPr>
            <p:cNvSpPr txBox="1"/>
            <p:nvPr/>
          </p:nvSpPr>
          <p:spPr>
            <a:xfrm>
              <a:off x="0" y="457200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Webinar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8" name="Zone de texte 428">
              <a:extLst>
                <a:ext uri="{FF2B5EF4-FFF2-40B4-BE49-F238E27FC236}">
                  <a16:creationId xmlns:a16="http://schemas.microsoft.com/office/drawing/2014/main" id="{D46C4BC1-CD4E-7742-BBC7-C480EF9910EA}"/>
                </a:ext>
              </a:extLst>
            </p:cNvPr>
            <p:cNvSpPr txBox="1"/>
            <p:nvPr/>
          </p:nvSpPr>
          <p:spPr>
            <a:xfrm>
              <a:off x="0" y="900332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Conference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9" name="Zone de texte 429">
              <a:extLst>
                <a:ext uri="{FF2B5EF4-FFF2-40B4-BE49-F238E27FC236}">
                  <a16:creationId xmlns:a16="http://schemas.microsoft.com/office/drawing/2014/main" id="{1B8AA1A2-F45D-0A43-A194-D6BA637F28DD}"/>
                </a:ext>
              </a:extLst>
            </p:cNvPr>
            <p:cNvSpPr txBox="1"/>
            <p:nvPr/>
          </p:nvSpPr>
          <p:spPr>
            <a:xfrm>
              <a:off x="7034" y="1835834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Social media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Zone de texte 430">
              <a:extLst>
                <a:ext uri="{FF2B5EF4-FFF2-40B4-BE49-F238E27FC236}">
                  <a16:creationId xmlns:a16="http://schemas.microsoft.com/office/drawing/2014/main" id="{50F821E0-15BB-7946-99C0-4949B7AEB67B}"/>
                </a:ext>
              </a:extLst>
            </p:cNvPr>
            <p:cNvSpPr txBox="1"/>
            <p:nvPr/>
          </p:nvSpPr>
          <p:spPr>
            <a:xfrm>
              <a:off x="0" y="2286000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Policy review/policy </a:t>
              </a:r>
              <a:b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</a:b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development meeting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1" name="Zone de texte 431">
              <a:extLst>
                <a:ext uri="{FF2B5EF4-FFF2-40B4-BE49-F238E27FC236}">
                  <a16:creationId xmlns:a16="http://schemas.microsoft.com/office/drawing/2014/main" id="{DA3BA495-0651-8B4B-8415-67E033DBE907}"/>
                </a:ext>
              </a:extLst>
            </p:cNvPr>
            <p:cNvSpPr txBox="1"/>
            <p:nvPr/>
          </p:nvSpPr>
          <p:spPr>
            <a:xfrm>
              <a:off x="7034" y="1371600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Public online resource collection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" name="Zone de texte 432">
              <a:extLst>
                <a:ext uri="{FF2B5EF4-FFF2-40B4-BE49-F238E27FC236}">
                  <a16:creationId xmlns:a16="http://schemas.microsoft.com/office/drawing/2014/main" id="{E3DB8AE8-4526-C346-B973-EEF053737159}"/>
                </a:ext>
              </a:extLst>
            </p:cNvPr>
            <p:cNvSpPr txBox="1"/>
            <p:nvPr/>
          </p:nvSpPr>
          <p:spPr>
            <a:xfrm>
              <a:off x="7034" y="2743200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Informal meeting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3" name="Zone de texte 433">
              <a:extLst>
                <a:ext uri="{FF2B5EF4-FFF2-40B4-BE49-F238E27FC236}">
                  <a16:creationId xmlns:a16="http://schemas.microsoft.com/office/drawing/2014/main" id="{E45D01C5-CB39-9240-9CB7-C5648CB26F84}"/>
                </a:ext>
              </a:extLst>
            </p:cNvPr>
            <p:cNvSpPr txBox="1"/>
            <p:nvPr/>
          </p:nvSpPr>
          <p:spPr>
            <a:xfrm>
              <a:off x="7034" y="3207434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Training sessions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4" name="Zone de texte 434">
              <a:extLst>
                <a:ext uri="{FF2B5EF4-FFF2-40B4-BE49-F238E27FC236}">
                  <a16:creationId xmlns:a16="http://schemas.microsoft.com/office/drawing/2014/main" id="{0119C398-C621-5B49-A97A-7B0468B573E3}"/>
                </a:ext>
              </a:extLst>
            </p:cNvPr>
            <p:cNvSpPr txBox="1"/>
            <p:nvPr/>
          </p:nvSpPr>
          <p:spPr>
            <a:xfrm>
              <a:off x="0" y="3664634"/>
              <a:ext cx="1905635" cy="308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Meeting/briefing with </a:t>
              </a:r>
              <a:b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</a:br>
              <a:r>
                <a:rPr lang="en-US" sz="900">
                  <a:solidFill>
                    <a:srgbClr val="FFFFFF"/>
                  </a:solidFill>
                  <a:effectLst/>
                  <a:latin typeface="Montserrat Light" pitchFamily="2" charset="77"/>
                  <a:ea typeface="OpenSans-Light" panose="020B0606030504020204" pitchFamily="34" charset="0"/>
                  <a:cs typeface="Open Sans Light" panose="020B0306030504020204" pitchFamily="34" charset="0"/>
                </a:rPr>
                <a:t>key stakeholders</a:t>
              </a:r>
              <a:endParaRPr lang="fr-FR" sz="900">
                <a:solidFill>
                  <a:srgbClr val="FFFFFF"/>
                </a:solidFill>
                <a:effectLst/>
                <a:latin typeface="Montserrat Light" pitchFamily="2" charset="77"/>
                <a:ea typeface="OpenSans-Light" panose="020B0606030504020204" pitchFamily="34" charset="0"/>
                <a:cs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87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: avec coins arrondis en diagonale 13">
            <a:extLst>
              <a:ext uri="{FF2B5EF4-FFF2-40B4-BE49-F238E27FC236}">
                <a16:creationId xmlns:a16="http://schemas.microsoft.com/office/drawing/2014/main" id="{AAF1F400-4C4C-6F44-98DD-7894312D1969}"/>
              </a:ext>
            </a:extLst>
          </p:cNvPr>
          <p:cNvSpPr/>
          <p:nvPr/>
        </p:nvSpPr>
        <p:spPr>
          <a:xfrm>
            <a:off x="4572000" y="2603405"/>
            <a:ext cx="3397494" cy="1551369"/>
          </a:xfrm>
          <a:prstGeom prst="round2Diag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avec coins arrondis en diagonale 11">
            <a:extLst>
              <a:ext uri="{FF2B5EF4-FFF2-40B4-BE49-F238E27FC236}">
                <a16:creationId xmlns:a16="http://schemas.microsoft.com/office/drawing/2014/main" id="{4AF4849D-8499-624F-88AF-2578369E8B50}"/>
              </a:ext>
            </a:extLst>
          </p:cNvPr>
          <p:cNvSpPr/>
          <p:nvPr/>
        </p:nvSpPr>
        <p:spPr>
          <a:xfrm>
            <a:off x="839449" y="2603405"/>
            <a:ext cx="3397494" cy="1551369"/>
          </a:xfrm>
          <a:prstGeom prst="round2DiagRect">
            <a:avLst/>
          </a:prstGeom>
          <a:solidFill>
            <a:srgbClr val="2F9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avec coins arrondis en diagonale 10">
            <a:extLst>
              <a:ext uri="{FF2B5EF4-FFF2-40B4-BE49-F238E27FC236}">
                <a16:creationId xmlns:a16="http://schemas.microsoft.com/office/drawing/2014/main" id="{F1BF310F-E4F4-4042-B63F-A1F6966AF858}"/>
              </a:ext>
            </a:extLst>
          </p:cNvPr>
          <p:cNvSpPr/>
          <p:nvPr/>
        </p:nvSpPr>
        <p:spPr>
          <a:xfrm>
            <a:off x="786882" y="2655871"/>
            <a:ext cx="3397494" cy="1551369"/>
          </a:xfrm>
          <a:prstGeom prst="round2Diag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8D8BF6-01CA-474D-8A8B-6DE07167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7795"/>
            <a:ext cx="7886700" cy="341632"/>
          </a:xfrm>
        </p:spPr>
        <p:txBody>
          <a:bodyPr/>
          <a:lstStyle/>
          <a:p>
            <a:r>
              <a:rPr lang="fr-FR"/>
              <a:t>Making your communications 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AA0BAC-B8C0-0D40-B8E1-7905B752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72190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fr-FR"/>
              <a:t>Set objective that are:</a:t>
            </a:r>
          </a:p>
          <a:p>
            <a:pPr marL="0" indent="0">
              <a:spcBef>
                <a:spcPts val="0"/>
              </a:spcBef>
              <a:buNone/>
            </a:pPr>
            <a:br>
              <a:rPr lang="fr-FR"/>
            </a:b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/>
              <a:t>pecific, </a:t>
            </a: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/>
              <a:t>easurable, </a:t>
            </a: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fr-FR"/>
              <a:t>chievable, </a:t>
            </a: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/>
              <a:t>elevant and </a:t>
            </a:r>
            <a:r>
              <a:rPr lang="fr-FR" b="1">
                <a:solidFill>
                  <a:srgbClr val="2046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/>
              <a:t>imely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9EB872-A24F-AB4A-8809-037366452314}"/>
              </a:ext>
            </a:extLst>
          </p:cNvPr>
          <p:cNvSpPr txBox="1"/>
          <p:nvPr/>
        </p:nvSpPr>
        <p:spPr>
          <a:xfrm>
            <a:off x="1109371" y="2762885"/>
            <a:ext cx="27525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fr-FR"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Example:</a:t>
            </a:r>
          </a:p>
          <a:p>
            <a:pPr lvl="0">
              <a:spcAft>
                <a:spcPts val="1200"/>
              </a:spcAft>
            </a:pPr>
            <a:r>
              <a:rPr lang="fr-FR"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Make this objective </a:t>
            </a:r>
            <a:r>
              <a:rPr lang="fr-FR" sz="1400" b="1">
                <a:solidFill>
                  <a:schemeClr val="bg1"/>
                </a:solidFill>
                <a:latin typeface="Montserrat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SMART</a:t>
            </a:r>
            <a:r>
              <a:rPr lang="fr-FR"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lvl="0"/>
            <a:r>
              <a:rPr lang="fr-FR" sz="1400" i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want to reduce cholera </a:t>
            </a:r>
            <a:br>
              <a:rPr lang="fr-FR" sz="1400" i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fr-FR" sz="1400" i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transmission in my community. 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A5B54FB-5D38-4F42-9A71-6C3799FC93FE}"/>
              </a:ext>
            </a:extLst>
          </p:cNvPr>
          <p:cNvCxnSpPr>
            <a:cxnSpLocks/>
          </p:cNvCxnSpPr>
          <p:nvPr/>
        </p:nvCxnSpPr>
        <p:spPr>
          <a:xfrm>
            <a:off x="1193838" y="3057992"/>
            <a:ext cx="307299" cy="0"/>
          </a:xfrm>
          <a:prstGeom prst="line">
            <a:avLst/>
          </a:prstGeom>
          <a:ln w="28575">
            <a:solidFill>
              <a:srgbClr val="D90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C56356FF-EEA7-4E4B-A176-BF04AA986E11}"/>
              </a:ext>
            </a:extLst>
          </p:cNvPr>
          <p:cNvSpPr/>
          <p:nvPr/>
        </p:nvSpPr>
        <p:spPr>
          <a:xfrm>
            <a:off x="4529350" y="2655871"/>
            <a:ext cx="3397494" cy="1551369"/>
          </a:xfrm>
          <a:prstGeom prst="round2DiagRect">
            <a:avLst/>
          </a:prstGeom>
          <a:solidFill>
            <a:srgbClr val="204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2A9900-F709-D849-81D1-0266AFBDA8AE}"/>
              </a:ext>
            </a:extLst>
          </p:cNvPr>
          <p:cNvSpPr txBox="1"/>
          <p:nvPr/>
        </p:nvSpPr>
        <p:spPr>
          <a:xfrm>
            <a:off x="4716926" y="2739057"/>
            <a:ext cx="3117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will increase handwashing practices in X community by 10% (based on baseline data from my report on hand-washing practices) by running </a:t>
            </a:r>
            <a:br>
              <a:rPr lang="en-GB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radio campaigns on World Health Day (in 2 weeks’ time).</a:t>
            </a:r>
            <a:endParaRPr lang="fr-FR" sz="1400" i="1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9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7B119-1342-234A-9CB2-F0493F4E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Identify users of research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4AE97-88A9-A344-B5C4-366432F8C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International agencies/multilateral organizations</a:t>
            </a:r>
          </a:p>
          <a:p>
            <a:r>
              <a:rPr lang="fr-FR"/>
              <a:t>Working group/cluster members</a:t>
            </a:r>
          </a:p>
          <a:p>
            <a:r>
              <a:rPr lang="fr-FR"/>
              <a:t>Governments/ministries</a:t>
            </a:r>
          </a:p>
          <a:p>
            <a:r>
              <a:rPr lang="fr-FR"/>
              <a:t>Communities affected by a crisis</a:t>
            </a:r>
          </a:p>
          <a:p>
            <a:r>
              <a:rPr lang="fr-FR"/>
              <a:t>Local civil society organizations (CSOs)</a:t>
            </a:r>
          </a:p>
          <a:p>
            <a:r>
              <a:rPr lang="fr-FR"/>
              <a:t>Funders/donors</a:t>
            </a:r>
          </a:p>
          <a:p>
            <a:r>
              <a:rPr lang="fr-FR"/>
              <a:t>Traditional media</a:t>
            </a:r>
          </a:p>
          <a:p>
            <a:r>
              <a:rPr lang="fr-FR"/>
              <a:t>Social media</a:t>
            </a:r>
          </a:p>
          <a:p>
            <a:r>
              <a:rPr lang="fr-FR"/>
              <a:t>Academia</a:t>
            </a:r>
          </a:p>
          <a:p>
            <a:r>
              <a:rPr lang="fr-FR"/>
              <a:t>Any others?</a:t>
            </a:r>
          </a:p>
        </p:txBody>
      </p:sp>
    </p:spTree>
    <p:extLst>
      <p:ext uri="{BB962C8B-B14F-4D97-AF65-F5344CB8AC3E}">
        <p14:creationId xmlns:p14="http://schemas.microsoft.com/office/powerpoint/2010/main" val="29913371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1787</TotalTime>
  <Words>677</Words>
  <Application>Microsoft Macintosh PowerPoint</Application>
  <PresentationFormat>Affichage à l'écran (16:9)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7" baseType="lpstr">
      <vt:lpstr>Arial</vt:lpstr>
      <vt:lpstr>Calibri</vt:lpstr>
      <vt:lpstr>Montserrat</vt:lpstr>
      <vt:lpstr>Montserrat Light</vt:lpstr>
      <vt:lpstr>Montserrat Medium</vt:lpstr>
      <vt:lpstr>Open Sans</vt:lpstr>
      <vt:lpstr>Open Sans Light</vt:lpstr>
      <vt:lpstr>Open Sans Semibold</vt:lpstr>
      <vt:lpstr>OpenSans-Light</vt:lpstr>
      <vt:lpstr>Times New Roman</vt:lpstr>
      <vt:lpstr>Wingdings</vt:lpstr>
      <vt:lpstr>Thème Office</vt:lpstr>
      <vt:lpstr>Présentation PowerPoint</vt:lpstr>
      <vt:lpstr>LEARNING OUTCOMES</vt:lpstr>
      <vt:lpstr>Key questions in social science research</vt:lpstr>
      <vt:lpstr>Communicating research outputs</vt:lpstr>
      <vt:lpstr>Communicating research outputs</vt:lpstr>
      <vt:lpstr>Products – what you produce</vt:lpstr>
      <vt:lpstr>Channels – how you distribute your products</vt:lpstr>
      <vt:lpstr>Making your communications plan</vt:lpstr>
      <vt:lpstr>Identify users of research</vt:lpstr>
      <vt:lpstr>Présentation PowerPoint</vt:lpstr>
      <vt:lpstr>Know your audience</vt:lpstr>
      <vt:lpstr>Know your audience</vt:lpstr>
      <vt:lpstr>Stakeholder Template</vt:lpstr>
      <vt:lpstr>A message that turns outputs into action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59</cp:revision>
  <cp:lastPrinted>2022-03-21T12:05:02Z</cp:lastPrinted>
  <dcterms:created xsi:type="dcterms:W3CDTF">2022-03-21T09:09:42Z</dcterms:created>
  <dcterms:modified xsi:type="dcterms:W3CDTF">2022-04-07T16:02:23Z</dcterms:modified>
</cp:coreProperties>
</file>