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87" r:id="rId4"/>
    <p:sldId id="452" r:id="rId5"/>
    <p:sldId id="408" r:id="rId6"/>
    <p:sldId id="433" r:id="rId7"/>
    <p:sldId id="442" r:id="rId8"/>
    <p:sldId id="453" r:id="rId9"/>
    <p:sldId id="454" r:id="rId10"/>
    <p:sldId id="455" r:id="rId11"/>
    <p:sldId id="456" r:id="rId12"/>
    <p:sldId id="425" r:id="rId13"/>
    <p:sldId id="427" r:id="rId14"/>
    <p:sldId id="428" r:id="rId15"/>
    <p:sldId id="429" r:id="rId16"/>
    <p:sldId id="430" r:id="rId17"/>
    <p:sldId id="457" r:id="rId18"/>
    <p:sldId id="458" r:id="rId19"/>
    <p:sldId id="459" r:id="rId20"/>
    <p:sldId id="460" r:id="rId21"/>
    <p:sldId id="46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C67"/>
    <a:srgbClr val="204669"/>
    <a:srgbClr val="D90368"/>
    <a:srgbClr val="E4E6ED"/>
    <a:srgbClr val="EEF5EF"/>
    <a:srgbClr val="EEECEB"/>
    <a:srgbClr val="FCCF9E"/>
    <a:srgbClr val="7B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74"/>
  </p:normalViewPr>
  <p:slideViewPr>
    <p:cSldViewPr snapToGrid="0" snapToObjects="1" showGuides="1">
      <p:cViewPr varScale="1">
        <p:scale>
          <a:sx n="170" d="100"/>
          <a:sy n="170" d="100"/>
        </p:scale>
        <p:origin x="200" y="1096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08/04/2022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‹N°›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Translating social science research into action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6, SESSION 1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2lignes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0543FE7-8A14-7140-9010-BC655A23E5E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1FA233-D983-4643-A5E6-20FEF6009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orient="horz" pos="5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08/04/2022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  <p:sldLayoutId id="2147483688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FEB15-7892-2943-B4CA-A63FF54A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Challenges to translating research into action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312BAB-94F8-7E48-8C75-6E36000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340" y="1596451"/>
            <a:ext cx="8375329" cy="19337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04E5-2096-8B46-BC1F-1C58BC4D8BFD}"/>
              </a:ext>
            </a:extLst>
          </p:cNvPr>
          <p:cNvSpPr/>
          <p:nvPr/>
        </p:nvSpPr>
        <p:spPr>
          <a:xfrm>
            <a:off x="711680" y="1941226"/>
            <a:ext cx="1228139" cy="12291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lvl="0" algn="ctr">
              <a:lnSpc>
                <a:spcPts val="1000"/>
              </a:lnSpc>
            </a:pPr>
            <a:r>
              <a:rPr lang="en-US" sz="900" dirty="0">
                <a:solidFill>
                  <a:srgbClr val="2F9C67"/>
                </a:solidFill>
                <a:latin typeface="Montserrat Light" pitchFamily="2" charset="77"/>
              </a:rPr>
              <a:t>Rigid programming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EFB6F-A8AA-BC4E-B2FB-CE54F9B61969}"/>
              </a:ext>
            </a:extLst>
          </p:cNvPr>
          <p:cNvSpPr/>
          <p:nvPr/>
        </p:nvSpPr>
        <p:spPr>
          <a:xfrm>
            <a:off x="2347784" y="1941226"/>
            <a:ext cx="1228139" cy="12291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lvl="0" algn="ctr">
              <a:lnSpc>
                <a:spcPts val="1000"/>
              </a:lnSpc>
            </a:pPr>
            <a: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  <a:t>Revealing </a:t>
            </a:r>
            <a:b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  <a:t>issues or </a:t>
            </a:r>
            <a:b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  <a:t>problems that </a:t>
            </a:r>
            <a:b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  <a:t>are political and structural, which can be harder </a:t>
            </a:r>
            <a:b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204669"/>
                </a:solidFill>
                <a:latin typeface="Montserrat Light" pitchFamily="2" charset="77"/>
              </a:rPr>
              <a:t>to solve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7BB10-AED1-F64C-947C-071E53691333}"/>
              </a:ext>
            </a:extLst>
          </p:cNvPr>
          <p:cNvSpPr/>
          <p:nvPr/>
        </p:nvSpPr>
        <p:spPr>
          <a:xfrm>
            <a:off x="3993758" y="1941226"/>
            <a:ext cx="1231056" cy="12291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lvl="0" algn="ctr">
              <a:lnSpc>
                <a:spcPts val="1000"/>
              </a:lnSpc>
            </a:pPr>
            <a:r>
              <a:rPr lang="en-US" sz="900" dirty="0">
                <a:solidFill>
                  <a:srgbClr val="FCCF9E"/>
                </a:solidFill>
                <a:latin typeface="Montserrat Light" pitchFamily="2" charset="77"/>
              </a:rPr>
              <a:t>Identifying problems and weaknesses which can cause certain audiences to become </a:t>
            </a:r>
            <a:br>
              <a:rPr lang="en-US" sz="900" dirty="0">
                <a:solidFill>
                  <a:srgbClr val="FCCF9E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FCCF9E"/>
                </a:solidFill>
                <a:latin typeface="Montserrat Light" pitchFamily="2" charset="77"/>
              </a:rPr>
              <a:t>defensive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DAA93-3501-264D-AA87-9EA331B2D61A}"/>
              </a:ext>
            </a:extLst>
          </p:cNvPr>
          <p:cNvSpPr/>
          <p:nvPr/>
        </p:nvSpPr>
        <p:spPr>
          <a:xfrm>
            <a:off x="5629862" y="1941226"/>
            <a:ext cx="1228138" cy="12291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lvl="0" algn="ctr">
              <a:lnSpc>
                <a:spcPts val="1000"/>
              </a:lnSpc>
            </a:pPr>
            <a:r>
              <a:rPr lang="en-US" sz="900" dirty="0">
                <a:solidFill>
                  <a:srgbClr val="7B6A67"/>
                </a:solidFill>
                <a:latin typeface="Montserrat Light" pitchFamily="2" charset="77"/>
              </a:rPr>
              <a:t>Poor understanding </a:t>
            </a:r>
            <a:br>
              <a:rPr lang="en-US" sz="900" dirty="0">
                <a:solidFill>
                  <a:srgbClr val="7B6A67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7B6A67"/>
                </a:solidFill>
                <a:latin typeface="Montserrat Light" pitchFamily="2" charset="77"/>
              </a:rPr>
              <a:t>and low perceived value of social science 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350B9D-AD18-9240-A309-AB874ADEB625}"/>
              </a:ext>
            </a:extLst>
          </p:cNvPr>
          <p:cNvSpPr/>
          <p:nvPr/>
        </p:nvSpPr>
        <p:spPr>
          <a:xfrm>
            <a:off x="7255351" y="1941226"/>
            <a:ext cx="1228137" cy="1229194"/>
          </a:xfrm>
          <a:prstGeom prst="rect">
            <a:avLst/>
          </a:prstGeom>
        </p:spPr>
        <p:txBody>
          <a:bodyPr wrap="square" lIns="72000" tIns="0" rIns="72000" bIns="0" anchor="ctr" anchorCtr="0">
            <a:noAutofit/>
          </a:bodyPr>
          <a:lstStyle/>
          <a:p>
            <a:pPr lvl="0" algn="ctr">
              <a:lnSpc>
                <a:spcPts val="1000"/>
              </a:lnSpc>
            </a:pPr>
            <a:r>
              <a:rPr lang="en-US" sz="900" dirty="0">
                <a:solidFill>
                  <a:srgbClr val="D90368"/>
                </a:solidFill>
                <a:latin typeface="Montserrat Light" pitchFamily="2" charset="77"/>
              </a:rPr>
              <a:t>Resources to act </a:t>
            </a:r>
            <a:br>
              <a:rPr lang="en-US" sz="900" dirty="0">
                <a:solidFill>
                  <a:srgbClr val="D90368"/>
                </a:solidFill>
                <a:latin typeface="Montserrat Light" pitchFamily="2" charset="77"/>
              </a:rPr>
            </a:br>
            <a:r>
              <a:rPr lang="en-US" sz="900" dirty="0">
                <a:solidFill>
                  <a:srgbClr val="D90368"/>
                </a:solidFill>
                <a:latin typeface="Montserrat Light" pitchFamily="2" charset="77"/>
              </a:rPr>
              <a:t>on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7380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DE6E5-5EF3-424C-9BE0-7097840F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turning </a:t>
            </a:r>
            <a:br>
              <a:rPr lang="fr-FR"/>
            </a:br>
            <a:r>
              <a:rPr lang="fr-FR"/>
              <a:t>evidence into action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326305-EC2D-754F-9DBB-D96DCD23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438025" cy="3263504"/>
          </a:xfrm>
        </p:spPr>
        <p:txBody>
          <a:bodyPr/>
          <a:lstStyle/>
          <a:p>
            <a:r>
              <a:rPr lang="fr-FR"/>
              <a:t>What might be some practical steps to turn social science evidence into action?</a:t>
            </a:r>
          </a:p>
          <a:p>
            <a:r>
              <a:rPr lang="fr-FR"/>
              <a:t>Try to think of an experience where social science research did inform and improve humanitarian assistance.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6CDDDC-C6AD-B34C-979E-97116CFCDCD4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5B3F34-A9EC-B744-9680-9E89A940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6" y="627534"/>
            <a:ext cx="807638" cy="1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0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9" y="1345581"/>
            <a:ext cx="3564209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Enabling environments</a:t>
            </a:r>
          </a:p>
          <a:p>
            <a:pPr marL="177800" indent="0">
              <a:buNone/>
            </a:pP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1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51" y="1642947"/>
            <a:ext cx="2902569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Enabling environments</a:t>
            </a:r>
          </a:p>
          <a:p>
            <a:pPr marL="177800" indent="0">
              <a:buNone/>
            </a:pP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4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8" y="1940313"/>
            <a:ext cx="4738805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Enabling environments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1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8" y="2230244"/>
            <a:ext cx="5571430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204669"/>
              </a:buClr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815152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Enabling environments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5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9" y="2520176"/>
            <a:ext cx="5043606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204669"/>
              </a:buClr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815152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Communicate them effectively to different audiences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Enabling environments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56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9" y="2814813"/>
            <a:ext cx="5043606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204669"/>
              </a:buClr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815152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Enabling environments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47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avec coins arrondis en diagonale 9">
            <a:extLst>
              <a:ext uri="{FF2B5EF4-FFF2-40B4-BE49-F238E27FC236}">
                <a16:creationId xmlns:a16="http://schemas.microsoft.com/office/drawing/2014/main" id="{AEC67028-00D9-4D4E-A246-F4960D78F300}"/>
              </a:ext>
            </a:extLst>
          </p:cNvPr>
          <p:cNvSpPr/>
          <p:nvPr/>
        </p:nvSpPr>
        <p:spPr>
          <a:xfrm>
            <a:off x="831954" y="2129467"/>
            <a:ext cx="2773180" cy="2112750"/>
          </a:xfrm>
          <a:prstGeom prst="round2DiagRect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FR"/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21593F15-B8A8-754B-B8C4-8EF19BF073A4}"/>
              </a:ext>
            </a:extLst>
          </p:cNvPr>
          <p:cNvSpPr/>
          <p:nvPr/>
        </p:nvSpPr>
        <p:spPr>
          <a:xfrm>
            <a:off x="4264701" y="2129467"/>
            <a:ext cx="2773180" cy="2112750"/>
          </a:xfrm>
          <a:prstGeom prst="round2DiagRect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7065F7-32FA-FE41-97A4-3027FA58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840230"/>
          </a:xfrm>
        </p:spPr>
        <p:txBody>
          <a:bodyPr/>
          <a:lstStyle/>
          <a:p>
            <a:r>
              <a:rPr lang="fr-FR"/>
              <a:t>How has social science research been </a:t>
            </a:r>
            <a:br>
              <a:rPr lang="fr-FR"/>
            </a:br>
            <a:r>
              <a:rPr lang="fr-FR"/>
              <a:t>used to influence response action? 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09F0B5-B9BB-F44F-BDEF-B150762A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45914" cy="362145"/>
          </a:xfrm>
        </p:spPr>
        <p:txBody>
          <a:bodyPr/>
          <a:lstStyle/>
          <a:p>
            <a:pPr marL="0" indent="0">
              <a:buNone/>
            </a:pP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example – Integrated Outbreak Analytics </a:t>
            </a:r>
          </a:p>
          <a:p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ADC413B-2E85-984B-96B2-7E9234FB599F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FCCF9E">
              <a:alpha val="10000"/>
            </a:srgbClr>
          </a:solidFill>
          <a:ln w="6350">
            <a:solidFill>
              <a:srgbClr val="FCC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9602A6-BFC4-EE4F-B7FF-45DD6EB9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5" y="689429"/>
            <a:ext cx="933595" cy="9044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AAB5670-CA66-734A-9737-D580CD7A20A5}"/>
              </a:ext>
            </a:extLst>
          </p:cNvPr>
          <p:cNvSpPr txBox="1"/>
          <p:nvPr/>
        </p:nvSpPr>
        <p:spPr>
          <a:xfrm>
            <a:off x="946008" y="2309003"/>
            <a:ext cx="243427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Include the relevant stakeholders in survey design and study questions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Prioritize questions/information required by decision-makers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Triangulate and integrate data</a:t>
            </a:r>
          </a:p>
          <a:p>
            <a:pPr marL="171450" indent="-171450">
              <a:spcAft>
                <a:spcPts val="600"/>
              </a:spcAft>
              <a:buClr>
                <a:srgbClr val="204669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Coordinate data well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93B9EC-4D9B-E54D-AB64-341DF3E330A5}"/>
              </a:ext>
            </a:extLst>
          </p:cNvPr>
          <p:cNvSpPr txBox="1"/>
          <p:nvPr/>
        </p:nvSpPr>
        <p:spPr>
          <a:xfrm>
            <a:off x="4366887" y="2309003"/>
            <a:ext cx="24311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0466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Discuss results with different researchers and analysts before presenting</a:t>
            </a:r>
          </a:p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Systematically present results</a:t>
            </a:r>
          </a:p>
          <a:p>
            <a:pPr marL="171450" indent="-171450">
              <a:spcAft>
                <a:spcPts val="600"/>
              </a:spcAft>
              <a:buClr>
                <a:srgbClr val="2F9C67"/>
              </a:buClr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Organize discussions with influencers and decision-makers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E76011A-744F-C343-8587-AF1863DA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94" y="2939373"/>
            <a:ext cx="660107" cy="2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7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6ADE3-B4D3-B848-B4A7-34BA433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A0802-2841-414B-ABE2-B4CFBA4D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4842760" cy="3263504"/>
          </a:xfrm>
        </p:spPr>
        <p:txBody>
          <a:bodyPr/>
          <a:lstStyle/>
          <a:p>
            <a:r>
              <a:rPr lang="fr-FR"/>
              <a:t>There are different types of change that research can bring about in humanitarian action, including improved knowledge, strengthened networks, strategic change and operational change.</a:t>
            </a:r>
          </a:p>
          <a:p>
            <a:r>
              <a:rPr lang="fr-FR"/>
              <a:t>Research can bring about change in community engagement/communications related operations and strategy. Change can also occur across sectors and within local systems and networks.</a:t>
            </a:r>
          </a:p>
        </p:txBody>
      </p:sp>
    </p:spTree>
    <p:extLst>
      <p:ext uri="{BB962C8B-B14F-4D97-AF65-F5344CB8AC3E}">
        <p14:creationId xmlns:p14="http://schemas.microsoft.com/office/powerpoint/2010/main" val="199817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4425264" cy="3263504"/>
          </a:xfrm>
        </p:spPr>
        <p:txBody>
          <a:bodyPr/>
          <a:lstStyle/>
          <a:p>
            <a:pPr marL="177800" lvl="0"/>
            <a:r>
              <a:rPr lang="en-GB" dirty="0"/>
              <a:t>Understand what it means to translate social science research into action</a:t>
            </a:r>
          </a:p>
          <a:p>
            <a:pPr marL="177800" lvl="0"/>
            <a:r>
              <a:rPr lang="en-GB" dirty="0"/>
              <a:t>Understand the key challenges and opportunities to effectively translate knowledge to inform programming and/or policy</a:t>
            </a:r>
          </a:p>
          <a:p>
            <a:pPr marL="177800" lvl="0"/>
            <a:r>
              <a:rPr lang="en-GB" dirty="0"/>
              <a:t>Become familiar with practical steps needed to translate evidence to inform action</a:t>
            </a:r>
          </a:p>
          <a:p>
            <a:pPr marL="6350" lv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6ADE3-B4D3-B848-B4A7-34BA433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B1170B0-6E10-E446-8C45-EFC390E34648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5644734" cy="3263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Challenges to translating knowledge to action during an emergency include: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Producing data/findings in real time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Priority misalignment – disconnect between researchers and practitioners/humanitarian responders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Transforming and communicating complex findings in a simple and digestible way 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Rigid programmes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Revealing issues that are political and structural, which can be harder to solve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Identifying problems and weaknesses which can cause certain audiences to become defensive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Poor understanding and low perceived value of social science research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Lack of resources to act on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51375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6ADE3-B4D3-B848-B4A7-34BA433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CB1170B0-6E10-E446-8C45-EFC390E34648}"/>
              </a:ext>
            </a:extLst>
          </p:cNvPr>
          <p:cNvSpPr txBox="1">
            <a:spLocks/>
          </p:cNvSpPr>
          <p:nvPr/>
        </p:nvSpPr>
        <p:spPr>
          <a:xfrm>
            <a:off x="628650" y="1369219"/>
            <a:ext cx="564473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04669"/>
              </a:buClr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Key steps for transforming social science data into action include: 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Begin at the research design stage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Frame actionable research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Transform analysed data into actionable findings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Transform those findings into actionable recommendations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Communicate findings effectively to different audiences</a:t>
            </a:r>
          </a:p>
          <a:p>
            <a:pPr marL="312738" indent="-163513"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en-GB" dirty="0"/>
              <a:t>Enabling environments</a:t>
            </a:r>
          </a:p>
          <a:p>
            <a:r>
              <a:rPr lang="en-GB" dirty="0"/>
              <a:t>Features of the systems you work in, including institutions and actors, are also central to ensuring that evidence is taken up and used.</a:t>
            </a:r>
          </a:p>
        </p:txBody>
      </p:sp>
    </p:spTree>
    <p:extLst>
      <p:ext uri="{BB962C8B-B14F-4D97-AF65-F5344CB8AC3E}">
        <p14:creationId xmlns:p14="http://schemas.microsoft.com/office/powerpoint/2010/main" val="398333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B76AFB-09F5-D244-91E9-6D29E29AE7F2}"/>
              </a:ext>
            </a:extLst>
          </p:cNvPr>
          <p:cNvSpPr/>
          <p:nvPr/>
        </p:nvSpPr>
        <p:spPr>
          <a:xfrm>
            <a:off x="1423717" y="530525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people’s values, priorities, beliefs and life experiences interact with the response </a:t>
            </a:r>
          </a:p>
          <a:p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humanitarian needs.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8A30F-8C0B-0141-8931-2800FE3EE98F}"/>
              </a:ext>
            </a:extLst>
          </p:cNvPr>
          <p:cNvSpPr/>
          <p:nvPr/>
        </p:nvSpPr>
        <p:spPr>
          <a:xfrm>
            <a:off x="1423717" y="1115812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consider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systems responding to the crisis are organized (e.g. the health system)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which mechanisms (e.g. social protection) and structures (e.g. churches) already exist.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AA5AE-D528-B148-9F96-C0E5C322FC0C}"/>
              </a:ext>
            </a:extLst>
          </p:cNvPr>
          <p:cNvSpPr/>
          <p:nvPr/>
        </p:nvSpPr>
        <p:spPr>
          <a:xfrm>
            <a:off x="1423717" y="1701099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how social, cultural, psychological, historical, political and economic factors influence people’s behaviour and / or the functioning of systems responding to the emergency.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98E80-8FD0-B345-BEAF-6874CE9711FA}"/>
              </a:ext>
            </a:extLst>
          </p:cNvPr>
          <p:cNvSpPr/>
          <p:nvPr/>
        </p:nvSpPr>
        <p:spPr>
          <a:xfrm>
            <a:off x="1423717" y="2286386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potential gaps or tensions between how the response is being designed and delivered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how communities see and interpret it.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0512D-D649-3A4F-806E-7769DA664FC8}"/>
              </a:ext>
            </a:extLst>
          </p:cNvPr>
          <p:cNvSpPr/>
          <p:nvPr/>
        </p:nvSpPr>
        <p:spPr>
          <a:xfrm>
            <a:off x="1423717" y="2871673"/>
            <a:ext cx="6158752" cy="380480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understand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local priorities for action, even where they contradict with the priorities </a:t>
            </a:r>
            <a:b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emergency responses.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3E561-B47A-644A-9ED4-C6976D5C0590}"/>
              </a:ext>
            </a:extLst>
          </p:cNvPr>
          <p:cNvSpPr/>
          <p:nvPr/>
        </p:nvSpPr>
        <p:spPr>
          <a:xfrm>
            <a:off x="1423717" y="3456958"/>
            <a:ext cx="6158752" cy="226591"/>
          </a:xfrm>
          <a:prstGeom prst="rect">
            <a:avLst/>
          </a:prstGeom>
          <a:solidFill>
            <a:srgbClr val="2F9C67">
              <a:alpha val="10000"/>
            </a:srgbClr>
          </a:solidFill>
          <a:ln w="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>
            <a:spAutoFit/>
          </a:bodyPr>
          <a:lstStyle/>
          <a:p>
            <a:r>
              <a:rPr lang="en-GB" sz="1000" b="1" dirty="0">
                <a:solidFill>
                  <a:srgbClr val="2F9C6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identify </a:t>
            </a:r>
            <a:r>
              <a:rPr lang="en-GB" sz="1000" dirty="0">
                <a:solidFill>
                  <a:srgbClr val="2F9C6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local capacities and resources, and local actions.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27B8B-CA82-294B-B6B4-3FEC3DA6B4C7}"/>
              </a:ext>
            </a:extLst>
          </p:cNvPr>
          <p:cNvSpPr/>
          <p:nvPr/>
        </p:nvSpPr>
        <p:spPr>
          <a:xfrm>
            <a:off x="1423717" y="3874673"/>
            <a:ext cx="6158752" cy="483960"/>
          </a:xfrm>
          <a:prstGeom prst="rect">
            <a:avLst/>
          </a:prstGeom>
          <a:solidFill>
            <a:srgbClr val="204669">
              <a:alpha val="10000"/>
            </a:srgbClr>
          </a:solidFill>
          <a:ln w="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/>
            <a: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this information to adapt the design and delivery of services and the way </a:t>
            </a:r>
            <a:b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00" b="1" dirty="0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 actors engage with communities throughout the response </a:t>
            </a:r>
          </a:p>
        </p:txBody>
      </p:sp>
    </p:spTree>
    <p:extLst>
      <p:ext uri="{BB962C8B-B14F-4D97-AF65-F5344CB8AC3E}">
        <p14:creationId xmlns:p14="http://schemas.microsoft.com/office/powerpoint/2010/main" val="255601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What sort of change can social </a:t>
            </a:r>
            <a:br>
              <a:rPr lang="fr-FR"/>
            </a:br>
            <a:r>
              <a:rPr lang="fr-FR"/>
              <a:t>science create?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172543" cy="3263504"/>
          </a:xfrm>
        </p:spPr>
        <p:txBody>
          <a:bodyPr/>
          <a:lstStyle/>
          <a:p>
            <a:r>
              <a:rPr lang="en-GB" dirty="0"/>
              <a:t>Can you share an example from your work when social science research has been used to inform and adapt the design and delivery of community engagement/communications strategies and approaches?</a:t>
            </a:r>
          </a:p>
        </p:txBody>
      </p:sp>
    </p:spTree>
    <p:extLst>
      <p:ext uri="{BB962C8B-B14F-4D97-AF65-F5344CB8AC3E}">
        <p14:creationId xmlns:p14="http://schemas.microsoft.com/office/powerpoint/2010/main" val="235833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Where can change happen?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AE4CEC2-712D-B242-9DF3-924F1E12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337435" cy="3263504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Change as a result of (operational) social science research can come at different levels: </a:t>
            </a:r>
          </a:p>
          <a:p>
            <a:r>
              <a:rPr lang="fr-FR"/>
              <a:t>Community engagement/communications-related operations and strategy (e.g. at local, national, and global levels)</a:t>
            </a:r>
          </a:p>
          <a:p>
            <a:r>
              <a:rPr lang="fr-FR"/>
              <a:t>Across other sectors of the response</a:t>
            </a:r>
          </a:p>
          <a:p>
            <a:r>
              <a:rPr lang="fr-FR"/>
              <a:t>Within local systems and networks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Useful &amp; Usable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638F04E-5031-3147-8F78-C07F27821F39}"/>
              </a:ext>
            </a:extLst>
          </p:cNvPr>
          <p:cNvGrpSpPr/>
          <p:nvPr/>
        </p:nvGrpSpPr>
        <p:grpSpPr>
          <a:xfrm>
            <a:off x="1104008" y="1326630"/>
            <a:ext cx="6935983" cy="2303436"/>
            <a:chOff x="0" y="0"/>
            <a:chExt cx="5831380" cy="193675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2CDCD84-CAF3-8945-BA86-27F7010E843E}"/>
                </a:ext>
              </a:extLst>
            </p:cNvPr>
            <p:cNvGrpSpPr/>
            <p:nvPr/>
          </p:nvGrpSpPr>
          <p:grpSpPr>
            <a:xfrm>
              <a:off x="0" y="0"/>
              <a:ext cx="1259840" cy="1936750"/>
              <a:chOff x="0" y="0"/>
              <a:chExt cx="1259840" cy="1936750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69C7F173-C62A-0B45-9035-F8ABD7B23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59840" cy="1936750"/>
              </a:xfrm>
              <a:prstGeom prst="rect">
                <a:avLst/>
              </a:prstGeom>
            </p:spPr>
          </p:pic>
          <p:sp>
            <p:nvSpPr>
              <p:cNvPr id="18" name="Zone de texte 486">
                <a:extLst>
                  <a:ext uri="{FF2B5EF4-FFF2-40B4-BE49-F238E27FC236}">
                    <a16:creationId xmlns:a16="http://schemas.microsoft.com/office/drawing/2014/main" id="{8FF9EA65-36AB-1A46-A525-FE73CD443FA1}"/>
                  </a:ext>
                </a:extLst>
              </p:cNvPr>
              <p:cNvSpPr txBox="1"/>
              <p:nvPr/>
            </p:nvSpPr>
            <p:spPr>
              <a:xfrm>
                <a:off x="379828" y="422031"/>
                <a:ext cx="50419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Useful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  <p:sp>
            <p:nvSpPr>
              <p:cNvPr id="19" name="Zone de texte 499">
                <a:extLst>
                  <a:ext uri="{FF2B5EF4-FFF2-40B4-BE49-F238E27FC236}">
                    <a16:creationId xmlns:a16="http://schemas.microsoft.com/office/drawing/2014/main" id="{63BF1537-3B78-1B49-985A-A8B0447EFC51}"/>
                  </a:ext>
                </a:extLst>
              </p:cNvPr>
              <p:cNvSpPr txBox="1"/>
              <p:nvPr/>
            </p:nvSpPr>
            <p:spPr>
              <a:xfrm>
                <a:off x="422031" y="865163"/>
                <a:ext cx="40513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Used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  <p:sp>
            <p:nvSpPr>
              <p:cNvPr id="20" name="Zone de texte 507">
                <a:extLst>
                  <a:ext uri="{FF2B5EF4-FFF2-40B4-BE49-F238E27FC236}">
                    <a16:creationId xmlns:a16="http://schemas.microsoft.com/office/drawing/2014/main" id="{D62B3043-5670-BC46-B66F-D86259AADFDD}"/>
                  </a:ext>
                </a:extLst>
              </p:cNvPr>
              <p:cNvSpPr txBox="1"/>
              <p:nvPr/>
            </p:nvSpPr>
            <p:spPr>
              <a:xfrm>
                <a:off x="379828" y="1357533"/>
                <a:ext cx="54102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2F9C67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Usable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05B417-D22F-F344-8502-D29F043C6B51}"/>
                </a:ext>
              </a:extLst>
            </p:cNvPr>
            <p:cNvSpPr/>
            <p:nvPr/>
          </p:nvSpPr>
          <p:spPr>
            <a:xfrm>
              <a:off x="1385645" y="295019"/>
              <a:ext cx="4445735" cy="633608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" b="1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  <a:cs typeface="OpenSans-Light" panose="020B0606030504020204" pitchFamily="34" charset="0"/>
                </a:rPr>
                <a:t>Useful</a:t>
              </a:r>
              <a:r>
                <a:rPr lang="en-US" sz="900">
                  <a:solidFill>
                    <a:srgbClr val="204669"/>
                  </a:solidFill>
                  <a:latin typeface="Open Sans Light" panose="020B0306030504020204" pitchFamily="34" charset="0"/>
                  <a:ea typeface="OpenSans-Light" panose="020B0606030504020204" pitchFamily="34" charset="0"/>
                  <a:cs typeface="OpenSans-Light" panose="020B0606030504020204" pitchFamily="34" charset="0"/>
                </a:rPr>
                <a:t> in that they address critical information gaps (missing information) that a programme/response needs to solve a particular issue, such as to improve acceptance of a service, increase uptake of practices and behaviours, etc.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BA67B3-608A-C94B-B39B-F8311B739715}"/>
                </a:ext>
              </a:extLst>
            </p:cNvPr>
            <p:cNvSpPr/>
            <p:nvPr/>
          </p:nvSpPr>
          <p:spPr>
            <a:xfrm>
              <a:off x="1385626" y="1207916"/>
              <a:ext cx="4445735" cy="495108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" b="1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  <a:cs typeface="OpenSans-Light" panose="020B0606030504020204" pitchFamily="34" charset="0"/>
                </a:rPr>
                <a:t>Usable</a:t>
              </a:r>
              <a:r>
                <a:rPr lang="en-US" sz="900">
                  <a:solidFill>
                    <a:srgbClr val="204669"/>
                  </a:solidFill>
                  <a:latin typeface="Open Sans Light" panose="020B0306030504020204" pitchFamily="34" charset="0"/>
                  <a:ea typeface="OpenSans-Light" panose="020B0606030504020204" pitchFamily="34" charset="0"/>
                  <a:cs typeface="OpenSans-Light" panose="020B0606030504020204" pitchFamily="34" charset="0"/>
                </a:rPr>
                <a:t> in that they generate useful information that can be easily transformed and effectively communicated to influence and inform practice and policy. </a:t>
              </a:r>
              <a:endParaRPr lang="fr-FR" sz="900">
                <a:solidFill>
                  <a:srgbClr val="204669"/>
                </a:solidFill>
                <a:effectLst/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33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DE6E5-5EF3-424C-9BE0-7097840F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Challenges to translating </a:t>
            </a:r>
            <a:br>
              <a:rPr lang="fr-FR"/>
            </a:br>
            <a:r>
              <a:rPr lang="fr-FR"/>
              <a:t>research into action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326305-EC2D-754F-9DBB-D96DCD23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537"/>
            <a:ext cx="5172543" cy="3263504"/>
          </a:xfrm>
        </p:spPr>
        <p:txBody>
          <a:bodyPr/>
          <a:lstStyle/>
          <a:p>
            <a:r>
              <a:rPr lang="fr-FR"/>
              <a:t>What are some of the challenges to translating social science research findings into action? </a:t>
            </a:r>
          </a:p>
          <a:p>
            <a:r>
              <a:rPr lang="fr-FR"/>
              <a:t>Try to think of an experience where social science research has failed to inform and improve humanitarian assistance.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A729305-F9D2-A04B-BEA6-8C1A40006922}"/>
              </a:ext>
            </a:extLst>
          </p:cNvPr>
          <p:cNvSpPr/>
          <p:nvPr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04669">
              <a:alpha val="10000"/>
            </a:srgbClr>
          </a:solidFill>
          <a:ln w="6350">
            <a:solidFill>
              <a:srgbClr val="204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ADA2B0-4DDC-4443-94C6-3D30F6BC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26" y="627534"/>
            <a:ext cx="807638" cy="1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FEB15-7892-2943-B4CA-A63FF54A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Challenges to translating research into action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312BAB-94F8-7E48-8C75-6E36000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75" y="1650062"/>
            <a:ext cx="6894047" cy="1820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04E5-2096-8B46-BC1F-1C58BC4D8BFD}"/>
              </a:ext>
            </a:extLst>
          </p:cNvPr>
          <p:cNvSpPr/>
          <p:nvPr/>
        </p:nvSpPr>
        <p:spPr>
          <a:xfrm>
            <a:off x="1288801" y="2281991"/>
            <a:ext cx="13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rgbClr val="2F9C67"/>
                </a:solidFill>
                <a:latin typeface="Montserrat Light" pitchFamily="2" charset="77"/>
              </a:rPr>
              <a:t>Producing data and findings in real time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EFB6F-A8AA-BC4E-B2FB-CE54F9B61969}"/>
              </a:ext>
            </a:extLst>
          </p:cNvPr>
          <p:cNvSpPr/>
          <p:nvPr/>
        </p:nvSpPr>
        <p:spPr>
          <a:xfrm>
            <a:off x="2964580" y="2358935"/>
            <a:ext cx="138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rgbClr val="204669"/>
                </a:solidFill>
                <a:latin typeface="Montserrat Light" pitchFamily="2" charset="77"/>
              </a:rPr>
              <a:t>Standardization vs contextualization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7BB10-AED1-F64C-947C-071E53691333}"/>
              </a:ext>
            </a:extLst>
          </p:cNvPr>
          <p:cNvSpPr/>
          <p:nvPr/>
        </p:nvSpPr>
        <p:spPr>
          <a:xfrm>
            <a:off x="4651200" y="2205047"/>
            <a:ext cx="139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rgbClr val="FCCF9E"/>
                </a:solidFill>
                <a:latin typeface="Montserrat Light" pitchFamily="2" charset="77"/>
              </a:rPr>
              <a:t>Disconnect between researchers and practitioners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BDAA93-3501-264D-AA87-9EA331B2D61A}"/>
              </a:ext>
            </a:extLst>
          </p:cNvPr>
          <p:cNvSpPr/>
          <p:nvPr/>
        </p:nvSpPr>
        <p:spPr>
          <a:xfrm>
            <a:off x="6400800" y="2205047"/>
            <a:ext cx="12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solidFill>
                  <a:srgbClr val="7B6A67"/>
                </a:solidFill>
                <a:latin typeface="Montserrat Light" pitchFamily="2" charset="77"/>
              </a:rPr>
              <a:t>Transforming and communicating findings</a:t>
            </a:r>
          </a:p>
        </p:txBody>
      </p:sp>
    </p:spTree>
    <p:extLst>
      <p:ext uri="{BB962C8B-B14F-4D97-AF65-F5344CB8AC3E}">
        <p14:creationId xmlns:p14="http://schemas.microsoft.com/office/powerpoint/2010/main" val="2684274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1865</TotalTime>
  <Words>1173</Words>
  <Application>Microsoft Macintosh PowerPoint</Application>
  <PresentationFormat>Affichage à l'écran (16:9)</PresentationFormat>
  <Paragraphs>130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Montserrat</vt:lpstr>
      <vt:lpstr>Montserrat Light</vt:lpstr>
      <vt:lpstr>Montserrat SemiBold</vt:lpstr>
      <vt:lpstr>Open Sans</vt:lpstr>
      <vt:lpstr>Open Sans Light</vt:lpstr>
      <vt:lpstr>Open Sans Semibold</vt:lpstr>
      <vt:lpstr>OpenSans-Light</vt:lpstr>
      <vt:lpstr>Wingdings</vt:lpstr>
      <vt:lpstr>Thème Office</vt:lpstr>
      <vt:lpstr>Présentation PowerPoint</vt:lpstr>
      <vt:lpstr>LEARNING OUTCOMES</vt:lpstr>
      <vt:lpstr>Key questions in social science research</vt:lpstr>
      <vt:lpstr>Présentation PowerPoint</vt:lpstr>
      <vt:lpstr>What sort of change can social  science create?</vt:lpstr>
      <vt:lpstr>Where can change happen?</vt:lpstr>
      <vt:lpstr>Useful &amp; Usable</vt:lpstr>
      <vt:lpstr>Challenges to translating  research into action </vt:lpstr>
      <vt:lpstr>Challenges to translating research into action </vt:lpstr>
      <vt:lpstr>Challenges to translating research into action </vt:lpstr>
      <vt:lpstr>Practical steps to turning  evidence into action</vt:lpstr>
      <vt:lpstr>Practical steps to transforming data  into actionable findings</vt:lpstr>
      <vt:lpstr>Practical steps to transforming data  into actionable findings</vt:lpstr>
      <vt:lpstr>Practical steps to transforming data  into actionable findings</vt:lpstr>
      <vt:lpstr>Practical steps to transforming data  into actionable findings</vt:lpstr>
      <vt:lpstr>Practical steps to transforming data  into actionable findings</vt:lpstr>
      <vt:lpstr>Practical steps to transforming data  into actionable findings</vt:lpstr>
      <vt:lpstr>How has social science research been  used to influence response action?  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63</cp:revision>
  <cp:lastPrinted>2022-03-21T12:05:02Z</cp:lastPrinted>
  <dcterms:created xsi:type="dcterms:W3CDTF">2022-03-21T09:09:42Z</dcterms:created>
  <dcterms:modified xsi:type="dcterms:W3CDTF">2022-04-08T13:35:28Z</dcterms:modified>
</cp:coreProperties>
</file>