
<file path=[Content_Types].xml><?xml version="1.0" encoding="utf-8"?>
<Types xmlns="http://schemas.openxmlformats.org/package/2006/content-types">
  <Default Extension="png" ContentType="image/png"/>
  <Default Extension="tmp"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Lst>
  <p:notesMasterIdLst>
    <p:notesMasterId r:id="rId16"/>
  </p:notesMasterIdLst>
  <p:sldIdLst>
    <p:sldId id="257" r:id="rId3"/>
    <p:sldId id="259" r:id="rId4"/>
    <p:sldId id="287" r:id="rId5"/>
    <p:sldId id="260" r:id="rId6"/>
    <p:sldId id="269" r:id="rId7"/>
    <p:sldId id="294" r:id="rId8"/>
    <p:sldId id="288" r:id="rId9"/>
    <p:sldId id="290" r:id="rId10"/>
    <p:sldId id="289" r:id="rId11"/>
    <p:sldId id="292" r:id="rId12"/>
    <p:sldId id="293" r:id="rId13"/>
    <p:sldId id="271" r:id="rId14"/>
    <p:sldId id="263" r:id="rId15"/>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55"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90368"/>
    <a:srgbClr val="204669"/>
    <a:srgbClr val="E4E6ED"/>
    <a:srgbClr val="2F9C67"/>
    <a:srgbClr val="7B6A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255"/>
    <p:restoredTop sz="94674"/>
  </p:normalViewPr>
  <p:slideViewPr>
    <p:cSldViewPr snapToGrid="0" snapToObjects="1" showGuides="1">
      <p:cViewPr varScale="1">
        <p:scale>
          <a:sx n="135" d="100"/>
          <a:sy n="135" d="100"/>
        </p:scale>
        <p:origin x="176" y="280"/>
      </p:cViewPr>
      <p:guideLst>
        <p:guide orient="horz" pos="2255"/>
        <p:guide pos="2880"/>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185FB7-AE7A-644D-9572-54AB9FD75633}" type="datetimeFigureOut">
              <a:t>5/10/22</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31CB56-0F3F-C84B-AA86-8857D567A561}" type="slidenum">
              <a:t>‹#›</a:t>
            </a:fld>
            <a:endParaRPr lang="fr-FR"/>
          </a:p>
        </p:txBody>
      </p:sp>
    </p:spTree>
    <p:extLst>
      <p:ext uri="{BB962C8B-B14F-4D97-AF65-F5344CB8AC3E}">
        <p14:creationId xmlns:p14="http://schemas.microsoft.com/office/powerpoint/2010/main" val="33145357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re et contenu">
    <p:bg>
      <p:bgPr>
        <a:solidFill>
          <a:srgbClr val="EFF5F0">
            <a:alpha val="9598"/>
          </a:srgb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537795"/>
            <a:ext cx="7886700" cy="341632"/>
          </a:xfrm>
        </p:spPr>
        <p:txBody>
          <a:bodyPr/>
          <a:lstStyle>
            <a:lvl1pPr>
              <a:defRPr sz="1800" cap="all" baseline="0"/>
            </a:lvl1pPr>
          </a:lstStyle>
          <a:p>
            <a:r>
              <a:rPr lang="fr-FR" dirty="0"/>
              <a:t>MODIFIEZ LE STYLE DU TITRE</a:t>
            </a:r>
            <a:endParaRPr lang="en-US" dirty="0"/>
          </a:p>
        </p:txBody>
      </p:sp>
      <p:sp>
        <p:nvSpPr>
          <p:cNvPr id="3" name="Content Placeholder 2"/>
          <p:cNvSpPr>
            <a:spLocks noGrp="1"/>
          </p:cNvSpPr>
          <p:nvPr>
            <p:ph idx="1"/>
          </p:nvPr>
        </p:nvSpPr>
        <p:spPr/>
        <p:txBody>
          <a:bodyPr>
            <a:normAutofit/>
          </a:bodyPr>
          <a:lstStyle>
            <a:lvl1pPr marL="171450" marR="0" indent="-171450" algn="l" defTabSz="685800" rtl="0" eaLnBrk="1" fontAlgn="auto" latinLnBrk="0" hangingPunct="1">
              <a:lnSpc>
                <a:spcPts val="1540"/>
              </a:lnSpc>
              <a:spcBef>
                <a:spcPts val="750"/>
              </a:spcBef>
              <a:spcAft>
                <a:spcPts val="0"/>
              </a:spcAft>
              <a:buClr>
                <a:srgbClr val="204669"/>
              </a:buClr>
              <a:buSzTx/>
              <a:buFont typeface="Arial" panose="020B0604020202020204" pitchFamily="34" charset="0"/>
              <a:buChar char="•"/>
              <a:tabLst/>
              <a:defRPr sz="1200"/>
            </a:lvl1pPr>
          </a:lstStyle>
          <a:p>
            <a:pPr lvl="0"/>
            <a:r>
              <a:rPr lang="fr-FR" dirty="0"/>
              <a:t>Cliquez pour modifier les styles du texte du masque</a:t>
            </a:r>
          </a:p>
          <a:p>
            <a:pPr marL="171450" marR="0" lvl="0" indent="-171450" algn="l" defTabSz="685800" rtl="0" eaLnBrk="1" fontAlgn="auto" latinLnBrk="0" hangingPunct="1">
              <a:lnSpc>
                <a:spcPts val="1540"/>
              </a:lnSpc>
              <a:spcBef>
                <a:spcPts val="750"/>
              </a:spcBef>
              <a:spcAft>
                <a:spcPts val="0"/>
              </a:spcAft>
              <a:buClr>
                <a:srgbClr val="204669"/>
              </a:buClr>
              <a:buSzTx/>
              <a:buFont typeface="Arial" panose="020B0604020202020204" pitchFamily="34" charset="0"/>
              <a:buChar char="•"/>
              <a:tabLst/>
              <a:defRPr/>
            </a:pPr>
            <a:r>
              <a:rPr lang="fr-FR" dirty="0"/>
              <a:t>Cliquez pour modifier les styles du texte du masque</a:t>
            </a:r>
          </a:p>
          <a:p>
            <a:pPr lvl="0"/>
            <a:endParaRPr lang="fr-FR" dirty="0"/>
          </a:p>
        </p:txBody>
      </p:sp>
      <p:sp>
        <p:nvSpPr>
          <p:cNvPr id="4" name="Date Placeholder 3"/>
          <p:cNvSpPr>
            <a:spLocks noGrp="1"/>
          </p:cNvSpPr>
          <p:nvPr>
            <p:ph type="dt" sz="half" idx="10"/>
          </p:nvPr>
        </p:nvSpPr>
        <p:spPr/>
        <p:txBody>
          <a:bodyPr/>
          <a:lstStyle/>
          <a:p>
            <a:fld id="{BF28C12E-EC51-9B4C-8F1D-972D2A6352E0}" type="datetimeFigureOut">
              <a:t>5/10/22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FCF3803-D53F-D949-8B94-05B7A9B04541}" type="slidenum">
              <a:t>‹#›</a:t>
            </a:fld>
            <a:endParaRPr lang="fr-FR"/>
          </a:p>
        </p:txBody>
      </p:sp>
      <p:pic>
        <p:nvPicPr>
          <p:cNvPr id="7" name="Google Shape;465;p26" descr="Uma imagem com texto&#10;&#10;Descrição gerada automaticamente">
            <a:extLst>
              <a:ext uri="{FF2B5EF4-FFF2-40B4-BE49-F238E27FC236}">
                <a16:creationId xmlns:a16="http://schemas.microsoft.com/office/drawing/2014/main" id="{0F11E9ED-9324-4642-BEA1-F3D27DE65F57}"/>
              </a:ext>
            </a:extLst>
          </p:cNvPr>
          <p:cNvPicPr preferRelativeResize="0"/>
          <p:nvPr userDrawn="1"/>
        </p:nvPicPr>
        <p:blipFill rotWithShape="1">
          <a:blip r:embed="rId2">
            <a:alphaModFix/>
          </a:blip>
          <a:srcRect/>
          <a:stretch/>
        </p:blipFill>
        <p:spPr>
          <a:xfrm>
            <a:off x="6946922" y="4721902"/>
            <a:ext cx="2013224" cy="309036"/>
          </a:xfrm>
          <a:prstGeom prst="rect">
            <a:avLst/>
          </a:prstGeom>
          <a:noFill/>
          <a:ln>
            <a:noFill/>
          </a:ln>
        </p:spPr>
      </p:pic>
      <p:sp>
        <p:nvSpPr>
          <p:cNvPr id="8" name="Rectangle 7">
            <a:extLst>
              <a:ext uri="{FF2B5EF4-FFF2-40B4-BE49-F238E27FC236}">
                <a16:creationId xmlns:a16="http://schemas.microsoft.com/office/drawing/2014/main" id="{A70E3D1D-D1C0-CE4B-AAB2-13B895B5424F}"/>
              </a:ext>
            </a:extLst>
          </p:cNvPr>
          <p:cNvSpPr/>
          <p:nvPr userDrawn="1"/>
        </p:nvSpPr>
        <p:spPr>
          <a:xfrm>
            <a:off x="0" y="0"/>
            <a:ext cx="215900" cy="2571750"/>
          </a:xfrm>
          <a:prstGeom prst="rect">
            <a:avLst/>
          </a:prstGeom>
          <a:solidFill>
            <a:srgbClr val="2046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8936BCC4-5D77-7B41-AC08-7E1F66CCE45F}"/>
              </a:ext>
            </a:extLst>
          </p:cNvPr>
          <p:cNvSpPr/>
          <p:nvPr userDrawn="1"/>
        </p:nvSpPr>
        <p:spPr>
          <a:xfrm>
            <a:off x="0" y="2571750"/>
            <a:ext cx="215900" cy="2571750"/>
          </a:xfrm>
          <a:prstGeom prst="rect">
            <a:avLst/>
          </a:prstGeom>
          <a:solidFill>
            <a:srgbClr val="2F9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0" name="Straight Connector 55">
            <a:extLst>
              <a:ext uri="{FF2B5EF4-FFF2-40B4-BE49-F238E27FC236}">
                <a16:creationId xmlns:a16="http://schemas.microsoft.com/office/drawing/2014/main" id="{3263465F-B70D-D24D-84B7-C440CF6A924C}"/>
              </a:ext>
            </a:extLst>
          </p:cNvPr>
          <p:cNvCxnSpPr/>
          <p:nvPr userDrawn="1"/>
        </p:nvCxnSpPr>
        <p:spPr>
          <a:xfrm>
            <a:off x="648261" y="907368"/>
            <a:ext cx="444000" cy="0"/>
          </a:xfrm>
          <a:prstGeom prst="line">
            <a:avLst/>
          </a:prstGeom>
          <a:ln w="28575">
            <a:solidFill>
              <a:srgbClr val="D9036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95489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fr-FR" dirty="0"/>
              <a:t>Modifiez le style du titre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dirty="0"/>
              <a:t>Cliquez sur l'icône pour ajouter une image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dirty="0"/>
              <a:t>Cliquez pour modifier les styles du texte du masque</a:t>
            </a:r>
          </a:p>
        </p:txBody>
      </p:sp>
      <p:sp>
        <p:nvSpPr>
          <p:cNvPr id="5" name="Date Placeholder 4"/>
          <p:cNvSpPr>
            <a:spLocks noGrp="1"/>
          </p:cNvSpPr>
          <p:nvPr>
            <p:ph type="dt" sz="half" idx="10"/>
          </p:nvPr>
        </p:nvSpPr>
        <p:spPr/>
        <p:txBody>
          <a:bodyPr/>
          <a:lstStyle/>
          <a:p>
            <a:fld id="{BF28C12E-EC51-9B4C-8F1D-972D2A6352E0}" type="datetimeFigureOut">
              <a:t>5/10/22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2FCF3803-D53F-D949-8B94-05B7A9B04541}" type="slidenum">
              <a:t>‹#›</a:t>
            </a:fld>
            <a:endParaRPr lang="fr-FR"/>
          </a:p>
        </p:txBody>
      </p:sp>
    </p:spTree>
    <p:extLst>
      <p:ext uri="{BB962C8B-B14F-4D97-AF65-F5344CB8AC3E}">
        <p14:creationId xmlns:p14="http://schemas.microsoft.com/office/powerpoint/2010/main" val="7511677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Date Placeholder 3"/>
          <p:cNvSpPr>
            <a:spLocks noGrp="1"/>
          </p:cNvSpPr>
          <p:nvPr>
            <p:ph type="dt" sz="half" idx="10"/>
          </p:nvPr>
        </p:nvSpPr>
        <p:spPr/>
        <p:txBody>
          <a:bodyPr/>
          <a:lstStyle/>
          <a:p>
            <a:fld id="{BF28C12E-EC51-9B4C-8F1D-972D2A6352E0}" type="datetimeFigureOut">
              <a:t>5/10/22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FCF3803-D53F-D949-8B94-05B7A9B04541}" type="slidenum">
              <a:t>‹#›</a:t>
            </a:fld>
            <a:endParaRPr lang="fr-FR"/>
          </a:p>
        </p:txBody>
      </p:sp>
    </p:spTree>
    <p:extLst>
      <p:ext uri="{BB962C8B-B14F-4D97-AF65-F5344CB8AC3E}">
        <p14:creationId xmlns:p14="http://schemas.microsoft.com/office/powerpoint/2010/main" val="42789329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fr-FR" dirty="0"/>
              <a:t>Modifiez le style du titre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Date Placeholder 3"/>
          <p:cNvSpPr>
            <a:spLocks noGrp="1"/>
          </p:cNvSpPr>
          <p:nvPr>
            <p:ph type="dt" sz="half" idx="10"/>
          </p:nvPr>
        </p:nvSpPr>
        <p:spPr/>
        <p:txBody>
          <a:bodyPr/>
          <a:lstStyle/>
          <a:p>
            <a:fld id="{BF28C12E-EC51-9B4C-8F1D-972D2A6352E0}" type="datetimeFigureOut">
              <a:t>5/10/22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FCF3803-D53F-D949-8B94-05B7A9B04541}" type="slidenum">
              <a:t>‹#›</a:t>
            </a:fld>
            <a:endParaRPr lang="fr-FR"/>
          </a:p>
        </p:txBody>
      </p:sp>
    </p:spTree>
    <p:extLst>
      <p:ext uri="{BB962C8B-B14F-4D97-AF65-F5344CB8AC3E}">
        <p14:creationId xmlns:p14="http://schemas.microsoft.com/office/powerpoint/2010/main" val="37207895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3346E275-F756-B54F-B064-666DB2939B1D}"/>
              </a:ext>
            </a:extLst>
          </p:cNvPr>
          <p:cNvSpPr>
            <a:spLocks noGrp="1"/>
          </p:cNvSpPr>
          <p:nvPr>
            <p:ph type="dt" sz="half" idx="10"/>
          </p:nvPr>
        </p:nvSpPr>
        <p:spPr>
          <a:xfrm>
            <a:off x="628650" y="4767263"/>
            <a:ext cx="2057400" cy="273844"/>
          </a:xfrm>
        </p:spPr>
        <p:txBody>
          <a:bodyPr/>
          <a:lstStyle/>
          <a:p>
            <a:fld id="{278E3EE0-6525-C74C-B657-6658108501C7}" type="datetimeFigureOut">
              <a:t>5/10/22</a:t>
            </a:fld>
            <a:endParaRPr lang="fr-FR"/>
          </a:p>
        </p:txBody>
      </p:sp>
      <p:sp>
        <p:nvSpPr>
          <p:cNvPr id="6" name="Footer Placeholder 4">
            <a:extLst>
              <a:ext uri="{FF2B5EF4-FFF2-40B4-BE49-F238E27FC236}">
                <a16:creationId xmlns:a16="http://schemas.microsoft.com/office/drawing/2014/main" id="{D8C191D6-7CD2-4147-8A8B-0427C9E0CEE9}"/>
              </a:ext>
            </a:extLst>
          </p:cNvPr>
          <p:cNvSpPr>
            <a:spLocks noGrp="1"/>
          </p:cNvSpPr>
          <p:nvPr>
            <p:ph type="ftr" sz="quarter" idx="11"/>
          </p:nvPr>
        </p:nvSpPr>
        <p:spPr>
          <a:xfrm>
            <a:off x="3028950" y="4767263"/>
            <a:ext cx="3086100" cy="273844"/>
          </a:xfrm>
        </p:spPr>
        <p:txBody>
          <a:bodyPr/>
          <a:lstStyle/>
          <a:p>
            <a:endParaRPr lang="fr-FR"/>
          </a:p>
        </p:txBody>
      </p:sp>
      <p:sp>
        <p:nvSpPr>
          <p:cNvPr id="7" name="Slide Number Placeholder 5">
            <a:extLst>
              <a:ext uri="{FF2B5EF4-FFF2-40B4-BE49-F238E27FC236}">
                <a16:creationId xmlns:a16="http://schemas.microsoft.com/office/drawing/2014/main" id="{6D64C85E-F58C-2242-9B63-FC203A3D5B1B}"/>
              </a:ext>
            </a:extLst>
          </p:cNvPr>
          <p:cNvSpPr>
            <a:spLocks noGrp="1"/>
          </p:cNvSpPr>
          <p:nvPr>
            <p:ph type="sldNum" sz="quarter" idx="12"/>
          </p:nvPr>
        </p:nvSpPr>
        <p:spPr>
          <a:xfrm>
            <a:off x="6457950" y="4767263"/>
            <a:ext cx="2057400" cy="273844"/>
          </a:xfrm>
        </p:spPr>
        <p:txBody>
          <a:bodyPr/>
          <a:lstStyle/>
          <a:p>
            <a:fld id="{AC7B9000-7EE9-434F-99E7-74615C45F7D6}" type="slidenum">
              <a:t>‹#›</a:t>
            </a:fld>
            <a:endParaRPr lang="fr-FR"/>
          </a:p>
        </p:txBody>
      </p:sp>
      <p:pic>
        <p:nvPicPr>
          <p:cNvPr id="8" name="Imagem 3" descr="Uma imagem com texto&#10;&#10;Descrição gerada automaticamente">
            <a:extLst>
              <a:ext uri="{FF2B5EF4-FFF2-40B4-BE49-F238E27FC236}">
                <a16:creationId xmlns:a16="http://schemas.microsoft.com/office/drawing/2014/main" id="{80C7DE60-FD07-BF46-B454-A1802CF6C49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19023" y="211756"/>
            <a:ext cx="3648064" cy="559989"/>
          </a:xfrm>
          <a:prstGeom prst="rect">
            <a:avLst/>
          </a:prstGeom>
        </p:spPr>
      </p:pic>
      <p:pic>
        <p:nvPicPr>
          <p:cNvPr id="9" name="Imagem 2">
            <a:extLst>
              <a:ext uri="{FF2B5EF4-FFF2-40B4-BE49-F238E27FC236}">
                <a16:creationId xmlns:a16="http://schemas.microsoft.com/office/drawing/2014/main" id="{30A5BBB5-F030-A74C-9F3A-CF577125C31C}"/>
              </a:ext>
            </a:extLst>
          </p:cNvPr>
          <p:cNvPicPr>
            <a:picLocks noChangeAspect="1"/>
          </p:cNvPicPr>
          <p:nvPr userDrawn="1"/>
        </p:nvPicPr>
        <p:blipFill>
          <a:blip r:embed="rId3"/>
          <a:srcRect l="782" r="782"/>
          <a:stretch/>
        </p:blipFill>
        <p:spPr>
          <a:xfrm>
            <a:off x="0" y="996132"/>
            <a:ext cx="9144000" cy="2361042"/>
          </a:xfrm>
          <a:prstGeom prst="rect">
            <a:avLst/>
          </a:prstGeom>
        </p:spPr>
      </p:pic>
      <p:sp>
        <p:nvSpPr>
          <p:cNvPr id="10" name="TextBox 7">
            <a:extLst>
              <a:ext uri="{FF2B5EF4-FFF2-40B4-BE49-F238E27FC236}">
                <a16:creationId xmlns:a16="http://schemas.microsoft.com/office/drawing/2014/main" id="{9774ACF8-263B-4D43-8400-0912E1FAC6FC}"/>
              </a:ext>
            </a:extLst>
          </p:cNvPr>
          <p:cNvSpPr txBox="1"/>
          <p:nvPr userDrawn="1"/>
        </p:nvSpPr>
        <p:spPr>
          <a:xfrm>
            <a:off x="400261" y="3558747"/>
            <a:ext cx="8157143" cy="553998"/>
          </a:xfrm>
          <a:prstGeom prst="rect">
            <a:avLst/>
          </a:prstGeom>
          <a:noFill/>
        </p:spPr>
        <p:txBody>
          <a:bodyPr wrap="squar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a:solidFill>
                  <a:srgbClr val="2B9C67"/>
                </a:solidFill>
                <a:latin typeface="Montserrat" panose="00000500000000000000" pitchFamily="2" charset="0"/>
              </a:rPr>
              <a:t>Understanding context, vulnerability and inequality </a:t>
            </a:r>
            <a:br>
              <a:rPr lang="en-US" b="1">
                <a:solidFill>
                  <a:srgbClr val="2B9C67"/>
                </a:solidFill>
                <a:latin typeface="Montserrat" panose="00000500000000000000" pitchFamily="2" charset="0"/>
              </a:rPr>
            </a:br>
            <a:r>
              <a:rPr lang="en-US" b="1">
                <a:solidFill>
                  <a:srgbClr val="2B9C67"/>
                </a:solidFill>
                <a:latin typeface="Montserrat" panose="00000500000000000000" pitchFamily="2" charset="0"/>
              </a:rPr>
              <a:t>in public health and humanitarian emergencies</a:t>
            </a:r>
          </a:p>
        </p:txBody>
      </p:sp>
      <p:sp>
        <p:nvSpPr>
          <p:cNvPr id="12" name="docshape7">
            <a:extLst>
              <a:ext uri="{FF2B5EF4-FFF2-40B4-BE49-F238E27FC236}">
                <a16:creationId xmlns:a16="http://schemas.microsoft.com/office/drawing/2014/main" id="{DC7D3BC4-E2EB-1E44-8F2F-E32982A30D28}"/>
              </a:ext>
            </a:extLst>
          </p:cNvPr>
          <p:cNvSpPr>
            <a:spLocks/>
          </p:cNvSpPr>
          <p:nvPr userDrawn="1"/>
        </p:nvSpPr>
        <p:spPr bwMode="auto">
          <a:xfrm>
            <a:off x="0" y="982045"/>
            <a:ext cx="9144000" cy="45719"/>
          </a:xfrm>
          <a:prstGeom prst="rect">
            <a:avLst/>
          </a:prstGeom>
          <a:solidFill>
            <a:srgbClr val="2F9C67"/>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fr-FR"/>
          </a:p>
        </p:txBody>
      </p:sp>
      <p:sp>
        <p:nvSpPr>
          <p:cNvPr id="13" name="ZoneTexte 12">
            <a:extLst>
              <a:ext uri="{FF2B5EF4-FFF2-40B4-BE49-F238E27FC236}">
                <a16:creationId xmlns:a16="http://schemas.microsoft.com/office/drawing/2014/main" id="{08A887B5-B729-E548-B22A-F6F0B4F0314E}"/>
              </a:ext>
            </a:extLst>
          </p:cNvPr>
          <p:cNvSpPr txBox="1"/>
          <p:nvPr userDrawn="1"/>
        </p:nvSpPr>
        <p:spPr>
          <a:xfrm>
            <a:off x="395288" y="1012432"/>
            <a:ext cx="2841657" cy="369332"/>
          </a:xfrm>
          <a:prstGeom prst="rect">
            <a:avLst/>
          </a:prstGeom>
          <a:solidFill>
            <a:srgbClr val="2F9C67"/>
          </a:solidFill>
        </p:spPr>
        <p:txBody>
          <a:bodyPr wrap="none" lIns="72000" rIns="72000" rtlCol="0">
            <a:spAutoFit/>
          </a:bodyPr>
          <a:lstStyle/>
          <a:p>
            <a:r>
              <a:rPr lang="fr-FR" sz="1000" b="1">
                <a:solidFill>
                  <a:schemeClr val="bg1"/>
                </a:solidFill>
                <a:latin typeface="Montserrat" pitchFamily="2" charset="77"/>
              </a:rPr>
              <a:t>MODULE 2, SESSION 1</a:t>
            </a:r>
          </a:p>
          <a:p>
            <a:r>
              <a:rPr lang="fr-FR" sz="800">
                <a:solidFill>
                  <a:schemeClr val="bg1"/>
                </a:solidFill>
                <a:latin typeface="Montserrat Light" pitchFamily="2" charset="77"/>
              </a:rPr>
              <a:t>COLLECTIVE SERVICE TRAINING IN SOCIAL SCIENCE</a:t>
            </a:r>
          </a:p>
        </p:txBody>
      </p:sp>
      <p:grpSp>
        <p:nvGrpSpPr>
          <p:cNvPr id="14" name="Groupe 13">
            <a:extLst>
              <a:ext uri="{FF2B5EF4-FFF2-40B4-BE49-F238E27FC236}">
                <a16:creationId xmlns:a16="http://schemas.microsoft.com/office/drawing/2014/main" id="{E3ABAF07-D456-774C-BA64-B98C7A142A2E}"/>
              </a:ext>
            </a:extLst>
          </p:cNvPr>
          <p:cNvGrpSpPr/>
          <p:nvPr userDrawn="1"/>
        </p:nvGrpSpPr>
        <p:grpSpPr>
          <a:xfrm>
            <a:off x="5608156" y="4577334"/>
            <a:ext cx="3373919" cy="499684"/>
            <a:chOff x="5608156" y="3987387"/>
            <a:chExt cx="3373919" cy="499684"/>
          </a:xfrm>
        </p:grpSpPr>
        <p:pic>
          <p:nvPicPr>
            <p:cNvPr id="15" name="Image 14">
              <a:extLst>
                <a:ext uri="{FF2B5EF4-FFF2-40B4-BE49-F238E27FC236}">
                  <a16:creationId xmlns:a16="http://schemas.microsoft.com/office/drawing/2014/main" id="{DC8F9575-D8FE-9A4E-95E6-85F3233736A0}"/>
                </a:ext>
              </a:extLst>
            </p:cNvPr>
            <p:cNvPicPr>
              <a:picLocks noChangeAspect="1"/>
            </p:cNvPicPr>
            <p:nvPr userDrawn="1"/>
          </p:nvPicPr>
          <p:blipFill>
            <a:blip r:embed="rId4"/>
            <a:stretch>
              <a:fillRect/>
            </a:stretch>
          </p:blipFill>
          <p:spPr>
            <a:xfrm>
              <a:off x="5608156" y="4171951"/>
              <a:ext cx="610318" cy="186356"/>
            </a:xfrm>
            <a:prstGeom prst="rect">
              <a:avLst/>
            </a:prstGeom>
          </p:spPr>
        </p:pic>
        <p:pic>
          <p:nvPicPr>
            <p:cNvPr id="16" name="Image 15">
              <a:extLst>
                <a:ext uri="{FF2B5EF4-FFF2-40B4-BE49-F238E27FC236}">
                  <a16:creationId xmlns:a16="http://schemas.microsoft.com/office/drawing/2014/main" id="{31CBFBBD-55FF-5440-9EB2-2A4BE1EACD31}"/>
                </a:ext>
              </a:extLst>
            </p:cNvPr>
            <p:cNvPicPr>
              <a:picLocks noChangeAspect="1"/>
            </p:cNvPicPr>
            <p:nvPr userDrawn="1"/>
          </p:nvPicPr>
          <p:blipFill>
            <a:blip r:embed="rId5"/>
            <a:stretch>
              <a:fillRect/>
            </a:stretch>
          </p:blipFill>
          <p:spPr>
            <a:xfrm>
              <a:off x="8289926" y="4105311"/>
              <a:ext cx="692149" cy="216021"/>
            </a:xfrm>
            <a:prstGeom prst="rect">
              <a:avLst/>
            </a:prstGeom>
          </p:spPr>
        </p:pic>
        <p:pic>
          <p:nvPicPr>
            <p:cNvPr id="17" name="Image 16">
              <a:extLst>
                <a:ext uri="{FF2B5EF4-FFF2-40B4-BE49-F238E27FC236}">
                  <a16:creationId xmlns:a16="http://schemas.microsoft.com/office/drawing/2014/main" id="{D59D404E-A6A3-E84D-A0CC-537C208315FB}"/>
                </a:ext>
              </a:extLst>
            </p:cNvPr>
            <p:cNvPicPr>
              <a:picLocks noChangeAspect="1"/>
            </p:cNvPicPr>
            <p:nvPr userDrawn="1"/>
          </p:nvPicPr>
          <p:blipFill>
            <a:blip r:embed="rId6"/>
            <a:stretch>
              <a:fillRect/>
            </a:stretch>
          </p:blipFill>
          <p:spPr>
            <a:xfrm>
              <a:off x="7266608" y="4119751"/>
              <a:ext cx="855042" cy="205444"/>
            </a:xfrm>
            <a:prstGeom prst="rect">
              <a:avLst/>
            </a:prstGeom>
          </p:spPr>
        </p:pic>
        <p:pic>
          <p:nvPicPr>
            <p:cNvPr id="18" name="Image 17">
              <a:extLst>
                <a:ext uri="{FF2B5EF4-FFF2-40B4-BE49-F238E27FC236}">
                  <a16:creationId xmlns:a16="http://schemas.microsoft.com/office/drawing/2014/main" id="{587E8913-28C6-DF47-AC80-D80F4C5266AF}"/>
                </a:ext>
              </a:extLst>
            </p:cNvPr>
            <p:cNvPicPr>
              <a:picLocks noChangeAspect="1"/>
            </p:cNvPicPr>
            <p:nvPr userDrawn="1"/>
          </p:nvPicPr>
          <p:blipFill>
            <a:blip r:embed="rId7"/>
            <a:stretch>
              <a:fillRect/>
            </a:stretch>
          </p:blipFill>
          <p:spPr>
            <a:xfrm>
              <a:off x="6191586" y="3987387"/>
              <a:ext cx="1107193" cy="499684"/>
            </a:xfrm>
            <a:prstGeom prst="rect">
              <a:avLst/>
            </a:prstGeom>
          </p:spPr>
        </p:pic>
      </p:grpSp>
    </p:spTree>
    <p:extLst>
      <p:ext uri="{BB962C8B-B14F-4D97-AF65-F5344CB8AC3E}">
        <p14:creationId xmlns:p14="http://schemas.microsoft.com/office/powerpoint/2010/main" val="14048742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14D6692-9E74-1748-86B6-9B719CAFA1A5}"/>
              </a:ext>
            </a:extLst>
          </p:cNvPr>
          <p:cNvSpPr>
            <a:spLocks noGrp="1"/>
          </p:cNvSpPr>
          <p:nvPr>
            <p:ph type="ctrTitle"/>
          </p:nvPr>
        </p:nvSpPr>
        <p:spPr>
          <a:xfrm>
            <a:off x="1143000" y="841375"/>
            <a:ext cx="6858000" cy="17907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172542CA-5541-AE4A-B08C-9764BCF8701D}"/>
              </a:ext>
            </a:extLst>
          </p:cNvPr>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936A0A7F-FB23-C447-B19F-DBC9364AAA06}"/>
              </a:ext>
            </a:extLst>
          </p:cNvPr>
          <p:cNvSpPr>
            <a:spLocks noGrp="1"/>
          </p:cNvSpPr>
          <p:nvPr>
            <p:ph type="dt" sz="half" idx="10"/>
          </p:nvPr>
        </p:nvSpPr>
        <p:spPr/>
        <p:txBody>
          <a:bodyPr/>
          <a:lstStyle/>
          <a:p>
            <a:fld id="{F2D9700A-5575-4944-8DB4-00964DB9EBCB}" type="datetimeFigureOut">
              <a:t>5/10/22</a:t>
            </a:fld>
            <a:endParaRPr lang="fr-FR"/>
          </a:p>
        </p:txBody>
      </p:sp>
      <p:sp>
        <p:nvSpPr>
          <p:cNvPr id="5" name="Espace réservé du pied de page 4">
            <a:extLst>
              <a:ext uri="{FF2B5EF4-FFF2-40B4-BE49-F238E27FC236}">
                <a16:creationId xmlns:a16="http://schemas.microsoft.com/office/drawing/2014/main" id="{E71C4220-015B-2645-B74E-BE85EFABE91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5748615-2D48-5F46-A0C6-680AB7307289}"/>
              </a:ext>
            </a:extLst>
          </p:cNvPr>
          <p:cNvSpPr>
            <a:spLocks noGrp="1"/>
          </p:cNvSpPr>
          <p:nvPr>
            <p:ph type="sldNum" sz="quarter" idx="12"/>
          </p:nvPr>
        </p:nvSpPr>
        <p:spPr/>
        <p:txBody>
          <a:bodyPr/>
          <a:lstStyle/>
          <a:p>
            <a:fld id="{F15CDB1B-06A7-B849-835D-30BFE4CD0ECB}" type="slidenum">
              <a:t>‹#›</a:t>
            </a:fld>
            <a:endParaRPr lang="fr-FR"/>
          </a:p>
        </p:txBody>
      </p:sp>
    </p:spTree>
    <p:extLst>
      <p:ext uri="{BB962C8B-B14F-4D97-AF65-F5344CB8AC3E}">
        <p14:creationId xmlns:p14="http://schemas.microsoft.com/office/powerpoint/2010/main" val="24981792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4CBEE25-62BF-7148-9070-DF724CBBD5A4}"/>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3F876274-8257-134A-897A-5EE698770394}"/>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7886C65-CBE5-D24E-B9F2-C7A4DD516E02}"/>
              </a:ext>
            </a:extLst>
          </p:cNvPr>
          <p:cNvSpPr>
            <a:spLocks noGrp="1"/>
          </p:cNvSpPr>
          <p:nvPr>
            <p:ph type="dt" sz="half" idx="10"/>
          </p:nvPr>
        </p:nvSpPr>
        <p:spPr/>
        <p:txBody>
          <a:bodyPr/>
          <a:lstStyle/>
          <a:p>
            <a:fld id="{F2D9700A-5575-4944-8DB4-00964DB9EBCB}" type="datetimeFigureOut">
              <a:t>5/10/22</a:t>
            </a:fld>
            <a:endParaRPr lang="fr-FR"/>
          </a:p>
        </p:txBody>
      </p:sp>
      <p:sp>
        <p:nvSpPr>
          <p:cNvPr id="5" name="Espace réservé du pied de page 4">
            <a:extLst>
              <a:ext uri="{FF2B5EF4-FFF2-40B4-BE49-F238E27FC236}">
                <a16:creationId xmlns:a16="http://schemas.microsoft.com/office/drawing/2014/main" id="{2BA2C822-978E-F240-BF27-E14F2059F4A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0D4D95C-E195-2D4A-BDAB-5B79A728B548}"/>
              </a:ext>
            </a:extLst>
          </p:cNvPr>
          <p:cNvSpPr>
            <a:spLocks noGrp="1"/>
          </p:cNvSpPr>
          <p:nvPr>
            <p:ph type="sldNum" sz="quarter" idx="12"/>
          </p:nvPr>
        </p:nvSpPr>
        <p:spPr/>
        <p:txBody>
          <a:bodyPr/>
          <a:lstStyle/>
          <a:p>
            <a:fld id="{F15CDB1B-06A7-B849-835D-30BFE4CD0ECB}" type="slidenum">
              <a:t>‹#›</a:t>
            </a:fld>
            <a:endParaRPr lang="fr-FR"/>
          </a:p>
        </p:txBody>
      </p:sp>
    </p:spTree>
    <p:extLst>
      <p:ext uri="{BB962C8B-B14F-4D97-AF65-F5344CB8AC3E}">
        <p14:creationId xmlns:p14="http://schemas.microsoft.com/office/powerpoint/2010/main" val="31542999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F0843E0-B4CF-864B-B165-6D651F2CDD31}"/>
              </a:ext>
            </a:extLst>
          </p:cNvPr>
          <p:cNvSpPr>
            <a:spLocks noGrp="1"/>
          </p:cNvSpPr>
          <p:nvPr>
            <p:ph type="title"/>
          </p:nvPr>
        </p:nvSpPr>
        <p:spPr>
          <a:xfrm>
            <a:off x="623888" y="1282700"/>
            <a:ext cx="7886700" cy="2139950"/>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961588C8-28FF-6F4F-BE8A-76CCC1947D0B}"/>
              </a:ext>
            </a:extLst>
          </p:cNvPr>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4CDE21ED-418A-D04A-9081-63D6BFAC1F34}"/>
              </a:ext>
            </a:extLst>
          </p:cNvPr>
          <p:cNvSpPr>
            <a:spLocks noGrp="1"/>
          </p:cNvSpPr>
          <p:nvPr>
            <p:ph type="dt" sz="half" idx="10"/>
          </p:nvPr>
        </p:nvSpPr>
        <p:spPr/>
        <p:txBody>
          <a:bodyPr/>
          <a:lstStyle/>
          <a:p>
            <a:fld id="{F2D9700A-5575-4944-8DB4-00964DB9EBCB}" type="datetimeFigureOut">
              <a:t>5/10/22</a:t>
            </a:fld>
            <a:endParaRPr lang="fr-FR"/>
          </a:p>
        </p:txBody>
      </p:sp>
      <p:sp>
        <p:nvSpPr>
          <p:cNvPr id="5" name="Espace réservé du pied de page 4">
            <a:extLst>
              <a:ext uri="{FF2B5EF4-FFF2-40B4-BE49-F238E27FC236}">
                <a16:creationId xmlns:a16="http://schemas.microsoft.com/office/drawing/2014/main" id="{95806ED8-230D-DC48-8702-BDF6427DB80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AA4A7ED-628A-7E4F-A0F1-62A7C87E18F3}"/>
              </a:ext>
            </a:extLst>
          </p:cNvPr>
          <p:cNvSpPr>
            <a:spLocks noGrp="1"/>
          </p:cNvSpPr>
          <p:nvPr>
            <p:ph type="sldNum" sz="quarter" idx="12"/>
          </p:nvPr>
        </p:nvSpPr>
        <p:spPr/>
        <p:txBody>
          <a:bodyPr/>
          <a:lstStyle/>
          <a:p>
            <a:fld id="{F15CDB1B-06A7-B849-835D-30BFE4CD0ECB}" type="slidenum">
              <a:t>‹#›</a:t>
            </a:fld>
            <a:endParaRPr lang="fr-FR"/>
          </a:p>
        </p:txBody>
      </p:sp>
    </p:spTree>
    <p:extLst>
      <p:ext uri="{BB962C8B-B14F-4D97-AF65-F5344CB8AC3E}">
        <p14:creationId xmlns:p14="http://schemas.microsoft.com/office/powerpoint/2010/main" val="8049923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C7D73F2-0F42-0541-B5D2-783DC8093989}"/>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D4918D4D-BF7B-044C-9C48-0BDC5ED9044D}"/>
              </a:ext>
            </a:extLst>
          </p:cNvPr>
          <p:cNvSpPr>
            <a:spLocks noGrp="1"/>
          </p:cNvSpPr>
          <p:nvPr>
            <p:ph sz="half" idx="1"/>
          </p:nvPr>
        </p:nvSpPr>
        <p:spPr>
          <a:xfrm>
            <a:off x="628650" y="1370013"/>
            <a:ext cx="3867150" cy="326231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ADE267AC-FE8A-7E4C-899F-9858A95D1974}"/>
              </a:ext>
            </a:extLst>
          </p:cNvPr>
          <p:cNvSpPr>
            <a:spLocks noGrp="1"/>
          </p:cNvSpPr>
          <p:nvPr>
            <p:ph sz="half" idx="2"/>
          </p:nvPr>
        </p:nvSpPr>
        <p:spPr>
          <a:xfrm>
            <a:off x="4648200" y="1370013"/>
            <a:ext cx="3867150" cy="326231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36B4026A-2AFC-464A-A94A-BD8CC3808632}"/>
              </a:ext>
            </a:extLst>
          </p:cNvPr>
          <p:cNvSpPr>
            <a:spLocks noGrp="1"/>
          </p:cNvSpPr>
          <p:nvPr>
            <p:ph type="dt" sz="half" idx="10"/>
          </p:nvPr>
        </p:nvSpPr>
        <p:spPr/>
        <p:txBody>
          <a:bodyPr/>
          <a:lstStyle/>
          <a:p>
            <a:fld id="{F2D9700A-5575-4944-8DB4-00964DB9EBCB}" type="datetimeFigureOut">
              <a:t>5/10/22</a:t>
            </a:fld>
            <a:endParaRPr lang="fr-FR"/>
          </a:p>
        </p:txBody>
      </p:sp>
      <p:sp>
        <p:nvSpPr>
          <p:cNvPr id="6" name="Espace réservé du pied de page 5">
            <a:extLst>
              <a:ext uri="{FF2B5EF4-FFF2-40B4-BE49-F238E27FC236}">
                <a16:creationId xmlns:a16="http://schemas.microsoft.com/office/drawing/2014/main" id="{AE7E5A0B-9367-554E-9810-9B9CAFFA113A}"/>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FB70AC87-3E59-5245-818F-6EF1EEB6A502}"/>
              </a:ext>
            </a:extLst>
          </p:cNvPr>
          <p:cNvSpPr>
            <a:spLocks noGrp="1"/>
          </p:cNvSpPr>
          <p:nvPr>
            <p:ph type="sldNum" sz="quarter" idx="12"/>
          </p:nvPr>
        </p:nvSpPr>
        <p:spPr/>
        <p:txBody>
          <a:bodyPr/>
          <a:lstStyle/>
          <a:p>
            <a:fld id="{F15CDB1B-06A7-B849-835D-30BFE4CD0ECB}" type="slidenum">
              <a:t>‹#›</a:t>
            </a:fld>
            <a:endParaRPr lang="fr-FR"/>
          </a:p>
        </p:txBody>
      </p:sp>
    </p:spTree>
    <p:extLst>
      <p:ext uri="{BB962C8B-B14F-4D97-AF65-F5344CB8AC3E}">
        <p14:creationId xmlns:p14="http://schemas.microsoft.com/office/powerpoint/2010/main" val="8155188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7E01B81-4FE5-C844-8451-CBCCC74EA040}"/>
              </a:ext>
            </a:extLst>
          </p:cNvPr>
          <p:cNvSpPr>
            <a:spLocks noGrp="1"/>
          </p:cNvSpPr>
          <p:nvPr>
            <p:ph type="title"/>
          </p:nvPr>
        </p:nvSpPr>
        <p:spPr>
          <a:xfrm>
            <a:off x="630238" y="274638"/>
            <a:ext cx="7886700" cy="993775"/>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344439D3-09A9-DD43-85EB-CA58ADCFEFD0}"/>
              </a:ext>
            </a:extLst>
          </p:cNvPr>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84CCF8CA-E84C-EC42-A49E-5F4B945FE1C8}"/>
              </a:ext>
            </a:extLst>
          </p:cNvPr>
          <p:cNvSpPr>
            <a:spLocks noGrp="1"/>
          </p:cNvSpPr>
          <p:nvPr>
            <p:ph sz="half" idx="2"/>
          </p:nvPr>
        </p:nvSpPr>
        <p:spPr>
          <a:xfrm>
            <a:off x="630238" y="1879600"/>
            <a:ext cx="3868737" cy="276225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92A9CAEB-4BAA-BB48-96E4-DDD70988FECB}"/>
              </a:ext>
            </a:extLst>
          </p:cNvPr>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9178AFBD-2BDD-CE46-97A3-824721C3F4E8}"/>
              </a:ext>
            </a:extLst>
          </p:cNvPr>
          <p:cNvSpPr>
            <a:spLocks noGrp="1"/>
          </p:cNvSpPr>
          <p:nvPr>
            <p:ph sz="quarter" idx="4"/>
          </p:nvPr>
        </p:nvSpPr>
        <p:spPr>
          <a:xfrm>
            <a:off x="4629150" y="1879600"/>
            <a:ext cx="3887788" cy="276225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951BB9D8-C9AB-A348-86A8-611D2E79C5E8}"/>
              </a:ext>
            </a:extLst>
          </p:cNvPr>
          <p:cNvSpPr>
            <a:spLocks noGrp="1"/>
          </p:cNvSpPr>
          <p:nvPr>
            <p:ph type="dt" sz="half" idx="10"/>
          </p:nvPr>
        </p:nvSpPr>
        <p:spPr/>
        <p:txBody>
          <a:bodyPr/>
          <a:lstStyle/>
          <a:p>
            <a:fld id="{F2D9700A-5575-4944-8DB4-00964DB9EBCB}" type="datetimeFigureOut">
              <a:t>5/10/22</a:t>
            </a:fld>
            <a:endParaRPr lang="fr-FR"/>
          </a:p>
        </p:txBody>
      </p:sp>
      <p:sp>
        <p:nvSpPr>
          <p:cNvPr id="8" name="Espace réservé du pied de page 7">
            <a:extLst>
              <a:ext uri="{FF2B5EF4-FFF2-40B4-BE49-F238E27FC236}">
                <a16:creationId xmlns:a16="http://schemas.microsoft.com/office/drawing/2014/main" id="{515F3CF2-B8F1-194A-822B-37204783EBEB}"/>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07949FC2-33C6-814D-909C-482A00E4EC6E}"/>
              </a:ext>
            </a:extLst>
          </p:cNvPr>
          <p:cNvSpPr>
            <a:spLocks noGrp="1"/>
          </p:cNvSpPr>
          <p:nvPr>
            <p:ph type="sldNum" sz="quarter" idx="12"/>
          </p:nvPr>
        </p:nvSpPr>
        <p:spPr/>
        <p:txBody>
          <a:bodyPr/>
          <a:lstStyle/>
          <a:p>
            <a:fld id="{F15CDB1B-06A7-B849-835D-30BFE4CD0ECB}" type="slidenum">
              <a:t>‹#›</a:t>
            </a:fld>
            <a:endParaRPr lang="fr-FR"/>
          </a:p>
        </p:txBody>
      </p:sp>
    </p:spTree>
    <p:extLst>
      <p:ext uri="{BB962C8B-B14F-4D97-AF65-F5344CB8AC3E}">
        <p14:creationId xmlns:p14="http://schemas.microsoft.com/office/powerpoint/2010/main" val="15066762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98249E9-02A4-A74A-AE5B-35D3CB36BDED}"/>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72F1FF2F-7A8F-554F-97C4-46619CD29C87}"/>
              </a:ext>
            </a:extLst>
          </p:cNvPr>
          <p:cNvSpPr>
            <a:spLocks noGrp="1"/>
          </p:cNvSpPr>
          <p:nvPr>
            <p:ph type="dt" sz="half" idx="10"/>
          </p:nvPr>
        </p:nvSpPr>
        <p:spPr/>
        <p:txBody>
          <a:bodyPr/>
          <a:lstStyle/>
          <a:p>
            <a:fld id="{F2D9700A-5575-4944-8DB4-00964DB9EBCB}" type="datetimeFigureOut">
              <a:t>5/10/22</a:t>
            </a:fld>
            <a:endParaRPr lang="fr-FR"/>
          </a:p>
        </p:txBody>
      </p:sp>
      <p:sp>
        <p:nvSpPr>
          <p:cNvPr id="4" name="Espace réservé du pied de page 3">
            <a:extLst>
              <a:ext uri="{FF2B5EF4-FFF2-40B4-BE49-F238E27FC236}">
                <a16:creationId xmlns:a16="http://schemas.microsoft.com/office/drawing/2014/main" id="{0A525FB6-32B3-314B-A206-9AD6ADC4B84A}"/>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1C0B15A9-3154-C446-A1B4-169B60C17F7D}"/>
              </a:ext>
            </a:extLst>
          </p:cNvPr>
          <p:cNvSpPr>
            <a:spLocks noGrp="1"/>
          </p:cNvSpPr>
          <p:nvPr>
            <p:ph type="sldNum" sz="quarter" idx="12"/>
          </p:nvPr>
        </p:nvSpPr>
        <p:spPr/>
        <p:txBody>
          <a:bodyPr/>
          <a:lstStyle/>
          <a:p>
            <a:fld id="{F15CDB1B-06A7-B849-835D-30BFE4CD0ECB}" type="slidenum">
              <a:t>‹#›</a:t>
            </a:fld>
            <a:endParaRPr lang="fr-FR"/>
          </a:p>
        </p:txBody>
      </p:sp>
    </p:spTree>
    <p:extLst>
      <p:ext uri="{BB962C8B-B14F-4D97-AF65-F5344CB8AC3E}">
        <p14:creationId xmlns:p14="http://schemas.microsoft.com/office/powerpoint/2010/main" val="37707626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re et contenu">
    <p:bg>
      <p:bgPr>
        <a:solidFill>
          <a:srgbClr val="EFF5F0">
            <a:alpha val="9598"/>
          </a:srgb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537795"/>
            <a:ext cx="7886700" cy="341632"/>
          </a:xfrm>
        </p:spPr>
        <p:txBody>
          <a:bodyPr/>
          <a:lstStyle>
            <a:lvl1pPr>
              <a:defRPr sz="1800" cap="all" baseline="0"/>
            </a:lvl1pPr>
          </a:lstStyle>
          <a:p>
            <a:r>
              <a:rPr lang="fr-FR" dirty="0"/>
              <a:t>MODIFIEZ LE STYLE DU TITRE</a:t>
            </a:r>
            <a:endParaRPr lang="en-US" dirty="0"/>
          </a:p>
        </p:txBody>
      </p:sp>
      <p:sp>
        <p:nvSpPr>
          <p:cNvPr id="3" name="Content Placeholder 2"/>
          <p:cNvSpPr>
            <a:spLocks noGrp="1"/>
          </p:cNvSpPr>
          <p:nvPr>
            <p:ph idx="1"/>
          </p:nvPr>
        </p:nvSpPr>
        <p:spPr/>
        <p:txBody>
          <a:bodyPr>
            <a:normAutofit/>
          </a:bodyPr>
          <a:lstStyle>
            <a:lvl1pPr marL="171450" marR="0" indent="-171450" algn="l" defTabSz="685800" rtl="0" eaLnBrk="1" fontAlgn="auto" latinLnBrk="0" hangingPunct="1">
              <a:lnSpc>
                <a:spcPts val="1540"/>
              </a:lnSpc>
              <a:spcBef>
                <a:spcPts val="750"/>
              </a:spcBef>
              <a:spcAft>
                <a:spcPts val="0"/>
              </a:spcAft>
              <a:buClr>
                <a:srgbClr val="204669"/>
              </a:buClr>
              <a:buSzTx/>
              <a:buFont typeface="Arial" panose="020B0604020202020204" pitchFamily="34" charset="0"/>
              <a:buChar char="•"/>
              <a:tabLst/>
              <a:defRPr sz="1200"/>
            </a:lvl1pPr>
          </a:lstStyle>
          <a:p>
            <a:pPr lvl="0"/>
            <a:r>
              <a:rPr lang="fr-FR" dirty="0"/>
              <a:t>Cliquez pour modifier les styles du texte du masque</a:t>
            </a:r>
          </a:p>
          <a:p>
            <a:pPr marL="171450" marR="0" lvl="0" indent="-171450" algn="l" defTabSz="685800" rtl="0" eaLnBrk="1" fontAlgn="auto" latinLnBrk="0" hangingPunct="1">
              <a:lnSpc>
                <a:spcPts val="1540"/>
              </a:lnSpc>
              <a:spcBef>
                <a:spcPts val="750"/>
              </a:spcBef>
              <a:spcAft>
                <a:spcPts val="0"/>
              </a:spcAft>
              <a:buClr>
                <a:srgbClr val="204669"/>
              </a:buClr>
              <a:buSzTx/>
              <a:buFont typeface="Arial" panose="020B0604020202020204" pitchFamily="34" charset="0"/>
              <a:buChar char="•"/>
              <a:tabLst/>
              <a:defRPr/>
            </a:pPr>
            <a:r>
              <a:rPr lang="fr-FR" dirty="0"/>
              <a:t>Cliquez pour modifier les styles du texte du masque</a:t>
            </a:r>
          </a:p>
          <a:p>
            <a:pPr lvl="0"/>
            <a:endParaRPr lang="fr-FR" dirty="0"/>
          </a:p>
        </p:txBody>
      </p:sp>
      <p:sp>
        <p:nvSpPr>
          <p:cNvPr id="4" name="Date Placeholder 3"/>
          <p:cNvSpPr>
            <a:spLocks noGrp="1"/>
          </p:cNvSpPr>
          <p:nvPr>
            <p:ph type="dt" sz="half" idx="10"/>
          </p:nvPr>
        </p:nvSpPr>
        <p:spPr/>
        <p:txBody>
          <a:bodyPr/>
          <a:lstStyle/>
          <a:p>
            <a:fld id="{BF28C12E-EC51-9B4C-8F1D-972D2A6352E0}" type="datetimeFigureOut">
              <a:t>5/10/22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FCF3803-D53F-D949-8B94-05B7A9B04541}" type="slidenum">
              <a:t>‹#›</a:t>
            </a:fld>
            <a:endParaRPr lang="fr-FR"/>
          </a:p>
        </p:txBody>
      </p:sp>
      <p:pic>
        <p:nvPicPr>
          <p:cNvPr id="7" name="Google Shape;465;p26" descr="Uma imagem com texto&#10;&#10;Descrição gerada automaticamente">
            <a:extLst>
              <a:ext uri="{FF2B5EF4-FFF2-40B4-BE49-F238E27FC236}">
                <a16:creationId xmlns:a16="http://schemas.microsoft.com/office/drawing/2014/main" id="{0F11E9ED-9324-4642-BEA1-F3D27DE65F57}"/>
              </a:ext>
            </a:extLst>
          </p:cNvPr>
          <p:cNvPicPr preferRelativeResize="0"/>
          <p:nvPr userDrawn="1"/>
        </p:nvPicPr>
        <p:blipFill rotWithShape="1">
          <a:blip r:embed="rId2">
            <a:alphaModFix/>
          </a:blip>
          <a:srcRect/>
          <a:stretch/>
        </p:blipFill>
        <p:spPr>
          <a:xfrm>
            <a:off x="6946922" y="4721902"/>
            <a:ext cx="2013224" cy="309036"/>
          </a:xfrm>
          <a:prstGeom prst="rect">
            <a:avLst/>
          </a:prstGeom>
          <a:noFill/>
          <a:ln>
            <a:noFill/>
          </a:ln>
        </p:spPr>
      </p:pic>
      <p:sp>
        <p:nvSpPr>
          <p:cNvPr id="8" name="Rectangle 7">
            <a:extLst>
              <a:ext uri="{FF2B5EF4-FFF2-40B4-BE49-F238E27FC236}">
                <a16:creationId xmlns:a16="http://schemas.microsoft.com/office/drawing/2014/main" id="{A70E3D1D-D1C0-CE4B-AAB2-13B895B5424F}"/>
              </a:ext>
            </a:extLst>
          </p:cNvPr>
          <p:cNvSpPr/>
          <p:nvPr userDrawn="1"/>
        </p:nvSpPr>
        <p:spPr>
          <a:xfrm>
            <a:off x="0" y="0"/>
            <a:ext cx="215900" cy="2571750"/>
          </a:xfrm>
          <a:prstGeom prst="rect">
            <a:avLst/>
          </a:prstGeom>
          <a:solidFill>
            <a:srgbClr val="2046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8936BCC4-5D77-7B41-AC08-7E1F66CCE45F}"/>
              </a:ext>
            </a:extLst>
          </p:cNvPr>
          <p:cNvSpPr/>
          <p:nvPr userDrawn="1"/>
        </p:nvSpPr>
        <p:spPr>
          <a:xfrm>
            <a:off x="0" y="2571750"/>
            <a:ext cx="215900" cy="2571750"/>
          </a:xfrm>
          <a:prstGeom prst="rect">
            <a:avLst/>
          </a:prstGeom>
          <a:solidFill>
            <a:srgbClr val="2F9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7689703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30E80E9-1DAF-BF4E-96E6-61B4888BCAEC}"/>
              </a:ext>
            </a:extLst>
          </p:cNvPr>
          <p:cNvSpPr>
            <a:spLocks noGrp="1"/>
          </p:cNvSpPr>
          <p:nvPr>
            <p:ph type="title"/>
          </p:nvPr>
        </p:nvSpPr>
        <p:spPr>
          <a:xfrm>
            <a:off x="630238" y="342900"/>
            <a:ext cx="2949575" cy="120015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5F6967B2-25D3-2B4D-AA82-5755D9E2C2DE}"/>
              </a:ext>
            </a:extLst>
          </p:cNvPr>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CB6386E7-849A-F140-91AC-1D4D2C9D414A}"/>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68BA54C7-96AB-0047-A82F-7ECA2EAB3FCB}"/>
              </a:ext>
            </a:extLst>
          </p:cNvPr>
          <p:cNvSpPr>
            <a:spLocks noGrp="1"/>
          </p:cNvSpPr>
          <p:nvPr>
            <p:ph type="dt" sz="half" idx="10"/>
          </p:nvPr>
        </p:nvSpPr>
        <p:spPr/>
        <p:txBody>
          <a:bodyPr/>
          <a:lstStyle/>
          <a:p>
            <a:fld id="{F2D9700A-5575-4944-8DB4-00964DB9EBCB}" type="datetimeFigureOut">
              <a:t>5/10/22</a:t>
            </a:fld>
            <a:endParaRPr lang="fr-FR"/>
          </a:p>
        </p:txBody>
      </p:sp>
      <p:sp>
        <p:nvSpPr>
          <p:cNvPr id="6" name="Espace réservé du pied de page 5">
            <a:extLst>
              <a:ext uri="{FF2B5EF4-FFF2-40B4-BE49-F238E27FC236}">
                <a16:creationId xmlns:a16="http://schemas.microsoft.com/office/drawing/2014/main" id="{0F314723-D8B2-0C4E-A016-FE5218C45435}"/>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349060E0-0F0B-8546-A9E0-74E2EADD3303}"/>
              </a:ext>
            </a:extLst>
          </p:cNvPr>
          <p:cNvSpPr>
            <a:spLocks noGrp="1"/>
          </p:cNvSpPr>
          <p:nvPr>
            <p:ph type="sldNum" sz="quarter" idx="12"/>
          </p:nvPr>
        </p:nvSpPr>
        <p:spPr/>
        <p:txBody>
          <a:bodyPr/>
          <a:lstStyle/>
          <a:p>
            <a:fld id="{F15CDB1B-06A7-B849-835D-30BFE4CD0ECB}" type="slidenum">
              <a:t>‹#›</a:t>
            </a:fld>
            <a:endParaRPr lang="fr-FR"/>
          </a:p>
        </p:txBody>
      </p:sp>
    </p:spTree>
    <p:extLst>
      <p:ext uri="{BB962C8B-B14F-4D97-AF65-F5344CB8AC3E}">
        <p14:creationId xmlns:p14="http://schemas.microsoft.com/office/powerpoint/2010/main" val="11122434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C543366-661A-E04B-995E-A25C7617CAA6}"/>
              </a:ext>
            </a:extLst>
          </p:cNvPr>
          <p:cNvSpPr>
            <a:spLocks noGrp="1"/>
          </p:cNvSpPr>
          <p:nvPr>
            <p:ph type="title"/>
          </p:nvPr>
        </p:nvSpPr>
        <p:spPr>
          <a:xfrm>
            <a:off x="630238" y="342900"/>
            <a:ext cx="2949575" cy="120015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49F15828-2C45-974B-B3DD-2CD868E73642}"/>
              </a:ext>
            </a:extLst>
          </p:cNvPr>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DFED4B0C-F372-B74D-BB7E-EAC9867EB27C}"/>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96F09FEB-0D05-6443-A7E9-68DDE77B4F44}"/>
              </a:ext>
            </a:extLst>
          </p:cNvPr>
          <p:cNvSpPr>
            <a:spLocks noGrp="1"/>
          </p:cNvSpPr>
          <p:nvPr>
            <p:ph type="dt" sz="half" idx="10"/>
          </p:nvPr>
        </p:nvSpPr>
        <p:spPr/>
        <p:txBody>
          <a:bodyPr/>
          <a:lstStyle/>
          <a:p>
            <a:fld id="{F2D9700A-5575-4944-8DB4-00964DB9EBCB}" type="datetimeFigureOut">
              <a:t>5/10/22</a:t>
            </a:fld>
            <a:endParaRPr lang="fr-FR"/>
          </a:p>
        </p:txBody>
      </p:sp>
      <p:sp>
        <p:nvSpPr>
          <p:cNvPr id="6" name="Espace réservé du pied de page 5">
            <a:extLst>
              <a:ext uri="{FF2B5EF4-FFF2-40B4-BE49-F238E27FC236}">
                <a16:creationId xmlns:a16="http://schemas.microsoft.com/office/drawing/2014/main" id="{69124F9D-2CE4-CB42-9CBD-35A386D59EFF}"/>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3AA116A9-689B-5D42-ACEC-1F4858B3C592}"/>
              </a:ext>
            </a:extLst>
          </p:cNvPr>
          <p:cNvSpPr>
            <a:spLocks noGrp="1"/>
          </p:cNvSpPr>
          <p:nvPr>
            <p:ph type="sldNum" sz="quarter" idx="12"/>
          </p:nvPr>
        </p:nvSpPr>
        <p:spPr/>
        <p:txBody>
          <a:bodyPr/>
          <a:lstStyle/>
          <a:p>
            <a:fld id="{F15CDB1B-06A7-B849-835D-30BFE4CD0ECB}" type="slidenum">
              <a:t>‹#›</a:t>
            </a:fld>
            <a:endParaRPr lang="fr-FR"/>
          </a:p>
        </p:txBody>
      </p:sp>
    </p:spTree>
    <p:extLst>
      <p:ext uri="{BB962C8B-B14F-4D97-AF65-F5344CB8AC3E}">
        <p14:creationId xmlns:p14="http://schemas.microsoft.com/office/powerpoint/2010/main" val="6203125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30412EE-9D06-4941-95DA-6228549EC14C}"/>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47EDC9A3-4DDF-1C4C-8A15-0C94FB96BEBF}"/>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E5FB318-24E1-1448-B1A5-FD95F9BE663C}"/>
              </a:ext>
            </a:extLst>
          </p:cNvPr>
          <p:cNvSpPr>
            <a:spLocks noGrp="1"/>
          </p:cNvSpPr>
          <p:nvPr>
            <p:ph type="dt" sz="half" idx="10"/>
          </p:nvPr>
        </p:nvSpPr>
        <p:spPr/>
        <p:txBody>
          <a:bodyPr/>
          <a:lstStyle/>
          <a:p>
            <a:fld id="{F2D9700A-5575-4944-8DB4-00964DB9EBCB}" type="datetimeFigureOut">
              <a:t>5/10/22</a:t>
            </a:fld>
            <a:endParaRPr lang="fr-FR"/>
          </a:p>
        </p:txBody>
      </p:sp>
      <p:sp>
        <p:nvSpPr>
          <p:cNvPr id="5" name="Espace réservé du pied de page 4">
            <a:extLst>
              <a:ext uri="{FF2B5EF4-FFF2-40B4-BE49-F238E27FC236}">
                <a16:creationId xmlns:a16="http://schemas.microsoft.com/office/drawing/2014/main" id="{D1747034-436A-4D49-9170-FD889C5B8F1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CBDBD06-C1D4-A34B-96BB-65B913A81A7A}"/>
              </a:ext>
            </a:extLst>
          </p:cNvPr>
          <p:cNvSpPr>
            <a:spLocks noGrp="1"/>
          </p:cNvSpPr>
          <p:nvPr>
            <p:ph type="sldNum" sz="quarter" idx="12"/>
          </p:nvPr>
        </p:nvSpPr>
        <p:spPr/>
        <p:txBody>
          <a:bodyPr/>
          <a:lstStyle/>
          <a:p>
            <a:fld id="{F15CDB1B-06A7-B849-835D-30BFE4CD0ECB}" type="slidenum">
              <a:t>‹#›</a:t>
            </a:fld>
            <a:endParaRPr lang="fr-FR"/>
          </a:p>
        </p:txBody>
      </p:sp>
    </p:spTree>
    <p:extLst>
      <p:ext uri="{BB962C8B-B14F-4D97-AF65-F5344CB8AC3E}">
        <p14:creationId xmlns:p14="http://schemas.microsoft.com/office/powerpoint/2010/main" val="7992353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B2B3B259-1654-894C-BAC7-37EF10DA8A44}"/>
              </a:ext>
            </a:extLst>
          </p:cNvPr>
          <p:cNvSpPr>
            <a:spLocks noGrp="1"/>
          </p:cNvSpPr>
          <p:nvPr>
            <p:ph type="title" orient="vert"/>
          </p:nvPr>
        </p:nvSpPr>
        <p:spPr>
          <a:xfrm>
            <a:off x="6543675" y="274638"/>
            <a:ext cx="1971675" cy="4357687"/>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873C6E0F-AD87-9D41-AC13-A7B48DB05677}"/>
              </a:ext>
            </a:extLst>
          </p:cNvPr>
          <p:cNvSpPr>
            <a:spLocks noGrp="1"/>
          </p:cNvSpPr>
          <p:nvPr>
            <p:ph type="body" orient="vert" idx="1"/>
          </p:nvPr>
        </p:nvSpPr>
        <p:spPr>
          <a:xfrm>
            <a:off x="628650" y="274638"/>
            <a:ext cx="5762625" cy="435768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9DC3250-3C12-1B4B-A5E2-07F875DCD42A}"/>
              </a:ext>
            </a:extLst>
          </p:cNvPr>
          <p:cNvSpPr>
            <a:spLocks noGrp="1"/>
          </p:cNvSpPr>
          <p:nvPr>
            <p:ph type="dt" sz="half" idx="10"/>
          </p:nvPr>
        </p:nvSpPr>
        <p:spPr/>
        <p:txBody>
          <a:bodyPr/>
          <a:lstStyle/>
          <a:p>
            <a:fld id="{F2D9700A-5575-4944-8DB4-00964DB9EBCB}" type="datetimeFigureOut">
              <a:t>5/10/22</a:t>
            </a:fld>
            <a:endParaRPr lang="fr-FR"/>
          </a:p>
        </p:txBody>
      </p:sp>
      <p:sp>
        <p:nvSpPr>
          <p:cNvPr id="5" name="Espace réservé du pied de page 4">
            <a:extLst>
              <a:ext uri="{FF2B5EF4-FFF2-40B4-BE49-F238E27FC236}">
                <a16:creationId xmlns:a16="http://schemas.microsoft.com/office/drawing/2014/main" id="{53D302E2-ABA6-724B-9D77-64EB7CFC380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41D9FA1-01CC-ED4E-A392-2F73CD07BE42}"/>
              </a:ext>
            </a:extLst>
          </p:cNvPr>
          <p:cNvSpPr>
            <a:spLocks noGrp="1"/>
          </p:cNvSpPr>
          <p:nvPr>
            <p:ph type="sldNum" sz="quarter" idx="12"/>
          </p:nvPr>
        </p:nvSpPr>
        <p:spPr/>
        <p:txBody>
          <a:bodyPr/>
          <a:lstStyle/>
          <a:p>
            <a:fld id="{F15CDB1B-06A7-B849-835D-30BFE4CD0ECB}" type="slidenum">
              <a:t>‹#›</a:t>
            </a:fld>
            <a:endParaRPr lang="fr-FR"/>
          </a:p>
        </p:txBody>
      </p:sp>
    </p:spTree>
    <p:extLst>
      <p:ext uri="{BB962C8B-B14F-4D97-AF65-F5344CB8AC3E}">
        <p14:creationId xmlns:p14="http://schemas.microsoft.com/office/powerpoint/2010/main" val="32338465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Vide">
    <p:bg>
      <p:bgPr>
        <a:solidFill>
          <a:srgbClr val="2F9C67">
            <a:alpha val="10000"/>
          </a:srgbClr>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28C12E-EC51-9B4C-8F1D-972D2A6352E0}" type="datetimeFigureOut">
              <a:t>5/10/22</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2FCF3803-D53F-D949-8B94-05B7A9B04541}" type="slidenum">
              <a:t>‹#›</a:t>
            </a:fld>
            <a:endParaRPr lang="fr-FR"/>
          </a:p>
        </p:txBody>
      </p:sp>
      <p:pic>
        <p:nvPicPr>
          <p:cNvPr id="5" name="Google Shape;465;p26" descr="Uma imagem com texto&#10;&#10;Descrição gerada automaticamente">
            <a:extLst>
              <a:ext uri="{FF2B5EF4-FFF2-40B4-BE49-F238E27FC236}">
                <a16:creationId xmlns:a16="http://schemas.microsoft.com/office/drawing/2014/main" id="{50AFC060-56BB-684A-BF96-33ED1E4224FE}"/>
              </a:ext>
            </a:extLst>
          </p:cNvPr>
          <p:cNvPicPr preferRelativeResize="0"/>
          <p:nvPr userDrawn="1"/>
        </p:nvPicPr>
        <p:blipFill rotWithShape="1">
          <a:blip r:embed="rId2">
            <a:alphaModFix/>
          </a:blip>
          <a:srcRect/>
          <a:stretch/>
        </p:blipFill>
        <p:spPr>
          <a:xfrm>
            <a:off x="6946922" y="4721902"/>
            <a:ext cx="2013224" cy="309036"/>
          </a:xfrm>
          <a:prstGeom prst="rect">
            <a:avLst/>
          </a:prstGeom>
          <a:noFill/>
          <a:ln>
            <a:noFill/>
          </a:ln>
        </p:spPr>
      </p:pic>
      <p:sp>
        <p:nvSpPr>
          <p:cNvPr id="6" name="Rectangle 5">
            <a:extLst>
              <a:ext uri="{FF2B5EF4-FFF2-40B4-BE49-F238E27FC236}">
                <a16:creationId xmlns:a16="http://schemas.microsoft.com/office/drawing/2014/main" id="{30732601-92C5-FB47-9385-C112E4E42C1B}"/>
              </a:ext>
            </a:extLst>
          </p:cNvPr>
          <p:cNvSpPr/>
          <p:nvPr userDrawn="1"/>
        </p:nvSpPr>
        <p:spPr>
          <a:xfrm>
            <a:off x="0" y="0"/>
            <a:ext cx="215900" cy="2571750"/>
          </a:xfrm>
          <a:prstGeom prst="rect">
            <a:avLst/>
          </a:prstGeom>
          <a:solidFill>
            <a:srgbClr val="2046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a:extLst>
              <a:ext uri="{FF2B5EF4-FFF2-40B4-BE49-F238E27FC236}">
                <a16:creationId xmlns:a16="http://schemas.microsoft.com/office/drawing/2014/main" id="{0ECDADAD-AB9A-104F-A8BF-6AE380C2D5F6}"/>
              </a:ext>
            </a:extLst>
          </p:cNvPr>
          <p:cNvSpPr/>
          <p:nvPr userDrawn="1"/>
        </p:nvSpPr>
        <p:spPr>
          <a:xfrm>
            <a:off x="0" y="2571750"/>
            <a:ext cx="215900" cy="2571750"/>
          </a:xfrm>
          <a:prstGeom prst="rect">
            <a:avLst/>
          </a:prstGeom>
          <a:solidFill>
            <a:srgbClr val="2F9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4117327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fr-FR" dirty="0"/>
              <a:t>Modifiez le style du titre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dirty="0"/>
              <a:t>Modifiez le style des sous-titres du masque</a:t>
            </a:r>
            <a:endParaRPr lang="en-US" dirty="0"/>
          </a:p>
        </p:txBody>
      </p:sp>
      <p:sp>
        <p:nvSpPr>
          <p:cNvPr id="4" name="Date Placeholder 3"/>
          <p:cNvSpPr>
            <a:spLocks noGrp="1"/>
          </p:cNvSpPr>
          <p:nvPr>
            <p:ph type="dt" sz="half" idx="10"/>
          </p:nvPr>
        </p:nvSpPr>
        <p:spPr/>
        <p:txBody>
          <a:bodyPr/>
          <a:lstStyle/>
          <a:p>
            <a:fld id="{BF28C12E-EC51-9B4C-8F1D-972D2A6352E0}" type="datetimeFigureOut">
              <a:t>5/10/22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FCF3803-D53F-D949-8B94-05B7A9B04541}" type="slidenum">
              <a:t>‹#›</a:t>
            </a:fld>
            <a:endParaRPr lang="fr-FR"/>
          </a:p>
        </p:txBody>
      </p:sp>
    </p:spTree>
    <p:extLst>
      <p:ext uri="{BB962C8B-B14F-4D97-AF65-F5344CB8AC3E}">
        <p14:creationId xmlns:p14="http://schemas.microsoft.com/office/powerpoint/2010/main" val="9015306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fr-FR" dirty="0"/>
              <a:t>Modifiez le style du titre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dirty="0"/>
              <a:t>Cliquez pour modifier les styles du texte du masque</a:t>
            </a:r>
          </a:p>
        </p:txBody>
      </p:sp>
      <p:sp>
        <p:nvSpPr>
          <p:cNvPr id="4" name="Date Placeholder 3"/>
          <p:cNvSpPr>
            <a:spLocks noGrp="1"/>
          </p:cNvSpPr>
          <p:nvPr>
            <p:ph type="dt" sz="half" idx="10"/>
          </p:nvPr>
        </p:nvSpPr>
        <p:spPr/>
        <p:txBody>
          <a:bodyPr/>
          <a:lstStyle/>
          <a:p>
            <a:fld id="{BF28C12E-EC51-9B4C-8F1D-972D2A6352E0}" type="datetimeFigureOut">
              <a:t>5/10/22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FCF3803-D53F-D949-8B94-05B7A9B04541}" type="slidenum">
              <a:t>‹#›</a:t>
            </a:fld>
            <a:endParaRPr lang="fr-FR"/>
          </a:p>
        </p:txBody>
      </p:sp>
    </p:spTree>
    <p:extLst>
      <p:ext uri="{BB962C8B-B14F-4D97-AF65-F5344CB8AC3E}">
        <p14:creationId xmlns:p14="http://schemas.microsoft.com/office/powerpoint/2010/main" val="42714301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Modifiez le style du titre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5" name="Date Placeholder 4"/>
          <p:cNvSpPr>
            <a:spLocks noGrp="1"/>
          </p:cNvSpPr>
          <p:nvPr>
            <p:ph type="dt" sz="half" idx="10"/>
          </p:nvPr>
        </p:nvSpPr>
        <p:spPr/>
        <p:txBody>
          <a:bodyPr/>
          <a:lstStyle/>
          <a:p>
            <a:fld id="{BF28C12E-EC51-9B4C-8F1D-972D2A6352E0}" type="datetimeFigureOut">
              <a:t>5/10/22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2FCF3803-D53F-D949-8B94-05B7A9B04541}" type="slidenum">
              <a:t>‹#›</a:t>
            </a:fld>
            <a:endParaRPr lang="fr-FR"/>
          </a:p>
        </p:txBody>
      </p:sp>
    </p:spTree>
    <p:extLst>
      <p:ext uri="{BB962C8B-B14F-4D97-AF65-F5344CB8AC3E}">
        <p14:creationId xmlns:p14="http://schemas.microsoft.com/office/powerpoint/2010/main" val="17851114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fr-FR" dirty="0"/>
              <a:t>Modifiez le style du titre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dirty="0"/>
              <a:t>Cliquez pour modifier les styles du texte du masque</a:t>
            </a:r>
          </a:p>
        </p:txBody>
      </p:sp>
      <p:sp>
        <p:nvSpPr>
          <p:cNvPr id="4" name="Content Placeholder 3"/>
          <p:cNvSpPr>
            <a:spLocks noGrp="1"/>
          </p:cNvSpPr>
          <p:nvPr>
            <p:ph sz="half" idx="2"/>
          </p:nvPr>
        </p:nvSpPr>
        <p:spPr>
          <a:xfrm>
            <a:off x="629842" y="1878806"/>
            <a:ext cx="3868340" cy="2763441"/>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dirty="0"/>
              <a:t>Cliquez pour modifier les styles du texte du masque</a:t>
            </a:r>
          </a:p>
        </p:txBody>
      </p:sp>
      <p:sp>
        <p:nvSpPr>
          <p:cNvPr id="6" name="Content Placeholder 5"/>
          <p:cNvSpPr>
            <a:spLocks noGrp="1"/>
          </p:cNvSpPr>
          <p:nvPr>
            <p:ph sz="quarter" idx="4"/>
          </p:nvPr>
        </p:nvSpPr>
        <p:spPr>
          <a:xfrm>
            <a:off x="4629150" y="1878806"/>
            <a:ext cx="3887391" cy="2763441"/>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7" name="Date Placeholder 6"/>
          <p:cNvSpPr>
            <a:spLocks noGrp="1"/>
          </p:cNvSpPr>
          <p:nvPr>
            <p:ph type="dt" sz="half" idx="10"/>
          </p:nvPr>
        </p:nvSpPr>
        <p:spPr/>
        <p:txBody>
          <a:bodyPr/>
          <a:lstStyle/>
          <a:p>
            <a:fld id="{BF28C12E-EC51-9B4C-8F1D-972D2A6352E0}" type="datetimeFigureOut">
              <a:t>5/10/22</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2FCF3803-D53F-D949-8B94-05B7A9B04541}" type="slidenum">
              <a:t>‹#›</a:t>
            </a:fld>
            <a:endParaRPr lang="fr-FR"/>
          </a:p>
        </p:txBody>
      </p:sp>
    </p:spTree>
    <p:extLst>
      <p:ext uri="{BB962C8B-B14F-4D97-AF65-F5344CB8AC3E}">
        <p14:creationId xmlns:p14="http://schemas.microsoft.com/office/powerpoint/2010/main" val="4177329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Modifiez le style du titre</a:t>
            </a:r>
            <a:endParaRPr lang="en-US" dirty="0"/>
          </a:p>
        </p:txBody>
      </p:sp>
      <p:sp>
        <p:nvSpPr>
          <p:cNvPr id="3" name="Date Placeholder 2"/>
          <p:cNvSpPr>
            <a:spLocks noGrp="1"/>
          </p:cNvSpPr>
          <p:nvPr>
            <p:ph type="dt" sz="half" idx="10"/>
          </p:nvPr>
        </p:nvSpPr>
        <p:spPr/>
        <p:txBody>
          <a:bodyPr/>
          <a:lstStyle/>
          <a:p>
            <a:fld id="{BF28C12E-EC51-9B4C-8F1D-972D2A6352E0}" type="datetimeFigureOut">
              <a:t>5/10/22</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2FCF3803-D53F-D949-8B94-05B7A9B04541}" type="slidenum">
              <a:t>‹#›</a:t>
            </a:fld>
            <a:endParaRPr lang="fr-FR"/>
          </a:p>
        </p:txBody>
      </p:sp>
    </p:spTree>
    <p:extLst>
      <p:ext uri="{BB962C8B-B14F-4D97-AF65-F5344CB8AC3E}">
        <p14:creationId xmlns:p14="http://schemas.microsoft.com/office/powerpoint/2010/main" val="4596030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fr-FR" dirty="0"/>
              <a:t>Modifiez le style du titre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dirty="0"/>
              <a:t>Cliquez pour modifier les styles du texte du masque</a:t>
            </a:r>
          </a:p>
        </p:txBody>
      </p:sp>
      <p:sp>
        <p:nvSpPr>
          <p:cNvPr id="5" name="Date Placeholder 4"/>
          <p:cNvSpPr>
            <a:spLocks noGrp="1"/>
          </p:cNvSpPr>
          <p:nvPr>
            <p:ph type="dt" sz="half" idx="10"/>
          </p:nvPr>
        </p:nvSpPr>
        <p:spPr/>
        <p:txBody>
          <a:bodyPr/>
          <a:lstStyle/>
          <a:p>
            <a:fld id="{BF28C12E-EC51-9B4C-8F1D-972D2A6352E0}" type="datetimeFigureOut">
              <a:t>5/10/22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2FCF3803-D53F-D949-8B94-05B7A9B04541}" type="slidenum">
              <a:t>‹#›</a:t>
            </a:fld>
            <a:endParaRPr lang="fr-FR"/>
          </a:p>
        </p:txBody>
      </p:sp>
    </p:spTree>
    <p:extLst>
      <p:ext uri="{BB962C8B-B14F-4D97-AF65-F5344CB8AC3E}">
        <p14:creationId xmlns:p14="http://schemas.microsoft.com/office/powerpoint/2010/main" val="33100155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537795"/>
            <a:ext cx="7886700" cy="341632"/>
          </a:xfrm>
          <a:prstGeom prst="rect">
            <a:avLst/>
          </a:prstGeom>
        </p:spPr>
        <p:txBody>
          <a:bodyPr vert="horz" lIns="0" tIns="45720" rIns="91440" bIns="45720" rtlCol="0" anchor="t" anchorCtr="0">
            <a:spAutoFit/>
          </a:bodyPr>
          <a:lstStyle/>
          <a:p>
            <a:r>
              <a:rPr lang="fr-FR" dirty="0"/>
              <a:t>MODIFIEZ LE STYLE DU TITRE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BF28C12E-EC51-9B4C-8F1D-972D2A6352E0}" type="datetimeFigureOut">
              <a:t>5/10/22</a:t>
            </a:fld>
            <a:endParaRPr lang="fr-F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2FCF3803-D53F-D949-8B94-05B7A9B04541}" type="slidenum">
              <a:t>‹#›</a:t>
            </a:fld>
            <a:endParaRPr lang="fr-FR"/>
          </a:p>
        </p:txBody>
      </p:sp>
    </p:spTree>
    <p:extLst>
      <p:ext uri="{BB962C8B-B14F-4D97-AF65-F5344CB8AC3E}">
        <p14:creationId xmlns:p14="http://schemas.microsoft.com/office/powerpoint/2010/main" val="4096800940"/>
      </p:ext>
    </p:extLst>
  </p:cSld>
  <p:clrMap bg1="lt1" tx1="dk1" bg2="lt2" tx2="dk2" accent1="accent1" accent2="accent2" accent3="accent3" accent4="accent4" accent5="accent5" accent6="accent6" hlink="hlink" folHlink="folHlink"/>
  <p:sldLayoutIdLst>
    <p:sldLayoutId id="2147483662" r:id="rId1"/>
    <p:sldLayoutId id="2147483684" r:id="rId2"/>
    <p:sldLayoutId id="2147483667" r:id="rId3"/>
    <p:sldLayoutId id="2147483661" r:id="rId4"/>
    <p:sldLayoutId id="2147483663" r:id="rId5"/>
    <p:sldLayoutId id="2147483664" r:id="rId6"/>
    <p:sldLayoutId id="2147483665" r:id="rId7"/>
    <p:sldLayoutId id="2147483666" r:id="rId8"/>
    <p:sldLayoutId id="2147483668" r:id="rId9"/>
    <p:sldLayoutId id="2147483669" r:id="rId10"/>
    <p:sldLayoutId id="2147483670" r:id="rId11"/>
    <p:sldLayoutId id="2147483671" r:id="rId12"/>
  </p:sldLayoutIdLst>
  <p:txStyles>
    <p:titleStyle>
      <a:lvl1pPr algn="l" defTabSz="685800" rtl="0" eaLnBrk="1" latinLnBrk="0" hangingPunct="1">
        <a:lnSpc>
          <a:spcPct val="90000"/>
        </a:lnSpc>
        <a:spcBef>
          <a:spcPct val="0"/>
        </a:spcBef>
        <a:buNone/>
        <a:defRPr sz="1800" b="1" i="0" kern="1200">
          <a:solidFill>
            <a:srgbClr val="2F9C67"/>
          </a:solidFill>
          <a:latin typeface="Montserrat" pitchFamily="2" charset="77"/>
          <a:ea typeface="+mj-ea"/>
          <a:cs typeface="+mj-cs"/>
        </a:defRPr>
      </a:lvl1pPr>
    </p:titleStyle>
    <p:bodyStyle>
      <a:lvl1pPr marL="171450" indent="-171450" algn="l" defTabSz="685800" rtl="0" eaLnBrk="1" latinLnBrk="0" hangingPunct="1">
        <a:lnSpc>
          <a:spcPct val="90000"/>
        </a:lnSpc>
        <a:spcBef>
          <a:spcPts val="750"/>
        </a:spcBef>
        <a:buClr>
          <a:srgbClr val="204669"/>
        </a:buClr>
        <a:buFont typeface="Arial" panose="020B0604020202020204" pitchFamily="34" charset="0"/>
        <a:buChar char="•"/>
        <a:defRPr sz="20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514350" indent="-171450" algn="l" defTabSz="685800" rtl="0" eaLnBrk="1" latinLnBrk="0" hangingPunct="1">
        <a:lnSpc>
          <a:spcPct val="90000"/>
        </a:lnSpc>
        <a:spcBef>
          <a:spcPts val="375"/>
        </a:spcBef>
        <a:buClr>
          <a:srgbClr val="204669"/>
        </a:buClr>
        <a:buFont typeface="Arial" panose="020B0604020202020204" pitchFamily="34" charset="0"/>
        <a:buChar char="•"/>
        <a:defRPr sz="18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857250" indent="-171450" algn="l" defTabSz="685800" rtl="0" eaLnBrk="1" latinLnBrk="0" hangingPunct="1">
        <a:lnSpc>
          <a:spcPct val="90000"/>
        </a:lnSpc>
        <a:spcBef>
          <a:spcPts val="375"/>
        </a:spcBef>
        <a:buClr>
          <a:srgbClr val="204669"/>
        </a:buClr>
        <a:buFont typeface="Arial" panose="020B0604020202020204" pitchFamily="34" charset="0"/>
        <a:buChar char="•"/>
        <a:defRPr sz="15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200150" indent="-171450" algn="l" defTabSz="685800" rtl="0" eaLnBrk="1" latinLnBrk="0" hangingPunct="1">
        <a:lnSpc>
          <a:spcPct val="90000"/>
        </a:lnSpc>
        <a:spcBef>
          <a:spcPts val="375"/>
        </a:spcBef>
        <a:buClr>
          <a:srgbClr val="204669"/>
        </a:buClr>
        <a:buFont typeface="Arial" panose="020B0604020202020204" pitchFamily="34" charset="0"/>
        <a:buChar char="•"/>
        <a:defRPr sz="135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543050" indent="-171450" algn="l" defTabSz="685800" rtl="0" eaLnBrk="1" latinLnBrk="0" hangingPunct="1">
        <a:lnSpc>
          <a:spcPct val="90000"/>
        </a:lnSpc>
        <a:spcBef>
          <a:spcPts val="375"/>
        </a:spcBef>
        <a:buClr>
          <a:srgbClr val="204669"/>
        </a:buClr>
        <a:buFont typeface="Arial" panose="020B0604020202020204" pitchFamily="34" charset="0"/>
        <a:buChar char="•"/>
        <a:defRPr sz="135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AF406DD1-E112-9E47-A65C-841964A179D6}"/>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DBCB26E3-F185-7849-A3F2-136234646DF5}"/>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E766FAF-3C31-2743-830F-17E78CFB6D7C}"/>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F2D9700A-5575-4944-8DB4-00964DB9EBCB}" type="datetimeFigureOut">
              <a:t>5/10/22</a:t>
            </a:fld>
            <a:endParaRPr lang="fr-FR"/>
          </a:p>
        </p:txBody>
      </p:sp>
      <p:sp>
        <p:nvSpPr>
          <p:cNvPr id="5" name="Espace réservé du pied de page 4">
            <a:extLst>
              <a:ext uri="{FF2B5EF4-FFF2-40B4-BE49-F238E27FC236}">
                <a16:creationId xmlns:a16="http://schemas.microsoft.com/office/drawing/2014/main" id="{57C82D28-B658-C24F-A780-61844DB019A7}"/>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9B5C94E7-4328-2045-AF7D-74D8F584BFDA}"/>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F15CDB1B-06A7-B849-835D-30BFE4CD0ECB}" type="slidenum">
              <a:t>‹#›</a:t>
            </a:fld>
            <a:endParaRPr lang="fr-FR"/>
          </a:p>
        </p:txBody>
      </p:sp>
    </p:spTree>
    <p:extLst>
      <p:ext uri="{BB962C8B-B14F-4D97-AF65-F5344CB8AC3E}">
        <p14:creationId xmlns:p14="http://schemas.microsoft.com/office/powerpoint/2010/main" val="3043428744"/>
      </p:ext>
    </p:extLst>
  </p:cSld>
  <p:clrMap bg1="lt1" tx1="dk1" bg2="lt2" tx2="dk2" accent1="accent1" accent2="accent2" accent3="accent3" accent4="accent4" accent5="accent5" accent6="accent6" hlink="hlink" folHlink="folHlink"/>
  <p:sldLayoutIdLst>
    <p:sldLayoutId id="2147483679" r:id="rId1"/>
    <p:sldLayoutId id="2147483673" r:id="rId2"/>
    <p:sldLayoutId id="2147483674" r:id="rId3"/>
    <p:sldLayoutId id="2147483675" r:id="rId4"/>
    <p:sldLayoutId id="2147483676" r:id="rId5"/>
    <p:sldLayoutId id="2147483677" r:id="rId6"/>
    <p:sldLayoutId id="2147483678"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em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73745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2F9C67">
            <a:alpha val="9598"/>
          </a:srgb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B7C7E8B-9B14-FE42-B9BC-D3FB0C984022}"/>
              </a:ext>
            </a:extLst>
          </p:cNvPr>
          <p:cNvSpPr/>
          <p:nvPr/>
        </p:nvSpPr>
        <p:spPr>
          <a:xfrm>
            <a:off x="0" y="0"/>
            <a:ext cx="215900" cy="2571750"/>
          </a:xfrm>
          <a:prstGeom prst="rect">
            <a:avLst/>
          </a:prstGeom>
          <a:solidFill>
            <a:srgbClr val="2046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B4D370C2-AF2E-444B-8B1E-A1A47224D728}"/>
              </a:ext>
            </a:extLst>
          </p:cNvPr>
          <p:cNvSpPr/>
          <p:nvPr/>
        </p:nvSpPr>
        <p:spPr>
          <a:xfrm>
            <a:off x="0" y="2571750"/>
            <a:ext cx="215900" cy="2571750"/>
          </a:xfrm>
          <a:prstGeom prst="rect">
            <a:avLst/>
          </a:prstGeom>
          <a:solidFill>
            <a:srgbClr val="2F9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llipse 9">
            <a:extLst>
              <a:ext uri="{FF2B5EF4-FFF2-40B4-BE49-F238E27FC236}">
                <a16:creationId xmlns:a16="http://schemas.microsoft.com/office/drawing/2014/main" id="{C5A0A013-6164-5F4F-A6B2-8956495E95A8}"/>
              </a:ext>
            </a:extLst>
          </p:cNvPr>
          <p:cNvSpPr/>
          <p:nvPr/>
        </p:nvSpPr>
        <p:spPr>
          <a:xfrm>
            <a:off x="7103356" y="367818"/>
            <a:ext cx="1584176" cy="1584176"/>
          </a:xfrm>
          <a:prstGeom prst="ellipse">
            <a:avLst/>
          </a:prstGeom>
          <a:solidFill>
            <a:srgbClr val="2F9C67">
              <a:alpha val="10000"/>
            </a:srgbClr>
          </a:solidFill>
          <a:ln w="6350">
            <a:solidFill>
              <a:srgbClr val="2F9C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2" name="Image 11">
            <a:extLst>
              <a:ext uri="{FF2B5EF4-FFF2-40B4-BE49-F238E27FC236}">
                <a16:creationId xmlns:a16="http://schemas.microsoft.com/office/drawing/2014/main" id="{4459F365-9165-2E47-9DD6-EAAB16D2B9E4}"/>
              </a:ext>
            </a:extLst>
          </p:cNvPr>
          <p:cNvPicPr>
            <a:picLocks noChangeAspect="1"/>
          </p:cNvPicPr>
          <p:nvPr/>
        </p:nvPicPr>
        <p:blipFill>
          <a:blip r:embed="rId2"/>
          <a:stretch>
            <a:fillRect/>
          </a:stretch>
        </p:blipFill>
        <p:spPr>
          <a:xfrm>
            <a:off x="7522653" y="643071"/>
            <a:ext cx="716698" cy="1056186"/>
          </a:xfrm>
          <a:prstGeom prst="rect">
            <a:avLst/>
          </a:prstGeom>
        </p:spPr>
      </p:pic>
      <p:sp>
        <p:nvSpPr>
          <p:cNvPr id="11" name="Titre 1">
            <a:extLst>
              <a:ext uri="{FF2B5EF4-FFF2-40B4-BE49-F238E27FC236}">
                <a16:creationId xmlns:a16="http://schemas.microsoft.com/office/drawing/2014/main" id="{7C84DD10-E97F-5C41-BE18-0B23370B1F47}"/>
              </a:ext>
            </a:extLst>
          </p:cNvPr>
          <p:cNvSpPr>
            <a:spLocks noGrp="1"/>
          </p:cNvSpPr>
          <p:nvPr>
            <p:ph type="title"/>
          </p:nvPr>
        </p:nvSpPr>
        <p:spPr/>
        <p:txBody>
          <a:bodyPr/>
          <a:lstStyle/>
          <a:p>
            <a:r>
              <a:rPr lang="fr-FR"/>
              <a:t>Context analysis for public health </a:t>
            </a:r>
            <a:br>
              <a:rPr lang="fr-FR"/>
            </a:br>
            <a:r>
              <a:rPr lang="fr-FR"/>
              <a:t>emergency response</a:t>
            </a:r>
          </a:p>
        </p:txBody>
      </p:sp>
      <p:sp>
        <p:nvSpPr>
          <p:cNvPr id="5" name="Espace réservé du contenu 4">
            <a:extLst>
              <a:ext uri="{FF2B5EF4-FFF2-40B4-BE49-F238E27FC236}">
                <a16:creationId xmlns:a16="http://schemas.microsoft.com/office/drawing/2014/main" id="{B1ED7DF2-0A9F-C849-B119-5DD33C65E130}"/>
              </a:ext>
            </a:extLst>
          </p:cNvPr>
          <p:cNvSpPr>
            <a:spLocks noGrp="1"/>
          </p:cNvSpPr>
          <p:nvPr>
            <p:ph idx="1"/>
          </p:nvPr>
        </p:nvSpPr>
        <p:spPr/>
        <p:txBody>
          <a:bodyPr/>
          <a:lstStyle/>
          <a:p>
            <a:r>
              <a:rPr lang="fr-FR"/>
              <a:t>How can responders best support community resilience in humanitarian settings?</a:t>
            </a:r>
          </a:p>
        </p:txBody>
      </p:sp>
      <p:cxnSp>
        <p:nvCxnSpPr>
          <p:cNvPr id="13" name="Straight Connector 55">
            <a:extLst>
              <a:ext uri="{FF2B5EF4-FFF2-40B4-BE49-F238E27FC236}">
                <a16:creationId xmlns:a16="http://schemas.microsoft.com/office/drawing/2014/main" id="{1E09D41E-9E63-B54E-A5E5-09C91EA5D4F7}"/>
              </a:ext>
            </a:extLst>
          </p:cNvPr>
          <p:cNvCxnSpPr/>
          <p:nvPr/>
        </p:nvCxnSpPr>
        <p:spPr>
          <a:xfrm>
            <a:off x="648261" y="1133612"/>
            <a:ext cx="444000" cy="0"/>
          </a:xfrm>
          <a:prstGeom prst="line">
            <a:avLst/>
          </a:prstGeom>
          <a:ln w="28575">
            <a:solidFill>
              <a:srgbClr val="D9036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81177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2F9C67">
            <a:alpha val="9598"/>
          </a:srgb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B7C7E8B-9B14-FE42-B9BC-D3FB0C984022}"/>
              </a:ext>
            </a:extLst>
          </p:cNvPr>
          <p:cNvSpPr/>
          <p:nvPr/>
        </p:nvSpPr>
        <p:spPr>
          <a:xfrm>
            <a:off x="0" y="0"/>
            <a:ext cx="215900" cy="2571750"/>
          </a:xfrm>
          <a:prstGeom prst="rect">
            <a:avLst/>
          </a:prstGeom>
          <a:solidFill>
            <a:srgbClr val="2046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B4D370C2-AF2E-444B-8B1E-A1A47224D728}"/>
              </a:ext>
            </a:extLst>
          </p:cNvPr>
          <p:cNvSpPr/>
          <p:nvPr/>
        </p:nvSpPr>
        <p:spPr>
          <a:xfrm>
            <a:off x="0" y="2571750"/>
            <a:ext cx="215900" cy="2571750"/>
          </a:xfrm>
          <a:prstGeom prst="rect">
            <a:avLst/>
          </a:prstGeom>
          <a:solidFill>
            <a:srgbClr val="2F9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Titre 1">
            <a:extLst>
              <a:ext uri="{FF2B5EF4-FFF2-40B4-BE49-F238E27FC236}">
                <a16:creationId xmlns:a16="http://schemas.microsoft.com/office/drawing/2014/main" id="{7C84DD10-E97F-5C41-BE18-0B23370B1F47}"/>
              </a:ext>
            </a:extLst>
          </p:cNvPr>
          <p:cNvSpPr>
            <a:spLocks noGrp="1"/>
          </p:cNvSpPr>
          <p:nvPr>
            <p:ph type="title"/>
          </p:nvPr>
        </p:nvSpPr>
        <p:spPr/>
        <p:txBody>
          <a:bodyPr/>
          <a:lstStyle/>
          <a:p>
            <a:r>
              <a:rPr lang="fr-FR"/>
              <a:t>Context analysis for public health </a:t>
            </a:r>
            <a:br>
              <a:rPr lang="fr-FR"/>
            </a:br>
            <a:r>
              <a:rPr lang="fr-FR"/>
              <a:t>emergency response</a:t>
            </a:r>
          </a:p>
        </p:txBody>
      </p:sp>
      <p:cxnSp>
        <p:nvCxnSpPr>
          <p:cNvPr id="13" name="Straight Connector 55">
            <a:extLst>
              <a:ext uri="{FF2B5EF4-FFF2-40B4-BE49-F238E27FC236}">
                <a16:creationId xmlns:a16="http://schemas.microsoft.com/office/drawing/2014/main" id="{1E09D41E-9E63-B54E-A5E5-09C91EA5D4F7}"/>
              </a:ext>
            </a:extLst>
          </p:cNvPr>
          <p:cNvCxnSpPr/>
          <p:nvPr/>
        </p:nvCxnSpPr>
        <p:spPr>
          <a:xfrm>
            <a:off x="648261" y="1133612"/>
            <a:ext cx="444000" cy="0"/>
          </a:xfrm>
          <a:prstGeom prst="line">
            <a:avLst/>
          </a:prstGeom>
          <a:ln w="28575">
            <a:solidFill>
              <a:srgbClr val="D90368"/>
            </a:solidFill>
          </a:ln>
        </p:spPr>
        <p:style>
          <a:lnRef idx="1">
            <a:schemeClr val="accent1"/>
          </a:lnRef>
          <a:fillRef idx="0">
            <a:schemeClr val="accent1"/>
          </a:fillRef>
          <a:effectRef idx="0">
            <a:schemeClr val="accent1"/>
          </a:effectRef>
          <a:fontRef idx="minor">
            <a:schemeClr val="tx1"/>
          </a:fontRef>
        </p:style>
      </p:cxnSp>
      <p:sp>
        <p:nvSpPr>
          <p:cNvPr id="14" name="Rectangle : coins arrondis 13">
            <a:extLst>
              <a:ext uri="{FF2B5EF4-FFF2-40B4-BE49-F238E27FC236}">
                <a16:creationId xmlns:a16="http://schemas.microsoft.com/office/drawing/2014/main" id="{77259F74-784B-364D-9280-8C119CC59C8A}"/>
              </a:ext>
            </a:extLst>
          </p:cNvPr>
          <p:cNvSpPr/>
          <p:nvPr/>
        </p:nvSpPr>
        <p:spPr>
          <a:xfrm>
            <a:off x="2177591" y="1536569"/>
            <a:ext cx="2102177" cy="2036190"/>
          </a:xfrm>
          <a:prstGeom prst="roundRect">
            <a:avLst/>
          </a:prstGeom>
          <a:solidFill>
            <a:srgbClr val="204669">
              <a:alpha val="10000"/>
            </a:srgbClr>
          </a:solidFill>
          <a:ln w="6350"/>
        </p:spPr>
        <p:style>
          <a:lnRef idx="2">
            <a:schemeClr val="accent1">
              <a:shade val="50000"/>
            </a:schemeClr>
          </a:lnRef>
          <a:fillRef idx="1">
            <a:schemeClr val="accent1"/>
          </a:fillRef>
          <a:effectRef idx="0">
            <a:schemeClr val="accent1"/>
          </a:effectRef>
          <a:fontRef idx="minor">
            <a:schemeClr val="lt1"/>
          </a:fontRef>
        </p:style>
        <p:txBody>
          <a:bodyPr tIns="180000" rtlCol="0" anchor="t" anchorCtr="0"/>
          <a:lstStyle/>
          <a:p>
            <a:pPr algn="ctr"/>
            <a:r>
              <a:rPr lang="en-GB" sz="1400" b="1" dirty="0">
                <a:solidFill>
                  <a:srgbClr val="204669"/>
                </a:solidFill>
                <a:latin typeface="Montserrat" pitchFamily="2" charset="77"/>
                <a:cs typeface="Arial" panose="020B0604020202020204" pitchFamily="34" charset="0"/>
              </a:rPr>
              <a:t>WHY?</a:t>
            </a:r>
          </a:p>
          <a:p>
            <a:pPr algn="ctr"/>
            <a:endParaRPr lang="en-GB" sz="1400" b="1" dirty="0">
              <a:solidFill>
                <a:srgbClr val="204669"/>
              </a:solidFill>
              <a:latin typeface="Montserrat" pitchFamily="2" charset="77"/>
              <a:cs typeface="Arial" panose="020B0604020202020204" pitchFamily="34" charset="0"/>
            </a:endParaRPr>
          </a:p>
          <a:p>
            <a:pPr marL="171450" indent="-171450">
              <a:buFont typeface="Arial" panose="020B0604020202020204" pitchFamily="34" charset="0"/>
              <a:buChar char="•"/>
            </a:pPr>
            <a:r>
              <a:rPr lang="en-GB" sz="1200" dirty="0">
                <a:solidFill>
                  <a:srgbClr val="204669"/>
                </a:solidFill>
                <a:latin typeface="Open Sans Light" panose="020B0306030504020204" pitchFamily="34" charset="0"/>
                <a:ea typeface="Open Sans Light" panose="020B0306030504020204" pitchFamily="34" charset="0"/>
                <a:cs typeface="Open Sans Light" panose="020B0306030504020204" pitchFamily="34" charset="0"/>
              </a:rPr>
              <a:t>Supports response better able to address needs of vulnerable groups (immediate + longer term)</a:t>
            </a:r>
          </a:p>
        </p:txBody>
      </p:sp>
      <p:sp>
        <p:nvSpPr>
          <p:cNvPr id="15" name="Rectangle : coins arrondis 14">
            <a:extLst>
              <a:ext uri="{FF2B5EF4-FFF2-40B4-BE49-F238E27FC236}">
                <a16:creationId xmlns:a16="http://schemas.microsoft.com/office/drawing/2014/main" id="{F2654BC1-3ACA-FB47-838E-03C279A98CD6}"/>
              </a:ext>
            </a:extLst>
          </p:cNvPr>
          <p:cNvSpPr/>
          <p:nvPr/>
        </p:nvSpPr>
        <p:spPr>
          <a:xfrm>
            <a:off x="4877064" y="1536569"/>
            <a:ext cx="2102177" cy="2055043"/>
          </a:xfrm>
          <a:prstGeom prst="roundRect">
            <a:avLst/>
          </a:prstGeom>
          <a:solidFill>
            <a:srgbClr val="204669">
              <a:alpha val="10000"/>
            </a:srgbClr>
          </a:solidFill>
          <a:ln w="6350">
            <a:solidFill>
              <a:srgbClr val="204669"/>
            </a:solidFill>
          </a:ln>
        </p:spPr>
        <p:style>
          <a:lnRef idx="2">
            <a:schemeClr val="accent1">
              <a:shade val="50000"/>
            </a:schemeClr>
          </a:lnRef>
          <a:fillRef idx="1">
            <a:schemeClr val="accent1"/>
          </a:fillRef>
          <a:effectRef idx="0">
            <a:schemeClr val="accent1"/>
          </a:effectRef>
          <a:fontRef idx="minor">
            <a:schemeClr val="lt1"/>
          </a:fontRef>
        </p:style>
        <p:txBody>
          <a:bodyPr tIns="180000" rtlCol="0" anchor="t" anchorCtr="0"/>
          <a:lstStyle/>
          <a:p>
            <a:pPr algn="ctr"/>
            <a:r>
              <a:rPr lang="en-GB" sz="1400" b="1" dirty="0">
                <a:solidFill>
                  <a:srgbClr val="204669"/>
                </a:solidFill>
                <a:latin typeface="Montserrat" pitchFamily="2" charset="77"/>
                <a:cs typeface="Arial" panose="020B0604020202020204" pitchFamily="34" charset="0"/>
              </a:rPr>
              <a:t>HOW?</a:t>
            </a:r>
          </a:p>
          <a:p>
            <a:pPr algn="ctr"/>
            <a:endParaRPr lang="en-GB" sz="1400" b="1" dirty="0">
              <a:solidFill>
                <a:srgbClr val="204669"/>
              </a:solidFill>
              <a:latin typeface="Montserrat" pitchFamily="2" charset="77"/>
              <a:cs typeface="Arial" panose="020B0604020202020204" pitchFamily="34" charset="0"/>
            </a:endParaRPr>
          </a:p>
          <a:p>
            <a:pPr marL="171450" indent="-171450">
              <a:buFont typeface="Arial" panose="020B0604020202020204" pitchFamily="34" charset="0"/>
              <a:buChar char="•"/>
            </a:pPr>
            <a:r>
              <a:rPr lang="en-GB" sz="1200" dirty="0">
                <a:solidFill>
                  <a:srgbClr val="204669"/>
                </a:solidFill>
                <a:latin typeface="Open Sans Light" panose="020B0306030504020204" pitchFamily="34" charset="0"/>
                <a:ea typeface="Open Sans Light" panose="020B0306030504020204" pitchFamily="34" charset="0"/>
                <a:cs typeface="Open Sans Light" panose="020B0306030504020204" pitchFamily="34" charset="0"/>
              </a:rPr>
              <a:t>Foresee</a:t>
            </a:r>
          </a:p>
          <a:p>
            <a:pPr marL="171450" indent="-171450">
              <a:buFont typeface="Arial" panose="020B0604020202020204" pitchFamily="34" charset="0"/>
              <a:buChar char="•"/>
            </a:pPr>
            <a:r>
              <a:rPr lang="en-GB" sz="1200" dirty="0">
                <a:solidFill>
                  <a:srgbClr val="204669"/>
                </a:solidFill>
                <a:latin typeface="Open Sans Light" panose="020B0306030504020204" pitchFamily="34" charset="0"/>
                <a:ea typeface="Open Sans Light" panose="020B0306030504020204" pitchFamily="34" charset="0"/>
                <a:cs typeface="Open Sans Light" panose="020B0306030504020204" pitchFamily="34" charset="0"/>
              </a:rPr>
              <a:t>Investigate </a:t>
            </a:r>
          </a:p>
          <a:p>
            <a:pPr marL="171450" indent="-171450">
              <a:buFont typeface="Arial" panose="020B0604020202020204" pitchFamily="34" charset="0"/>
              <a:buChar char="•"/>
            </a:pPr>
            <a:r>
              <a:rPr lang="en-GB" sz="1200" dirty="0">
                <a:solidFill>
                  <a:srgbClr val="204669"/>
                </a:solidFill>
                <a:latin typeface="Open Sans Light" panose="020B0306030504020204" pitchFamily="34" charset="0"/>
                <a:ea typeface="Open Sans Light" panose="020B0306030504020204" pitchFamily="34" charset="0"/>
                <a:cs typeface="Open Sans Light" panose="020B0306030504020204" pitchFamily="34" charset="0"/>
              </a:rPr>
              <a:t>Lessen its impact </a:t>
            </a:r>
          </a:p>
          <a:p>
            <a:pPr marL="171450" indent="-171450">
              <a:buFont typeface="Arial" panose="020B0604020202020204" pitchFamily="34" charset="0"/>
              <a:buChar char="•"/>
            </a:pPr>
            <a:r>
              <a:rPr lang="en-GB" sz="1200" dirty="0">
                <a:solidFill>
                  <a:srgbClr val="204669"/>
                </a:solidFill>
                <a:latin typeface="Open Sans Light" panose="020B0306030504020204" pitchFamily="34" charset="0"/>
                <a:ea typeface="Open Sans Light" panose="020B0306030504020204" pitchFamily="34" charset="0"/>
                <a:cs typeface="Open Sans Light" panose="020B0306030504020204" pitchFamily="34" charset="0"/>
              </a:rPr>
              <a:t>Build on</a:t>
            </a:r>
          </a:p>
        </p:txBody>
      </p:sp>
    </p:spTree>
    <p:extLst>
      <p:ext uri="{BB962C8B-B14F-4D97-AF65-F5344CB8AC3E}">
        <p14:creationId xmlns:p14="http://schemas.microsoft.com/office/powerpoint/2010/main" val="39597857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2F9C67">
            <a:alpha val="9598"/>
          </a:srgb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B91F142-E13E-F548-B7C2-6858C7ABFF62}"/>
              </a:ext>
            </a:extLst>
          </p:cNvPr>
          <p:cNvSpPr>
            <a:spLocks noGrp="1"/>
          </p:cNvSpPr>
          <p:nvPr>
            <p:ph type="title"/>
          </p:nvPr>
        </p:nvSpPr>
        <p:spPr>
          <a:xfrm>
            <a:off x="628650" y="537795"/>
            <a:ext cx="7886700" cy="341632"/>
          </a:xfrm>
        </p:spPr>
        <p:txBody>
          <a:bodyPr/>
          <a:lstStyle/>
          <a:p>
            <a:r>
              <a:rPr lang="fr-FR">
                <a:solidFill>
                  <a:srgbClr val="204669"/>
                </a:solidFill>
              </a:rPr>
              <a:t>Individual / Group Exercise</a:t>
            </a:r>
          </a:p>
        </p:txBody>
      </p:sp>
      <p:cxnSp>
        <p:nvCxnSpPr>
          <p:cNvPr id="6" name="Straight Connector 55">
            <a:extLst>
              <a:ext uri="{FF2B5EF4-FFF2-40B4-BE49-F238E27FC236}">
                <a16:creationId xmlns:a16="http://schemas.microsoft.com/office/drawing/2014/main" id="{B79BD9A4-0FC4-274C-8E41-80596B3FD20E}"/>
              </a:ext>
            </a:extLst>
          </p:cNvPr>
          <p:cNvCxnSpPr/>
          <p:nvPr/>
        </p:nvCxnSpPr>
        <p:spPr>
          <a:xfrm>
            <a:off x="648261" y="907368"/>
            <a:ext cx="444000" cy="0"/>
          </a:xfrm>
          <a:prstGeom prst="line">
            <a:avLst/>
          </a:prstGeom>
          <a:ln w="28575">
            <a:solidFill>
              <a:srgbClr val="D90368"/>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9B7C7E8B-9B14-FE42-B9BC-D3FB0C984022}"/>
              </a:ext>
            </a:extLst>
          </p:cNvPr>
          <p:cNvSpPr/>
          <p:nvPr/>
        </p:nvSpPr>
        <p:spPr>
          <a:xfrm>
            <a:off x="0" y="0"/>
            <a:ext cx="215900" cy="2571750"/>
          </a:xfrm>
          <a:prstGeom prst="rect">
            <a:avLst/>
          </a:prstGeom>
          <a:solidFill>
            <a:srgbClr val="2046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B4D370C2-AF2E-444B-8B1E-A1A47224D728}"/>
              </a:ext>
            </a:extLst>
          </p:cNvPr>
          <p:cNvSpPr/>
          <p:nvPr/>
        </p:nvSpPr>
        <p:spPr>
          <a:xfrm>
            <a:off x="0" y="2571750"/>
            <a:ext cx="215900" cy="2571750"/>
          </a:xfrm>
          <a:prstGeom prst="rect">
            <a:avLst/>
          </a:prstGeom>
          <a:solidFill>
            <a:srgbClr val="2F9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Ellipse 12">
            <a:extLst>
              <a:ext uri="{FF2B5EF4-FFF2-40B4-BE49-F238E27FC236}">
                <a16:creationId xmlns:a16="http://schemas.microsoft.com/office/drawing/2014/main" id="{6DD58CE7-EFEB-AD43-AA04-605FA3706C07}"/>
              </a:ext>
            </a:extLst>
          </p:cNvPr>
          <p:cNvSpPr/>
          <p:nvPr/>
        </p:nvSpPr>
        <p:spPr>
          <a:xfrm>
            <a:off x="7393780" y="367818"/>
            <a:ext cx="1293751" cy="1293751"/>
          </a:xfrm>
          <a:prstGeom prst="ellipse">
            <a:avLst/>
          </a:prstGeom>
          <a:solidFill>
            <a:srgbClr val="204669">
              <a:alpha val="10000"/>
            </a:srgbClr>
          </a:solidFill>
          <a:ln w="6350">
            <a:solidFill>
              <a:srgbClr val="2046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7B6A67"/>
              </a:solidFill>
            </a:endParaRPr>
          </a:p>
        </p:txBody>
      </p:sp>
      <p:pic>
        <p:nvPicPr>
          <p:cNvPr id="3" name="Image 2">
            <a:extLst>
              <a:ext uri="{FF2B5EF4-FFF2-40B4-BE49-F238E27FC236}">
                <a16:creationId xmlns:a16="http://schemas.microsoft.com/office/drawing/2014/main" id="{5B49E97F-1E55-5047-A4BA-1F83A7C13BE6}"/>
              </a:ext>
            </a:extLst>
          </p:cNvPr>
          <p:cNvPicPr>
            <a:picLocks noChangeAspect="1"/>
          </p:cNvPicPr>
          <p:nvPr/>
        </p:nvPicPr>
        <p:blipFill>
          <a:blip r:embed="rId2"/>
          <a:stretch>
            <a:fillRect/>
          </a:stretch>
        </p:blipFill>
        <p:spPr>
          <a:xfrm>
            <a:off x="7703533" y="544277"/>
            <a:ext cx="703443" cy="858614"/>
          </a:xfrm>
          <a:prstGeom prst="rect">
            <a:avLst/>
          </a:prstGeom>
        </p:spPr>
      </p:pic>
      <p:sp>
        <p:nvSpPr>
          <p:cNvPr id="5" name="Espace réservé du contenu 4">
            <a:extLst>
              <a:ext uri="{FF2B5EF4-FFF2-40B4-BE49-F238E27FC236}">
                <a16:creationId xmlns:a16="http://schemas.microsoft.com/office/drawing/2014/main" id="{68F20D1F-ACCC-B34B-8B73-9119038D922F}"/>
              </a:ext>
            </a:extLst>
          </p:cNvPr>
          <p:cNvSpPr>
            <a:spLocks noGrp="1"/>
          </p:cNvSpPr>
          <p:nvPr>
            <p:ph idx="1"/>
          </p:nvPr>
        </p:nvSpPr>
        <p:spPr/>
        <p:txBody>
          <a:bodyPr/>
          <a:lstStyle/>
          <a:p>
            <a:pPr marL="0" indent="0">
              <a:buNone/>
            </a:pPr>
            <a:r>
              <a:rPr lang="en-GB" b="1" dirty="0">
                <a:latin typeface="Arial" panose="020B0604020202020204" pitchFamily="34" charset="0"/>
                <a:cs typeface="Arial" panose="020B0604020202020204" pitchFamily="34" charset="0"/>
              </a:rPr>
              <a:t>Think of a public health or humanitarian emergency you are familiar with</a:t>
            </a:r>
          </a:p>
          <a:p>
            <a:pPr marL="0" indent="0">
              <a:buNone/>
            </a:pPr>
            <a:r>
              <a:rPr lang="fr-FR"/>
              <a:t>Who was/is particularly vulnerable during this crisis? In what ways?</a:t>
            </a:r>
          </a:p>
          <a:p>
            <a:pPr marL="0" indent="0">
              <a:buNone/>
            </a:pPr>
            <a:r>
              <a:rPr lang="fr-FR"/>
              <a:t>Are there social groups you think might have been/might be vulnerable that have not been recognized?</a:t>
            </a:r>
          </a:p>
          <a:p>
            <a:pPr marL="0" indent="0">
              <a:buNone/>
            </a:pPr>
            <a:r>
              <a:rPr lang="fr-FR"/>
              <a:t>What are some of the drivers that may have led to this vulnerability?</a:t>
            </a:r>
          </a:p>
          <a:p>
            <a:pPr marL="0" indent="0">
              <a:buNone/>
            </a:pPr>
            <a:r>
              <a:rPr lang="fr-FR"/>
              <a:t>Are there examples of resilience within affected communities, &amp; even vulnerable groups, that responders have/could have built upon?</a:t>
            </a:r>
          </a:p>
          <a:p>
            <a:pPr marL="0" indent="0">
              <a:buNone/>
            </a:pPr>
            <a:r>
              <a:rPr lang="fr-FR"/>
              <a:t>How might have you designed an aspect of response differently (CE, contact tracing, treatment, etc.) </a:t>
            </a:r>
            <a:br>
              <a:rPr lang="fr-FR"/>
            </a:br>
            <a:r>
              <a:rPr lang="fr-FR"/>
              <a:t>to ensure no one is left behind?</a:t>
            </a:r>
          </a:p>
          <a:p>
            <a:endParaRPr lang="fr-FR"/>
          </a:p>
        </p:txBody>
      </p:sp>
    </p:spTree>
    <p:extLst>
      <p:ext uri="{BB962C8B-B14F-4D97-AF65-F5344CB8AC3E}">
        <p14:creationId xmlns:p14="http://schemas.microsoft.com/office/powerpoint/2010/main" val="22066528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2F9C67">
            <a:alpha val="10000"/>
          </a:srgb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95216A4-CA23-0747-B436-86F2A57F1698}"/>
              </a:ext>
            </a:extLst>
          </p:cNvPr>
          <p:cNvSpPr>
            <a:spLocks noGrp="1"/>
          </p:cNvSpPr>
          <p:nvPr>
            <p:ph type="title"/>
          </p:nvPr>
        </p:nvSpPr>
        <p:spPr/>
        <p:txBody>
          <a:bodyPr/>
          <a:lstStyle/>
          <a:p>
            <a:r>
              <a:rPr lang="fr-FR"/>
              <a:t>SUMMARY</a:t>
            </a:r>
          </a:p>
        </p:txBody>
      </p:sp>
      <p:sp>
        <p:nvSpPr>
          <p:cNvPr id="5" name="Espace réservé du contenu 4">
            <a:extLst>
              <a:ext uri="{FF2B5EF4-FFF2-40B4-BE49-F238E27FC236}">
                <a16:creationId xmlns:a16="http://schemas.microsoft.com/office/drawing/2014/main" id="{C3F72083-7124-5344-BC16-58AAA29F14ED}"/>
              </a:ext>
            </a:extLst>
          </p:cNvPr>
          <p:cNvSpPr>
            <a:spLocks noGrp="1"/>
          </p:cNvSpPr>
          <p:nvPr>
            <p:ph idx="1"/>
          </p:nvPr>
        </p:nvSpPr>
        <p:spPr>
          <a:xfrm>
            <a:off x="628650" y="1178387"/>
            <a:ext cx="7271012" cy="3263504"/>
          </a:xfrm>
        </p:spPr>
        <p:txBody>
          <a:bodyPr>
            <a:noAutofit/>
          </a:bodyPr>
          <a:lstStyle/>
          <a:p>
            <a:r>
              <a:rPr lang="fr-FR"/>
              <a:t>Contextual knowledge is of critical importance during a humanitarian emergency.</a:t>
            </a:r>
          </a:p>
          <a:p>
            <a:r>
              <a:rPr lang="fr-FR"/>
              <a:t>It is important to understanding the broader social context of a setting in order to understand issues of vulnerability and inequality. Vulnerability is usually primarily created by social circumstances more than physical/biological characteristics.</a:t>
            </a:r>
          </a:p>
          <a:p>
            <a:r>
              <a:rPr lang="fr-FR"/>
              <a:t>Communities and community members are actually often the first responders to a crisis, and have valuable experience, knowledge, networks, skills and practices. Responders can support community resilience in humanitarian settings in several ways.</a:t>
            </a:r>
          </a:p>
          <a:p>
            <a:r>
              <a:rPr lang="fr-FR"/>
              <a:t>Context analysis is a social science research method which can support responses to be better able to address the needs of vulnerable groups, and build upon community resilience, in both the immediate and long term.</a:t>
            </a:r>
          </a:p>
          <a:p>
            <a:endParaRPr lang="fr-FR"/>
          </a:p>
        </p:txBody>
      </p:sp>
      <p:cxnSp>
        <p:nvCxnSpPr>
          <p:cNvPr id="3" name="Straight Connector 55">
            <a:extLst>
              <a:ext uri="{FF2B5EF4-FFF2-40B4-BE49-F238E27FC236}">
                <a16:creationId xmlns:a16="http://schemas.microsoft.com/office/drawing/2014/main" id="{4FEF96E6-035D-964C-AE90-8AA53670C685}"/>
              </a:ext>
            </a:extLst>
          </p:cNvPr>
          <p:cNvCxnSpPr/>
          <p:nvPr/>
        </p:nvCxnSpPr>
        <p:spPr>
          <a:xfrm>
            <a:off x="648261" y="929853"/>
            <a:ext cx="444000" cy="0"/>
          </a:xfrm>
          <a:prstGeom prst="line">
            <a:avLst/>
          </a:prstGeom>
          <a:ln w="28575">
            <a:solidFill>
              <a:srgbClr val="D9036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96511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F9C67">
            <a:alpha val="9598"/>
          </a:srgb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D542F09-33D9-1F4E-9FB8-47778B6A4BB2}"/>
              </a:ext>
            </a:extLst>
          </p:cNvPr>
          <p:cNvSpPr>
            <a:spLocks noGrp="1"/>
          </p:cNvSpPr>
          <p:nvPr>
            <p:ph type="title"/>
          </p:nvPr>
        </p:nvSpPr>
        <p:spPr>
          <a:xfrm>
            <a:off x="628650" y="537795"/>
            <a:ext cx="7886700" cy="424732"/>
          </a:xfrm>
        </p:spPr>
        <p:txBody>
          <a:bodyPr/>
          <a:lstStyle/>
          <a:p>
            <a:r>
              <a:rPr lang="fr-FR"/>
              <a:t>LEARNING OUTCOMES</a:t>
            </a:r>
          </a:p>
        </p:txBody>
      </p:sp>
      <p:sp>
        <p:nvSpPr>
          <p:cNvPr id="3" name="Espace réservé du contenu 2">
            <a:extLst>
              <a:ext uri="{FF2B5EF4-FFF2-40B4-BE49-F238E27FC236}">
                <a16:creationId xmlns:a16="http://schemas.microsoft.com/office/drawing/2014/main" id="{0A1F27E5-375B-8442-A4DC-9FCE040E43F0}"/>
              </a:ext>
            </a:extLst>
          </p:cNvPr>
          <p:cNvSpPr>
            <a:spLocks noGrp="1"/>
          </p:cNvSpPr>
          <p:nvPr>
            <p:ph idx="1"/>
          </p:nvPr>
        </p:nvSpPr>
        <p:spPr>
          <a:xfrm>
            <a:off x="628650" y="1369219"/>
            <a:ext cx="7886700" cy="3263504"/>
          </a:xfrm>
        </p:spPr>
        <p:txBody>
          <a:bodyPr/>
          <a:lstStyle/>
          <a:p>
            <a:pPr lvl="0"/>
            <a:r>
              <a:rPr lang="en-GB" dirty="0"/>
              <a:t>Understand the concept of ‘vulnerability’ and how vulnerable groups are affected differently </a:t>
            </a:r>
            <a:br>
              <a:rPr lang="en-GB" dirty="0"/>
            </a:br>
            <a:r>
              <a:rPr lang="en-GB" dirty="0"/>
              <a:t>during crises</a:t>
            </a:r>
          </a:p>
          <a:p>
            <a:pPr lvl="0"/>
            <a:r>
              <a:rPr lang="en-GB" dirty="0"/>
              <a:t>Be familiar with how context, including the political economy and cultural and social norms, </a:t>
            </a:r>
            <a:br>
              <a:rPr lang="en-GB" dirty="0"/>
            </a:br>
            <a:r>
              <a:rPr lang="en-GB" dirty="0"/>
              <a:t>can influence vulnerability </a:t>
            </a:r>
          </a:p>
          <a:p>
            <a:pPr lvl="0"/>
            <a:r>
              <a:rPr lang="en-GB" dirty="0"/>
              <a:t>Recognize the value of contextual knowledge to emergency response</a:t>
            </a:r>
          </a:p>
        </p:txBody>
      </p:sp>
    </p:spTree>
    <p:extLst>
      <p:ext uri="{BB962C8B-B14F-4D97-AF65-F5344CB8AC3E}">
        <p14:creationId xmlns:p14="http://schemas.microsoft.com/office/powerpoint/2010/main" val="10755396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2F9C67">
            <a:alpha val="9598"/>
          </a:srgb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3F4827E-2EE0-224B-88F0-B042DBB42903}"/>
              </a:ext>
            </a:extLst>
          </p:cNvPr>
          <p:cNvSpPr>
            <a:spLocks noGrp="1"/>
          </p:cNvSpPr>
          <p:nvPr>
            <p:ph type="title"/>
          </p:nvPr>
        </p:nvSpPr>
        <p:spPr>
          <a:xfrm>
            <a:off x="628650" y="537795"/>
            <a:ext cx="7886700" cy="341632"/>
          </a:xfrm>
        </p:spPr>
        <p:txBody>
          <a:bodyPr/>
          <a:lstStyle/>
          <a:p>
            <a:r>
              <a:rPr lang="fr-FR"/>
              <a:t>Key questions in social science research</a:t>
            </a:r>
          </a:p>
        </p:txBody>
      </p:sp>
      <p:grpSp>
        <p:nvGrpSpPr>
          <p:cNvPr id="3" name="Groupe 2">
            <a:extLst>
              <a:ext uri="{FF2B5EF4-FFF2-40B4-BE49-F238E27FC236}">
                <a16:creationId xmlns:a16="http://schemas.microsoft.com/office/drawing/2014/main" id="{2417AAFB-B95C-994E-97C4-F7B39F2229F6}"/>
              </a:ext>
            </a:extLst>
          </p:cNvPr>
          <p:cNvGrpSpPr/>
          <p:nvPr/>
        </p:nvGrpSpPr>
        <p:grpSpPr>
          <a:xfrm>
            <a:off x="2215379" y="1132113"/>
            <a:ext cx="4932907" cy="3341189"/>
            <a:chOff x="2215379" y="1132113"/>
            <a:chExt cx="4932907" cy="3341189"/>
          </a:xfrm>
        </p:grpSpPr>
        <p:sp>
          <p:nvSpPr>
            <p:cNvPr id="31" name="Rectangle 30">
              <a:extLst>
                <a:ext uri="{FF2B5EF4-FFF2-40B4-BE49-F238E27FC236}">
                  <a16:creationId xmlns:a16="http://schemas.microsoft.com/office/drawing/2014/main" id="{A60264C4-ECED-3A44-9FBC-9E301B937E50}"/>
                </a:ext>
              </a:extLst>
            </p:cNvPr>
            <p:cNvSpPr/>
            <p:nvPr/>
          </p:nvSpPr>
          <p:spPr>
            <a:xfrm>
              <a:off x="3760932" y="3077987"/>
              <a:ext cx="3387354" cy="488201"/>
            </a:xfrm>
            <a:prstGeom prst="rect">
              <a:avLst/>
            </a:prstGeom>
            <a:noFill/>
            <a:ln w="6350">
              <a:solidFill>
                <a:srgbClr val="2F9C6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36000" rIns="36000" bIns="36000" numCol="1" spcCol="0" rtlCol="0" fromWordArt="0" anchor="ctr" anchorCtr="0" forceAA="0" compatLnSpc="1">
              <a:prstTxWarp prst="textNoShape">
                <a:avLst/>
              </a:prstTxWarp>
              <a:spAutoFit/>
            </a:bodyPr>
            <a:lstStyle/>
            <a:p>
              <a:pPr marL="136525" indent="-136525" rtl="0">
                <a:buClr>
                  <a:srgbClr val="204669"/>
                </a:buClr>
                <a:buFont typeface="+mj-lt"/>
                <a:buAutoNum type="arabicPeriod" startAt="6"/>
              </a:pPr>
              <a:r>
                <a:rPr lang="en-US" sz="900">
                  <a:solidFill>
                    <a:srgbClr val="2F9C67"/>
                  </a:solidFill>
                  <a:effectLst/>
                  <a:latin typeface="Open Sans Light" panose="020B0306030504020204" pitchFamily="34" charset="0"/>
                  <a:ea typeface="OpenSans-Light" panose="020B0606030504020204" pitchFamily="34" charset="0"/>
                </a:rPr>
                <a:t>How to ensure that this information goes back to communities? To inform community-level actions and decision-making of the broader response?</a:t>
              </a:r>
              <a:endParaRPr lang="fr-FR" sz="900">
                <a:effectLst/>
                <a:latin typeface="Open Sans Light" panose="020B0306030504020204" pitchFamily="34" charset="0"/>
                <a:ea typeface="OpenSans-Light" panose="020B0606030504020204" pitchFamily="34" charset="0"/>
              </a:endParaRPr>
            </a:p>
          </p:txBody>
        </p:sp>
        <p:sp>
          <p:nvSpPr>
            <p:cNvPr id="32" name="Rectangle 31">
              <a:extLst>
                <a:ext uri="{FF2B5EF4-FFF2-40B4-BE49-F238E27FC236}">
                  <a16:creationId xmlns:a16="http://schemas.microsoft.com/office/drawing/2014/main" id="{98F5491B-A7C6-2B4F-AD08-9AD4D0A97587}"/>
                </a:ext>
              </a:extLst>
            </p:cNvPr>
            <p:cNvSpPr/>
            <p:nvPr/>
          </p:nvSpPr>
          <p:spPr>
            <a:xfrm>
              <a:off x="3760932" y="2632537"/>
              <a:ext cx="3387354" cy="349702"/>
            </a:xfrm>
            <a:prstGeom prst="rect">
              <a:avLst/>
            </a:prstGeom>
            <a:noFill/>
            <a:ln w="6350">
              <a:solidFill>
                <a:srgbClr val="2F9C6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36000" rIns="36000" bIns="36000" numCol="1" spcCol="0" rtlCol="0" fromWordArt="0" anchor="ctr" anchorCtr="0" forceAA="0" compatLnSpc="1">
              <a:prstTxWarp prst="textNoShape">
                <a:avLst/>
              </a:prstTxWarp>
              <a:spAutoFit/>
            </a:bodyPr>
            <a:lstStyle/>
            <a:p>
              <a:pPr marL="136525" indent="-136525" rtl="0">
                <a:buClr>
                  <a:srgbClr val="204669"/>
                </a:buClr>
                <a:buFont typeface="+mj-lt"/>
                <a:buAutoNum type="arabicPeriod" startAt="5"/>
              </a:pPr>
              <a:r>
                <a:rPr lang="en-US" sz="900">
                  <a:solidFill>
                    <a:srgbClr val="2F9C67"/>
                  </a:solidFill>
                  <a:effectLst/>
                  <a:latin typeface="Open Sans Light" panose="020B0306030504020204" pitchFamily="34" charset="0"/>
                  <a:ea typeface="OpenSans-Light" panose="020B0606030504020204" pitchFamily="34" charset="0"/>
                </a:rPr>
                <a:t>What methodology and tools should be used to collect and analyse this information?</a:t>
              </a:r>
              <a:endParaRPr lang="fr-FR" sz="900">
                <a:effectLst/>
                <a:latin typeface="Open Sans Light" panose="020B0306030504020204" pitchFamily="34" charset="0"/>
                <a:ea typeface="OpenSans-Light" panose="020B0606030504020204" pitchFamily="34" charset="0"/>
              </a:endParaRPr>
            </a:p>
          </p:txBody>
        </p:sp>
        <p:sp>
          <p:nvSpPr>
            <p:cNvPr id="33" name="Rectangle 32">
              <a:extLst>
                <a:ext uri="{FF2B5EF4-FFF2-40B4-BE49-F238E27FC236}">
                  <a16:creationId xmlns:a16="http://schemas.microsoft.com/office/drawing/2014/main" id="{733B6D42-0B40-CA46-A22B-001A67B5B5C7}"/>
                </a:ext>
              </a:extLst>
            </p:cNvPr>
            <p:cNvSpPr/>
            <p:nvPr/>
          </p:nvSpPr>
          <p:spPr>
            <a:xfrm>
              <a:off x="3760932" y="4109684"/>
              <a:ext cx="3387354" cy="349702"/>
            </a:xfrm>
            <a:prstGeom prst="rect">
              <a:avLst/>
            </a:prstGeom>
            <a:noFill/>
            <a:ln w="6350">
              <a:solidFill>
                <a:srgbClr val="2F9C6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36000" rIns="36000" bIns="36000" numCol="1" spcCol="0" rtlCol="0" fromWordArt="0" anchor="ctr" anchorCtr="0" forceAA="0" compatLnSpc="1">
              <a:prstTxWarp prst="textNoShape">
                <a:avLst/>
              </a:prstTxWarp>
              <a:spAutoFit/>
            </a:bodyPr>
            <a:lstStyle/>
            <a:p>
              <a:pPr marL="136525" indent="-136525" rtl="0">
                <a:buClr>
                  <a:srgbClr val="204669"/>
                </a:buClr>
                <a:buFont typeface="+mj-lt"/>
                <a:buAutoNum type="arabicPeriod" startAt="8"/>
              </a:pPr>
              <a:r>
                <a:rPr lang="en-US" sz="900">
                  <a:solidFill>
                    <a:srgbClr val="2F9C67"/>
                  </a:solidFill>
                  <a:effectLst/>
                  <a:latin typeface="Open Sans Light" panose="020B0306030504020204" pitchFamily="34" charset="0"/>
                  <a:ea typeface="OpenSans-Light" panose="020B0606030504020204" pitchFamily="34" charset="0"/>
                </a:rPr>
                <a:t>How to track the information used to ensure that it effectively contributes to operational and strategic priorities? </a:t>
              </a:r>
              <a:endParaRPr lang="fr-FR" sz="900">
                <a:effectLst/>
                <a:latin typeface="Open Sans Light" panose="020B0306030504020204" pitchFamily="34" charset="0"/>
                <a:ea typeface="OpenSans-Light" panose="020B0606030504020204" pitchFamily="34" charset="0"/>
              </a:endParaRPr>
            </a:p>
          </p:txBody>
        </p:sp>
        <p:sp>
          <p:nvSpPr>
            <p:cNvPr id="34" name="Rectangle 33">
              <a:extLst>
                <a:ext uri="{FF2B5EF4-FFF2-40B4-BE49-F238E27FC236}">
                  <a16:creationId xmlns:a16="http://schemas.microsoft.com/office/drawing/2014/main" id="{3601AF4C-F4C1-504C-9057-DA23A1D185D8}"/>
                </a:ext>
              </a:extLst>
            </p:cNvPr>
            <p:cNvSpPr/>
            <p:nvPr/>
          </p:nvSpPr>
          <p:spPr>
            <a:xfrm>
              <a:off x="3760932" y="2304478"/>
              <a:ext cx="3387354" cy="211203"/>
            </a:xfrm>
            <a:prstGeom prst="rect">
              <a:avLst/>
            </a:prstGeom>
            <a:noFill/>
            <a:ln w="6350">
              <a:solidFill>
                <a:srgbClr val="2F9C6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36000" rIns="36000" bIns="36000" numCol="1" spcCol="0" rtlCol="0" fromWordArt="0" anchor="ctr" anchorCtr="0" forceAA="0" compatLnSpc="1">
              <a:prstTxWarp prst="textNoShape">
                <a:avLst/>
              </a:prstTxWarp>
              <a:spAutoFit/>
            </a:bodyPr>
            <a:lstStyle/>
            <a:p>
              <a:pPr marL="136525" indent="-136525" rtl="0">
                <a:buClr>
                  <a:srgbClr val="204669"/>
                </a:buClr>
                <a:buFont typeface="+mj-lt"/>
                <a:buAutoNum type="arabicPeriod" startAt="4"/>
              </a:pPr>
              <a:r>
                <a:rPr lang="en-US" sz="900">
                  <a:solidFill>
                    <a:srgbClr val="2F9C67"/>
                  </a:solidFill>
                  <a:effectLst/>
                  <a:latin typeface="Open Sans Light" panose="020B0306030504020204" pitchFamily="34" charset="0"/>
                  <a:ea typeface="OpenSans-Light" panose="020B0606030504020204" pitchFamily="34" charset="0"/>
                </a:rPr>
                <a:t>Who can collect this information?</a:t>
              </a:r>
              <a:endParaRPr lang="fr-FR" sz="900">
                <a:effectLst/>
                <a:latin typeface="Open Sans Light" panose="020B0306030504020204" pitchFamily="34" charset="0"/>
                <a:ea typeface="OpenSans-Light" panose="020B0606030504020204" pitchFamily="34" charset="0"/>
              </a:endParaRPr>
            </a:p>
          </p:txBody>
        </p:sp>
        <p:sp>
          <p:nvSpPr>
            <p:cNvPr id="35" name="Rectangle 34">
              <a:extLst>
                <a:ext uri="{FF2B5EF4-FFF2-40B4-BE49-F238E27FC236}">
                  <a16:creationId xmlns:a16="http://schemas.microsoft.com/office/drawing/2014/main" id="{90264384-3DA6-D04A-8F88-383001CDAD20}"/>
                </a:ext>
              </a:extLst>
            </p:cNvPr>
            <p:cNvSpPr/>
            <p:nvPr/>
          </p:nvSpPr>
          <p:spPr>
            <a:xfrm>
              <a:off x="3760932" y="1840161"/>
              <a:ext cx="3387354" cy="349702"/>
            </a:xfrm>
            <a:prstGeom prst="rect">
              <a:avLst/>
            </a:prstGeom>
            <a:noFill/>
            <a:ln w="6350">
              <a:solidFill>
                <a:srgbClr val="2F9C6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36000" rIns="36000" bIns="36000" numCol="1" spcCol="0" rtlCol="0" fromWordArt="0" anchor="ctr" anchorCtr="0" forceAA="0" compatLnSpc="1">
              <a:prstTxWarp prst="textNoShape">
                <a:avLst/>
              </a:prstTxWarp>
              <a:spAutoFit/>
            </a:bodyPr>
            <a:lstStyle/>
            <a:p>
              <a:pPr marL="136525" indent="-136525" rtl="0">
                <a:buClr>
                  <a:srgbClr val="204669"/>
                </a:buClr>
                <a:buFont typeface="+mj-lt"/>
                <a:buAutoNum type="arabicPeriod" startAt="3"/>
              </a:pPr>
              <a:r>
                <a:rPr lang="en-US" sz="900">
                  <a:solidFill>
                    <a:srgbClr val="2F9C67"/>
                  </a:solidFill>
                  <a:effectLst/>
                  <a:latin typeface="Open Sans Light" panose="020B0306030504020204" pitchFamily="34" charset="0"/>
                  <a:ea typeface="OpenSans-Light" panose="020B0606030504020204" pitchFamily="34" charset="0"/>
                </a:rPr>
                <a:t>Does this information already exist? Is there a related needs assessment or study? </a:t>
              </a:r>
              <a:endParaRPr lang="fr-FR" sz="900">
                <a:effectLst/>
                <a:latin typeface="Open Sans Light" panose="020B0306030504020204" pitchFamily="34" charset="0"/>
                <a:ea typeface="OpenSans-Light" panose="020B0606030504020204" pitchFamily="34" charset="0"/>
              </a:endParaRPr>
            </a:p>
          </p:txBody>
        </p:sp>
        <p:sp>
          <p:nvSpPr>
            <p:cNvPr id="36" name="Rectangle 35">
              <a:extLst>
                <a:ext uri="{FF2B5EF4-FFF2-40B4-BE49-F238E27FC236}">
                  <a16:creationId xmlns:a16="http://schemas.microsoft.com/office/drawing/2014/main" id="{644776CA-0C54-1A4D-B2E1-85C2A1C8D87D}"/>
                </a:ext>
              </a:extLst>
            </p:cNvPr>
            <p:cNvSpPr/>
            <p:nvPr/>
          </p:nvSpPr>
          <p:spPr>
            <a:xfrm>
              <a:off x="3760932" y="1159934"/>
              <a:ext cx="3387354" cy="211203"/>
            </a:xfrm>
            <a:prstGeom prst="rect">
              <a:avLst/>
            </a:prstGeom>
            <a:solidFill>
              <a:srgbClr val="2F9C67">
                <a:alpha val="10000"/>
              </a:srgbClr>
            </a:solidFill>
            <a:ln w="6350">
              <a:solidFill>
                <a:srgbClr val="2F9C6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36000" rIns="36000" bIns="36000" numCol="1" spcCol="0" rtlCol="0" fromWordArt="0" anchor="ctr" anchorCtr="0" forceAA="0" compatLnSpc="1">
              <a:prstTxWarp prst="textNoShape">
                <a:avLst/>
              </a:prstTxWarp>
              <a:spAutoFit/>
            </a:bodyPr>
            <a:lstStyle/>
            <a:p>
              <a:pPr marL="136525" indent="-136525" rtl="0">
                <a:buClr>
                  <a:srgbClr val="204669"/>
                </a:buClr>
                <a:buFont typeface="+mj-lt"/>
                <a:buAutoNum type="arabicPeriod"/>
              </a:pPr>
              <a:r>
                <a:rPr lang="en-US" sz="900">
                  <a:solidFill>
                    <a:srgbClr val="2F9C67"/>
                  </a:solidFill>
                  <a:effectLst/>
                  <a:latin typeface="Open Sans Light" panose="020B0306030504020204" pitchFamily="34" charset="0"/>
                  <a:ea typeface="OpenSans-Light" panose="020B0606030504020204" pitchFamily="34" charset="0"/>
                </a:rPr>
                <a:t>What information is needed? </a:t>
              </a:r>
              <a:endParaRPr lang="fr-FR" sz="900">
                <a:effectLst/>
                <a:latin typeface="Open Sans Light" panose="020B0306030504020204" pitchFamily="34" charset="0"/>
                <a:ea typeface="OpenSans-Light" panose="020B0606030504020204" pitchFamily="34" charset="0"/>
              </a:endParaRPr>
            </a:p>
          </p:txBody>
        </p:sp>
        <p:sp>
          <p:nvSpPr>
            <p:cNvPr id="37" name="Rectangle 36">
              <a:extLst>
                <a:ext uri="{FF2B5EF4-FFF2-40B4-BE49-F238E27FC236}">
                  <a16:creationId xmlns:a16="http://schemas.microsoft.com/office/drawing/2014/main" id="{E0EBB79E-1532-4548-AF15-4FA509B10429}"/>
                </a:ext>
              </a:extLst>
            </p:cNvPr>
            <p:cNvSpPr/>
            <p:nvPr/>
          </p:nvSpPr>
          <p:spPr>
            <a:xfrm>
              <a:off x="2215379" y="1132113"/>
              <a:ext cx="1070638" cy="3341189"/>
            </a:xfrm>
            <a:prstGeom prst="rect">
              <a:avLst/>
            </a:prstGeom>
            <a:solidFill>
              <a:srgbClr val="204669"/>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108000" rIns="108000" bIns="108000" numCol="1" spcCol="0" rtlCol="0" fromWordArt="0" anchor="ctr" anchorCtr="0" forceAA="0" compatLnSpc="1">
              <a:prstTxWarp prst="textNoShape">
                <a:avLst/>
              </a:prstTxWarp>
              <a:noAutofit/>
            </a:bodyPr>
            <a:lstStyle/>
            <a:p>
              <a:pPr algn="ctr"/>
              <a:r>
                <a:rPr lang="en-US" sz="1100" b="1">
                  <a:solidFill>
                    <a:srgbClr val="FFFFFF"/>
                  </a:solidFill>
                  <a:effectLst/>
                  <a:latin typeface="Open Sans Semibold" panose="020B0606030504020204" pitchFamily="34" charset="0"/>
                  <a:ea typeface="OpenSans-Light" panose="020B0606030504020204" pitchFamily="34" charset="0"/>
                </a:rPr>
                <a:t>DATA TO ACTION:</a:t>
              </a:r>
              <a:r>
                <a:rPr lang="en-US" sz="900">
                  <a:solidFill>
                    <a:srgbClr val="FFFFFF"/>
                  </a:solidFill>
                  <a:effectLst/>
                  <a:latin typeface="Open Sans Light" panose="020B0306030504020204" pitchFamily="34" charset="0"/>
                  <a:ea typeface="OpenSans-Light" panose="020B0606030504020204" pitchFamily="34" charset="0"/>
                </a:rPr>
                <a:t> </a:t>
              </a:r>
              <a:br>
                <a:rPr lang="en-US" sz="900">
                  <a:solidFill>
                    <a:srgbClr val="FFFFFF"/>
                  </a:solidFill>
                  <a:effectLst/>
                  <a:latin typeface="Open Sans Light" panose="020B0306030504020204" pitchFamily="34" charset="0"/>
                  <a:ea typeface="OpenSans-Light" panose="020B0606030504020204" pitchFamily="34" charset="0"/>
                </a:rPr>
              </a:br>
              <a:endParaRPr lang="fr-FR" sz="900">
                <a:effectLst/>
                <a:latin typeface="Open Sans Light" panose="020B0306030504020204" pitchFamily="34" charset="0"/>
                <a:ea typeface="OpenSans-Light" panose="020B0606030504020204" pitchFamily="34" charset="0"/>
              </a:endParaRPr>
            </a:p>
            <a:p>
              <a:pPr algn="ctr"/>
              <a:r>
                <a:rPr lang="en-US" sz="900">
                  <a:solidFill>
                    <a:srgbClr val="FFFFFF"/>
                  </a:solidFill>
                  <a:effectLst/>
                  <a:latin typeface="Open Sans Light" panose="020B0306030504020204" pitchFamily="34" charset="0"/>
                  <a:ea typeface="OpenSans-Light" panose="020B0606030504020204" pitchFamily="34" charset="0"/>
                </a:rPr>
                <a:t>Key questions in social science research</a:t>
              </a:r>
              <a:endParaRPr lang="fr-FR" sz="900">
                <a:effectLst/>
                <a:latin typeface="Open Sans Light" panose="020B0306030504020204" pitchFamily="34" charset="0"/>
                <a:ea typeface="OpenSans-Light" panose="020B0606030504020204" pitchFamily="34" charset="0"/>
              </a:endParaRPr>
            </a:p>
            <a:p>
              <a:pPr algn="ctr"/>
              <a:r>
                <a:rPr lang="en-US" sz="1100">
                  <a:effectLst/>
                  <a:latin typeface="OpenSans-Light" panose="020B0606030504020204" pitchFamily="34" charset="0"/>
                  <a:ea typeface="OpenSans-Light" panose="020B0606030504020204" pitchFamily="34" charset="0"/>
                </a:rPr>
                <a:t> </a:t>
              </a:r>
              <a:endParaRPr lang="fr-FR" sz="1100">
                <a:effectLst/>
                <a:latin typeface="OpenSans-Light" panose="020B0606030504020204" pitchFamily="34" charset="0"/>
                <a:ea typeface="OpenSans-Light" panose="020B0606030504020204" pitchFamily="34" charset="0"/>
              </a:endParaRPr>
            </a:p>
          </p:txBody>
        </p:sp>
        <p:sp>
          <p:nvSpPr>
            <p:cNvPr id="38" name="Rectangle 37">
              <a:extLst>
                <a:ext uri="{FF2B5EF4-FFF2-40B4-BE49-F238E27FC236}">
                  <a16:creationId xmlns:a16="http://schemas.microsoft.com/office/drawing/2014/main" id="{E4AA4F4E-16B8-D248-B289-BD228E162B4E}"/>
                </a:ext>
              </a:extLst>
            </p:cNvPr>
            <p:cNvSpPr/>
            <p:nvPr/>
          </p:nvSpPr>
          <p:spPr>
            <a:xfrm>
              <a:off x="3760932" y="1502319"/>
              <a:ext cx="3387354" cy="211203"/>
            </a:xfrm>
            <a:prstGeom prst="rect">
              <a:avLst/>
            </a:prstGeom>
            <a:noFill/>
            <a:ln w="6350">
              <a:solidFill>
                <a:srgbClr val="2F9C6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36000" rIns="36000" bIns="36000" numCol="1" spcCol="0" rtlCol="0" fromWordArt="0" anchor="ctr" anchorCtr="0" forceAA="0" compatLnSpc="1">
              <a:prstTxWarp prst="textNoShape">
                <a:avLst/>
              </a:prstTxWarp>
              <a:spAutoFit/>
            </a:bodyPr>
            <a:lstStyle/>
            <a:p>
              <a:pPr marL="136525" indent="-136525" rtl="0">
                <a:buClr>
                  <a:srgbClr val="204669"/>
                </a:buClr>
                <a:buFont typeface="+mj-lt"/>
                <a:buAutoNum type="arabicPeriod" startAt="2"/>
              </a:pPr>
              <a:r>
                <a:rPr lang="en-US" sz="900">
                  <a:solidFill>
                    <a:srgbClr val="2F9C67"/>
                  </a:solidFill>
                  <a:effectLst/>
                  <a:latin typeface="Open Sans Light" panose="020B0306030504020204" pitchFamily="34" charset="0"/>
                  <a:ea typeface="OpenSans-Light" panose="020B0606030504020204" pitchFamily="34" charset="0"/>
                </a:rPr>
                <a:t>Who needs this information? </a:t>
              </a:r>
              <a:endParaRPr lang="fr-FR" sz="900">
                <a:effectLst/>
                <a:latin typeface="Open Sans Light" panose="020B0306030504020204" pitchFamily="34" charset="0"/>
                <a:ea typeface="OpenSans-Light" panose="020B0606030504020204" pitchFamily="34" charset="0"/>
              </a:endParaRPr>
            </a:p>
          </p:txBody>
        </p:sp>
        <p:cxnSp>
          <p:nvCxnSpPr>
            <p:cNvPr id="39" name="Connecteur droit 38">
              <a:extLst>
                <a:ext uri="{FF2B5EF4-FFF2-40B4-BE49-F238E27FC236}">
                  <a16:creationId xmlns:a16="http://schemas.microsoft.com/office/drawing/2014/main" id="{5E5A3B03-00EC-EA45-91BE-AE0844467961}"/>
                </a:ext>
              </a:extLst>
            </p:cNvPr>
            <p:cNvCxnSpPr/>
            <p:nvPr/>
          </p:nvCxnSpPr>
          <p:spPr>
            <a:xfrm>
              <a:off x="3281616" y="2892950"/>
              <a:ext cx="252864" cy="0"/>
            </a:xfrm>
            <a:prstGeom prst="line">
              <a:avLst/>
            </a:prstGeom>
            <a:ln w="12700">
              <a:solidFill>
                <a:srgbClr val="204669"/>
              </a:solidFill>
            </a:ln>
          </p:spPr>
          <p:style>
            <a:lnRef idx="1">
              <a:schemeClr val="accent1"/>
            </a:lnRef>
            <a:fillRef idx="0">
              <a:schemeClr val="accent1"/>
            </a:fillRef>
            <a:effectRef idx="0">
              <a:schemeClr val="accent1"/>
            </a:effectRef>
            <a:fontRef idx="minor">
              <a:schemeClr val="tx1"/>
            </a:fontRef>
          </p:style>
        </p:cxnSp>
        <p:cxnSp>
          <p:nvCxnSpPr>
            <p:cNvPr id="40" name="Connecteur droit 39">
              <a:extLst>
                <a:ext uri="{FF2B5EF4-FFF2-40B4-BE49-F238E27FC236}">
                  <a16:creationId xmlns:a16="http://schemas.microsoft.com/office/drawing/2014/main" id="{82D901A6-DFDE-C84C-AE6A-3D1EC81A7F02}"/>
                </a:ext>
              </a:extLst>
            </p:cNvPr>
            <p:cNvCxnSpPr/>
            <p:nvPr/>
          </p:nvCxnSpPr>
          <p:spPr>
            <a:xfrm flipV="1">
              <a:off x="3535947" y="1278849"/>
              <a:ext cx="0" cy="3002228"/>
            </a:xfrm>
            <a:prstGeom prst="line">
              <a:avLst/>
            </a:prstGeom>
            <a:ln w="12700">
              <a:solidFill>
                <a:srgbClr val="204669"/>
              </a:solidFill>
            </a:ln>
          </p:spPr>
          <p:style>
            <a:lnRef idx="1">
              <a:schemeClr val="accent1"/>
            </a:lnRef>
            <a:fillRef idx="0">
              <a:schemeClr val="accent1"/>
            </a:fillRef>
            <a:effectRef idx="0">
              <a:schemeClr val="accent1"/>
            </a:effectRef>
            <a:fontRef idx="minor">
              <a:schemeClr val="tx1"/>
            </a:fontRef>
          </p:style>
        </p:cxnSp>
        <p:cxnSp>
          <p:nvCxnSpPr>
            <p:cNvPr id="41" name="Connecteur droit 40">
              <a:extLst>
                <a:ext uri="{FF2B5EF4-FFF2-40B4-BE49-F238E27FC236}">
                  <a16:creationId xmlns:a16="http://schemas.microsoft.com/office/drawing/2014/main" id="{8F79861C-4E63-344C-9817-0458D336A910}"/>
                </a:ext>
              </a:extLst>
            </p:cNvPr>
            <p:cNvCxnSpPr/>
            <p:nvPr/>
          </p:nvCxnSpPr>
          <p:spPr>
            <a:xfrm>
              <a:off x="3535947" y="1278849"/>
              <a:ext cx="220584" cy="0"/>
            </a:xfrm>
            <a:prstGeom prst="line">
              <a:avLst/>
            </a:prstGeom>
            <a:ln w="12700">
              <a:solidFill>
                <a:srgbClr val="204669"/>
              </a:solidFill>
            </a:ln>
          </p:spPr>
          <p:style>
            <a:lnRef idx="1">
              <a:schemeClr val="accent1"/>
            </a:lnRef>
            <a:fillRef idx="0">
              <a:schemeClr val="accent1"/>
            </a:fillRef>
            <a:effectRef idx="0">
              <a:schemeClr val="accent1"/>
            </a:effectRef>
            <a:fontRef idx="minor">
              <a:schemeClr val="tx1"/>
            </a:fontRef>
          </p:style>
        </p:cxnSp>
        <p:cxnSp>
          <p:nvCxnSpPr>
            <p:cNvPr id="42" name="Connecteur droit 41">
              <a:extLst>
                <a:ext uri="{FF2B5EF4-FFF2-40B4-BE49-F238E27FC236}">
                  <a16:creationId xmlns:a16="http://schemas.microsoft.com/office/drawing/2014/main" id="{F0C2B6AF-F7E4-704C-AFAE-DB17E50F62B8}"/>
                </a:ext>
              </a:extLst>
            </p:cNvPr>
            <p:cNvCxnSpPr/>
            <p:nvPr/>
          </p:nvCxnSpPr>
          <p:spPr>
            <a:xfrm>
              <a:off x="3535947" y="4282056"/>
              <a:ext cx="220584" cy="0"/>
            </a:xfrm>
            <a:prstGeom prst="line">
              <a:avLst/>
            </a:prstGeom>
            <a:ln w="12700">
              <a:solidFill>
                <a:srgbClr val="204669"/>
              </a:solidFill>
            </a:ln>
          </p:spPr>
          <p:style>
            <a:lnRef idx="1">
              <a:schemeClr val="accent1"/>
            </a:lnRef>
            <a:fillRef idx="0">
              <a:schemeClr val="accent1"/>
            </a:fillRef>
            <a:effectRef idx="0">
              <a:schemeClr val="accent1"/>
            </a:effectRef>
            <a:fontRef idx="minor">
              <a:schemeClr val="tx1"/>
            </a:fontRef>
          </p:style>
        </p:cxnSp>
        <p:cxnSp>
          <p:nvCxnSpPr>
            <p:cNvPr id="43" name="Connecteur droit 42">
              <a:extLst>
                <a:ext uri="{FF2B5EF4-FFF2-40B4-BE49-F238E27FC236}">
                  <a16:creationId xmlns:a16="http://schemas.microsoft.com/office/drawing/2014/main" id="{C28FF6BD-C7CF-444B-A86D-30CD160B44D7}"/>
                </a:ext>
              </a:extLst>
            </p:cNvPr>
            <p:cNvCxnSpPr/>
            <p:nvPr/>
          </p:nvCxnSpPr>
          <p:spPr>
            <a:xfrm flipH="1">
              <a:off x="3535947" y="1611452"/>
              <a:ext cx="220584" cy="0"/>
            </a:xfrm>
            <a:prstGeom prst="line">
              <a:avLst/>
            </a:prstGeom>
            <a:ln w="12700">
              <a:solidFill>
                <a:srgbClr val="204669"/>
              </a:solidFill>
            </a:ln>
          </p:spPr>
          <p:style>
            <a:lnRef idx="1">
              <a:schemeClr val="accent1"/>
            </a:lnRef>
            <a:fillRef idx="0">
              <a:schemeClr val="accent1"/>
            </a:fillRef>
            <a:effectRef idx="0">
              <a:schemeClr val="accent1"/>
            </a:effectRef>
            <a:fontRef idx="minor">
              <a:schemeClr val="tx1"/>
            </a:fontRef>
          </p:style>
        </p:cxnSp>
        <p:cxnSp>
          <p:nvCxnSpPr>
            <p:cNvPr id="44" name="Connecteur droit 43">
              <a:extLst>
                <a:ext uri="{FF2B5EF4-FFF2-40B4-BE49-F238E27FC236}">
                  <a16:creationId xmlns:a16="http://schemas.microsoft.com/office/drawing/2014/main" id="{63C4238E-6F5B-AC43-BFA0-ABD082F953C5}"/>
                </a:ext>
              </a:extLst>
            </p:cNvPr>
            <p:cNvCxnSpPr/>
            <p:nvPr/>
          </p:nvCxnSpPr>
          <p:spPr>
            <a:xfrm flipH="1">
              <a:off x="3535947" y="2012532"/>
              <a:ext cx="220584" cy="0"/>
            </a:xfrm>
            <a:prstGeom prst="line">
              <a:avLst/>
            </a:prstGeom>
            <a:ln w="12700">
              <a:solidFill>
                <a:srgbClr val="204669"/>
              </a:solidFill>
            </a:ln>
          </p:spPr>
          <p:style>
            <a:lnRef idx="1">
              <a:schemeClr val="accent1"/>
            </a:lnRef>
            <a:fillRef idx="0">
              <a:schemeClr val="accent1"/>
            </a:fillRef>
            <a:effectRef idx="0">
              <a:schemeClr val="accent1"/>
            </a:effectRef>
            <a:fontRef idx="minor">
              <a:schemeClr val="tx1"/>
            </a:fontRef>
          </p:style>
        </p:cxnSp>
        <p:cxnSp>
          <p:nvCxnSpPr>
            <p:cNvPr id="45" name="Connecteur droit 44">
              <a:extLst>
                <a:ext uri="{FF2B5EF4-FFF2-40B4-BE49-F238E27FC236}">
                  <a16:creationId xmlns:a16="http://schemas.microsoft.com/office/drawing/2014/main" id="{8E54A063-055F-A946-89B8-CF45246784E3}"/>
                </a:ext>
              </a:extLst>
            </p:cNvPr>
            <p:cNvCxnSpPr/>
            <p:nvPr/>
          </p:nvCxnSpPr>
          <p:spPr>
            <a:xfrm flipH="1">
              <a:off x="3535947" y="2403829"/>
              <a:ext cx="220584" cy="0"/>
            </a:xfrm>
            <a:prstGeom prst="line">
              <a:avLst/>
            </a:prstGeom>
            <a:ln w="12700">
              <a:solidFill>
                <a:srgbClr val="204669"/>
              </a:solidFill>
            </a:ln>
          </p:spPr>
          <p:style>
            <a:lnRef idx="1">
              <a:schemeClr val="accent1"/>
            </a:lnRef>
            <a:fillRef idx="0">
              <a:schemeClr val="accent1"/>
            </a:fillRef>
            <a:effectRef idx="0">
              <a:schemeClr val="accent1"/>
            </a:effectRef>
            <a:fontRef idx="minor">
              <a:schemeClr val="tx1"/>
            </a:fontRef>
          </p:style>
        </p:cxnSp>
        <p:cxnSp>
          <p:nvCxnSpPr>
            <p:cNvPr id="46" name="Connecteur droit 45">
              <a:extLst>
                <a:ext uri="{FF2B5EF4-FFF2-40B4-BE49-F238E27FC236}">
                  <a16:creationId xmlns:a16="http://schemas.microsoft.com/office/drawing/2014/main" id="{4693B02D-7805-4348-A85C-23D4395C5553}"/>
                </a:ext>
              </a:extLst>
            </p:cNvPr>
            <p:cNvCxnSpPr/>
            <p:nvPr/>
          </p:nvCxnSpPr>
          <p:spPr>
            <a:xfrm flipH="1">
              <a:off x="3535947" y="2765779"/>
              <a:ext cx="220584" cy="0"/>
            </a:xfrm>
            <a:prstGeom prst="line">
              <a:avLst/>
            </a:prstGeom>
            <a:ln w="12700">
              <a:solidFill>
                <a:srgbClr val="204669"/>
              </a:solidFill>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a16="http://schemas.microsoft.com/office/drawing/2014/main" id="{5440C05D-6EA5-9240-A73E-FA6CBAE03684}"/>
                </a:ext>
              </a:extLst>
            </p:cNvPr>
            <p:cNvSpPr/>
            <p:nvPr/>
          </p:nvSpPr>
          <p:spPr>
            <a:xfrm>
              <a:off x="3760932" y="3649910"/>
              <a:ext cx="3387354" cy="349702"/>
            </a:xfrm>
            <a:prstGeom prst="rect">
              <a:avLst/>
            </a:prstGeom>
            <a:noFill/>
            <a:ln w="6350">
              <a:solidFill>
                <a:srgbClr val="2F9C6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36000" rIns="36000" bIns="36000" numCol="1" spcCol="0" rtlCol="0" fromWordArt="0" anchor="ctr" anchorCtr="0" forceAA="0" compatLnSpc="1">
              <a:prstTxWarp prst="textNoShape">
                <a:avLst/>
              </a:prstTxWarp>
              <a:spAutoFit/>
            </a:bodyPr>
            <a:lstStyle/>
            <a:p>
              <a:pPr marL="136525" indent="-136525" rtl="0">
                <a:buClr>
                  <a:srgbClr val="204669"/>
                </a:buClr>
                <a:buFont typeface="+mj-lt"/>
                <a:buAutoNum type="arabicPeriod" startAt="7"/>
              </a:pPr>
              <a:r>
                <a:rPr lang="en-US" sz="900">
                  <a:solidFill>
                    <a:srgbClr val="2F9C67"/>
                  </a:solidFill>
                  <a:effectLst/>
                  <a:latin typeface="Open Sans Light" panose="020B0306030504020204" pitchFamily="34" charset="0"/>
                  <a:ea typeface="OpenSans-Light" panose="020B0606030504020204" pitchFamily="34" charset="0"/>
                </a:rPr>
                <a:t>How to ensure that the information is used to make operational and/or strategic decisions? </a:t>
              </a:r>
              <a:endParaRPr lang="fr-FR" sz="900">
                <a:effectLst/>
                <a:latin typeface="Open Sans Light" panose="020B0306030504020204" pitchFamily="34" charset="0"/>
                <a:ea typeface="OpenSans-Light" panose="020B0606030504020204" pitchFamily="34" charset="0"/>
              </a:endParaRPr>
            </a:p>
          </p:txBody>
        </p:sp>
        <p:cxnSp>
          <p:nvCxnSpPr>
            <p:cNvPr id="48" name="Connecteur droit 47">
              <a:extLst>
                <a:ext uri="{FF2B5EF4-FFF2-40B4-BE49-F238E27FC236}">
                  <a16:creationId xmlns:a16="http://schemas.microsoft.com/office/drawing/2014/main" id="{1F3E2474-C457-C74F-851F-13935DA42E8D}"/>
                </a:ext>
              </a:extLst>
            </p:cNvPr>
            <p:cNvCxnSpPr/>
            <p:nvPr/>
          </p:nvCxnSpPr>
          <p:spPr>
            <a:xfrm flipH="1">
              <a:off x="3535947" y="3294030"/>
              <a:ext cx="220584" cy="0"/>
            </a:xfrm>
            <a:prstGeom prst="line">
              <a:avLst/>
            </a:prstGeom>
            <a:ln w="12700">
              <a:solidFill>
                <a:srgbClr val="204669"/>
              </a:solidFill>
            </a:ln>
          </p:spPr>
          <p:style>
            <a:lnRef idx="1">
              <a:schemeClr val="accent1"/>
            </a:lnRef>
            <a:fillRef idx="0">
              <a:schemeClr val="accent1"/>
            </a:fillRef>
            <a:effectRef idx="0">
              <a:schemeClr val="accent1"/>
            </a:effectRef>
            <a:fontRef idx="minor">
              <a:schemeClr val="tx1"/>
            </a:fontRef>
          </p:style>
        </p:cxnSp>
        <p:cxnSp>
          <p:nvCxnSpPr>
            <p:cNvPr id="49" name="Connecteur droit 48">
              <a:extLst>
                <a:ext uri="{FF2B5EF4-FFF2-40B4-BE49-F238E27FC236}">
                  <a16:creationId xmlns:a16="http://schemas.microsoft.com/office/drawing/2014/main" id="{9A91C7C8-D6E0-0F44-92C4-424EDF1BAB72}"/>
                </a:ext>
              </a:extLst>
            </p:cNvPr>
            <p:cNvCxnSpPr/>
            <p:nvPr/>
          </p:nvCxnSpPr>
          <p:spPr>
            <a:xfrm flipH="1">
              <a:off x="3535947" y="3861411"/>
              <a:ext cx="220584" cy="0"/>
            </a:xfrm>
            <a:prstGeom prst="line">
              <a:avLst/>
            </a:prstGeom>
            <a:ln w="12700">
              <a:solidFill>
                <a:srgbClr val="204669"/>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921905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2F9C67">
            <a:alpha val="9598"/>
          </a:srgb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B91F142-E13E-F548-B7C2-6858C7ABFF62}"/>
              </a:ext>
            </a:extLst>
          </p:cNvPr>
          <p:cNvSpPr>
            <a:spLocks noGrp="1"/>
          </p:cNvSpPr>
          <p:nvPr>
            <p:ph type="title"/>
          </p:nvPr>
        </p:nvSpPr>
        <p:spPr>
          <a:xfrm>
            <a:off x="628650" y="537795"/>
            <a:ext cx="7886700" cy="341632"/>
          </a:xfrm>
        </p:spPr>
        <p:txBody>
          <a:bodyPr/>
          <a:lstStyle/>
          <a:p>
            <a:r>
              <a:rPr lang="fr-FR"/>
              <a:t>What do we mean by vulnerability?</a:t>
            </a:r>
          </a:p>
        </p:txBody>
      </p:sp>
      <p:sp>
        <p:nvSpPr>
          <p:cNvPr id="8" name="Rectangle 7">
            <a:extLst>
              <a:ext uri="{FF2B5EF4-FFF2-40B4-BE49-F238E27FC236}">
                <a16:creationId xmlns:a16="http://schemas.microsoft.com/office/drawing/2014/main" id="{9B7C7E8B-9B14-FE42-B9BC-D3FB0C984022}"/>
              </a:ext>
            </a:extLst>
          </p:cNvPr>
          <p:cNvSpPr/>
          <p:nvPr/>
        </p:nvSpPr>
        <p:spPr>
          <a:xfrm>
            <a:off x="0" y="0"/>
            <a:ext cx="215900" cy="2571750"/>
          </a:xfrm>
          <a:prstGeom prst="rect">
            <a:avLst/>
          </a:prstGeom>
          <a:solidFill>
            <a:srgbClr val="2046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B4D370C2-AF2E-444B-8B1E-A1A47224D728}"/>
              </a:ext>
            </a:extLst>
          </p:cNvPr>
          <p:cNvSpPr/>
          <p:nvPr/>
        </p:nvSpPr>
        <p:spPr>
          <a:xfrm>
            <a:off x="0" y="2571750"/>
            <a:ext cx="215900" cy="2571750"/>
          </a:xfrm>
          <a:prstGeom prst="rect">
            <a:avLst/>
          </a:prstGeom>
          <a:solidFill>
            <a:srgbClr val="2F9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llipse 9">
            <a:extLst>
              <a:ext uri="{FF2B5EF4-FFF2-40B4-BE49-F238E27FC236}">
                <a16:creationId xmlns:a16="http://schemas.microsoft.com/office/drawing/2014/main" id="{C5A0A013-6164-5F4F-A6B2-8956495E95A8}"/>
              </a:ext>
            </a:extLst>
          </p:cNvPr>
          <p:cNvSpPr/>
          <p:nvPr/>
        </p:nvSpPr>
        <p:spPr>
          <a:xfrm>
            <a:off x="7103356" y="367818"/>
            <a:ext cx="1584176" cy="1584176"/>
          </a:xfrm>
          <a:prstGeom prst="ellipse">
            <a:avLst/>
          </a:prstGeom>
          <a:solidFill>
            <a:srgbClr val="2F9C67">
              <a:alpha val="10000"/>
            </a:srgbClr>
          </a:solidFill>
          <a:ln w="6350">
            <a:solidFill>
              <a:srgbClr val="2F9C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2" name="Image 11">
            <a:extLst>
              <a:ext uri="{FF2B5EF4-FFF2-40B4-BE49-F238E27FC236}">
                <a16:creationId xmlns:a16="http://schemas.microsoft.com/office/drawing/2014/main" id="{4459F365-9165-2E47-9DD6-EAAB16D2B9E4}"/>
              </a:ext>
            </a:extLst>
          </p:cNvPr>
          <p:cNvPicPr>
            <a:picLocks noChangeAspect="1"/>
          </p:cNvPicPr>
          <p:nvPr/>
        </p:nvPicPr>
        <p:blipFill>
          <a:blip r:embed="rId2"/>
          <a:stretch>
            <a:fillRect/>
          </a:stretch>
        </p:blipFill>
        <p:spPr>
          <a:xfrm>
            <a:off x="7522653" y="643071"/>
            <a:ext cx="716698" cy="1056186"/>
          </a:xfrm>
          <a:prstGeom prst="rect">
            <a:avLst/>
          </a:prstGeom>
        </p:spPr>
      </p:pic>
      <p:sp>
        <p:nvSpPr>
          <p:cNvPr id="5" name="Espace réservé du contenu 4">
            <a:extLst>
              <a:ext uri="{FF2B5EF4-FFF2-40B4-BE49-F238E27FC236}">
                <a16:creationId xmlns:a16="http://schemas.microsoft.com/office/drawing/2014/main" id="{B1ED7DF2-0A9F-C849-B119-5DD33C65E130}"/>
              </a:ext>
            </a:extLst>
          </p:cNvPr>
          <p:cNvSpPr>
            <a:spLocks noGrp="1"/>
          </p:cNvSpPr>
          <p:nvPr>
            <p:ph idx="1"/>
          </p:nvPr>
        </p:nvSpPr>
        <p:spPr/>
        <p:txBody>
          <a:bodyPr/>
          <a:lstStyle/>
          <a:p>
            <a:r>
              <a:rPr lang="fr-FR"/>
              <a:t>What does vulnerability mean to you?</a:t>
            </a:r>
          </a:p>
          <a:p>
            <a:r>
              <a:rPr lang="fr-FR"/>
              <a:t>Who tends to be most vulnerable during a crisis?</a:t>
            </a:r>
          </a:p>
          <a:p>
            <a:r>
              <a:rPr lang="fr-FR"/>
              <a:t>What causes vulnerability?</a:t>
            </a:r>
          </a:p>
          <a:p>
            <a:endParaRPr lang="fr-FR"/>
          </a:p>
        </p:txBody>
      </p:sp>
    </p:spTree>
    <p:extLst>
      <p:ext uri="{BB962C8B-B14F-4D97-AF65-F5344CB8AC3E}">
        <p14:creationId xmlns:p14="http://schemas.microsoft.com/office/powerpoint/2010/main" val="41198588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2F9C67">
            <a:alpha val="9598"/>
          </a:srgb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B91F142-E13E-F548-B7C2-6858C7ABFF62}"/>
              </a:ext>
            </a:extLst>
          </p:cNvPr>
          <p:cNvSpPr>
            <a:spLocks noGrp="1"/>
          </p:cNvSpPr>
          <p:nvPr>
            <p:ph type="title"/>
          </p:nvPr>
        </p:nvSpPr>
        <p:spPr>
          <a:xfrm>
            <a:off x="628650" y="537795"/>
            <a:ext cx="7886700" cy="341632"/>
          </a:xfrm>
        </p:spPr>
        <p:txBody>
          <a:bodyPr/>
          <a:lstStyle/>
          <a:p>
            <a:r>
              <a:rPr lang="fr-FR" dirty="0" err="1"/>
              <a:t>Vulnerability</a:t>
            </a:r>
            <a:r>
              <a:rPr lang="fr-FR" dirty="0"/>
              <a:t> &amp; Social </a:t>
            </a:r>
            <a:r>
              <a:rPr lang="fr-FR" dirty="0" err="1"/>
              <a:t>difference</a:t>
            </a:r>
            <a:endParaRPr lang="fr-FR" dirty="0"/>
          </a:p>
        </p:txBody>
      </p:sp>
      <p:sp>
        <p:nvSpPr>
          <p:cNvPr id="8" name="Rectangle 7">
            <a:extLst>
              <a:ext uri="{FF2B5EF4-FFF2-40B4-BE49-F238E27FC236}">
                <a16:creationId xmlns:a16="http://schemas.microsoft.com/office/drawing/2014/main" id="{9B7C7E8B-9B14-FE42-B9BC-D3FB0C984022}"/>
              </a:ext>
            </a:extLst>
          </p:cNvPr>
          <p:cNvSpPr/>
          <p:nvPr/>
        </p:nvSpPr>
        <p:spPr>
          <a:xfrm>
            <a:off x="0" y="0"/>
            <a:ext cx="215900" cy="2571750"/>
          </a:xfrm>
          <a:prstGeom prst="rect">
            <a:avLst/>
          </a:prstGeom>
          <a:solidFill>
            <a:srgbClr val="2046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B4D370C2-AF2E-444B-8B1E-A1A47224D728}"/>
              </a:ext>
            </a:extLst>
          </p:cNvPr>
          <p:cNvSpPr/>
          <p:nvPr/>
        </p:nvSpPr>
        <p:spPr>
          <a:xfrm>
            <a:off x="0" y="2571750"/>
            <a:ext cx="215900" cy="2571750"/>
          </a:xfrm>
          <a:prstGeom prst="rect">
            <a:avLst/>
          </a:prstGeom>
          <a:solidFill>
            <a:srgbClr val="2F9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Espace réservé du contenu 4">
            <a:extLst>
              <a:ext uri="{FF2B5EF4-FFF2-40B4-BE49-F238E27FC236}">
                <a16:creationId xmlns:a16="http://schemas.microsoft.com/office/drawing/2014/main" id="{AA834E3D-C315-FC49-AA1B-3E80E42478CB}"/>
              </a:ext>
            </a:extLst>
          </p:cNvPr>
          <p:cNvSpPr>
            <a:spLocks noGrp="1"/>
          </p:cNvSpPr>
          <p:nvPr>
            <p:ph idx="1"/>
          </p:nvPr>
        </p:nvSpPr>
        <p:spPr>
          <a:xfrm>
            <a:off x="628650" y="1369219"/>
            <a:ext cx="3185968" cy="1635704"/>
          </a:xfrm>
        </p:spPr>
        <p:txBody>
          <a:bodyPr numCol="1" spcCol="396000">
            <a:spAutoFit/>
          </a:bodyPr>
          <a:lstStyle/>
          <a:p>
            <a:pPr marL="0" lvl="0" indent="0">
              <a:buNone/>
            </a:pPr>
            <a:r>
              <a:rPr lang="en-GB" b="1" dirty="0">
                <a:latin typeface="Open Sans" panose="020B0606030504020204" pitchFamily="34" charset="0"/>
                <a:ea typeface="Open Sans" panose="020B0606030504020204" pitchFamily="34" charset="0"/>
                <a:cs typeface="Open Sans" panose="020B0606030504020204" pitchFamily="34" charset="0"/>
              </a:rPr>
              <a:t>Vulnerability</a:t>
            </a:r>
          </a:p>
          <a:p>
            <a:pPr marL="0" lvl="0" indent="0">
              <a:buNone/>
            </a:pPr>
            <a:r>
              <a:rPr lang="en-GB" dirty="0"/>
              <a:t>The characteristics of individuals, households or groups that put them at risk of physical or mental harm, and/or of being unable to meet their basic needs</a:t>
            </a:r>
          </a:p>
          <a:p>
            <a:pPr marL="0" lvl="0" indent="0">
              <a:buNone/>
            </a:pPr>
            <a:r>
              <a:rPr lang="en-GB" dirty="0"/>
              <a:t>(adapted by SSHAP from Wisner et al 2004 &amp; ACAPS 2019). </a:t>
            </a:r>
          </a:p>
        </p:txBody>
      </p:sp>
      <p:sp>
        <p:nvSpPr>
          <p:cNvPr id="6" name="Espace réservé du contenu 4">
            <a:extLst>
              <a:ext uri="{FF2B5EF4-FFF2-40B4-BE49-F238E27FC236}">
                <a16:creationId xmlns:a16="http://schemas.microsoft.com/office/drawing/2014/main" id="{282D3A56-7650-6042-9091-E0D6F26D9E72}"/>
              </a:ext>
            </a:extLst>
          </p:cNvPr>
          <p:cNvSpPr txBox="1">
            <a:spLocks/>
          </p:cNvSpPr>
          <p:nvPr/>
        </p:nvSpPr>
        <p:spPr>
          <a:xfrm>
            <a:off x="4185606" y="1369219"/>
            <a:ext cx="3330918" cy="2046073"/>
          </a:xfrm>
          <a:prstGeom prst="rect">
            <a:avLst/>
          </a:prstGeom>
        </p:spPr>
        <p:txBody>
          <a:bodyPr vert="horz" lIns="91440" tIns="45720" rIns="91440" bIns="45720" numCol="1" spcCol="396000" rtlCol="0">
            <a:spAutoFit/>
          </a:bodyPr>
          <a:lstStyle>
            <a:lvl1pPr marL="171450" marR="0" indent="-171450" algn="l" defTabSz="685800" rtl="0" eaLnBrk="1" fontAlgn="auto" latinLnBrk="0" hangingPunct="1">
              <a:lnSpc>
                <a:spcPts val="1540"/>
              </a:lnSpc>
              <a:spcBef>
                <a:spcPts val="750"/>
              </a:spcBef>
              <a:spcAft>
                <a:spcPts val="0"/>
              </a:spcAft>
              <a:buClr>
                <a:srgbClr val="204669"/>
              </a:buClr>
              <a:buSzTx/>
              <a:buFont typeface="Arial" panose="020B0604020202020204" pitchFamily="34" charset="0"/>
              <a:buChar char="•"/>
              <a:tabLst/>
              <a:defRPr sz="12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514350" indent="-171450" algn="l" defTabSz="685800" rtl="0" eaLnBrk="1" latinLnBrk="0" hangingPunct="1">
              <a:lnSpc>
                <a:spcPct val="90000"/>
              </a:lnSpc>
              <a:spcBef>
                <a:spcPts val="375"/>
              </a:spcBef>
              <a:buClr>
                <a:srgbClr val="204669"/>
              </a:buClr>
              <a:buFont typeface="Arial" panose="020B0604020202020204" pitchFamily="34" charset="0"/>
              <a:buChar char="•"/>
              <a:defRPr sz="18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857250" indent="-171450" algn="l" defTabSz="685800" rtl="0" eaLnBrk="1" latinLnBrk="0" hangingPunct="1">
              <a:lnSpc>
                <a:spcPct val="90000"/>
              </a:lnSpc>
              <a:spcBef>
                <a:spcPts val="375"/>
              </a:spcBef>
              <a:buClr>
                <a:srgbClr val="204669"/>
              </a:buClr>
              <a:buFont typeface="Arial" panose="020B0604020202020204" pitchFamily="34" charset="0"/>
              <a:buChar char="•"/>
              <a:defRPr sz="15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200150" indent="-171450" algn="l" defTabSz="685800" rtl="0" eaLnBrk="1" latinLnBrk="0" hangingPunct="1">
              <a:lnSpc>
                <a:spcPct val="90000"/>
              </a:lnSpc>
              <a:spcBef>
                <a:spcPts val="375"/>
              </a:spcBef>
              <a:buClr>
                <a:srgbClr val="204669"/>
              </a:buClr>
              <a:buFont typeface="Arial" panose="020B0604020202020204" pitchFamily="34" charset="0"/>
              <a:buChar char="•"/>
              <a:defRPr sz="135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543050" indent="-171450" algn="l" defTabSz="685800" rtl="0" eaLnBrk="1" latinLnBrk="0" hangingPunct="1">
              <a:lnSpc>
                <a:spcPct val="90000"/>
              </a:lnSpc>
              <a:spcBef>
                <a:spcPts val="375"/>
              </a:spcBef>
              <a:buClr>
                <a:srgbClr val="204669"/>
              </a:buClr>
              <a:buFont typeface="Arial" panose="020B0604020202020204" pitchFamily="34" charset="0"/>
              <a:buChar char="•"/>
              <a:defRPr sz="135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GB" b="1" dirty="0">
                <a:latin typeface="Open Sans" panose="020B0606030504020204" pitchFamily="34" charset="0"/>
                <a:ea typeface="Open Sans" panose="020B0606030504020204" pitchFamily="34" charset="0"/>
                <a:cs typeface="Open Sans" panose="020B0606030504020204" pitchFamily="34" charset="0"/>
              </a:rPr>
              <a:t>Social difference</a:t>
            </a:r>
          </a:p>
          <a:p>
            <a:r>
              <a:rPr lang="en-GB" dirty="0"/>
              <a:t>Dimensions of vulnerability</a:t>
            </a:r>
          </a:p>
          <a:p>
            <a:r>
              <a:rPr lang="en-GB" dirty="0"/>
              <a:t>race/ethnicity</a:t>
            </a:r>
          </a:p>
          <a:p>
            <a:r>
              <a:rPr lang="en-GB" dirty="0"/>
              <a:t>education</a:t>
            </a:r>
          </a:p>
          <a:p>
            <a:r>
              <a:rPr lang="en-GB" dirty="0"/>
              <a:t>religion</a:t>
            </a:r>
          </a:p>
          <a:p>
            <a:r>
              <a:rPr lang="en-GB" dirty="0"/>
              <a:t>gender</a:t>
            </a:r>
          </a:p>
          <a:p>
            <a:r>
              <a:rPr lang="en-GB" dirty="0"/>
              <a:t>etc..</a:t>
            </a:r>
          </a:p>
        </p:txBody>
      </p:sp>
      <p:graphicFrame>
        <p:nvGraphicFramePr>
          <p:cNvPr id="3" name="Tableau 2">
            <a:extLst>
              <a:ext uri="{FF2B5EF4-FFF2-40B4-BE49-F238E27FC236}">
                <a16:creationId xmlns:a16="http://schemas.microsoft.com/office/drawing/2014/main" id="{F8DED22A-9DFC-7C42-A1A8-4F8B0F2A4BC2}"/>
              </a:ext>
            </a:extLst>
          </p:cNvPr>
          <p:cNvGraphicFramePr>
            <a:graphicFrameLocks noGrp="1"/>
          </p:cNvGraphicFramePr>
          <p:nvPr>
            <p:extLst>
              <p:ext uri="{D42A27DB-BD31-4B8C-83A1-F6EECF244321}">
                <p14:modId xmlns:p14="http://schemas.microsoft.com/office/powerpoint/2010/main" val="2865640630"/>
              </p:ext>
            </p:extLst>
          </p:nvPr>
        </p:nvGraphicFramePr>
        <p:xfrm>
          <a:off x="697894" y="3463392"/>
          <a:ext cx="3070542" cy="933450"/>
        </p:xfrm>
        <a:graphic>
          <a:graphicData uri="http://schemas.openxmlformats.org/drawingml/2006/table">
            <a:tbl>
              <a:tblPr firstRow="1" firstCol="1" bandRow="1">
                <a:tableStyleId>{5C22544A-7EE6-4342-B048-85BDC9FD1C3A}</a:tableStyleId>
              </a:tblPr>
              <a:tblGrid>
                <a:gridCol w="899997">
                  <a:extLst>
                    <a:ext uri="{9D8B030D-6E8A-4147-A177-3AD203B41FA5}">
                      <a16:colId xmlns:a16="http://schemas.microsoft.com/office/drawing/2014/main" val="889980367"/>
                    </a:ext>
                  </a:extLst>
                </a:gridCol>
                <a:gridCol w="2170545">
                  <a:extLst>
                    <a:ext uri="{9D8B030D-6E8A-4147-A177-3AD203B41FA5}">
                      <a16:colId xmlns:a16="http://schemas.microsoft.com/office/drawing/2014/main" val="2809213420"/>
                    </a:ext>
                  </a:extLst>
                </a:gridCol>
              </a:tblGrid>
              <a:tr h="797560">
                <a:tc>
                  <a:txBody>
                    <a:bodyPr/>
                    <a:lstStyle/>
                    <a:p>
                      <a:pPr algn="ctr"/>
                      <a:endParaRPr lang="en-US" sz="900">
                        <a:effectLst/>
                        <a:latin typeface="Open Sans Light" panose="020B0306030504020204" pitchFamily="34" charset="0"/>
                        <a:ea typeface="OpenSans-Light" panose="020B0606030504020204" pitchFamily="34" charset="0"/>
                        <a:cs typeface="Arial" panose="020B0604020202020204" pitchFamily="34" charset="0"/>
                      </a:endParaRPr>
                    </a:p>
                  </a:txBody>
                  <a:tcPr marL="68580" marR="68580" marT="71755" marB="71755" anchor="ctr">
                    <a:lnL w="12700" cmpd="sng">
                      <a:noFill/>
                    </a:lnL>
                    <a:lnR w="12700" cmpd="sng">
                      <a:noFill/>
                    </a:lnR>
                    <a:lnT w="6350" cap="flat" cmpd="sng" algn="ctr">
                      <a:solidFill>
                        <a:srgbClr val="204669"/>
                      </a:solidFill>
                      <a:prstDash val="solid"/>
                      <a:round/>
                      <a:headEnd type="none" w="med" len="med"/>
                      <a:tailEnd type="none" w="med" len="med"/>
                    </a:lnT>
                    <a:lnB w="6350" cap="flat" cmpd="sng" algn="ctr">
                      <a:solidFill>
                        <a:srgbClr val="204669"/>
                      </a:solidFill>
                      <a:prstDash val="solid"/>
                      <a:round/>
                      <a:headEnd type="none" w="med" len="med"/>
                      <a:tailEnd type="none" w="med" len="med"/>
                    </a:lnB>
                    <a:lnTlToBr w="12700" cmpd="sng">
                      <a:noFill/>
                      <a:prstDash val="solid"/>
                    </a:lnTlToBr>
                    <a:lnBlToTr w="12700" cmpd="sng">
                      <a:noFill/>
                      <a:prstDash val="solid"/>
                    </a:lnBlToTr>
                    <a:solidFill>
                      <a:srgbClr val="E4E6ED"/>
                    </a:solidFill>
                  </a:tcPr>
                </a:tc>
                <a:tc>
                  <a:txBody>
                    <a:bodyPr/>
                    <a:lstStyle/>
                    <a:p>
                      <a:pPr>
                        <a:lnSpc>
                          <a:spcPts val="1300"/>
                        </a:lnSpc>
                        <a:spcAft>
                          <a:spcPts val="600"/>
                        </a:spcAft>
                      </a:pPr>
                      <a:r>
                        <a:rPr lang="en-US" sz="1100" b="1" i="0">
                          <a:solidFill>
                            <a:srgbClr val="204669"/>
                          </a:solidFill>
                          <a:effectLst/>
                          <a:latin typeface="Open Sans" panose="020B0606030504020204" pitchFamily="34" charset="0"/>
                          <a:ea typeface="Open Sans" panose="020B0606030504020204" pitchFamily="34" charset="0"/>
                          <a:cs typeface="Open Sans" panose="020B0606030504020204" pitchFamily="34" charset="0"/>
                        </a:rPr>
                        <a:t>Brainstorm</a:t>
                      </a:r>
                      <a:endParaRPr lang="fr-FR" sz="1100" b="1" i="0">
                        <a:solidFill>
                          <a:srgbClr val="204669"/>
                        </a:solidFill>
                        <a:effectLst/>
                        <a:latin typeface="Open Sans" panose="020B0606030504020204" pitchFamily="34" charset="0"/>
                        <a:ea typeface="Open Sans" panose="020B0606030504020204" pitchFamily="34" charset="0"/>
                        <a:cs typeface="Open Sans" panose="020B0606030504020204" pitchFamily="34" charset="0"/>
                      </a:endParaRPr>
                    </a:p>
                    <a:p>
                      <a:r>
                        <a:rPr lang="en-GB" sz="900" b="0" i="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What are more likely aspects of social difference – or possible types of vulnerability – that might be relevant in a humanitarian emergency? </a:t>
                      </a:r>
                    </a:p>
                  </a:txBody>
                  <a:tcPr marL="68580" marR="68580" marT="71755" marB="71755">
                    <a:lnL w="12700" cmpd="sng">
                      <a:noFill/>
                    </a:lnL>
                    <a:lnR w="12700" cmpd="sng">
                      <a:noFill/>
                    </a:lnR>
                    <a:lnT w="6350" cap="flat" cmpd="sng" algn="ctr">
                      <a:solidFill>
                        <a:srgbClr val="204669"/>
                      </a:solidFill>
                      <a:prstDash val="solid"/>
                      <a:round/>
                      <a:headEnd type="none" w="med" len="med"/>
                      <a:tailEnd type="none" w="med" len="med"/>
                    </a:lnT>
                    <a:lnB w="6350" cap="flat" cmpd="sng" algn="ctr">
                      <a:solidFill>
                        <a:srgbClr val="20466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89431048"/>
                  </a:ext>
                </a:extLst>
              </a:tr>
            </a:tbl>
          </a:graphicData>
        </a:graphic>
      </p:graphicFrame>
      <p:pic>
        <p:nvPicPr>
          <p:cNvPr id="4" name="Image 3">
            <a:extLst>
              <a:ext uri="{FF2B5EF4-FFF2-40B4-BE49-F238E27FC236}">
                <a16:creationId xmlns:a16="http://schemas.microsoft.com/office/drawing/2014/main" id="{E870C225-B44B-0F49-AB11-80898AB88232}"/>
              </a:ext>
            </a:extLst>
          </p:cNvPr>
          <p:cNvPicPr>
            <a:picLocks noChangeAspect="1"/>
          </p:cNvPicPr>
          <p:nvPr/>
        </p:nvPicPr>
        <p:blipFill>
          <a:blip r:embed="rId2"/>
          <a:stretch>
            <a:fillRect/>
          </a:stretch>
        </p:blipFill>
        <p:spPr>
          <a:xfrm>
            <a:off x="840509" y="3633932"/>
            <a:ext cx="609600" cy="609600"/>
          </a:xfrm>
          <a:prstGeom prst="rect">
            <a:avLst/>
          </a:prstGeom>
        </p:spPr>
      </p:pic>
      <p:sp>
        <p:nvSpPr>
          <p:cNvPr id="15" name="ZoneTexte 14">
            <a:extLst>
              <a:ext uri="{FF2B5EF4-FFF2-40B4-BE49-F238E27FC236}">
                <a16:creationId xmlns:a16="http://schemas.microsoft.com/office/drawing/2014/main" id="{04260979-BEF8-8041-B8CF-8D8D3BED695E}"/>
              </a:ext>
            </a:extLst>
          </p:cNvPr>
          <p:cNvSpPr txBox="1"/>
          <p:nvPr/>
        </p:nvSpPr>
        <p:spPr>
          <a:xfrm>
            <a:off x="6249531" y="3944559"/>
            <a:ext cx="1346844" cy="400110"/>
          </a:xfrm>
          <a:prstGeom prst="rect">
            <a:avLst/>
          </a:prstGeom>
          <a:noFill/>
        </p:spPr>
        <p:txBody>
          <a:bodyPr wrap="none" rtlCol="0">
            <a:spAutoFit/>
          </a:bodyPr>
          <a:lstStyle/>
          <a:p>
            <a:r>
              <a:rPr lang="fr-FR" sz="1000">
                <a:solidFill>
                  <a:srgbClr val="204669"/>
                </a:solidFill>
                <a:latin typeface="Montserrat Light" pitchFamily="2" charset="77"/>
              </a:rPr>
              <a:t>INTERSECTING</a:t>
            </a:r>
            <a:br>
              <a:rPr lang="fr-FR" sz="1000">
                <a:solidFill>
                  <a:srgbClr val="204669"/>
                </a:solidFill>
                <a:latin typeface="Montserrat Light" pitchFamily="2" charset="77"/>
              </a:rPr>
            </a:br>
            <a:r>
              <a:rPr lang="fr-FR" sz="1000">
                <a:solidFill>
                  <a:srgbClr val="204669"/>
                </a:solidFill>
                <a:latin typeface="Montserrat Light" pitchFamily="2" charset="77"/>
              </a:rPr>
              <a:t>VULNERABILITIES</a:t>
            </a:r>
          </a:p>
        </p:txBody>
      </p:sp>
      <p:grpSp>
        <p:nvGrpSpPr>
          <p:cNvPr id="14" name="Groupe 13">
            <a:extLst>
              <a:ext uri="{FF2B5EF4-FFF2-40B4-BE49-F238E27FC236}">
                <a16:creationId xmlns:a16="http://schemas.microsoft.com/office/drawing/2014/main" id="{FB3D91CA-D9D0-A14A-92AD-58B7DEA8EE41}"/>
              </a:ext>
            </a:extLst>
          </p:cNvPr>
          <p:cNvGrpSpPr/>
          <p:nvPr/>
        </p:nvGrpSpPr>
        <p:grpSpPr>
          <a:xfrm>
            <a:off x="5477000" y="1642846"/>
            <a:ext cx="2717344" cy="2403804"/>
            <a:chOff x="5477000" y="1642846"/>
            <a:chExt cx="2717344" cy="2403804"/>
          </a:xfrm>
        </p:grpSpPr>
        <p:pic>
          <p:nvPicPr>
            <p:cNvPr id="12" name="Image 11">
              <a:extLst>
                <a:ext uri="{FF2B5EF4-FFF2-40B4-BE49-F238E27FC236}">
                  <a16:creationId xmlns:a16="http://schemas.microsoft.com/office/drawing/2014/main" id="{B7252E05-5C0C-774C-9C50-B9DB7377EF14}"/>
                </a:ext>
              </a:extLst>
            </p:cNvPr>
            <p:cNvPicPr>
              <a:picLocks noChangeAspect="1"/>
            </p:cNvPicPr>
            <p:nvPr/>
          </p:nvPicPr>
          <p:blipFill>
            <a:blip r:embed="rId3"/>
            <a:stretch>
              <a:fillRect/>
            </a:stretch>
          </p:blipFill>
          <p:spPr>
            <a:xfrm>
              <a:off x="5477000" y="1642846"/>
              <a:ext cx="2717344" cy="2403804"/>
            </a:xfrm>
            <a:prstGeom prst="rect">
              <a:avLst/>
            </a:prstGeom>
          </p:spPr>
        </p:pic>
        <p:sp>
          <p:nvSpPr>
            <p:cNvPr id="13" name="ZoneTexte 12">
              <a:extLst>
                <a:ext uri="{FF2B5EF4-FFF2-40B4-BE49-F238E27FC236}">
                  <a16:creationId xmlns:a16="http://schemas.microsoft.com/office/drawing/2014/main" id="{7CF1909A-DF13-8D48-A464-D8AE046F74D6}"/>
                </a:ext>
              </a:extLst>
            </p:cNvPr>
            <p:cNvSpPr txBox="1"/>
            <p:nvPr/>
          </p:nvSpPr>
          <p:spPr>
            <a:xfrm>
              <a:off x="6451200" y="2217600"/>
              <a:ext cx="760144" cy="246221"/>
            </a:xfrm>
            <a:prstGeom prst="rect">
              <a:avLst/>
            </a:prstGeom>
            <a:noFill/>
          </p:spPr>
          <p:txBody>
            <a:bodyPr wrap="none" rtlCol="0">
              <a:spAutoFit/>
            </a:bodyPr>
            <a:lstStyle/>
            <a:p>
              <a:r>
                <a:rPr lang="fr-FR" sz="1000">
                  <a:solidFill>
                    <a:schemeClr val="bg1"/>
                  </a:solidFill>
                  <a:latin typeface="Montserrat Light" pitchFamily="2" charset="77"/>
                </a:rPr>
                <a:t>GENDER</a:t>
              </a:r>
            </a:p>
          </p:txBody>
        </p:sp>
        <p:sp>
          <p:nvSpPr>
            <p:cNvPr id="16" name="ZoneTexte 15">
              <a:extLst>
                <a:ext uri="{FF2B5EF4-FFF2-40B4-BE49-F238E27FC236}">
                  <a16:creationId xmlns:a16="http://schemas.microsoft.com/office/drawing/2014/main" id="{C6D2DCC7-0A68-2740-9005-32EC6049694B}"/>
                </a:ext>
              </a:extLst>
            </p:cNvPr>
            <p:cNvSpPr txBox="1"/>
            <p:nvPr/>
          </p:nvSpPr>
          <p:spPr>
            <a:xfrm>
              <a:off x="5739600" y="3090000"/>
              <a:ext cx="912429" cy="400110"/>
            </a:xfrm>
            <a:prstGeom prst="rect">
              <a:avLst/>
            </a:prstGeom>
            <a:noFill/>
          </p:spPr>
          <p:txBody>
            <a:bodyPr wrap="none" rtlCol="0">
              <a:spAutoFit/>
            </a:bodyPr>
            <a:lstStyle/>
            <a:p>
              <a:pPr algn="ctr"/>
              <a:r>
                <a:rPr lang="fr-FR" sz="1000">
                  <a:solidFill>
                    <a:schemeClr val="bg1"/>
                  </a:solidFill>
                  <a:latin typeface="Montserrat Light" pitchFamily="2" charset="77"/>
                </a:rPr>
                <a:t>RELIGIOUS</a:t>
              </a:r>
              <a:br>
                <a:rPr lang="fr-FR" sz="1000">
                  <a:solidFill>
                    <a:schemeClr val="bg1"/>
                  </a:solidFill>
                  <a:latin typeface="Montserrat Light" pitchFamily="2" charset="77"/>
                </a:rPr>
              </a:br>
              <a:r>
                <a:rPr lang="fr-FR" sz="1000">
                  <a:solidFill>
                    <a:schemeClr val="bg1"/>
                  </a:solidFill>
                  <a:latin typeface="Montserrat Light" pitchFamily="2" charset="77"/>
                </a:rPr>
                <a:t>MINORITY</a:t>
              </a:r>
            </a:p>
          </p:txBody>
        </p:sp>
        <p:sp>
          <p:nvSpPr>
            <p:cNvPr id="17" name="ZoneTexte 16">
              <a:extLst>
                <a:ext uri="{FF2B5EF4-FFF2-40B4-BE49-F238E27FC236}">
                  <a16:creationId xmlns:a16="http://schemas.microsoft.com/office/drawing/2014/main" id="{FFFAFD6C-E404-2642-95FC-31451EFC44DB}"/>
                </a:ext>
              </a:extLst>
            </p:cNvPr>
            <p:cNvSpPr txBox="1"/>
            <p:nvPr/>
          </p:nvSpPr>
          <p:spPr>
            <a:xfrm>
              <a:off x="7062665" y="3154800"/>
              <a:ext cx="928459" cy="246221"/>
            </a:xfrm>
            <a:prstGeom prst="rect">
              <a:avLst/>
            </a:prstGeom>
            <a:noFill/>
          </p:spPr>
          <p:txBody>
            <a:bodyPr wrap="none" rtlCol="0">
              <a:spAutoFit/>
            </a:bodyPr>
            <a:lstStyle/>
            <a:p>
              <a:pPr algn="ctr"/>
              <a:r>
                <a:rPr lang="fr-FR" sz="1000">
                  <a:solidFill>
                    <a:schemeClr val="bg1"/>
                  </a:solidFill>
                  <a:latin typeface="Montserrat Light" pitchFamily="2" charset="77"/>
                </a:rPr>
                <a:t>DISABILITY</a:t>
              </a:r>
            </a:p>
          </p:txBody>
        </p:sp>
      </p:grpSp>
    </p:spTree>
    <p:extLst>
      <p:ext uri="{BB962C8B-B14F-4D97-AF65-F5344CB8AC3E}">
        <p14:creationId xmlns:p14="http://schemas.microsoft.com/office/powerpoint/2010/main" val="10153953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B91F142-E13E-F548-B7C2-6858C7ABFF62}"/>
              </a:ext>
            </a:extLst>
          </p:cNvPr>
          <p:cNvSpPr>
            <a:spLocks noGrp="1"/>
          </p:cNvSpPr>
          <p:nvPr>
            <p:ph type="title"/>
          </p:nvPr>
        </p:nvSpPr>
        <p:spPr>
          <a:xfrm>
            <a:off x="628650" y="537795"/>
            <a:ext cx="7886700" cy="341632"/>
          </a:xfrm>
        </p:spPr>
        <p:txBody>
          <a:bodyPr/>
          <a:lstStyle/>
          <a:p>
            <a:r>
              <a:rPr lang="fr-FR" dirty="0"/>
              <a:t>DIMENSIONS OF VULNERABILITY: COX’S BAZAR</a:t>
            </a:r>
          </a:p>
        </p:txBody>
      </p:sp>
      <p:sp>
        <p:nvSpPr>
          <p:cNvPr id="8" name="Rectangle 7">
            <a:extLst>
              <a:ext uri="{FF2B5EF4-FFF2-40B4-BE49-F238E27FC236}">
                <a16:creationId xmlns:a16="http://schemas.microsoft.com/office/drawing/2014/main" id="{9B7C7E8B-9B14-FE42-B9BC-D3FB0C984022}"/>
              </a:ext>
            </a:extLst>
          </p:cNvPr>
          <p:cNvSpPr/>
          <p:nvPr/>
        </p:nvSpPr>
        <p:spPr>
          <a:xfrm>
            <a:off x="0" y="0"/>
            <a:ext cx="215900" cy="2571750"/>
          </a:xfrm>
          <a:prstGeom prst="rect">
            <a:avLst/>
          </a:prstGeom>
          <a:solidFill>
            <a:srgbClr val="2046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B4D370C2-AF2E-444B-8B1E-A1A47224D728}"/>
              </a:ext>
            </a:extLst>
          </p:cNvPr>
          <p:cNvSpPr/>
          <p:nvPr/>
        </p:nvSpPr>
        <p:spPr>
          <a:xfrm>
            <a:off x="0" y="2571750"/>
            <a:ext cx="215900" cy="2571750"/>
          </a:xfrm>
          <a:prstGeom prst="rect">
            <a:avLst/>
          </a:prstGeom>
          <a:solidFill>
            <a:srgbClr val="2F9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8" name="Groupe 4">
            <a:extLst>
              <a:ext uri="{FF2B5EF4-FFF2-40B4-BE49-F238E27FC236}">
                <a16:creationId xmlns:a16="http://schemas.microsoft.com/office/drawing/2014/main" id="{93B713BB-880C-F148-8ED9-63AA0454002B}"/>
              </a:ext>
            </a:extLst>
          </p:cNvPr>
          <p:cNvGrpSpPr/>
          <p:nvPr/>
        </p:nvGrpSpPr>
        <p:grpSpPr>
          <a:xfrm>
            <a:off x="655213" y="1000898"/>
            <a:ext cx="7055913" cy="4142602"/>
            <a:chOff x="1320800" y="618836"/>
            <a:chExt cx="6733309" cy="3888509"/>
          </a:xfrm>
        </p:grpSpPr>
        <p:sp>
          <p:nvSpPr>
            <p:cNvPr id="19" name="Rectangle 18">
              <a:extLst>
                <a:ext uri="{FF2B5EF4-FFF2-40B4-BE49-F238E27FC236}">
                  <a16:creationId xmlns:a16="http://schemas.microsoft.com/office/drawing/2014/main" id="{8354C11C-3BF9-2E48-AA69-EF3F39BA5ABF}"/>
                </a:ext>
              </a:extLst>
            </p:cNvPr>
            <p:cNvSpPr/>
            <p:nvPr/>
          </p:nvSpPr>
          <p:spPr>
            <a:xfrm>
              <a:off x="1320800" y="618836"/>
              <a:ext cx="6733309" cy="3888509"/>
            </a:xfrm>
            <a:prstGeom prst="rect">
              <a:avLst/>
            </a:prstGeom>
            <a:solidFill>
              <a:srgbClr val="2046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0" name="Image 2">
              <a:extLst>
                <a:ext uri="{FF2B5EF4-FFF2-40B4-BE49-F238E27FC236}">
                  <a16:creationId xmlns:a16="http://schemas.microsoft.com/office/drawing/2014/main" id="{E0393F91-6C9A-8048-AE8B-14B840A28BF9}"/>
                </a:ext>
              </a:extLst>
            </p:cNvPr>
            <p:cNvPicPr>
              <a:picLocks noChangeAspect="1"/>
            </p:cNvPicPr>
            <p:nvPr/>
          </p:nvPicPr>
          <p:blipFill>
            <a:blip r:embed="rId2"/>
            <a:stretch>
              <a:fillRect/>
            </a:stretch>
          </p:blipFill>
          <p:spPr>
            <a:xfrm>
              <a:off x="1552441" y="808853"/>
              <a:ext cx="6270027" cy="3508474"/>
            </a:xfrm>
            <a:prstGeom prst="rect">
              <a:avLst/>
            </a:prstGeom>
          </p:spPr>
        </p:pic>
      </p:grpSp>
    </p:spTree>
    <p:extLst>
      <p:ext uri="{BB962C8B-B14F-4D97-AF65-F5344CB8AC3E}">
        <p14:creationId xmlns:p14="http://schemas.microsoft.com/office/powerpoint/2010/main" val="22295095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2F9C67">
            <a:alpha val="9598"/>
          </a:srgb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B91F142-E13E-F548-B7C2-6858C7ABFF62}"/>
              </a:ext>
            </a:extLst>
          </p:cNvPr>
          <p:cNvSpPr>
            <a:spLocks noGrp="1"/>
          </p:cNvSpPr>
          <p:nvPr>
            <p:ph type="title"/>
          </p:nvPr>
        </p:nvSpPr>
        <p:spPr>
          <a:xfrm>
            <a:off x="628650" y="537795"/>
            <a:ext cx="7886700" cy="341632"/>
          </a:xfrm>
        </p:spPr>
        <p:txBody>
          <a:bodyPr/>
          <a:lstStyle/>
          <a:p>
            <a:r>
              <a:rPr lang="fr-FR"/>
              <a:t>Drivers of vulnerability: </a:t>
            </a:r>
            <a:r>
              <a:rPr lang="fr-FR" b="0">
                <a:latin typeface="Montserrat Light" pitchFamily="2" charset="77"/>
              </a:rPr>
              <a:t>the role of context</a:t>
            </a:r>
          </a:p>
        </p:txBody>
      </p:sp>
      <p:sp>
        <p:nvSpPr>
          <p:cNvPr id="8" name="Rectangle 7">
            <a:extLst>
              <a:ext uri="{FF2B5EF4-FFF2-40B4-BE49-F238E27FC236}">
                <a16:creationId xmlns:a16="http://schemas.microsoft.com/office/drawing/2014/main" id="{9B7C7E8B-9B14-FE42-B9BC-D3FB0C984022}"/>
              </a:ext>
            </a:extLst>
          </p:cNvPr>
          <p:cNvSpPr/>
          <p:nvPr/>
        </p:nvSpPr>
        <p:spPr>
          <a:xfrm>
            <a:off x="0" y="0"/>
            <a:ext cx="215900" cy="2571750"/>
          </a:xfrm>
          <a:prstGeom prst="rect">
            <a:avLst/>
          </a:prstGeom>
          <a:solidFill>
            <a:srgbClr val="2046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B4D370C2-AF2E-444B-8B1E-A1A47224D728}"/>
              </a:ext>
            </a:extLst>
          </p:cNvPr>
          <p:cNvSpPr/>
          <p:nvPr/>
        </p:nvSpPr>
        <p:spPr>
          <a:xfrm>
            <a:off x="0" y="2571750"/>
            <a:ext cx="215900" cy="2571750"/>
          </a:xfrm>
          <a:prstGeom prst="rect">
            <a:avLst/>
          </a:prstGeom>
          <a:solidFill>
            <a:srgbClr val="2F9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llipse 9">
            <a:extLst>
              <a:ext uri="{FF2B5EF4-FFF2-40B4-BE49-F238E27FC236}">
                <a16:creationId xmlns:a16="http://schemas.microsoft.com/office/drawing/2014/main" id="{C5A0A013-6164-5F4F-A6B2-8956495E95A8}"/>
              </a:ext>
            </a:extLst>
          </p:cNvPr>
          <p:cNvSpPr/>
          <p:nvPr/>
        </p:nvSpPr>
        <p:spPr>
          <a:xfrm>
            <a:off x="7103356" y="367818"/>
            <a:ext cx="1584176" cy="1584176"/>
          </a:xfrm>
          <a:prstGeom prst="ellipse">
            <a:avLst/>
          </a:prstGeom>
          <a:solidFill>
            <a:srgbClr val="2F9C67">
              <a:alpha val="10000"/>
            </a:srgbClr>
          </a:solidFill>
          <a:ln w="6350">
            <a:solidFill>
              <a:srgbClr val="2F9C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2" name="Image 11">
            <a:extLst>
              <a:ext uri="{FF2B5EF4-FFF2-40B4-BE49-F238E27FC236}">
                <a16:creationId xmlns:a16="http://schemas.microsoft.com/office/drawing/2014/main" id="{4459F365-9165-2E47-9DD6-EAAB16D2B9E4}"/>
              </a:ext>
            </a:extLst>
          </p:cNvPr>
          <p:cNvPicPr>
            <a:picLocks noChangeAspect="1"/>
          </p:cNvPicPr>
          <p:nvPr/>
        </p:nvPicPr>
        <p:blipFill>
          <a:blip r:embed="rId2"/>
          <a:stretch>
            <a:fillRect/>
          </a:stretch>
        </p:blipFill>
        <p:spPr>
          <a:xfrm>
            <a:off x="7522653" y="643071"/>
            <a:ext cx="716698" cy="1056186"/>
          </a:xfrm>
          <a:prstGeom prst="rect">
            <a:avLst/>
          </a:prstGeom>
        </p:spPr>
      </p:pic>
      <p:sp>
        <p:nvSpPr>
          <p:cNvPr id="5" name="Espace réservé du contenu 4">
            <a:extLst>
              <a:ext uri="{FF2B5EF4-FFF2-40B4-BE49-F238E27FC236}">
                <a16:creationId xmlns:a16="http://schemas.microsoft.com/office/drawing/2014/main" id="{B1ED7DF2-0A9F-C849-B119-5DD33C65E130}"/>
              </a:ext>
            </a:extLst>
          </p:cNvPr>
          <p:cNvSpPr>
            <a:spLocks noGrp="1"/>
          </p:cNvSpPr>
          <p:nvPr>
            <p:ph idx="1"/>
          </p:nvPr>
        </p:nvSpPr>
        <p:spPr>
          <a:xfrm>
            <a:off x="628650" y="1369219"/>
            <a:ext cx="7886700" cy="468817"/>
          </a:xfrm>
        </p:spPr>
        <p:txBody>
          <a:bodyPr/>
          <a:lstStyle/>
          <a:p>
            <a:r>
              <a:rPr lang="fr-FR"/>
              <a:t>What do we mean by context?</a:t>
            </a:r>
          </a:p>
          <a:p>
            <a:endParaRPr lang="fr-FR"/>
          </a:p>
        </p:txBody>
      </p:sp>
      <p:sp>
        <p:nvSpPr>
          <p:cNvPr id="11" name="Espace réservé du contenu 4">
            <a:extLst>
              <a:ext uri="{FF2B5EF4-FFF2-40B4-BE49-F238E27FC236}">
                <a16:creationId xmlns:a16="http://schemas.microsoft.com/office/drawing/2014/main" id="{46B91DB8-A5E3-3442-8221-5359C680FE16}"/>
              </a:ext>
            </a:extLst>
          </p:cNvPr>
          <p:cNvSpPr txBox="1">
            <a:spLocks/>
          </p:cNvSpPr>
          <p:nvPr/>
        </p:nvSpPr>
        <p:spPr>
          <a:xfrm>
            <a:off x="720904" y="1963197"/>
            <a:ext cx="5287265" cy="1823682"/>
          </a:xfrm>
          <a:custGeom>
            <a:avLst/>
            <a:gdLst>
              <a:gd name="connsiteX0" fmla="*/ 0 w 5282623"/>
              <a:gd name="connsiteY0" fmla="*/ 0 h 1823682"/>
              <a:gd name="connsiteX1" fmla="*/ 5282623 w 5282623"/>
              <a:gd name="connsiteY1" fmla="*/ 0 h 1823682"/>
              <a:gd name="connsiteX2" fmla="*/ 5282623 w 5282623"/>
              <a:gd name="connsiteY2" fmla="*/ 1823682 h 1823682"/>
              <a:gd name="connsiteX3" fmla="*/ 0 w 5282623"/>
              <a:gd name="connsiteY3" fmla="*/ 1823682 h 1823682"/>
              <a:gd name="connsiteX4" fmla="*/ 0 w 5282623"/>
              <a:gd name="connsiteY4" fmla="*/ 0 h 1823682"/>
              <a:gd name="connsiteX0" fmla="*/ 0 w 5282623"/>
              <a:gd name="connsiteY0" fmla="*/ 6774 h 1823682"/>
              <a:gd name="connsiteX1" fmla="*/ 5282623 w 5282623"/>
              <a:gd name="connsiteY1" fmla="*/ 0 h 1823682"/>
              <a:gd name="connsiteX2" fmla="*/ 5282623 w 5282623"/>
              <a:gd name="connsiteY2" fmla="*/ 1823682 h 1823682"/>
              <a:gd name="connsiteX3" fmla="*/ 0 w 5282623"/>
              <a:gd name="connsiteY3" fmla="*/ 1823682 h 1823682"/>
              <a:gd name="connsiteX4" fmla="*/ 0 w 5282623"/>
              <a:gd name="connsiteY4" fmla="*/ 6774 h 1823682"/>
              <a:gd name="connsiteX0" fmla="*/ 6094 w 5288717"/>
              <a:gd name="connsiteY0" fmla="*/ 6774 h 1823682"/>
              <a:gd name="connsiteX1" fmla="*/ 0 w 5288717"/>
              <a:gd name="connsiteY1" fmla="*/ 3320 h 1823682"/>
              <a:gd name="connsiteX2" fmla="*/ 5288717 w 5288717"/>
              <a:gd name="connsiteY2" fmla="*/ 0 h 1823682"/>
              <a:gd name="connsiteX3" fmla="*/ 5288717 w 5288717"/>
              <a:gd name="connsiteY3" fmla="*/ 1823682 h 1823682"/>
              <a:gd name="connsiteX4" fmla="*/ 6094 w 5288717"/>
              <a:gd name="connsiteY4" fmla="*/ 1823682 h 1823682"/>
              <a:gd name="connsiteX5" fmla="*/ 6094 w 5288717"/>
              <a:gd name="connsiteY5" fmla="*/ 6774 h 1823682"/>
              <a:gd name="connsiteX0" fmla="*/ 1452 w 5288717"/>
              <a:gd name="connsiteY0" fmla="*/ 271347 h 1823682"/>
              <a:gd name="connsiteX1" fmla="*/ 0 w 5288717"/>
              <a:gd name="connsiteY1" fmla="*/ 3320 h 1823682"/>
              <a:gd name="connsiteX2" fmla="*/ 5288717 w 5288717"/>
              <a:gd name="connsiteY2" fmla="*/ 0 h 1823682"/>
              <a:gd name="connsiteX3" fmla="*/ 5288717 w 5288717"/>
              <a:gd name="connsiteY3" fmla="*/ 1823682 h 1823682"/>
              <a:gd name="connsiteX4" fmla="*/ 6094 w 5288717"/>
              <a:gd name="connsiteY4" fmla="*/ 1823682 h 1823682"/>
              <a:gd name="connsiteX5" fmla="*/ 1452 w 5288717"/>
              <a:gd name="connsiteY5" fmla="*/ 271347 h 1823682"/>
              <a:gd name="connsiteX0" fmla="*/ 1452 w 5288717"/>
              <a:gd name="connsiteY0" fmla="*/ 271347 h 1823682"/>
              <a:gd name="connsiteX1" fmla="*/ 0 w 5288717"/>
              <a:gd name="connsiteY1" fmla="*/ 3320 h 1823682"/>
              <a:gd name="connsiteX2" fmla="*/ 171740 w 5288717"/>
              <a:gd name="connsiteY2" fmla="*/ 3320 h 1823682"/>
              <a:gd name="connsiteX3" fmla="*/ 5288717 w 5288717"/>
              <a:gd name="connsiteY3" fmla="*/ 0 h 1823682"/>
              <a:gd name="connsiteX4" fmla="*/ 5288717 w 5288717"/>
              <a:gd name="connsiteY4" fmla="*/ 1823682 h 1823682"/>
              <a:gd name="connsiteX5" fmla="*/ 6094 w 5288717"/>
              <a:gd name="connsiteY5" fmla="*/ 1823682 h 1823682"/>
              <a:gd name="connsiteX6" fmla="*/ 1452 w 5288717"/>
              <a:gd name="connsiteY6" fmla="*/ 271347 h 1823682"/>
              <a:gd name="connsiteX0" fmla="*/ 0 w 5287265"/>
              <a:gd name="connsiteY0" fmla="*/ 271347 h 1823682"/>
              <a:gd name="connsiteX1" fmla="*/ 58889 w 5287265"/>
              <a:gd name="connsiteY1" fmla="*/ 49736 h 1823682"/>
              <a:gd name="connsiteX2" fmla="*/ 170288 w 5287265"/>
              <a:gd name="connsiteY2" fmla="*/ 3320 h 1823682"/>
              <a:gd name="connsiteX3" fmla="*/ 5287265 w 5287265"/>
              <a:gd name="connsiteY3" fmla="*/ 0 h 1823682"/>
              <a:gd name="connsiteX4" fmla="*/ 5287265 w 5287265"/>
              <a:gd name="connsiteY4" fmla="*/ 1823682 h 1823682"/>
              <a:gd name="connsiteX5" fmla="*/ 4642 w 5287265"/>
              <a:gd name="connsiteY5" fmla="*/ 1823682 h 1823682"/>
              <a:gd name="connsiteX6" fmla="*/ 0 w 5287265"/>
              <a:gd name="connsiteY6" fmla="*/ 271347 h 1823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87265" h="1823682">
                <a:moveTo>
                  <a:pt x="0" y="271347"/>
                </a:moveTo>
                <a:lnTo>
                  <a:pt x="58889" y="49736"/>
                </a:lnTo>
                <a:lnTo>
                  <a:pt x="170288" y="3320"/>
                </a:lnTo>
                <a:lnTo>
                  <a:pt x="5287265" y="0"/>
                </a:lnTo>
                <a:lnTo>
                  <a:pt x="5287265" y="1823682"/>
                </a:lnTo>
                <a:lnTo>
                  <a:pt x="4642" y="1823682"/>
                </a:lnTo>
                <a:cubicBezTo>
                  <a:pt x="3095" y="1306237"/>
                  <a:pt x="1547" y="788792"/>
                  <a:pt x="0" y="271347"/>
                </a:cubicBezTo>
                <a:close/>
              </a:path>
            </a:pathLst>
          </a:custGeom>
          <a:solidFill>
            <a:srgbClr val="204669"/>
          </a:solidFill>
        </p:spPr>
        <p:txBody>
          <a:bodyPr vert="horz" wrap="square" lIns="180000" tIns="503999" rIns="180000" bIns="180000" rtlCol="0">
            <a:spAutoFit/>
          </a:bodyPr>
          <a:lstStyle>
            <a:lvl1pPr marL="171450" marR="0" indent="-171450" algn="l" defTabSz="685800" rtl="0" eaLnBrk="1" fontAlgn="auto" latinLnBrk="0" hangingPunct="1">
              <a:lnSpc>
                <a:spcPts val="1540"/>
              </a:lnSpc>
              <a:spcBef>
                <a:spcPts val="750"/>
              </a:spcBef>
              <a:spcAft>
                <a:spcPts val="0"/>
              </a:spcAft>
              <a:buClr>
                <a:srgbClr val="204669"/>
              </a:buClr>
              <a:buSzTx/>
              <a:buFont typeface="Arial" panose="020B0604020202020204" pitchFamily="34" charset="0"/>
              <a:buChar char="•"/>
              <a:tabLst/>
              <a:defRPr sz="12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514350" indent="-171450" algn="l" defTabSz="685800" rtl="0" eaLnBrk="1" latinLnBrk="0" hangingPunct="1">
              <a:lnSpc>
                <a:spcPct val="90000"/>
              </a:lnSpc>
              <a:spcBef>
                <a:spcPts val="375"/>
              </a:spcBef>
              <a:buClr>
                <a:srgbClr val="204669"/>
              </a:buClr>
              <a:buFont typeface="Arial" panose="020B0604020202020204" pitchFamily="34" charset="0"/>
              <a:buChar char="•"/>
              <a:defRPr sz="18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857250" indent="-171450" algn="l" defTabSz="685800" rtl="0" eaLnBrk="1" latinLnBrk="0" hangingPunct="1">
              <a:lnSpc>
                <a:spcPct val="90000"/>
              </a:lnSpc>
              <a:spcBef>
                <a:spcPts val="375"/>
              </a:spcBef>
              <a:buClr>
                <a:srgbClr val="204669"/>
              </a:buClr>
              <a:buFont typeface="Arial" panose="020B0604020202020204" pitchFamily="34" charset="0"/>
              <a:buChar char="•"/>
              <a:defRPr sz="15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200150" indent="-171450" algn="l" defTabSz="685800" rtl="0" eaLnBrk="1" latinLnBrk="0" hangingPunct="1">
              <a:lnSpc>
                <a:spcPct val="90000"/>
              </a:lnSpc>
              <a:spcBef>
                <a:spcPts val="375"/>
              </a:spcBef>
              <a:buClr>
                <a:srgbClr val="204669"/>
              </a:buClr>
              <a:buFont typeface="Arial" panose="020B0604020202020204" pitchFamily="34" charset="0"/>
              <a:buChar char="•"/>
              <a:defRPr sz="135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543050" indent="-171450" algn="l" defTabSz="685800" rtl="0" eaLnBrk="1" latinLnBrk="0" hangingPunct="1">
              <a:lnSpc>
                <a:spcPct val="90000"/>
              </a:lnSpc>
              <a:spcBef>
                <a:spcPts val="375"/>
              </a:spcBef>
              <a:buClr>
                <a:srgbClr val="204669"/>
              </a:buClr>
              <a:buFont typeface="Arial" panose="020B0604020202020204" pitchFamily="34" charset="0"/>
              <a:buChar char="•"/>
              <a:defRPr sz="135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ts val="1740"/>
              </a:lnSpc>
              <a:buNone/>
            </a:pPr>
            <a:r>
              <a:rPr lang="en-GB" dirty="0">
                <a:solidFill>
                  <a:schemeClr val="bg1"/>
                </a:solidFill>
              </a:rPr>
              <a:t>the different aspects of a setting that are important </a:t>
            </a:r>
            <a:br>
              <a:rPr lang="en-GB" dirty="0">
                <a:solidFill>
                  <a:schemeClr val="bg1"/>
                </a:solidFill>
              </a:rPr>
            </a:br>
            <a:r>
              <a:rPr lang="en-GB" dirty="0">
                <a:solidFill>
                  <a:schemeClr val="bg1"/>
                </a:solidFill>
              </a:rPr>
              <a:t>for it to be fully understood, for example geography and infrastructure, language, livelihoods, religion and dominant ideas, etc.</a:t>
            </a:r>
          </a:p>
          <a:p>
            <a:pPr marL="0" indent="0">
              <a:buNone/>
            </a:pPr>
            <a:r>
              <a:rPr lang="en-GB" dirty="0">
                <a:solidFill>
                  <a:schemeClr val="bg1"/>
                </a:solidFill>
              </a:rPr>
              <a:t>It is important to understand context in order to understand vulnerabilities during (and following) a crisis.</a:t>
            </a:r>
          </a:p>
        </p:txBody>
      </p:sp>
      <p:sp>
        <p:nvSpPr>
          <p:cNvPr id="4" name="Rectangle : avec coins arrondis en diagonale 3">
            <a:extLst>
              <a:ext uri="{FF2B5EF4-FFF2-40B4-BE49-F238E27FC236}">
                <a16:creationId xmlns:a16="http://schemas.microsoft.com/office/drawing/2014/main" id="{63071B1F-8D06-AD44-836B-1DB846B2E8FF}"/>
              </a:ext>
            </a:extLst>
          </p:cNvPr>
          <p:cNvSpPr/>
          <p:nvPr/>
        </p:nvSpPr>
        <p:spPr>
          <a:xfrm>
            <a:off x="720904" y="1960124"/>
            <a:ext cx="1160088" cy="347557"/>
          </a:xfrm>
          <a:prstGeom prst="round2DiagRect">
            <a:avLst/>
          </a:prstGeom>
          <a:solidFill>
            <a:srgbClr val="2F9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sz="1200" b="1" dirty="0">
                <a:solidFill>
                  <a:prstClr val="white"/>
                </a:solidFill>
                <a:latin typeface="Montserrat" pitchFamily="2" charset="77"/>
              </a:rPr>
              <a:t>Context:</a:t>
            </a:r>
            <a:endParaRPr lang="fr-FR" sz="1200">
              <a:solidFill>
                <a:prstClr val="white"/>
              </a:solidFill>
            </a:endParaRPr>
          </a:p>
        </p:txBody>
      </p:sp>
    </p:spTree>
    <p:extLst>
      <p:ext uri="{BB962C8B-B14F-4D97-AF65-F5344CB8AC3E}">
        <p14:creationId xmlns:p14="http://schemas.microsoft.com/office/powerpoint/2010/main" val="18464478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2F9C67">
            <a:alpha val="9598"/>
          </a:srgb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B91F142-E13E-F548-B7C2-6858C7ABFF62}"/>
              </a:ext>
            </a:extLst>
          </p:cNvPr>
          <p:cNvSpPr>
            <a:spLocks noGrp="1"/>
          </p:cNvSpPr>
          <p:nvPr>
            <p:ph type="title"/>
          </p:nvPr>
        </p:nvSpPr>
        <p:spPr>
          <a:xfrm>
            <a:off x="628650" y="537795"/>
            <a:ext cx="7886700" cy="341632"/>
          </a:xfrm>
        </p:spPr>
        <p:txBody>
          <a:bodyPr/>
          <a:lstStyle/>
          <a:p>
            <a:r>
              <a:rPr lang="fr-FR"/>
              <a:t>Drivers of vulnerability: </a:t>
            </a:r>
            <a:r>
              <a:rPr lang="fr-FR" b="0">
                <a:latin typeface="Montserrat Light" pitchFamily="2" charset="77"/>
              </a:rPr>
              <a:t>the role of context</a:t>
            </a:r>
          </a:p>
        </p:txBody>
      </p:sp>
      <p:sp>
        <p:nvSpPr>
          <p:cNvPr id="8" name="Rectangle 7">
            <a:extLst>
              <a:ext uri="{FF2B5EF4-FFF2-40B4-BE49-F238E27FC236}">
                <a16:creationId xmlns:a16="http://schemas.microsoft.com/office/drawing/2014/main" id="{9B7C7E8B-9B14-FE42-B9BC-D3FB0C984022}"/>
              </a:ext>
            </a:extLst>
          </p:cNvPr>
          <p:cNvSpPr/>
          <p:nvPr/>
        </p:nvSpPr>
        <p:spPr>
          <a:xfrm>
            <a:off x="0" y="0"/>
            <a:ext cx="215900" cy="2571750"/>
          </a:xfrm>
          <a:prstGeom prst="rect">
            <a:avLst/>
          </a:prstGeom>
          <a:solidFill>
            <a:srgbClr val="2046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B4D370C2-AF2E-444B-8B1E-A1A47224D728}"/>
              </a:ext>
            </a:extLst>
          </p:cNvPr>
          <p:cNvSpPr/>
          <p:nvPr/>
        </p:nvSpPr>
        <p:spPr>
          <a:xfrm>
            <a:off x="0" y="2571750"/>
            <a:ext cx="215900" cy="2571750"/>
          </a:xfrm>
          <a:prstGeom prst="rect">
            <a:avLst/>
          </a:prstGeom>
          <a:solidFill>
            <a:srgbClr val="2F9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Espace réservé du contenu 4">
            <a:extLst>
              <a:ext uri="{FF2B5EF4-FFF2-40B4-BE49-F238E27FC236}">
                <a16:creationId xmlns:a16="http://schemas.microsoft.com/office/drawing/2014/main" id="{6E09A860-14EB-994E-9AD9-C02EEB9C0833}"/>
              </a:ext>
            </a:extLst>
          </p:cNvPr>
          <p:cNvSpPr txBox="1">
            <a:spLocks/>
          </p:cNvSpPr>
          <p:nvPr/>
        </p:nvSpPr>
        <p:spPr>
          <a:xfrm>
            <a:off x="628650" y="1369219"/>
            <a:ext cx="3185968" cy="3379771"/>
          </a:xfrm>
          <a:prstGeom prst="rect">
            <a:avLst/>
          </a:prstGeom>
        </p:spPr>
        <p:txBody>
          <a:bodyPr vert="horz" lIns="91440" tIns="45720" rIns="91440" bIns="45720" numCol="1" spcCol="396000" rtlCol="0">
            <a:spAutoFit/>
          </a:bodyPr>
          <a:lstStyle>
            <a:lvl1pPr marL="171450" marR="0" indent="-171450" algn="l" defTabSz="685800" rtl="0" eaLnBrk="1" fontAlgn="auto" latinLnBrk="0" hangingPunct="1">
              <a:lnSpc>
                <a:spcPts val="1540"/>
              </a:lnSpc>
              <a:spcBef>
                <a:spcPts val="750"/>
              </a:spcBef>
              <a:spcAft>
                <a:spcPts val="0"/>
              </a:spcAft>
              <a:buClr>
                <a:srgbClr val="204669"/>
              </a:buClr>
              <a:buSzTx/>
              <a:buFont typeface="Arial" panose="020B0604020202020204" pitchFamily="34" charset="0"/>
              <a:buChar char="•"/>
              <a:tabLst/>
              <a:defRPr sz="12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514350" indent="-171450" algn="l" defTabSz="685800" rtl="0" eaLnBrk="1" latinLnBrk="0" hangingPunct="1">
              <a:lnSpc>
                <a:spcPct val="90000"/>
              </a:lnSpc>
              <a:spcBef>
                <a:spcPts val="375"/>
              </a:spcBef>
              <a:buClr>
                <a:srgbClr val="204669"/>
              </a:buClr>
              <a:buFont typeface="Arial" panose="020B0604020202020204" pitchFamily="34" charset="0"/>
              <a:buChar char="•"/>
              <a:defRPr sz="18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857250" indent="-171450" algn="l" defTabSz="685800" rtl="0" eaLnBrk="1" latinLnBrk="0" hangingPunct="1">
              <a:lnSpc>
                <a:spcPct val="90000"/>
              </a:lnSpc>
              <a:spcBef>
                <a:spcPts val="375"/>
              </a:spcBef>
              <a:buClr>
                <a:srgbClr val="204669"/>
              </a:buClr>
              <a:buFont typeface="Arial" panose="020B0604020202020204" pitchFamily="34" charset="0"/>
              <a:buChar char="•"/>
              <a:defRPr sz="15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200150" indent="-171450" algn="l" defTabSz="685800" rtl="0" eaLnBrk="1" latinLnBrk="0" hangingPunct="1">
              <a:lnSpc>
                <a:spcPct val="90000"/>
              </a:lnSpc>
              <a:spcBef>
                <a:spcPts val="375"/>
              </a:spcBef>
              <a:buClr>
                <a:srgbClr val="204669"/>
              </a:buClr>
              <a:buFont typeface="Arial" panose="020B0604020202020204" pitchFamily="34" charset="0"/>
              <a:buChar char="•"/>
              <a:defRPr sz="135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543050" indent="-171450" algn="l" defTabSz="685800" rtl="0" eaLnBrk="1" latinLnBrk="0" hangingPunct="1">
              <a:lnSpc>
                <a:spcPct val="90000"/>
              </a:lnSpc>
              <a:spcBef>
                <a:spcPts val="375"/>
              </a:spcBef>
              <a:buClr>
                <a:srgbClr val="204669"/>
              </a:buClr>
              <a:buFont typeface="Arial" panose="020B0604020202020204" pitchFamily="34" charset="0"/>
              <a:buChar char="•"/>
              <a:defRPr sz="135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spcBef>
                <a:spcPts val="600"/>
              </a:spcBef>
              <a:spcAft>
                <a:spcPts val="600"/>
              </a:spcAft>
            </a:pPr>
            <a:r>
              <a:rPr lang="en-GB" b="1" dirty="0">
                <a:latin typeface="Open Sans" panose="020B0606030504020204" pitchFamily="34" charset="0"/>
                <a:ea typeface="Open Sans" panose="020B0606030504020204" pitchFamily="34" charset="0"/>
                <a:cs typeface="Open Sans" panose="020B0606030504020204" pitchFamily="34" charset="0"/>
              </a:rPr>
              <a:t>Political economy</a:t>
            </a:r>
          </a:p>
          <a:p>
            <a:pPr marL="363538" indent="-168275">
              <a:spcBef>
                <a:spcPts val="0"/>
              </a:spcBef>
              <a:spcAft>
                <a:spcPts val="300"/>
              </a:spcAft>
              <a:buClr>
                <a:srgbClr val="2F9C67"/>
              </a:buClr>
              <a:buSzPct val="70000"/>
              <a:buFont typeface="Wingdings" pitchFamily="2" charset="2"/>
              <a:buChar char="Ø"/>
            </a:pPr>
            <a:r>
              <a:rPr lang="en-GB" dirty="0"/>
              <a:t>Power &amp; political marginalization &amp; exclusion (global, national, local)</a:t>
            </a:r>
          </a:p>
          <a:p>
            <a:pPr marL="363538" indent="-168275">
              <a:spcBef>
                <a:spcPts val="0"/>
              </a:spcBef>
              <a:spcAft>
                <a:spcPts val="300"/>
              </a:spcAft>
              <a:buClr>
                <a:srgbClr val="2F9C67"/>
              </a:buClr>
              <a:buSzPct val="70000"/>
              <a:buFont typeface="Wingdings" pitchFamily="2" charset="2"/>
              <a:buChar char="Ø"/>
            </a:pPr>
            <a:r>
              <a:rPr lang="en-GB" dirty="0"/>
              <a:t>Poverty &amp; inequality</a:t>
            </a:r>
          </a:p>
          <a:p>
            <a:pPr marL="363538" indent="-168275">
              <a:spcBef>
                <a:spcPts val="0"/>
              </a:spcBef>
              <a:spcAft>
                <a:spcPts val="300"/>
              </a:spcAft>
              <a:buClr>
                <a:srgbClr val="2F9C67"/>
              </a:buClr>
              <a:buSzPct val="70000"/>
              <a:buFont typeface="Wingdings" pitchFamily="2" charset="2"/>
              <a:buChar char="Ø"/>
            </a:pPr>
            <a:r>
              <a:rPr lang="en-GB" dirty="0"/>
              <a:t>(Lack of) access to resources</a:t>
            </a:r>
          </a:p>
          <a:p>
            <a:pPr>
              <a:spcBef>
                <a:spcPts val="600"/>
              </a:spcBef>
              <a:spcAft>
                <a:spcPts val="600"/>
              </a:spcAft>
            </a:pPr>
            <a:r>
              <a:rPr lang="en-GB" b="1" dirty="0">
                <a:latin typeface="Open Sans" panose="020B0606030504020204" pitchFamily="34" charset="0"/>
                <a:ea typeface="Open Sans" panose="020B0606030504020204" pitchFamily="34" charset="0"/>
                <a:cs typeface="Open Sans" panose="020B0606030504020204" pitchFamily="34" charset="0"/>
              </a:rPr>
              <a:t>Historic factors/legacies </a:t>
            </a:r>
          </a:p>
          <a:p>
            <a:pPr marL="363538" indent="-177800">
              <a:spcBef>
                <a:spcPts val="0"/>
              </a:spcBef>
              <a:spcAft>
                <a:spcPts val="300"/>
              </a:spcAft>
              <a:buClr>
                <a:srgbClr val="2F9C67"/>
              </a:buClr>
              <a:buSzPct val="70000"/>
              <a:buFont typeface="Wingdings" pitchFamily="2" charset="2"/>
              <a:buChar char="Ø"/>
            </a:pPr>
            <a:r>
              <a:rPr lang="en-GB" dirty="0"/>
              <a:t>Colonialism </a:t>
            </a:r>
          </a:p>
          <a:p>
            <a:pPr marL="363538" indent="-177800">
              <a:spcBef>
                <a:spcPts val="0"/>
              </a:spcBef>
              <a:spcAft>
                <a:spcPts val="300"/>
              </a:spcAft>
              <a:buClr>
                <a:srgbClr val="2F9C67"/>
              </a:buClr>
              <a:buSzPct val="70000"/>
              <a:buFont typeface="Wingdings" pitchFamily="2" charset="2"/>
              <a:buChar char="Ø"/>
            </a:pPr>
            <a:r>
              <a:rPr lang="en-GB" dirty="0"/>
              <a:t>Conflicts </a:t>
            </a:r>
          </a:p>
          <a:p>
            <a:pPr>
              <a:spcBef>
                <a:spcPts val="600"/>
              </a:spcBef>
              <a:spcAft>
                <a:spcPts val="600"/>
              </a:spcAft>
            </a:pPr>
            <a:r>
              <a:rPr lang="en-GB" b="1" dirty="0">
                <a:latin typeface="Open Sans" panose="020B0606030504020204" pitchFamily="34" charset="0"/>
                <a:ea typeface="Open Sans" panose="020B0606030504020204" pitchFamily="34" charset="0"/>
                <a:cs typeface="Open Sans" panose="020B0606030504020204" pitchFamily="34" charset="0"/>
              </a:rPr>
              <a:t>Cultural &amp; social drivers </a:t>
            </a:r>
          </a:p>
          <a:p>
            <a:pPr marL="363538" indent="-177800">
              <a:spcBef>
                <a:spcPts val="0"/>
              </a:spcBef>
              <a:spcAft>
                <a:spcPts val="300"/>
              </a:spcAft>
              <a:buClr>
                <a:srgbClr val="2F9C67"/>
              </a:buClr>
              <a:buSzPct val="70000"/>
              <a:buFont typeface="Wingdings" pitchFamily="2" charset="2"/>
              <a:buChar char="Ø"/>
            </a:pPr>
            <a:r>
              <a:rPr lang="en-GB" dirty="0"/>
              <a:t>Norms around roles </a:t>
            </a:r>
          </a:p>
          <a:p>
            <a:pPr marL="363538" indent="-177800">
              <a:spcBef>
                <a:spcPts val="0"/>
              </a:spcBef>
              <a:spcAft>
                <a:spcPts val="300"/>
              </a:spcAft>
              <a:buClr>
                <a:srgbClr val="2F9C67"/>
              </a:buClr>
              <a:buSzPct val="70000"/>
              <a:buFont typeface="Wingdings" pitchFamily="2" charset="2"/>
              <a:buChar char="Ø"/>
            </a:pPr>
            <a:r>
              <a:rPr lang="en-GB" dirty="0"/>
              <a:t>Taboos </a:t>
            </a:r>
          </a:p>
          <a:p>
            <a:pPr marL="363538" indent="-177800">
              <a:spcBef>
                <a:spcPts val="0"/>
              </a:spcBef>
              <a:spcAft>
                <a:spcPts val="300"/>
              </a:spcAft>
              <a:buClr>
                <a:srgbClr val="2F9C67"/>
              </a:buClr>
              <a:buSzPct val="70000"/>
              <a:buFont typeface="Wingdings" pitchFamily="2" charset="2"/>
              <a:buChar char="Ø"/>
            </a:pPr>
            <a:r>
              <a:rPr lang="en-GB" dirty="0"/>
              <a:t>Discrimination</a:t>
            </a:r>
          </a:p>
          <a:p>
            <a:pPr marL="0" indent="0">
              <a:buNone/>
            </a:pPr>
            <a:endParaRPr lang="en-GB" dirty="0"/>
          </a:p>
        </p:txBody>
      </p:sp>
      <p:sp>
        <p:nvSpPr>
          <p:cNvPr id="14" name="Espace réservé du contenu 4">
            <a:extLst>
              <a:ext uri="{FF2B5EF4-FFF2-40B4-BE49-F238E27FC236}">
                <a16:creationId xmlns:a16="http://schemas.microsoft.com/office/drawing/2014/main" id="{F0C5CC51-96D9-FD47-8806-CA0B3596E2F2}"/>
              </a:ext>
            </a:extLst>
          </p:cNvPr>
          <p:cNvSpPr txBox="1">
            <a:spLocks/>
          </p:cNvSpPr>
          <p:nvPr/>
        </p:nvSpPr>
        <p:spPr>
          <a:xfrm>
            <a:off x="4185605" y="1369219"/>
            <a:ext cx="3544373" cy="1905009"/>
          </a:xfrm>
          <a:prstGeom prst="rect">
            <a:avLst/>
          </a:prstGeom>
        </p:spPr>
        <p:txBody>
          <a:bodyPr vert="horz" wrap="square" lIns="91440" tIns="45720" rIns="91440" bIns="45720" numCol="1" spcCol="396000" rtlCol="0">
            <a:spAutoFit/>
          </a:bodyPr>
          <a:lstStyle>
            <a:lvl1pPr marL="171450" marR="0" indent="-171450" algn="l" defTabSz="685800" rtl="0" eaLnBrk="1" fontAlgn="auto" latinLnBrk="0" hangingPunct="1">
              <a:lnSpc>
                <a:spcPts val="1540"/>
              </a:lnSpc>
              <a:spcBef>
                <a:spcPts val="750"/>
              </a:spcBef>
              <a:spcAft>
                <a:spcPts val="0"/>
              </a:spcAft>
              <a:buClr>
                <a:srgbClr val="204669"/>
              </a:buClr>
              <a:buSzTx/>
              <a:buFont typeface="Arial" panose="020B0604020202020204" pitchFamily="34" charset="0"/>
              <a:buChar char="•"/>
              <a:tabLst/>
              <a:defRPr sz="12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514350" indent="-171450" algn="l" defTabSz="685800" rtl="0" eaLnBrk="1" latinLnBrk="0" hangingPunct="1">
              <a:lnSpc>
                <a:spcPct val="90000"/>
              </a:lnSpc>
              <a:spcBef>
                <a:spcPts val="375"/>
              </a:spcBef>
              <a:buClr>
                <a:srgbClr val="204669"/>
              </a:buClr>
              <a:buFont typeface="Arial" panose="020B0604020202020204" pitchFamily="34" charset="0"/>
              <a:buChar char="•"/>
              <a:defRPr sz="18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857250" indent="-171450" algn="l" defTabSz="685800" rtl="0" eaLnBrk="1" latinLnBrk="0" hangingPunct="1">
              <a:lnSpc>
                <a:spcPct val="90000"/>
              </a:lnSpc>
              <a:spcBef>
                <a:spcPts val="375"/>
              </a:spcBef>
              <a:buClr>
                <a:srgbClr val="204669"/>
              </a:buClr>
              <a:buFont typeface="Arial" panose="020B0604020202020204" pitchFamily="34" charset="0"/>
              <a:buChar char="•"/>
              <a:defRPr sz="15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200150" indent="-171450" algn="l" defTabSz="685800" rtl="0" eaLnBrk="1" latinLnBrk="0" hangingPunct="1">
              <a:lnSpc>
                <a:spcPct val="90000"/>
              </a:lnSpc>
              <a:spcBef>
                <a:spcPts val="375"/>
              </a:spcBef>
              <a:buClr>
                <a:srgbClr val="204669"/>
              </a:buClr>
              <a:buFont typeface="Arial" panose="020B0604020202020204" pitchFamily="34" charset="0"/>
              <a:buChar char="•"/>
              <a:defRPr sz="135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543050" indent="-171450" algn="l" defTabSz="685800" rtl="0" eaLnBrk="1" latinLnBrk="0" hangingPunct="1">
              <a:lnSpc>
                <a:spcPct val="90000"/>
              </a:lnSpc>
              <a:spcBef>
                <a:spcPts val="375"/>
              </a:spcBef>
              <a:buClr>
                <a:srgbClr val="204669"/>
              </a:buClr>
              <a:buFont typeface="Arial" panose="020B0604020202020204" pitchFamily="34" charset="0"/>
              <a:buChar char="•"/>
              <a:defRPr sz="135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GB" b="1" dirty="0">
                <a:latin typeface="Arial" panose="020B0604020202020204" pitchFamily="34" charset="0"/>
                <a:cs typeface="Arial" panose="020B0604020202020204" pitchFamily="34" charset="0"/>
              </a:rPr>
              <a:t>Discuss</a:t>
            </a:r>
          </a:p>
          <a:p>
            <a:pPr marL="185738" indent="0">
              <a:buNone/>
            </a:pPr>
            <a:r>
              <a:rPr lang="en-GB" dirty="0"/>
              <a:t>Share an example of how any of these three domains have impacted vulnerabilities in a context you are familiar with. </a:t>
            </a:r>
          </a:p>
          <a:p>
            <a:r>
              <a:rPr lang="en-GB" b="1" dirty="0">
                <a:latin typeface="Open Sans" panose="020B0606030504020204" pitchFamily="34" charset="0"/>
                <a:ea typeface="Open Sans" panose="020B0606030504020204" pitchFamily="34" charset="0"/>
                <a:cs typeface="Open Sans" panose="020B0606030504020204" pitchFamily="34" charset="0"/>
              </a:rPr>
              <a:t>Consider: </a:t>
            </a:r>
          </a:p>
          <a:p>
            <a:pPr marL="363538" indent="-177800">
              <a:spcBef>
                <a:spcPts val="0"/>
              </a:spcBef>
              <a:spcAft>
                <a:spcPts val="300"/>
              </a:spcAft>
              <a:buClr>
                <a:srgbClr val="2F9C67"/>
              </a:buClr>
              <a:buSzPct val="70000"/>
              <a:buFont typeface="Wingdings" pitchFamily="2" charset="2"/>
              <a:buChar char="Ø"/>
            </a:pPr>
            <a:r>
              <a:rPr lang="en-GB" dirty="0"/>
              <a:t>Population level</a:t>
            </a:r>
          </a:p>
          <a:p>
            <a:pPr marL="363538" indent="-177800">
              <a:spcBef>
                <a:spcPts val="0"/>
              </a:spcBef>
              <a:spcAft>
                <a:spcPts val="300"/>
              </a:spcAft>
              <a:buClr>
                <a:srgbClr val="2F9C67"/>
              </a:buClr>
              <a:buSzPct val="70000"/>
              <a:buFont typeface="Wingdings" pitchFamily="2" charset="2"/>
              <a:buChar char="Ø"/>
            </a:pPr>
            <a:r>
              <a:rPr lang="en-GB" dirty="0"/>
              <a:t>Community level</a:t>
            </a:r>
          </a:p>
          <a:p>
            <a:pPr marL="363538" indent="-177800">
              <a:spcBef>
                <a:spcPts val="0"/>
              </a:spcBef>
              <a:spcAft>
                <a:spcPts val="300"/>
              </a:spcAft>
              <a:buClr>
                <a:srgbClr val="2F9C67"/>
              </a:buClr>
              <a:buSzPct val="70000"/>
              <a:buFont typeface="Wingdings" pitchFamily="2" charset="2"/>
              <a:buChar char="Ø"/>
            </a:pPr>
            <a:r>
              <a:rPr lang="en-GB" dirty="0"/>
              <a:t>Household level</a:t>
            </a:r>
          </a:p>
        </p:txBody>
      </p:sp>
      <p:pic>
        <p:nvPicPr>
          <p:cNvPr id="7" name="Image 6">
            <a:extLst>
              <a:ext uri="{FF2B5EF4-FFF2-40B4-BE49-F238E27FC236}">
                <a16:creationId xmlns:a16="http://schemas.microsoft.com/office/drawing/2014/main" id="{25F7513F-5B6B-5946-AE23-B0EA3033F55E}"/>
              </a:ext>
            </a:extLst>
          </p:cNvPr>
          <p:cNvPicPr>
            <a:picLocks noChangeAspect="1"/>
          </p:cNvPicPr>
          <p:nvPr/>
        </p:nvPicPr>
        <p:blipFill>
          <a:blip r:embed="rId2"/>
          <a:stretch>
            <a:fillRect/>
          </a:stretch>
        </p:blipFill>
        <p:spPr>
          <a:xfrm>
            <a:off x="6242246" y="2535628"/>
            <a:ext cx="1486148" cy="1486148"/>
          </a:xfrm>
          <a:prstGeom prst="rect">
            <a:avLst/>
          </a:prstGeom>
        </p:spPr>
      </p:pic>
    </p:spTree>
    <p:extLst>
      <p:ext uri="{BB962C8B-B14F-4D97-AF65-F5344CB8AC3E}">
        <p14:creationId xmlns:p14="http://schemas.microsoft.com/office/powerpoint/2010/main" val="7693492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2F9C67">
            <a:alpha val="9598"/>
          </a:srgb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B91F142-E13E-F548-B7C2-6858C7ABFF62}"/>
              </a:ext>
            </a:extLst>
          </p:cNvPr>
          <p:cNvSpPr>
            <a:spLocks noGrp="1"/>
          </p:cNvSpPr>
          <p:nvPr>
            <p:ph type="title"/>
          </p:nvPr>
        </p:nvSpPr>
        <p:spPr>
          <a:xfrm>
            <a:off x="628650" y="537795"/>
            <a:ext cx="7886700" cy="341632"/>
          </a:xfrm>
        </p:spPr>
        <p:txBody>
          <a:bodyPr/>
          <a:lstStyle/>
          <a:p>
            <a:r>
              <a:rPr lang="fr-FR"/>
              <a:t>Resilience</a:t>
            </a:r>
          </a:p>
        </p:txBody>
      </p:sp>
      <p:sp>
        <p:nvSpPr>
          <p:cNvPr id="8" name="Rectangle 7">
            <a:extLst>
              <a:ext uri="{FF2B5EF4-FFF2-40B4-BE49-F238E27FC236}">
                <a16:creationId xmlns:a16="http://schemas.microsoft.com/office/drawing/2014/main" id="{9B7C7E8B-9B14-FE42-B9BC-D3FB0C984022}"/>
              </a:ext>
            </a:extLst>
          </p:cNvPr>
          <p:cNvSpPr/>
          <p:nvPr/>
        </p:nvSpPr>
        <p:spPr>
          <a:xfrm>
            <a:off x="0" y="0"/>
            <a:ext cx="215900" cy="2571750"/>
          </a:xfrm>
          <a:prstGeom prst="rect">
            <a:avLst/>
          </a:prstGeom>
          <a:solidFill>
            <a:srgbClr val="2046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B4D370C2-AF2E-444B-8B1E-A1A47224D728}"/>
              </a:ext>
            </a:extLst>
          </p:cNvPr>
          <p:cNvSpPr/>
          <p:nvPr/>
        </p:nvSpPr>
        <p:spPr>
          <a:xfrm>
            <a:off x="0" y="2571750"/>
            <a:ext cx="215900" cy="2571750"/>
          </a:xfrm>
          <a:prstGeom prst="rect">
            <a:avLst/>
          </a:prstGeom>
          <a:solidFill>
            <a:srgbClr val="2F9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Espace réservé du contenu 4">
            <a:extLst>
              <a:ext uri="{FF2B5EF4-FFF2-40B4-BE49-F238E27FC236}">
                <a16:creationId xmlns:a16="http://schemas.microsoft.com/office/drawing/2014/main" id="{6E09A860-14EB-994E-9AD9-C02EEB9C0833}"/>
              </a:ext>
            </a:extLst>
          </p:cNvPr>
          <p:cNvSpPr txBox="1">
            <a:spLocks/>
          </p:cNvSpPr>
          <p:nvPr/>
        </p:nvSpPr>
        <p:spPr>
          <a:xfrm>
            <a:off x="628649" y="1208963"/>
            <a:ext cx="3415449" cy="3700372"/>
          </a:xfrm>
          <a:prstGeom prst="rect">
            <a:avLst/>
          </a:prstGeom>
        </p:spPr>
        <p:txBody>
          <a:bodyPr vert="horz" wrap="square" lIns="91440" tIns="45720" rIns="91440" bIns="45720" numCol="1" spcCol="396000" rtlCol="0">
            <a:spAutoFit/>
          </a:bodyPr>
          <a:lstStyle>
            <a:lvl1pPr marL="171450" marR="0" indent="-171450" algn="l" defTabSz="685800" rtl="0" eaLnBrk="1" fontAlgn="auto" latinLnBrk="0" hangingPunct="1">
              <a:lnSpc>
                <a:spcPts val="1540"/>
              </a:lnSpc>
              <a:spcBef>
                <a:spcPts val="750"/>
              </a:spcBef>
              <a:spcAft>
                <a:spcPts val="0"/>
              </a:spcAft>
              <a:buClr>
                <a:srgbClr val="204669"/>
              </a:buClr>
              <a:buSzTx/>
              <a:buFont typeface="Arial" panose="020B0604020202020204" pitchFamily="34" charset="0"/>
              <a:buChar char="•"/>
              <a:tabLst/>
              <a:defRPr sz="12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514350" indent="-171450" algn="l" defTabSz="685800" rtl="0" eaLnBrk="1" latinLnBrk="0" hangingPunct="1">
              <a:lnSpc>
                <a:spcPct val="90000"/>
              </a:lnSpc>
              <a:spcBef>
                <a:spcPts val="375"/>
              </a:spcBef>
              <a:buClr>
                <a:srgbClr val="204669"/>
              </a:buClr>
              <a:buFont typeface="Arial" panose="020B0604020202020204" pitchFamily="34" charset="0"/>
              <a:buChar char="•"/>
              <a:defRPr sz="18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857250" indent="-171450" algn="l" defTabSz="685800" rtl="0" eaLnBrk="1" latinLnBrk="0" hangingPunct="1">
              <a:lnSpc>
                <a:spcPct val="90000"/>
              </a:lnSpc>
              <a:spcBef>
                <a:spcPts val="375"/>
              </a:spcBef>
              <a:buClr>
                <a:srgbClr val="204669"/>
              </a:buClr>
              <a:buFont typeface="Arial" panose="020B0604020202020204" pitchFamily="34" charset="0"/>
              <a:buChar char="•"/>
              <a:defRPr sz="15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200150" indent="-171450" algn="l" defTabSz="685800" rtl="0" eaLnBrk="1" latinLnBrk="0" hangingPunct="1">
              <a:lnSpc>
                <a:spcPct val="90000"/>
              </a:lnSpc>
              <a:spcBef>
                <a:spcPts val="375"/>
              </a:spcBef>
              <a:buClr>
                <a:srgbClr val="204669"/>
              </a:buClr>
              <a:buFont typeface="Arial" panose="020B0604020202020204" pitchFamily="34" charset="0"/>
              <a:buChar char="•"/>
              <a:defRPr sz="135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543050" indent="-171450" algn="l" defTabSz="685800" rtl="0" eaLnBrk="1" latinLnBrk="0" hangingPunct="1">
              <a:lnSpc>
                <a:spcPct val="90000"/>
              </a:lnSpc>
              <a:spcBef>
                <a:spcPts val="375"/>
              </a:spcBef>
              <a:buClr>
                <a:srgbClr val="204669"/>
              </a:buClr>
              <a:buFont typeface="Arial" panose="020B0604020202020204" pitchFamily="34" charset="0"/>
              <a:buChar char="•"/>
              <a:defRPr sz="135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spcBef>
                <a:spcPts val="600"/>
              </a:spcBef>
              <a:spcAft>
                <a:spcPts val="600"/>
              </a:spcAft>
            </a:pPr>
            <a:r>
              <a:rPr lang="en-GB" b="1" dirty="0">
                <a:latin typeface="Open Sans" panose="020B0606030504020204" pitchFamily="34" charset="0"/>
                <a:ea typeface="Open Sans" panose="020B0606030504020204" pitchFamily="34" charset="0"/>
                <a:cs typeface="Open Sans" panose="020B0606030504020204" pitchFamily="34" charset="0"/>
              </a:rPr>
              <a:t>Understand</a:t>
            </a:r>
          </a:p>
          <a:p>
            <a:pPr marL="363538" indent="-168275">
              <a:spcBef>
                <a:spcPts val="0"/>
              </a:spcBef>
              <a:spcAft>
                <a:spcPts val="300"/>
              </a:spcAft>
              <a:buClr>
                <a:srgbClr val="2F9C67"/>
              </a:buClr>
              <a:buSzPct val="70000"/>
              <a:buFont typeface="Wingdings" pitchFamily="2" charset="2"/>
              <a:buChar char="Ø"/>
            </a:pPr>
            <a:r>
              <a:rPr lang="en-GB" dirty="0"/>
              <a:t>Communities are first responders</a:t>
            </a:r>
          </a:p>
          <a:p>
            <a:pPr marL="363538" indent="-168275">
              <a:spcBef>
                <a:spcPts val="0"/>
              </a:spcBef>
              <a:spcAft>
                <a:spcPts val="300"/>
              </a:spcAft>
              <a:buClr>
                <a:srgbClr val="2F9C67"/>
              </a:buClr>
              <a:buSzPct val="70000"/>
              <a:buFont typeface="Wingdings" pitchFamily="2" charset="2"/>
              <a:buChar char="Ø"/>
            </a:pPr>
            <a:r>
              <a:rPr lang="en-GB" dirty="0"/>
              <a:t>Valuable experience, knowledge, networks &amp; practices</a:t>
            </a:r>
          </a:p>
          <a:p>
            <a:pPr>
              <a:spcBef>
                <a:spcPts val="600"/>
              </a:spcBef>
              <a:spcAft>
                <a:spcPts val="600"/>
              </a:spcAft>
            </a:pPr>
            <a:r>
              <a:rPr lang="en-GB" b="1" dirty="0">
                <a:latin typeface="Open Sans" panose="020B0606030504020204" pitchFamily="34" charset="0"/>
                <a:ea typeface="Open Sans" panose="020B0606030504020204" pitchFamily="34" charset="0"/>
                <a:cs typeface="Open Sans" panose="020B0606030504020204" pitchFamily="34" charset="0"/>
              </a:rPr>
              <a:t>Respond </a:t>
            </a:r>
          </a:p>
          <a:p>
            <a:pPr marL="363538" indent="-177800">
              <a:spcBef>
                <a:spcPts val="0"/>
              </a:spcBef>
              <a:spcAft>
                <a:spcPts val="300"/>
              </a:spcAft>
              <a:buClr>
                <a:srgbClr val="2F9C67"/>
              </a:buClr>
              <a:buSzPct val="70000"/>
              <a:buFont typeface="Wingdings" pitchFamily="2" charset="2"/>
              <a:buChar char="Ø"/>
            </a:pPr>
            <a:r>
              <a:rPr lang="en-GB" dirty="0"/>
              <a:t>Take stock of strengths &amp; assets </a:t>
            </a:r>
          </a:p>
          <a:p>
            <a:pPr marL="363538" indent="-177800">
              <a:spcBef>
                <a:spcPts val="0"/>
              </a:spcBef>
              <a:spcAft>
                <a:spcPts val="300"/>
              </a:spcAft>
              <a:buClr>
                <a:srgbClr val="2F9C67"/>
              </a:buClr>
              <a:buSzPct val="70000"/>
              <a:buFont typeface="Wingdings" pitchFamily="2" charset="2"/>
              <a:buChar char="Ø"/>
            </a:pPr>
            <a:r>
              <a:rPr lang="en-GB" dirty="0"/>
              <a:t>Build upon existing forms of resilience</a:t>
            </a:r>
          </a:p>
          <a:p>
            <a:pPr marL="363538" indent="-177800">
              <a:spcBef>
                <a:spcPts val="0"/>
              </a:spcBef>
              <a:spcAft>
                <a:spcPts val="300"/>
              </a:spcAft>
              <a:buClr>
                <a:srgbClr val="2F9C67"/>
              </a:buClr>
              <a:buSzPct val="70000"/>
              <a:buFont typeface="Wingdings" pitchFamily="2" charset="2"/>
              <a:buChar char="Ø"/>
            </a:pPr>
            <a:r>
              <a:rPr lang="en-GB" dirty="0"/>
              <a:t>Support equitable resilience for the long term</a:t>
            </a:r>
          </a:p>
          <a:p>
            <a:pPr marL="363538" indent="-177800">
              <a:spcBef>
                <a:spcPts val="0"/>
              </a:spcBef>
              <a:spcAft>
                <a:spcPts val="300"/>
              </a:spcAft>
              <a:buClr>
                <a:srgbClr val="2F9C67"/>
              </a:buClr>
              <a:buSzPct val="70000"/>
              <a:buFont typeface="Wingdings" pitchFamily="2" charset="2"/>
              <a:buChar char="Ø"/>
            </a:pPr>
            <a:r>
              <a:rPr lang="en-GB" dirty="0"/>
              <a:t>Women-run gatherings organized around prayer</a:t>
            </a:r>
          </a:p>
          <a:p>
            <a:pPr marL="363538" indent="-177800">
              <a:spcBef>
                <a:spcPts val="0"/>
              </a:spcBef>
              <a:spcAft>
                <a:spcPts val="300"/>
              </a:spcAft>
              <a:buClr>
                <a:srgbClr val="2F9C67"/>
              </a:buClr>
              <a:buSzPct val="70000"/>
              <a:buFont typeface="Wingdings" pitchFamily="2" charset="2"/>
              <a:buChar char="Ø"/>
            </a:pPr>
            <a:r>
              <a:rPr lang="en-GB" dirty="0"/>
              <a:t>Belonging, safety, hope, space to relate</a:t>
            </a:r>
          </a:p>
          <a:p>
            <a:pPr marL="363538" indent="-177800">
              <a:spcBef>
                <a:spcPts val="0"/>
              </a:spcBef>
              <a:spcAft>
                <a:spcPts val="300"/>
              </a:spcAft>
              <a:buClr>
                <a:srgbClr val="2F9C67"/>
              </a:buClr>
              <a:buSzPct val="70000"/>
              <a:buFont typeface="Wingdings" pitchFamily="2" charset="2"/>
              <a:buChar char="Ø"/>
            </a:pPr>
            <a:r>
              <a:rPr lang="en-GB" dirty="0"/>
              <a:t>More comfortable than ‘safe spaces’ created by humanitarian organizations (Rahman 2019)</a:t>
            </a:r>
          </a:p>
          <a:p>
            <a:pPr marL="185738" indent="0">
              <a:spcBef>
                <a:spcPts val="0"/>
              </a:spcBef>
              <a:spcAft>
                <a:spcPts val="300"/>
              </a:spcAft>
              <a:buClr>
                <a:srgbClr val="2F9C67"/>
              </a:buClr>
              <a:buSzPct val="70000"/>
              <a:buNone/>
            </a:pPr>
            <a:endParaRPr lang="en-GB" dirty="0"/>
          </a:p>
        </p:txBody>
      </p:sp>
      <p:sp>
        <p:nvSpPr>
          <p:cNvPr id="14" name="Espace réservé du contenu 4">
            <a:extLst>
              <a:ext uri="{FF2B5EF4-FFF2-40B4-BE49-F238E27FC236}">
                <a16:creationId xmlns:a16="http://schemas.microsoft.com/office/drawing/2014/main" id="{F0C5CC51-96D9-FD47-8806-CA0B3596E2F2}"/>
              </a:ext>
            </a:extLst>
          </p:cNvPr>
          <p:cNvSpPr txBox="1">
            <a:spLocks/>
          </p:cNvSpPr>
          <p:nvPr/>
        </p:nvSpPr>
        <p:spPr>
          <a:xfrm>
            <a:off x="4185606" y="1208963"/>
            <a:ext cx="3330918" cy="571310"/>
          </a:xfrm>
          <a:prstGeom prst="rect">
            <a:avLst/>
          </a:prstGeom>
        </p:spPr>
        <p:txBody>
          <a:bodyPr vert="horz" lIns="91440" tIns="45720" rIns="91440" bIns="45720" numCol="1" spcCol="396000" rtlCol="0">
            <a:spAutoFit/>
          </a:bodyPr>
          <a:lstStyle>
            <a:lvl1pPr marL="171450" marR="0" indent="-171450" algn="l" defTabSz="685800" rtl="0" eaLnBrk="1" fontAlgn="auto" latinLnBrk="0" hangingPunct="1">
              <a:lnSpc>
                <a:spcPts val="1540"/>
              </a:lnSpc>
              <a:spcBef>
                <a:spcPts val="750"/>
              </a:spcBef>
              <a:spcAft>
                <a:spcPts val="0"/>
              </a:spcAft>
              <a:buClr>
                <a:srgbClr val="204669"/>
              </a:buClr>
              <a:buSzTx/>
              <a:buFont typeface="Arial" panose="020B0604020202020204" pitchFamily="34" charset="0"/>
              <a:buChar char="•"/>
              <a:tabLst/>
              <a:defRPr sz="12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514350" indent="-171450" algn="l" defTabSz="685800" rtl="0" eaLnBrk="1" latinLnBrk="0" hangingPunct="1">
              <a:lnSpc>
                <a:spcPct val="90000"/>
              </a:lnSpc>
              <a:spcBef>
                <a:spcPts val="375"/>
              </a:spcBef>
              <a:buClr>
                <a:srgbClr val="204669"/>
              </a:buClr>
              <a:buFont typeface="Arial" panose="020B0604020202020204" pitchFamily="34" charset="0"/>
              <a:buChar char="•"/>
              <a:defRPr sz="18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857250" indent="-171450" algn="l" defTabSz="685800" rtl="0" eaLnBrk="1" latinLnBrk="0" hangingPunct="1">
              <a:lnSpc>
                <a:spcPct val="90000"/>
              </a:lnSpc>
              <a:spcBef>
                <a:spcPts val="375"/>
              </a:spcBef>
              <a:buClr>
                <a:srgbClr val="204669"/>
              </a:buClr>
              <a:buFont typeface="Arial" panose="020B0604020202020204" pitchFamily="34" charset="0"/>
              <a:buChar char="•"/>
              <a:defRPr sz="15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200150" indent="-171450" algn="l" defTabSz="685800" rtl="0" eaLnBrk="1" latinLnBrk="0" hangingPunct="1">
              <a:lnSpc>
                <a:spcPct val="90000"/>
              </a:lnSpc>
              <a:spcBef>
                <a:spcPts val="375"/>
              </a:spcBef>
              <a:buClr>
                <a:srgbClr val="204669"/>
              </a:buClr>
              <a:buFont typeface="Arial" panose="020B0604020202020204" pitchFamily="34" charset="0"/>
              <a:buChar char="•"/>
              <a:defRPr sz="135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543050" indent="-171450" algn="l" defTabSz="685800" rtl="0" eaLnBrk="1" latinLnBrk="0" hangingPunct="1">
              <a:lnSpc>
                <a:spcPct val="90000"/>
              </a:lnSpc>
              <a:spcBef>
                <a:spcPts val="375"/>
              </a:spcBef>
              <a:buClr>
                <a:srgbClr val="204669"/>
              </a:buClr>
              <a:buFont typeface="Arial" panose="020B0604020202020204" pitchFamily="34" charset="0"/>
              <a:buChar char="•"/>
              <a:defRPr sz="135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GB" b="1" dirty="0">
                <a:latin typeface="Arial" panose="020B0604020202020204" pitchFamily="34" charset="0"/>
                <a:cs typeface="Arial" panose="020B0604020202020204" pitchFamily="34" charset="0"/>
              </a:rPr>
              <a:t>Example </a:t>
            </a:r>
          </a:p>
          <a:p>
            <a:pPr marL="185738" indent="0">
              <a:buNone/>
            </a:pPr>
            <a:r>
              <a:rPr lang="en-GB" dirty="0"/>
              <a:t>Rohingya women’s </a:t>
            </a:r>
            <a:r>
              <a:rPr lang="en-GB" i="1" dirty="0"/>
              <a:t>taleems</a:t>
            </a:r>
          </a:p>
        </p:txBody>
      </p:sp>
      <p:pic>
        <p:nvPicPr>
          <p:cNvPr id="15" name="Picture 4" descr="A picture containing person, indoor, child&#10;&#10;Description automatically generated">
            <a:extLst>
              <a:ext uri="{FF2B5EF4-FFF2-40B4-BE49-F238E27FC236}">
                <a16:creationId xmlns:a16="http://schemas.microsoft.com/office/drawing/2014/main" id="{ED2EA3FD-F72B-9A44-93A7-B377CBE108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8451" y="1885169"/>
            <a:ext cx="3543638" cy="1559366"/>
          </a:xfrm>
          <a:prstGeom prst="rect">
            <a:avLst/>
          </a:prstGeom>
        </p:spPr>
      </p:pic>
    </p:spTree>
    <p:extLst>
      <p:ext uri="{BB962C8B-B14F-4D97-AF65-F5344CB8AC3E}">
        <p14:creationId xmlns:p14="http://schemas.microsoft.com/office/powerpoint/2010/main" val="2017913017"/>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ception personnalisé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746</TotalTime>
  <Words>807</Words>
  <Application>Microsoft Macintosh PowerPoint</Application>
  <PresentationFormat>On-screen Show (16:9)</PresentationFormat>
  <Paragraphs>98</Paragraphs>
  <Slides>13</Slides>
  <Notes>0</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13</vt:i4>
      </vt:variant>
    </vt:vector>
  </HeadingPairs>
  <TitlesOfParts>
    <vt:vector size="25" baseType="lpstr">
      <vt:lpstr>Arial</vt:lpstr>
      <vt:lpstr>Calibri</vt:lpstr>
      <vt:lpstr>Calibri Light</vt:lpstr>
      <vt:lpstr>Montserrat</vt:lpstr>
      <vt:lpstr>Montserrat Light</vt:lpstr>
      <vt:lpstr>Open Sans</vt:lpstr>
      <vt:lpstr>Open Sans Light</vt:lpstr>
      <vt:lpstr>Open Sans Semibold</vt:lpstr>
      <vt:lpstr>OpenSans-Light</vt:lpstr>
      <vt:lpstr>Wingdings</vt:lpstr>
      <vt:lpstr>Thème Office</vt:lpstr>
      <vt:lpstr>Conception personnalisée</vt:lpstr>
      <vt:lpstr>PowerPoint Presentation</vt:lpstr>
      <vt:lpstr>LEARNING OUTCOMES</vt:lpstr>
      <vt:lpstr>Key questions in social science research</vt:lpstr>
      <vt:lpstr>What do we mean by vulnerability?</vt:lpstr>
      <vt:lpstr>Vulnerability &amp; Social difference</vt:lpstr>
      <vt:lpstr>DIMENSIONS OF VULNERABILITY: COX’S BAZAR</vt:lpstr>
      <vt:lpstr>Drivers of vulnerability: the role of context</vt:lpstr>
      <vt:lpstr>Drivers of vulnerability: the role of context</vt:lpstr>
      <vt:lpstr>Resilience</vt:lpstr>
      <vt:lpstr>Context analysis for public health  emergency response</vt:lpstr>
      <vt:lpstr>Context analysis for public health  emergency response</vt:lpstr>
      <vt:lpstr>Individual / Group Exercise</vt:lpstr>
      <vt:lpstr>SUMMARY</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Microsoft Office User</dc:creator>
  <cp:lastModifiedBy> </cp:lastModifiedBy>
  <cp:revision>31</cp:revision>
  <cp:lastPrinted>2022-03-21T12:05:02Z</cp:lastPrinted>
  <dcterms:created xsi:type="dcterms:W3CDTF">2022-03-21T09:09:42Z</dcterms:created>
  <dcterms:modified xsi:type="dcterms:W3CDTF">2022-05-10T07:41:16Z</dcterms:modified>
</cp:coreProperties>
</file>