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9" r:id="rId4"/>
    <p:sldId id="287" r:id="rId5"/>
    <p:sldId id="294" r:id="rId6"/>
    <p:sldId id="260" r:id="rId7"/>
    <p:sldId id="295" r:id="rId8"/>
    <p:sldId id="302" r:id="rId9"/>
    <p:sldId id="303" r:id="rId10"/>
    <p:sldId id="269" r:id="rId11"/>
    <p:sldId id="262" r:id="rId12"/>
    <p:sldId id="30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67"/>
    <a:srgbClr val="7B6A67"/>
    <a:srgbClr val="204669"/>
    <a:srgbClr val="D90368"/>
    <a:srgbClr val="E4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5"/>
    <p:restoredTop sz="94674"/>
  </p:normalViewPr>
  <p:slideViewPr>
    <p:cSldViewPr snapToGrid="0" snapToObjects="1" showGuides="1">
      <p:cViewPr varScale="1">
        <p:scale>
          <a:sx n="130" d="100"/>
          <a:sy n="130" d="100"/>
        </p:scale>
        <p:origin x="200" y="376"/>
      </p:cViewPr>
      <p:guideLst>
        <p:guide orient="horz" pos="91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5/10/22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6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3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5/10/22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‹#›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Understanding the importance of language </a:t>
            </a:r>
            <a:b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</a:b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in social science research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2, SESSION 4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D6692-9E74-1748-86B6-9B719CAFA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542CA-5541-AE4A-B08C-9764BCF8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A0A7F-FB23-C447-B19F-DBC9364A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C4220-015B-2645-B74E-BE85EFAB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48615-2D48-5F46-A0C6-680AB730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17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EE25-62BF-7148-9070-DF724CB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76274-8257-134A-897A-5EE69877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86C65-CBE5-D24E-B9F2-C7A4DD51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2C822-978E-F240-BF27-E14F2059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4D95C-E195-2D4A-BDAB-5B79A72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9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43E0-B4CF-864B-B165-6D651F2C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1588C8-28FF-6F4F-BE8A-76CCC194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E21ED-418A-D04A-9081-63D6BFAC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06ED8-230D-DC48-8702-BDF6427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A4A7ED-628A-7E4F-A0F1-62A7C87E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9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D73F2-0F42-0541-B5D2-783DC80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18D4D-BF7B-044C-9C48-0BDC5ED90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E267AC-FE8A-7E4C-899F-9858A95D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4026A-2AFC-464A-A94A-BD8CC380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E5A0B-9367-554E-9810-9B9CAFF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0AC87-3E59-5245-818F-6EF1EEB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18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1B81-4FE5-C844-8451-CBCCC74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4439D3-09A9-DD43-85EB-CA58ADCF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CF8CA-E84C-EC42-A49E-5F4B945F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9CAEB-4BAA-BB48-96E4-DDD70988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78AFBD-2BDD-CE46-97A3-824721C3F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1BB9D8-C9AB-A348-86A8-611D2E79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5F3CF2-B8F1-194A-822B-3720478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949FC2-33C6-814D-909C-482A00E4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7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249E9-02A4-A74A-AE5B-35D3CB3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1FF2F-7A8F-554F-97C4-46619CD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25FB6-32B3-314B-A206-9AD6ADC4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B15A9-3154-C446-A1B4-169B60C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6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80E9-1DAF-BF4E-96E6-61B4888B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967B2-25D3-2B4D-AA82-5755D9E2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6386E7-849A-F140-91AC-1D4D2C9D4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A54C7-96AB-0047-A82F-7ECA2EA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314723-D8B2-0C4E-A016-FE5218C4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060E0-0F0B-8546-A9E0-74E2EAD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4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43366-661A-E04B-995E-A25C7617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F15828-2C45-974B-B3DD-2CD868E73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ED4B0C-F372-B74D-BB7E-EAC9867E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F09FEB-0D05-6443-A7E9-68DDE77B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4F9D-2CE4-CB42-9CBD-35A386D5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116A9-689B-5D42-ACEC-1F4858B3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12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412EE-9D06-4941-95DA-6228549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EDC9A3-4DDF-1C4C-8A15-0C94FB96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FB318-24E1-1448-B1A5-FD95F9BE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47034-436A-4D49-9170-FD889C5B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DBD06-C1D4-A34B-96BB-65B913A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3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B3B259-1654-894C-BAC7-37EF10DA8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3C6E0F-AD87-9D41-AC13-A7B48DB05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C3250-3C12-1B4B-A5E2-07F875DC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302E2-ABA6-724B-9D77-64EB7CF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D9FA1-01CC-ED4E-A392-2F73CD07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3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0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67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406DD1-E112-9E47-A65C-841964A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B26E3-F185-7849-A3F2-13623464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66FAF-3C31-2743-830F-17E78CFB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82D28-B658-C24F-A780-61844DB0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C94E7-4328-2045-AF7D-74D8F584B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kpng.com/ipng/u2t4e6t4i1o0e6i1_xmaps-for-africa-languages-in-southern-africa-map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8AB67-E629-D044-B34C-E2726BC4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 dirty="0"/>
              <a:t>CASE STUDY</a:t>
            </a:r>
          </a:p>
        </p:txBody>
      </p:sp>
      <p:cxnSp>
        <p:nvCxnSpPr>
          <p:cNvPr id="15" name="Straight Connector 55">
            <a:extLst>
              <a:ext uri="{FF2B5EF4-FFF2-40B4-BE49-F238E27FC236}">
                <a16:creationId xmlns:a16="http://schemas.microsoft.com/office/drawing/2014/main" id="{5184F17C-06F6-AF48-A6F0-C50F9877A19A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204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6BE321F8-A58E-3D41-85B6-DBEB4544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4474291" cy="3271607"/>
          </a:xfrm>
        </p:spPr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important in public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campaigns</a:t>
            </a:r>
            <a:r>
              <a:rPr lang="fr-FR" dirty="0"/>
              <a:t>? </a:t>
            </a:r>
            <a:r>
              <a:rPr lang="fr-FR" dirty="0" err="1"/>
              <a:t>See</a:t>
            </a:r>
            <a:r>
              <a:rPr lang="fr-FR" dirty="0"/>
              <a:t> TWB </a:t>
            </a:r>
            <a:r>
              <a:rPr lang="fr-FR" dirty="0" err="1"/>
              <a:t>example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2018 Ebola </a:t>
            </a:r>
            <a:r>
              <a:rPr lang="fr-FR" dirty="0" err="1"/>
              <a:t>outbreak</a:t>
            </a:r>
            <a:r>
              <a:rPr lang="fr-FR" dirty="0"/>
              <a:t> in Goma, DRC.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6A830-1D08-AE4D-B137-3CF3E233FCD6}"/>
              </a:ext>
            </a:extLst>
          </p:cNvPr>
          <p:cNvSpPr/>
          <p:nvPr/>
        </p:nvSpPr>
        <p:spPr>
          <a:xfrm>
            <a:off x="5539299" y="731336"/>
            <a:ext cx="2457361" cy="3332473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8BEC9-DD84-0B45-83AD-71AF44E2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13" y="958383"/>
            <a:ext cx="2017788" cy="287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738"/>
            <a:ext cx="6686550" cy="3263504"/>
          </a:xfrm>
        </p:spPr>
        <p:txBody>
          <a:bodyPr>
            <a:noAutofit/>
          </a:bodyPr>
          <a:lstStyle/>
          <a:p>
            <a:r>
              <a:rPr lang="fr-FR"/>
              <a:t>Collect data on the languages spoken and language preferences of different groups</a:t>
            </a:r>
          </a:p>
          <a:p>
            <a:r>
              <a:rPr lang="fr-FR"/>
              <a:t>Collect data on preferred communication channels and formats of different groups</a:t>
            </a:r>
          </a:p>
          <a:p>
            <a:r>
              <a:rPr lang="fr-FR"/>
              <a:t>Understand the meaning of terms specific to the response, e.g. ‘vaccine’ – testing terminology and comprehension by different groups</a:t>
            </a:r>
          </a:p>
          <a:p>
            <a:r>
              <a:rPr lang="fr-FR"/>
              <a:t>Understand from communities which terms related to disease and treatment are widely understood and accepted</a:t>
            </a:r>
          </a:p>
          <a:p>
            <a:r>
              <a:rPr lang="fr-FR"/>
              <a:t>Conduct a language sensitivity evaluation that aims at understanding ethnic / conflict tensions that are affecting communication or communicators</a:t>
            </a:r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13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754677" cy="3263504"/>
          </a:xfrm>
        </p:spPr>
        <p:txBody>
          <a:bodyPr/>
          <a:lstStyle/>
          <a:p>
            <a:pPr lvl="0"/>
            <a:r>
              <a:rPr lang="en-GB" dirty="0"/>
              <a:t>Become familiar with the basic language challenges in social science research</a:t>
            </a:r>
          </a:p>
          <a:p>
            <a:pPr lvl="0"/>
            <a:r>
              <a:rPr lang="en-GB" dirty="0"/>
              <a:t>Understand the risks of conducting social science research which is not language-sensitive</a:t>
            </a:r>
          </a:p>
          <a:p>
            <a:pPr lvl="0"/>
            <a:r>
              <a:rPr lang="en-GB" dirty="0"/>
              <a:t>Understand how social sciences can support community engagement and/or communications activities through language-sensitive research</a:t>
            </a:r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Context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5A0A013-6164-5F4F-A6B2-8956495E95A8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59F365-9165-2E47-9DD6-EAAB16D2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1ED7DF2-0A9F-C849-B119-5DD33C65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kinds</a:t>
            </a:r>
            <a:r>
              <a:rPr lang="fr-FR" dirty="0"/>
              <a:t> of </a:t>
            </a:r>
            <a:r>
              <a:rPr lang="fr-FR" dirty="0" err="1"/>
              <a:t>contextual</a:t>
            </a:r>
            <a:r>
              <a:rPr lang="fr-FR" dirty="0"/>
              <a:t> information do </a:t>
            </a:r>
            <a:r>
              <a:rPr lang="fr-FR" dirty="0" err="1"/>
              <a:t>you</a:t>
            </a:r>
            <a:r>
              <a:rPr lang="fr-FR" dirty="0"/>
              <a:t>/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as a </a:t>
            </a:r>
            <a:r>
              <a:rPr lang="fr-FR" dirty="0" err="1"/>
              <a:t>responder</a:t>
            </a:r>
            <a:r>
              <a:rPr lang="fr-FR" dirty="0"/>
              <a:t> to a </a:t>
            </a:r>
            <a:r>
              <a:rPr lang="fr-FR" dirty="0" err="1"/>
              <a:t>crisis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749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Language maps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9C97E0-63E1-1046-92ED-FAAEA78AE0E9}"/>
              </a:ext>
            </a:extLst>
          </p:cNvPr>
          <p:cNvSpPr/>
          <p:nvPr/>
        </p:nvSpPr>
        <p:spPr>
          <a:xfrm>
            <a:off x="2178252" y="1112423"/>
            <a:ext cx="4274966" cy="3135539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83FC45-031B-7547-AB1F-990AD103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817" y="1294032"/>
            <a:ext cx="3851836" cy="277232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F1C4444D-A587-3849-B9D4-4A340016AE06}"/>
              </a:ext>
            </a:extLst>
          </p:cNvPr>
          <p:cNvSpPr/>
          <p:nvPr/>
        </p:nvSpPr>
        <p:spPr>
          <a:xfrm>
            <a:off x="5630401" y="3465170"/>
            <a:ext cx="1008000" cy="1008000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50800" dist="50800" dir="13020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14275DE-AECC-E44A-903B-ACF6BE26BD61}"/>
              </a:ext>
            </a:extLst>
          </p:cNvPr>
          <p:cNvGrpSpPr/>
          <p:nvPr/>
        </p:nvGrpSpPr>
        <p:grpSpPr>
          <a:xfrm>
            <a:off x="5735819" y="3570588"/>
            <a:ext cx="797164" cy="797164"/>
            <a:chOff x="5805131" y="3639900"/>
            <a:chExt cx="797164" cy="797164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6BA4EF1-9779-2147-B181-94E7160D33CA}"/>
                </a:ext>
              </a:extLst>
            </p:cNvPr>
            <p:cNvSpPr/>
            <p:nvPr/>
          </p:nvSpPr>
          <p:spPr>
            <a:xfrm>
              <a:off x="5805131" y="3639900"/>
              <a:ext cx="797164" cy="797164"/>
            </a:xfrm>
            <a:prstGeom prst="ellipse">
              <a:avLst/>
            </a:prstGeom>
            <a:solidFill>
              <a:srgbClr val="2F9C67"/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hlinkClick r:id="rId3"/>
              <a:extLst>
                <a:ext uri="{FF2B5EF4-FFF2-40B4-BE49-F238E27FC236}">
                  <a16:creationId xmlns:a16="http://schemas.microsoft.com/office/drawing/2014/main" id="{59BB36AB-F3E0-2C46-9FD0-C4827E7B8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1422" y="3775091"/>
              <a:ext cx="371856" cy="55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85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Using the correct language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1ED7DF2-0A9F-C849-B119-5DD33C65E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28150" cy="3263504"/>
          </a:xfrm>
        </p:spPr>
        <p:txBody>
          <a:bodyPr>
            <a:normAutofit/>
          </a:bodyPr>
          <a:lstStyle/>
          <a:p>
            <a:r>
              <a:rPr lang="fr-FR"/>
              <a:t>Ask community-based organizations or local research focal persons for guidance</a:t>
            </a:r>
          </a:p>
          <a:p>
            <a:r>
              <a:rPr lang="fr-FR"/>
              <a:t>Ask all research participants what their preferred languages are</a:t>
            </a:r>
          </a:p>
          <a:p>
            <a:r>
              <a:rPr lang="fr-FR"/>
              <a:t>Understand which groups speak a language which is often overlooked or not incorporated, and dedicate specific data collection activities with those groups </a:t>
            </a:r>
          </a:p>
          <a:p>
            <a:r>
              <a:rPr lang="fr-FR"/>
              <a:t>Ask people living with disabilities about their language preferences, e.g. sign language</a:t>
            </a:r>
          </a:p>
          <a:p>
            <a:r>
              <a:rPr lang="fr-FR"/>
              <a:t>Do not assume that people will prefer to read the same language they prefer to speak</a:t>
            </a:r>
          </a:p>
          <a:p>
            <a:r>
              <a:rPr lang="fr-FR"/>
              <a:t>Prepare material in a variety of languages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375753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does language matter in research?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1ED7DF2-0A9F-C849-B119-5DD33C65E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28150" cy="326350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What are </a:t>
            </a:r>
            <a:r>
              <a:rPr lang="en-GB" dirty="0"/>
              <a:t>examples of words which are often misunderstood from your areas of expertise, e.g. to ‘engage’ communities, to ‘adopt preventive behaviours’.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DBD935D-033F-BB44-8BAC-095F176CA988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04669">
              <a:alpha val="1000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D3C533-23C6-AA44-9267-6C41A8A0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26" y="627534"/>
            <a:ext cx="807638" cy="1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does language matter in research?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1ED7DF2-0A9F-C849-B119-5DD33C65E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281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dirty="0">
                <a:ea typeface="Calibri" panose="020F0502020204030204" pitchFamily="34" charset="0"/>
              </a:rPr>
              <a:t>Clarifying terms at the start of your discussions will mean that: 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You collect the information on the topics you intend to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You don’t cause offence or embarrassment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You may understand crucial differences in understanding which enrich your findings and inform approaches to your work</a:t>
            </a:r>
          </a:p>
        </p:txBody>
      </p:sp>
    </p:spTree>
    <p:extLst>
      <p:ext uri="{BB962C8B-B14F-4D97-AF65-F5344CB8AC3E}">
        <p14:creationId xmlns:p14="http://schemas.microsoft.com/office/powerpoint/2010/main" val="287154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>
                <a:solidFill>
                  <a:srgbClr val="7B6A67"/>
                </a:solidFill>
              </a:rPr>
              <a:t>Group exercise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4EE7F3D-65AC-1A4E-A38D-D0AE1D86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528506" cy="3263504"/>
          </a:xfrm>
        </p:spPr>
        <p:txBody>
          <a:bodyPr/>
          <a:lstStyle/>
          <a:p>
            <a:r>
              <a:rPr lang="fr-FR" dirty="0" err="1"/>
              <a:t>Addressing</a:t>
            </a:r>
            <a:r>
              <a:rPr lang="fr-FR" dirty="0"/>
              <a:t> </a:t>
            </a:r>
            <a:r>
              <a:rPr lang="fr-FR" dirty="0" err="1"/>
              <a:t>marginalization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sensitive to </a:t>
            </a:r>
            <a:r>
              <a:rPr lang="fr-FR" dirty="0" err="1"/>
              <a:t>language</a:t>
            </a:r>
            <a:r>
              <a:rPr lang="fr-FR" dirty="0"/>
              <a:t> in </a:t>
            </a:r>
            <a:r>
              <a:rPr lang="fr-FR" dirty="0" err="1"/>
              <a:t>research</a:t>
            </a:r>
            <a:r>
              <a:rPr lang="fr-FR" dirty="0"/>
              <a:t>: How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know </a:t>
            </a:r>
            <a:r>
              <a:rPr lang="fr-FR" dirty="0" err="1"/>
              <a:t>you</a:t>
            </a:r>
            <a:r>
              <a:rPr lang="fr-FR" dirty="0"/>
              <a:t> have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D1B6223-C94C-7E46-87A3-B9EBD7D0D6BD}"/>
              </a:ext>
            </a:extLst>
          </p:cNvPr>
          <p:cNvGrpSpPr/>
          <p:nvPr/>
        </p:nvGrpSpPr>
        <p:grpSpPr>
          <a:xfrm>
            <a:off x="7393780" y="367818"/>
            <a:ext cx="1293751" cy="1293751"/>
            <a:chOff x="7103356" y="367818"/>
            <a:chExt cx="1584176" cy="158417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BDCD3B5-58A0-2E41-AD62-879ABA823E97}"/>
                </a:ext>
              </a:extLst>
            </p:cNvPr>
            <p:cNvSpPr/>
            <p:nvPr/>
          </p:nvSpPr>
          <p:spPr>
            <a:xfrm>
              <a:off x="7103356" y="367818"/>
              <a:ext cx="1584176" cy="1584176"/>
            </a:xfrm>
            <a:prstGeom prst="ellipse">
              <a:avLst/>
            </a:prstGeom>
            <a:solidFill>
              <a:srgbClr val="7B6A67">
                <a:alpha val="10000"/>
              </a:srgbClr>
            </a:solidFill>
            <a:ln w="6350">
              <a:solidFill>
                <a:srgbClr val="7B6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B6A67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C36B305-A213-F741-BE08-744294F90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546" y="699542"/>
              <a:ext cx="841796" cy="928134"/>
            </a:xfrm>
            <a:prstGeom prst="rect">
              <a:avLst/>
            </a:prstGeom>
          </p:spPr>
        </p:pic>
      </p:grpSp>
      <p:cxnSp>
        <p:nvCxnSpPr>
          <p:cNvPr id="12" name="Straight Connector 55">
            <a:extLst>
              <a:ext uri="{FF2B5EF4-FFF2-40B4-BE49-F238E27FC236}">
                <a16:creationId xmlns:a16="http://schemas.microsoft.com/office/drawing/2014/main" id="{3253C16A-72A2-3048-9202-F4997C899214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7B6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953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489</Words>
  <Application>Microsoft Macintosh PowerPoint</Application>
  <PresentationFormat>On-screen Show (16:9)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Light</vt:lpstr>
      <vt:lpstr>Open Sans Light</vt:lpstr>
      <vt:lpstr>Open Sans Semibold</vt:lpstr>
      <vt:lpstr>OpenSans-Light</vt:lpstr>
      <vt:lpstr>Thème Office</vt:lpstr>
      <vt:lpstr>Conception personnalisée</vt:lpstr>
      <vt:lpstr>PowerPoint Presentation</vt:lpstr>
      <vt:lpstr>LEARNING OUTCOMES</vt:lpstr>
      <vt:lpstr>Key questions in social science research</vt:lpstr>
      <vt:lpstr>Context analysis</vt:lpstr>
      <vt:lpstr>Language maps</vt:lpstr>
      <vt:lpstr>Using the correct language</vt:lpstr>
      <vt:lpstr>Why does language matter in research?</vt:lpstr>
      <vt:lpstr>Why does language matter in research?</vt:lpstr>
      <vt:lpstr>Group exercise</vt:lpstr>
      <vt:lpstr>CASE STUDY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 </cp:lastModifiedBy>
  <cp:revision>33</cp:revision>
  <cp:lastPrinted>2022-03-21T12:05:02Z</cp:lastPrinted>
  <dcterms:created xsi:type="dcterms:W3CDTF">2022-03-21T09:09:42Z</dcterms:created>
  <dcterms:modified xsi:type="dcterms:W3CDTF">2022-05-10T10:08:39Z</dcterms:modified>
</cp:coreProperties>
</file>