
<file path=[Content_Types].xml><?xml version="1.0" encoding="utf-8"?>
<Types xmlns="http://schemas.openxmlformats.org/package/2006/content-types">
  <Default Extension="emf" ContentType="image/x-emf"/>
  <Default Extension="jpeg" ContentType="image/jpeg"/>
  <Default Extension="jpg" ContentType="image/pn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4.jpg" ContentType="image/jpeg"/>
  <Override PartName="/ppt/media/image16.jpg" ContentType="image/jpeg"/>
  <Override PartName="/ppt/media/image17.jpg" ContentType="image/jpeg"/>
  <Override PartName="/ppt/media/image29.jpg" ContentType="image/jpeg"/>
  <Override PartName="/ppt/media/image30.jpg" ContentType="image/jpeg"/>
  <Override PartName="/ppt/media/image31.jpg" ContentType="image/jpeg"/>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4"/>
  </p:sldMasterIdLst>
  <p:notesMasterIdLst>
    <p:notesMasterId r:id="rId88"/>
  </p:notesMasterIdLst>
  <p:sldIdLst>
    <p:sldId id="378" r:id="rId5"/>
    <p:sldId id="451" r:id="rId6"/>
    <p:sldId id="390" r:id="rId7"/>
    <p:sldId id="391" r:id="rId8"/>
    <p:sldId id="393" r:id="rId9"/>
    <p:sldId id="444" r:id="rId10"/>
    <p:sldId id="436" r:id="rId11"/>
    <p:sldId id="442" r:id="rId12"/>
    <p:sldId id="394" r:id="rId13"/>
    <p:sldId id="440" r:id="rId14"/>
    <p:sldId id="437" r:id="rId15"/>
    <p:sldId id="395" r:id="rId16"/>
    <p:sldId id="434" r:id="rId17"/>
    <p:sldId id="396" r:id="rId18"/>
    <p:sldId id="435" r:id="rId19"/>
    <p:sldId id="455" r:id="rId20"/>
    <p:sldId id="475" r:id="rId21"/>
    <p:sldId id="474" r:id="rId22"/>
    <p:sldId id="471" r:id="rId23"/>
    <p:sldId id="449" r:id="rId24"/>
    <p:sldId id="446" r:id="rId25"/>
    <p:sldId id="447" r:id="rId26"/>
    <p:sldId id="448" r:id="rId27"/>
    <p:sldId id="400" r:id="rId28"/>
    <p:sldId id="476" r:id="rId29"/>
    <p:sldId id="401" r:id="rId30"/>
    <p:sldId id="402" r:id="rId31"/>
    <p:sldId id="477" r:id="rId32"/>
    <p:sldId id="405" r:id="rId33"/>
    <p:sldId id="406" r:id="rId34"/>
    <p:sldId id="408" r:id="rId35"/>
    <p:sldId id="479" r:id="rId36"/>
    <p:sldId id="480" r:id="rId37"/>
    <p:sldId id="481" r:id="rId38"/>
    <p:sldId id="482" r:id="rId39"/>
    <p:sldId id="484" r:id="rId40"/>
    <p:sldId id="489" r:id="rId41"/>
    <p:sldId id="490" r:id="rId42"/>
    <p:sldId id="491" r:id="rId43"/>
    <p:sldId id="492" r:id="rId44"/>
    <p:sldId id="505" r:id="rId45"/>
    <p:sldId id="506" r:id="rId46"/>
    <p:sldId id="407" r:id="rId47"/>
    <p:sldId id="457" r:id="rId48"/>
    <p:sldId id="458" r:id="rId49"/>
    <p:sldId id="478" r:id="rId50"/>
    <p:sldId id="459" r:id="rId51"/>
    <p:sldId id="464" r:id="rId52"/>
    <p:sldId id="465" r:id="rId53"/>
    <p:sldId id="466" r:id="rId54"/>
    <p:sldId id="469" r:id="rId55"/>
    <p:sldId id="470" r:id="rId56"/>
    <p:sldId id="485" r:id="rId57"/>
    <p:sldId id="487" r:id="rId58"/>
    <p:sldId id="412" r:id="rId59"/>
    <p:sldId id="413" r:id="rId60"/>
    <p:sldId id="409" r:id="rId61"/>
    <p:sldId id="410" r:id="rId62"/>
    <p:sldId id="452" r:id="rId63"/>
    <p:sldId id="453" r:id="rId64"/>
    <p:sldId id="456" r:id="rId65"/>
    <p:sldId id="414" r:id="rId66"/>
    <p:sldId id="415" r:id="rId67"/>
    <p:sldId id="403" r:id="rId68"/>
    <p:sldId id="430" r:id="rId69"/>
    <p:sldId id="432" r:id="rId70"/>
    <p:sldId id="429" r:id="rId71"/>
    <p:sldId id="424" r:id="rId72"/>
    <p:sldId id="425" r:id="rId73"/>
    <p:sldId id="416" r:id="rId74"/>
    <p:sldId id="493" r:id="rId75"/>
    <p:sldId id="494" r:id="rId76"/>
    <p:sldId id="495" r:id="rId77"/>
    <p:sldId id="497" r:id="rId78"/>
    <p:sldId id="496" r:id="rId79"/>
    <p:sldId id="499" r:id="rId80"/>
    <p:sldId id="504" r:id="rId81"/>
    <p:sldId id="502" r:id="rId82"/>
    <p:sldId id="417" r:id="rId83"/>
    <p:sldId id="418" r:id="rId84"/>
    <p:sldId id="329" r:id="rId85"/>
    <p:sldId id="332" r:id="rId86"/>
    <p:sldId id="454" r:id="rId87"/>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B4C8"/>
    <a:srgbClr val="FD4D94"/>
    <a:srgbClr val="400BC5"/>
    <a:srgbClr val="7AF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0" autoAdjust="0"/>
    <p:restoredTop sz="94660"/>
  </p:normalViewPr>
  <p:slideViewPr>
    <p:cSldViewPr snapToGrid="0">
      <p:cViewPr varScale="1">
        <p:scale>
          <a:sx n="98" d="100"/>
          <a:sy n="98" d="100"/>
        </p:scale>
        <p:origin x="600"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presProps" Target="pres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viewProps" Target="viewProp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ableStyles" Target="tableStyle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file:////cdc.gov\project\NCEZID_DHPP_PRB_Rabies\RABIES%20EPI%20UNIT\3%20-%20International\COUNTRY%20PROJECTS\Bangladesh\ORV_BaitTrial\ANALYSIS\Bang%20ORV%20Analysis%20-%20Jesse.xlsx" TargetMode="External"/></Relationships>
</file>

<file path=ppt/charts/_rels/chart2.xml.rels><?xml version="1.0" encoding="UTF-8" standalone="yes"?>
<Relationships xmlns="http://schemas.openxmlformats.org/package/2006/relationships"><Relationship Id="rId3" Type="http://schemas.openxmlformats.org/officeDocument/2006/relationships/oleObject" Target="file:////C:\Users\lyn5\Desktop\Bunia%20Rwampara%20output_graph.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'Bait outcome'!$A$9</c:f>
              <c:strCache>
                <c:ptCount val="1"/>
                <c:pt idx="0">
                  <c:v>Fish</c:v>
                </c:pt>
              </c:strCache>
            </c:strRef>
          </c:tx>
          <c:spPr>
            <a:solidFill>
              <a:srgbClr val="50B4C8"/>
            </a:solidFill>
            <a:ln>
              <a:noFill/>
            </a:ln>
            <a:effectLst/>
          </c:spPr>
          <c:invertIfNegative val="0"/>
          <c:errBars>
            <c:errBarType val="both"/>
            <c:errValType val="cust"/>
            <c:noEndCap val="0"/>
            <c:plus>
              <c:numRef>
                <c:f>'Bait outcome'!$C$27:$C$29</c:f>
                <c:numCache>
                  <c:formatCode>General</c:formatCode>
                  <c:ptCount val="3"/>
                  <c:pt idx="0">
                    <c:v>5.0845070422535277E-2</c:v>
                  </c:pt>
                  <c:pt idx="1">
                    <c:v>6.7323943661971822E-2</c:v>
                  </c:pt>
                  <c:pt idx="2">
                    <c:v>6.3239436619718314E-2</c:v>
                  </c:pt>
                </c:numCache>
              </c:numRef>
            </c:plus>
            <c:minus>
              <c:numRef>
                <c:f>'Bait outcome'!$B$27:$B$29</c:f>
                <c:numCache>
                  <c:formatCode>General</c:formatCode>
                  <c:ptCount val="3"/>
                  <c:pt idx="0">
                    <c:v>6.9154929577464719E-2</c:v>
                  </c:pt>
                  <c:pt idx="1">
                    <c:v>4.2676056338028165E-2</c:v>
                  </c:pt>
                  <c:pt idx="2">
                    <c:v>4.6760563380281686E-2</c:v>
                  </c:pt>
                </c:numCache>
              </c:numRef>
            </c:minus>
            <c:spPr>
              <a:noFill/>
              <a:ln w="9525" cap="flat" cmpd="sng" algn="ctr">
                <a:solidFill>
                  <a:schemeClr val="tx1"/>
                </a:solidFill>
                <a:round/>
              </a:ln>
              <a:effectLst/>
            </c:spPr>
          </c:errBars>
          <c:cat>
            <c:strRef>
              <c:f>'Bait outcome'!$B$8:$D$8</c:f>
              <c:strCache>
                <c:ptCount val="3"/>
                <c:pt idx="0">
                  <c:v>Ignored</c:v>
                </c:pt>
                <c:pt idx="1">
                  <c:v>Showed interest</c:v>
                </c:pt>
                <c:pt idx="2">
                  <c:v>Consumed</c:v>
                </c:pt>
              </c:strCache>
            </c:strRef>
          </c:cat>
          <c:val>
            <c:numRef>
              <c:f>'Bait outcome'!$B$9:$D$9</c:f>
              <c:numCache>
                <c:formatCode>0%</c:formatCode>
                <c:ptCount val="3"/>
                <c:pt idx="0">
                  <c:v>0.85915492957746475</c:v>
                </c:pt>
                <c:pt idx="1">
                  <c:v>0.11267605633802817</c:v>
                </c:pt>
                <c:pt idx="2">
                  <c:v>0.12676056338028169</c:v>
                </c:pt>
              </c:numCache>
            </c:numRef>
          </c:val>
          <c:extLst>
            <c:ext xmlns:c16="http://schemas.microsoft.com/office/drawing/2014/chart" uri="{C3380CC4-5D6E-409C-BE32-E72D297353CC}">
              <c16:uniqueId val="{00000000-036D-4C4C-B208-76C52954B7D6}"/>
            </c:ext>
          </c:extLst>
        </c:ser>
        <c:ser>
          <c:idx val="1"/>
          <c:order val="1"/>
          <c:tx>
            <c:strRef>
              <c:f>'Bait outcome'!$A$10</c:f>
              <c:strCache>
                <c:ptCount val="1"/>
                <c:pt idx="0">
                  <c:v>Egg</c:v>
                </c:pt>
              </c:strCache>
            </c:strRef>
          </c:tx>
          <c:spPr>
            <a:solidFill>
              <a:srgbClr val="84AC9D"/>
            </a:solidFill>
            <a:ln>
              <a:noFill/>
            </a:ln>
            <a:effectLst/>
          </c:spPr>
          <c:invertIfNegative val="0"/>
          <c:dPt>
            <c:idx val="0"/>
            <c:invertIfNegative val="0"/>
            <c:bubble3D val="0"/>
            <c:spPr>
              <a:solidFill>
                <a:srgbClr val="84AC9D"/>
              </a:solidFill>
              <a:ln>
                <a:noFill/>
              </a:ln>
              <a:effectLst/>
            </c:spPr>
            <c:extLst>
              <c:ext xmlns:c16="http://schemas.microsoft.com/office/drawing/2014/chart" uri="{C3380CC4-5D6E-409C-BE32-E72D297353CC}">
                <c16:uniqueId val="{00000002-036D-4C4C-B208-76C52954B7D6}"/>
              </c:ext>
            </c:extLst>
          </c:dPt>
          <c:errBars>
            <c:errBarType val="both"/>
            <c:errValType val="cust"/>
            <c:noEndCap val="0"/>
            <c:plus>
              <c:numRef>
                <c:f>'Bait outcome'!$C$21:$C$23</c:f>
                <c:numCache>
                  <c:formatCode>General</c:formatCode>
                  <c:ptCount val="3"/>
                  <c:pt idx="0">
                    <c:v>0.11666666666666664</c:v>
                  </c:pt>
                  <c:pt idx="1">
                    <c:v>0.10333333333333328</c:v>
                  </c:pt>
                  <c:pt idx="2">
                    <c:v>9.9999999999999978E-2</c:v>
                  </c:pt>
                </c:numCache>
              </c:numRef>
            </c:plus>
            <c:minus>
              <c:numRef>
                <c:f>'Bait outcome'!$B$21:$B$23</c:f>
                <c:numCache>
                  <c:formatCode>General</c:formatCode>
                  <c:ptCount val="3"/>
                  <c:pt idx="0">
                    <c:v>0.10333333333333333</c:v>
                  </c:pt>
                  <c:pt idx="1">
                    <c:v>0.1166666666666667</c:v>
                  </c:pt>
                  <c:pt idx="2">
                    <c:v>0.10999999999999999</c:v>
                  </c:pt>
                </c:numCache>
              </c:numRef>
            </c:minus>
            <c:spPr>
              <a:noFill/>
              <a:ln w="9525" cap="flat" cmpd="sng" algn="ctr">
                <a:solidFill>
                  <a:schemeClr val="tx1"/>
                </a:solidFill>
                <a:round/>
              </a:ln>
              <a:effectLst/>
            </c:spPr>
          </c:errBars>
          <c:cat>
            <c:strRef>
              <c:f>'Bait outcome'!$B$8:$D$8</c:f>
              <c:strCache>
                <c:ptCount val="3"/>
                <c:pt idx="0">
                  <c:v>Ignored</c:v>
                </c:pt>
                <c:pt idx="1">
                  <c:v>Showed interest</c:v>
                </c:pt>
                <c:pt idx="2">
                  <c:v>Consumed</c:v>
                </c:pt>
              </c:strCache>
            </c:strRef>
          </c:cat>
          <c:val>
            <c:numRef>
              <c:f>'Bait outcome'!$B$10:$D$10</c:f>
              <c:numCache>
                <c:formatCode>0%</c:formatCode>
                <c:ptCount val="3"/>
                <c:pt idx="0">
                  <c:v>0.37333333333333335</c:v>
                </c:pt>
                <c:pt idx="1">
                  <c:v>0.62666666666666671</c:v>
                </c:pt>
                <c:pt idx="2">
                  <c:v>0.6</c:v>
                </c:pt>
              </c:numCache>
            </c:numRef>
          </c:val>
          <c:extLst>
            <c:ext xmlns:c16="http://schemas.microsoft.com/office/drawing/2014/chart" uri="{C3380CC4-5D6E-409C-BE32-E72D297353CC}">
              <c16:uniqueId val="{00000003-036D-4C4C-B208-76C52954B7D6}"/>
            </c:ext>
          </c:extLst>
        </c:ser>
        <c:ser>
          <c:idx val="2"/>
          <c:order val="2"/>
          <c:tx>
            <c:strRef>
              <c:f>'Bait outcome'!$A$11</c:f>
              <c:strCache>
                <c:ptCount val="1"/>
                <c:pt idx="0">
                  <c:v>Intestine</c:v>
                </c:pt>
              </c:strCache>
            </c:strRef>
          </c:tx>
          <c:spPr>
            <a:solidFill>
              <a:srgbClr val="657689"/>
            </a:solidFill>
            <a:ln>
              <a:noFill/>
            </a:ln>
            <a:effectLst/>
          </c:spPr>
          <c:invertIfNegative val="0"/>
          <c:errBars>
            <c:errBarType val="both"/>
            <c:errValType val="cust"/>
            <c:noEndCap val="0"/>
            <c:plus>
              <c:numRef>
                <c:f>'Bait outcome'!$C$15:$C$17</c:f>
                <c:numCache>
                  <c:formatCode>General</c:formatCode>
                  <c:ptCount val="3"/>
                  <c:pt idx="0">
                    <c:v>7.5755395683453242E-2</c:v>
                  </c:pt>
                  <c:pt idx="1">
                    <c:v>5.4244604316546763E-2</c:v>
                  </c:pt>
                  <c:pt idx="2">
                    <c:v>3.7913669064748245E-2</c:v>
                  </c:pt>
                </c:numCache>
              </c:numRef>
            </c:plus>
            <c:minus>
              <c:numRef>
                <c:f>'Bait outcome'!$B$15:$B$17</c:f>
                <c:numCache>
                  <c:formatCode>General</c:formatCode>
                  <c:ptCount val="3"/>
                  <c:pt idx="0">
                    <c:v>5.4244604316546763E-2</c:v>
                  </c:pt>
                  <c:pt idx="1">
                    <c:v>7.5755395683453242E-2</c:v>
                  </c:pt>
                  <c:pt idx="2">
                    <c:v>6.2086330935251843E-2</c:v>
                  </c:pt>
                </c:numCache>
              </c:numRef>
            </c:minus>
            <c:spPr>
              <a:noFill/>
              <a:ln w="9525" cap="flat" cmpd="sng" algn="ctr">
                <a:solidFill>
                  <a:schemeClr val="tx1"/>
                </a:solidFill>
                <a:round/>
              </a:ln>
              <a:effectLst/>
            </c:spPr>
          </c:errBars>
          <c:cat>
            <c:strRef>
              <c:f>'Bait outcome'!$B$8:$D$8</c:f>
              <c:strCache>
                <c:ptCount val="3"/>
                <c:pt idx="0">
                  <c:v>Ignored</c:v>
                </c:pt>
                <c:pt idx="1">
                  <c:v>Showed interest</c:v>
                </c:pt>
                <c:pt idx="2">
                  <c:v>Consumed</c:v>
                </c:pt>
              </c:strCache>
            </c:strRef>
          </c:cat>
          <c:val>
            <c:numRef>
              <c:f>'Bait outcome'!$B$11:$D$11</c:f>
              <c:numCache>
                <c:formatCode>0%</c:formatCode>
                <c:ptCount val="3"/>
                <c:pt idx="0">
                  <c:v>0.19424460431654678</c:v>
                </c:pt>
                <c:pt idx="1">
                  <c:v>0.80575539568345322</c:v>
                </c:pt>
                <c:pt idx="2">
                  <c:v>0.8920863309352518</c:v>
                </c:pt>
              </c:numCache>
            </c:numRef>
          </c:val>
          <c:extLst>
            <c:ext xmlns:c16="http://schemas.microsoft.com/office/drawing/2014/chart" uri="{C3380CC4-5D6E-409C-BE32-E72D297353CC}">
              <c16:uniqueId val="{00000004-036D-4C4C-B208-76C52954B7D6}"/>
            </c:ext>
          </c:extLst>
        </c:ser>
        <c:dLbls>
          <c:showLegendKey val="0"/>
          <c:showVal val="0"/>
          <c:showCatName val="0"/>
          <c:showSerName val="0"/>
          <c:showPercent val="0"/>
          <c:showBubbleSize val="0"/>
        </c:dLbls>
        <c:gapWidth val="219"/>
        <c:overlap val="-27"/>
        <c:axId val="828837056"/>
        <c:axId val="828837448"/>
      </c:barChart>
      <c:catAx>
        <c:axId val="828837056"/>
        <c:scaling>
          <c:orientation val="minMax"/>
        </c:scaling>
        <c:delete val="1"/>
        <c:axPos val="b"/>
        <c:numFmt formatCode="General" sourceLinked="1"/>
        <c:majorTickMark val="none"/>
        <c:minorTickMark val="none"/>
        <c:tickLblPos val="nextTo"/>
        <c:crossAx val="828837448"/>
        <c:crosses val="autoZero"/>
        <c:auto val="1"/>
        <c:lblAlgn val="ctr"/>
        <c:lblOffset val="100"/>
        <c:noMultiLvlLbl val="0"/>
      </c:catAx>
      <c:valAx>
        <c:axId val="82883744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crossAx val="828837056"/>
        <c:crosses val="autoZero"/>
        <c:crossBetween val="between"/>
      </c:valAx>
      <c:spPr>
        <a:noFill/>
        <a:ln>
          <a:noFill/>
        </a:ln>
        <a:effectLst/>
      </c:spPr>
    </c:plotArea>
    <c:legend>
      <c:legendPos val="b"/>
      <c:layout>
        <c:manualLayout>
          <c:xMode val="edge"/>
          <c:yMode val="edge"/>
          <c:x val="7.0696194225721778E-2"/>
          <c:y val="4.2146969074059536E-2"/>
          <c:w val="0.22319094488188976"/>
          <c:h val="6.4901521164788339E-2"/>
        </c:manualLayout>
      </c:layout>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Securite_alimentaire!$B$46</c:f>
              <c:strCache>
                <c:ptCount val="1"/>
                <c:pt idx="0">
                  <c:v>Femmes</c:v>
                </c:pt>
              </c:strCache>
            </c:strRef>
          </c:tx>
          <c:spPr>
            <a:solidFill>
              <a:srgbClr val="50B4C8"/>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Securite_alimentaire!$A$47:$A$50</c:f>
              <c:strCache>
                <c:ptCount val="4"/>
                <c:pt idx="0">
                  <c:v>Au cours du dernier mois, vous ou quelqu'un de votre ménage a-t-il dû vendre les objets de valeur pour acheter de la nourriture ?</c:v>
                </c:pt>
                <c:pt idx="1">
                  <c:v>Au cours des 7 derniers jours, est-ce que vous ou quelqu'un de votre famille avez dû réduire le nombre de repas consommés dans une journée ?    </c:v>
                </c:pt>
                <c:pt idx="2">
                  <c:v>Au cours des 7 derniers jours, les adultes ont-ils dû réduire leur consommation pour que les jeunes enfants puissent manger ?     </c:v>
                </c:pt>
                <c:pt idx="3">
                  <c:v>Au cours des 7 derniers jours, avez-vous dû emprunter de la nourriture ou compter sur l'aide d'un ami ou d'un proche ?</c:v>
                </c:pt>
              </c:strCache>
            </c:strRef>
          </c:cat>
          <c:val>
            <c:numRef>
              <c:f>Securite_alimentaire!$B$47:$B$50</c:f>
              <c:numCache>
                <c:formatCode>0%</c:formatCode>
                <c:ptCount val="4"/>
                <c:pt idx="0">
                  <c:v>0.2</c:v>
                </c:pt>
                <c:pt idx="1">
                  <c:v>0.24</c:v>
                </c:pt>
                <c:pt idx="2">
                  <c:v>0.25</c:v>
                </c:pt>
                <c:pt idx="3">
                  <c:v>0.23</c:v>
                </c:pt>
              </c:numCache>
            </c:numRef>
          </c:val>
          <c:extLst>
            <c:ext xmlns:c16="http://schemas.microsoft.com/office/drawing/2014/chart" uri="{C3380CC4-5D6E-409C-BE32-E72D297353CC}">
              <c16:uniqueId val="{00000000-C31A-4C18-AC0C-6104322BE2CA}"/>
            </c:ext>
          </c:extLst>
        </c:ser>
        <c:ser>
          <c:idx val="1"/>
          <c:order val="1"/>
          <c:tx>
            <c:strRef>
              <c:f>Securite_alimentaire!$C$46</c:f>
              <c:strCache>
                <c:ptCount val="1"/>
                <c:pt idx="0">
                  <c:v>Hommes</c:v>
                </c:pt>
              </c:strCache>
            </c:strRef>
          </c:tx>
          <c:spPr>
            <a:solidFill>
              <a:srgbClr val="657689"/>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Securite_alimentaire!$A$47:$A$50</c:f>
              <c:strCache>
                <c:ptCount val="4"/>
                <c:pt idx="0">
                  <c:v>Au cours du dernier mois, vous ou quelqu'un de votre ménage a-t-il dû vendre les objets de valeur pour acheter de la nourriture ?</c:v>
                </c:pt>
                <c:pt idx="1">
                  <c:v>Au cours des 7 derniers jours, est-ce que vous ou quelqu'un de votre famille avez dû réduire le nombre de repas consommés dans une journée ?    </c:v>
                </c:pt>
                <c:pt idx="2">
                  <c:v>Au cours des 7 derniers jours, les adultes ont-ils dû réduire leur consommation pour que les jeunes enfants puissent manger ?     </c:v>
                </c:pt>
                <c:pt idx="3">
                  <c:v>Au cours des 7 derniers jours, avez-vous dû emprunter de la nourriture ou compter sur l'aide d'un ami ou d'un proche ?</c:v>
                </c:pt>
              </c:strCache>
            </c:strRef>
          </c:cat>
          <c:val>
            <c:numRef>
              <c:f>Securite_alimentaire!$C$47:$C$50</c:f>
              <c:numCache>
                <c:formatCode>0%</c:formatCode>
                <c:ptCount val="4"/>
                <c:pt idx="0">
                  <c:v>0.18</c:v>
                </c:pt>
                <c:pt idx="1">
                  <c:v>0.23</c:v>
                </c:pt>
                <c:pt idx="2">
                  <c:v>0.18</c:v>
                </c:pt>
                <c:pt idx="3">
                  <c:v>0.18</c:v>
                </c:pt>
              </c:numCache>
            </c:numRef>
          </c:val>
          <c:extLst>
            <c:ext xmlns:c16="http://schemas.microsoft.com/office/drawing/2014/chart" uri="{C3380CC4-5D6E-409C-BE32-E72D297353CC}">
              <c16:uniqueId val="{00000001-C31A-4C18-AC0C-6104322BE2CA}"/>
            </c:ext>
          </c:extLst>
        </c:ser>
        <c:dLbls>
          <c:showLegendKey val="0"/>
          <c:showVal val="0"/>
          <c:showCatName val="0"/>
          <c:showSerName val="0"/>
          <c:showPercent val="0"/>
          <c:showBubbleSize val="0"/>
        </c:dLbls>
        <c:gapWidth val="182"/>
        <c:axId val="253175552"/>
        <c:axId val="253296320"/>
      </c:barChart>
      <c:catAx>
        <c:axId val="253175552"/>
        <c:scaling>
          <c:orientation val="minMax"/>
        </c:scaling>
        <c:delete val="1"/>
        <c:axPos val="l"/>
        <c:numFmt formatCode="General" sourceLinked="1"/>
        <c:majorTickMark val="none"/>
        <c:minorTickMark val="none"/>
        <c:tickLblPos val="nextTo"/>
        <c:crossAx val="253296320"/>
        <c:crosses val="autoZero"/>
        <c:auto val="1"/>
        <c:lblAlgn val="r"/>
        <c:lblOffset val="100"/>
        <c:noMultiLvlLbl val="0"/>
      </c:catAx>
      <c:valAx>
        <c:axId val="253296320"/>
        <c:scaling>
          <c:orientation val="minMax"/>
        </c:scaling>
        <c:delete val="1"/>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253175552"/>
        <c:crosses val="autoZero"/>
        <c:crossBetween val="between"/>
      </c:valAx>
      <c:spPr>
        <a:noFill/>
        <a:ln>
          <a:noFill/>
        </a:ln>
        <a:effectLst/>
      </c:spPr>
    </c:plotArea>
    <c:legend>
      <c:legendPos val="b"/>
      <c:layout>
        <c:manualLayout>
          <c:xMode val="edge"/>
          <c:yMode val="edge"/>
          <c:x val="1.5269454394619564E-2"/>
          <c:y val="0.93472628693238902"/>
          <c:w val="0.31214025752685809"/>
          <c:h val="6.0886330695664383E-2"/>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0.1594</cdr:x>
      <cdr:y>0.04258</cdr:y>
    </cdr:from>
    <cdr:to>
      <cdr:x>0.20523</cdr:x>
      <cdr:y>0.10293</cdr:y>
    </cdr:to>
    <cdr:sp macro="" textlink="">
      <cdr:nvSpPr>
        <cdr:cNvPr id="2" name="Rectangle 1">
          <a:extLst xmlns:a="http://schemas.openxmlformats.org/drawingml/2006/main">
            <a:ext uri="{FF2B5EF4-FFF2-40B4-BE49-F238E27FC236}">
              <a16:creationId xmlns:a16="http://schemas.microsoft.com/office/drawing/2014/main" id="{EA633C55-955F-4628-9FC0-7271B2EFC4D1}"/>
            </a:ext>
          </a:extLst>
        </cdr:cNvPr>
        <cdr:cNvSpPr/>
      </cdr:nvSpPr>
      <cdr:spPr>
        <a:xfrm xmlns:a="http://schemas.openxmlformats.org/drawingml/2006/main">
          <a:off x="1943356" y="259894"/>
          <a:ext cx="558799" cy="368300"/>
        </a:xfrm>
        <a:prstGeom xmlns:a="http://schemas.openxmlformats.org/drawingml/2006/main" prst="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fr-FR" sz="1800" dirty="0">
              <a:solidFill>
                <a:schemeClr val="tx1"/>
              </a:solidFill>
            </a:rPr>
            <a:t>HZ2</a:t>
          </a:r>
        </a:p>
      </cdr:txBody>
    </cdr:sp>
  </cdr:relSizeAnchor>
  <cdr:relSizeAnchor xmlns:cdr="http://schemas.openxmlformats.org/drawingml/2006/chartDrawing">
    <cdr:from>
      <cdr:x>0.2146</cdr:x>
      <cdr:y>0.04466</cdr:y>
    </cdr:from>
    <cdr:to>
      <cdr:x>0.30208</cdr:x>
      <cdr:y>0.10501</cdr:y>
    </cdr:to>
    <cdr:sp macro="" textlink="">
      <cdr:nvSpPr>
        <cdr:cNvPr id="3" name="Rectangle 2">
          <a:extLst xmlns:a="http://schemas.openxmlformats.org/drawingml/2006/main">
            <a:ext uri="{FF2B5EF4-FFF2-40B4-BE49-F238E27FC236}">
              <a16:creationId xmlns:a16="http://schemas.microsoft.com/office/drawing/2014/main" id="{D02D1B94-BE8B-43BE-8571-1646DC5DA9C8}"/>
            </a:ext>
          </a:extLst>
        </cdr:cNvPr>
        <cdr:cNvSpPr/>
      </cdr:nvSpPr>
      <cdr:spPr>
        <a:xfrm xmlns:a="http://schemas.openxmlformats.org/drawingml/2006/main">
          <a:off x="2616456" y="272594"/>
          <a:ext cx="1066544" cy="368300"/>
        </a:xfrm>
        <a:prstGeom xmlns:a="http://schemas.openxmlformats.org/drawingml/2006/main" prst="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800" dirty="0">
              <a:solidFill>
                <a:schemeClr val="tx1"/>
              </a:solidFill>
            </a:rPr>
            <a:t>HZ3</a:t>
          </a:r>
        </a:p>
      </cdr:txBody>
    </cdr:sp>
  </cdr:relSizeAnchor>
  <cdr:relSizeAnchor xmlns:cdr="http://schemas.openxmlformats.org/drawingml/2006/chartDrawing">
    <cdr:from>
      <cdr:x>0.09898</cdr:x>
      <cdr:y>0.04295</cdr:y>
    </cdr:from>
    <cdr:to>
      <cdr:x>0.14481</cdr:x>
      <cdr:y>0.1033</cdr:y>
    </cdr:to>
    <cdr:sp macro="" textlink="">
      <cdr:nvSpPr>
        <cdr:cNvPr id="4" name="Rectangle 3">
          <a:extLst xmlns:a="http://schemas.openxmlformats.org/drawingml/2006/main">
            <a:ext uri="{FF2B5EF4-FFF2-40B4-BE49-F238E27FC236}">
              <a16:creationId xmlns:a16="http://schemas.microsoft.com/office/drawing/2014/main" id="{D02D1B94-BE8B-43BE-8571-1646DC5DA9C8}"/>
            </a:ext>
          </a:extLst>
        </cdr:cNvPr>
        <cdr:cNvSpPr/>
      </cdr:nvSpPr>
      <cdr:spPr>
        <a:xfrm xmlns:a="http://schemas.openxmlformats.org/drawingml/2006/main">
          <a:off x="1206756" y="262157"/>
          <a:ext cx="558799" cy="368300"/>
        </a:xfrm>
        <a:prstGeom xmlns:a="http://schemas.openxmlformats.org/drawingml/2006/main" prst="rect">
          <a:avLst/>
        </a:prstGeom>
        <a:solidFill xmlns:a="http://schemas.openxmlformats.org/drawingml/2006/main">
          <a:schemeClr val="bg1"/>
        </a:solidFill>
        <a:ln xmlns:a="http://schemas.openxmlformats.org/drawingml/2006/main">
          <a:solidFill>
            <a:schemeClr val="bg1"/>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r>
            <a:rPr lang="fr-FR" sz="1800" dirty="0">
              <a:solidFill>
                <a:schemeClr val="tx1"/>
              </a:solidFill>
            </a:rPr>
            <a:t>HZ1</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fr-FR"/>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11D4B8-126E-4310-B2F1-C6EF63183E97}" type="datetimeFigureOut">
              <a:rPr lang="fr-FR" smtClean="0"/>
              <a:t>01/04/2020</a:t>
            </a:fld>
            <a:endParaRPr lang="fr-FR"/>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fr-FR"/>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fr-F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2AF7473-C203-4E29-A449-A61F3A9F057A}" type="slidenum">
              <a:rPr lang="fr-FR" smtClean="0"/>
              <a:t>‹#›</a:t>
            </a:fld>
            <a:endParaRPr lang="fr-FR"/>
          </a:p>
        </p:txBody>
      </p:sp>
    </p:spTree>
    <p:extLst>
      <p:ext uri="{BB962C8B-B14F-4D97-AF65-F5344CB8AC3E}">
        <p14:creationId xmlns:p14="http://schemas.microsoft.com/office/powerpoint/2010/main" val="1610823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e l'image des diapositives 1">
            <a:extLst>
              <a:ext uri="{FF2B5EF4-FFF2-40B4-BE49-F238E27FC236}">
                <a16:creationId xmlns:a16="http://schemas.microsoft.com/office/drawing/2014/main" id="{17BCE38B-BF15-4A05-B5B5-19DBB40E9B5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Espace réservé des commentaires 2">
            <a:extLst>
              <a:ext uri="{FF2B5EF4-FFF2-40B4-BE49-F238E27FC236}">
                <a16:creationId xmlns:a16="http://schemas.microsoft.com/office/drawing/2014/main" id="{5184EE55-8200-43EF-A852-59B6B551C4F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altLang="fr-FR" dirty="0"/>
          </a:p>
        </p:txBody>
      </p:sp>
      <p:sp>
        <p:nvSpPr>
          <p:cNvPr id="34820" name="Espace réservé du numéro de diapositive 3">
            <a:extLst>
              <a:ext uri="{FF2B5EF4-FFF2-40B4-BE49-F238E27FC236}">
                <a16:creationId xmlns:a16="http://schemas.microsoft.com/office/drawing/2014/main" id="{93AF1DDE-722C-4194-B8E9-80E0BB618F1D}"/>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57066" indent="-291179" eaLnBrk="0" hangingPunct="0">
              <a:defRPr>
                <a:solidFill>
                  <a:schemeClr val="tx1"/>
                </a:solidFill>
                <a:latin typeface="Arial" panose="020B0604020202020204" pitchFamily="34" charset="0"/>
                <a:cs typeface="Arial" panose="020B0604020202020204" pitchFamily="34" charset="0"/>
              </a:defRPr>
            </a:lvl2pPr>
            <a:lvl3pPr marL="1164717" indent="-232943" eaLnBrk="0" hangingPunct="0">
              <a:defRPr>
                <a:solidFill>
                  <a:schemeClr val="tx1"/>
                </a:solidFill>
                <a:latin typeface="Arial" panose="020B0604020202020204" pitchFamily="34" charset="0"/>
                <a:cs typeface="Arial" panose="020B0604020202020204" pitchFamily="34" charset="0"/>
              </a:defRPr>
            </a:lvl3pPr>
            <a:lvl4pPr marL="1630604" indent="-232943" eaLnBrk="0" hangingPunct="0">
              <a:defRPr>
                <a:solidFill>
                  <a:schemeClr val="tx1"/>
                </a:solidFill>
                <a:latin typeface="Arial" panose="020B0604020202020204" pitchFamily="34" charset="0"/>
                <a:cs typeface="Arial" panose="020B0604020202020204" pitchFamily="34" charset="0"/>
              </a:defRPr>
            </a:lvl4pPr>
            <a:lvl5pPr marL="2096491" indent="-232943" eaLnBrk="0" hangingPunct="0">
              <a:defRPr>
                <a:solidFill>
                  <a:schemeClr val="tx1"/>
                </a:solidFill>
                <a:latin typeface="Arial" panose="020B0604020202020204" pitchFamily="34" charset="0"/>
                <a:cs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6378103-85CD-42FC-8189-264AEF934D63}" type="slidenum">
              <a:rPr lang="en-US" altLang="fr-FR">
                <a:latin typeface="Calibri" panose="020F0502020204030204" pitchFamily="34" charset="0"/>
              </a:rPr>
              <a:pPr eaLnBrk="1" hangingPunct="1"/>
              <a:t>1</a:t>
            </a:fld>
            <a:endParaRPr lang="en-US" altLang="fr-FR" dirty="0">
              <a:latin typeface="Calibri" panose="020F0502020204030204" pitchFamily="34" charset="0"/>
            </a:endParaRPr>
          </a:p>
        </p:txBody>
      </p:sp>
    </p:spTree>
    <p:extLst>
      <p:ext uri="{BB962C8B-B14F-4D97-AF65-F5344CB8AC3E}">
        <p14:creationId xmlns:p14="http://schemas.microsoft.com/office/powerpoint/2010/main" val="742529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75E186-0E9E-4CB8-84EE-650AD8C9C3C7}"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81</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7719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D75E186-0E9E-4CB8-84EE-650AD8C9C3C7}"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4290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4/1/20</a:t>
            </a:fld>
            <a:endParaRPr lang="en-US" dirty="0"/>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4E5243-F52A-4D37-9694-EB26C6C31910}" type="datetimeFigureOut">
              <a:rPr lang="en-US" dirty="0"/>
              <a:t>4/1/20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77B6E1-634A-48DC-9E8B-D894023267EF}" type="datetimeFigureOut">
              <a:rPr lang="en-US" dirty="0"/>
              <a:t>4/1/20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B2D3E9E-A95C-48F2-B4BF-A71542E0BE9A}" type="datetimeFigureOut">
              <a:rPr lang="en-US" dirty="0"/>
              <a:t>4/1/20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4/1/20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12952B5-7A2F-4CC8-B7CE-9234E21C2837}" type="datetimeFigureOut">
              <a:rPr lang="en-US" dirty="0"/>
              <a:t>4/1/20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E1DA07A-9201-4B4B-BAF2-015AFA30F520}" type="datetimeFigureOut">
              <a:rPr lang="en-US" dirty="0"/>
              <a:t>4/1/20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D7E00A-486F-4252-8B1D-E32645521F49}" type="datetimeFigureOut">
              <a:rPr lang="en-US" dirty="0"/>
              <a:t>4/1/20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FigureOut">
              <a:rPr lang="en-US" dirty="0"/>
              <a:t>4/1/20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a:t>Edit Master text styles</a:t>
            </a:r>
          </a:p>
        </p:txBody>
      </p:sp>
      <p:sp>
        <p:nvSpPr>
          <p:cNvPr id="5" name="Date Placeholder 4"/>
          <p:cNvSpPr>
            <a:spLocks noGrp="1"/>
          </p:cNvSpPr>
          <p:nvPr>
            <p:ph type="dt" sz="half" idx="10"/>
          </p:nvPr>
        </p:nvSpPr>
        <p:spPr/>
        <p:txBody>
          <a:bodyPr/>
          <a:lstStyle/>
          <a:p>
            <a:fld id="{AF6E2C9B-5FA2-460D-9BE7-B0812FC2A6FF}" type="datetimeFigureOut">
              <a:rPr lang="en-US" dirty="0"/>
              <a:t>4/1/20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5586B75A-687E-405C-8A0B-8D00578BA2C3}" type="datetimeFigureOut">
              <a:rPr lang="en-US" dirty="0"/>
              <a:pPr/>
              <a:t>4/1/20</a:t>
            </a:fld>
            <a:endParaRPr lang="en-US" dirty="0"/>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US" dirty="0"/>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5586B75A-687E-405C-8A0B-8D00578BA2C3}" type="datetimeFigureOut">
              <a:rPr lang="en-US" dirty="0"/>
              <a:pPr/>
              <a:t>4/1/20</a:t>
            </a:fld>
            <a:endParaRPr lang="en-US" dirty="0"/>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US" dirty="0"/>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emf"/><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30.jp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39.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0.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29.jpg"/><Relationship Id="rId1" Type="http://schemas.openxmlformats.org/officeDocument/2006/relationships/slideLayout" Target="../slideLayouts/slideLayout2.xml"/><Relationship Id="rId4" Type="http://schemas.openxmlformats.org/officeDocument/2006/relationships/image" Target="../media/image30.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14.jp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6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4B78048-16EE-4E29-9AE7-FFF2C518A580}"/>
              </a:ext>
            </a:extLst>
          </p:cNvPr>
          <p:cNvSpPr/>
          <p:nvPr/>
        </p:nvSpPr>
        <p:spPr>
          <a:xfrm>
            <a:off x="0" y="270803"/>
            <a:ext cx="12192000" cy="737823"/>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lvl="1" algn="ctr">
              <a:buFont typeface="Arial" pitchFamily="34" charset="0"/>
              <a:buNone/>
              <a:defRPr/>
            </a:pPr>
            <a:r>
              <a:rPr lang="en-US" sz="3200" b="1" dirty="0">
                <a:solidFill>
                  <a:schemeClr val="bg1"/>
                </a:solidFill>
                <a:latin typeface="Calibri" panose="020F0502020204030204" pitchFamily="34" charset="0"/>
                <a:cs typeface="Calibri" panose="020F0502020204030204" pitchFamily="34" charset="0"/>
              </a:rPr>
              <a:t>CELLULE D’ANALYSE EN SCIENCES SOCIALES (CASS)</a:t>
            </a:r>
          </a:p>
        </p:txBody>
      </p:sp>
      <p:sp>
        <p:nvSpPr>
          <p:cNvPr id="3" name="Rectangle 2">
            <a:extLst>
              <a:ext uri="{FF2B5EF4-FFF2-40B4-BE49-F238E27FC236}">
                <a16:creationId xmlns:a16="http://schemas.microsoft.com/office/drawing/2014/main" id="{CE270174-0556-441F-9CFF-2E9FA1B9C56A}"/>
              </a:ext>
            </a:extLst>
          </p:cNvPr>
          <p:cNvSpPr/>
          <p:nvPr/>
        </p:nvSpPr>
        <p:spPr>
          <a:xfrm>
            <a:off x="0" y="1317100"/>
            <a:ext cx="12192000" cy="448212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t"/>
          <a:lstStyle/>
          <a:p>
            <a:pPr lvl="1" algn="ctr">
              <a:buFont typeface="Arial" pitchFamily="34" charset="0"/>
              <a:buNone/>
              <a:defRPr/>
            </a:pPr>
            <a:r>
              <a:rPr lang="fr-FR" sz="4800" b="1" dirty="0">
                <a:solidFill>
                  <a:schemeClr val="bg1"/>
                </a:solidFill>
                <a:latin typeface="Calibri" panose="020F0502020204030204" pitchFamily="34" charset="0"/>
                <a:cs typeface="Calibri" panose="020F0502020204030204" pitchFamily="34" charset="0"/>
              </a:rPr>
              <a:t>Protocole CASS pour les études connaissances, attitudes et pratiques</a:t>
            </a:r>
            <a:endParaRPr lang="en-US" altLang="fr-FR" sz="2000" b="1" dirty="0">
              <a:solidFill>
                <a:schemeClr val="bg1"/>
              </a:solidFill>
            </a:endParaRPr>
          </a:p>
        </p:txBody>
      </p:sp>
      <p:pic>
        <p:nvPicPr>
          <p:cNvPr id="2057" name="Image 1">
            <a:extLst>
              <a:ext uri="{FF2B5EF4-FFF2-40B4-BE49-F238E27FC236}">
                <a16:creationId xmlns:a16="http://schemas.microsoft.com/office/drawing/2014/main" id="{D5889534-7B97-4D1E-A9D0-EB4387DDD21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4833" y="6055190"/>
            <a:ext cx="2564287" cy="64109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460079F7-F8FD-4D61-BA2D-221BB80F8D68}"/>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9120" y="5904579"/>
            <a:ext cx="3236879" cy="788733"/>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61">
            <a:extLst>
              <a:ext uri="{FF2B5EF4-FFF2-40B4-BE49-F238E27FC236}">
                <a16:creationId xmlns:a16="http://schemas.microsoft.com/office/drawing/2014/main" id="{57EFC346-0522-4C0B-961E-0322FF267BE2}"/>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b="-7616"/>
          <a:stretch>
            <a:fillRect/>
          </a:stretch>
        </p:blipFill>
        <p:spPr bwMode="auto">
          <a:xfrm>
            <a:off x="9841530" y="5886908"/>
            <a:ext cx="2343059" cy="90917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14">
            <a:extLst>
              <a:ext uri="{FF2B5EF4-FFF2-40B4-BE49-F238E27FC236}">
                <a16:creationId xmlns:a16="http://schemas.microsoft.com/office/drawing/2014/main" id="{D972C0A7-5C4A-4ABC-A7F1-33D8AFEFC10E}"/>
              </a:ext>
            </a:extLst>
          </p:cNvPr>
          <p:cNvSpPr>
            <a:spLocks noChangeArrowheads="1"/>
          </p:cNvSpPr>
          <p:nvPr/>
        </p:nvSpPr>
        <p:spPr bwMode="auto">
          <a:xfrm flipV="1">
            <a:off x="391424" y="5956675"/>
            <a:ext cx="19493512"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alibri Light" panose="020F0302020204030204" pitchFamily="34" charset="0"/>
                <a:ea typeface="Times New Roman" panose="02020603050405020304" pitchFamily="18" charset="0"/>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2" name="Picture 11" descr="Image result for IFRC logo">
            <a:extLst>
              <a:ext uri="{FF2B5EF4-FFF2-40B4-BE49-F238E27FC236}">
                <a16:creationId xmlns:a16="http://schemas.microsoft.com/office/drawing/2014/main" id="{92DBFA68-1BC8-478B-863D-FC8BCCEA9076}"/>
              </a:ext>
            </a:extLst>
          </p:cNvPr>
          <p:cNvPicPr/>
          <p:nvPr/>
        </p:nvPicPr>
        <p:blipFill>
          <a:blip r:embed="rId6" cstate="email">
            <a:extLst>
              <a:ext uri="{28A0092B-C50C-407E-A947-70E740481C1C}">
                <a14:useLocalDpi xmlns:a14="http://schemas.microsoft.com/office/drawing/2010/main"/>
              </a:ext>
            </a:extLst>
          </a:blip>
          <a:srcRect/>
          <a:stretch>
            <a:fillRect/>
          </a:stretch>
        </p:blipFill>
        <p:spPr bwMode="auto">
          <a:xfrm>
            <a:off x="8541201" y="5983167"/>
            <a:ext cx="1122110" cy="713120"/>
          </a:xfrm>
          <a:prstGeom prst="rect">
            <a:avLst/>
          </a:prstGeom>
          <a:noFill/>
          <a:ln>
            <a:noFill/>
          </a:ln>
        </p:spPr>
      </p:pic>
      <p:pic>
        <p:nvPicPr>
          <p:cNvPr id="8" name="Picture 7" descr="A close up of a logo&#10;&#10;Description generated with very high confidence">
            <a:extLst>
              <a:ext uri="{FF2B5EF4-FFF2-40B4-BE49-F238E27FC236}">
                <a16:creationId xmlns:a16="http://schemas.microsoft.com/office/drawing/2014/main" id="{17B5FFA1-F7C8-4A33-8701-5590A672DB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53137" y="6055190"/>
            <a:ext cx="1930925" cy="517825"/>
          </a:xfrm>
          <a:prstGeom prst="rect">
            <a:avLst/>
          </a:prstGeom>
        </p:spPr>
      </p:pic>
      <p:pic>
        <p:nvPicPr>
          <p:cNvPr id="6" name="Graphic 5" descr="Bar chart">
            <a:extLst>
              <a:ext uri="{FF2B5EF4-FFF2-40B4-BE49-F238E27FC236}">
                <a16:creationId xmlns:a16="http://schemas.microsoft.com/office/drawing/2014/main" id="{A21F6FAD-EDD6-40E3-99FA-DF9C9382B20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flipH="1">
            <a:off x="4432460" y="3106919"/>
            <a:ext cx="3327079" cy="2502264"/>
          </a:xfrm>
          <a:prstGeom prst="rect">
            <a:avLst/>
          </a:prstGeom>
        </p:spPr>
      </p:pic>
    </p:spTree>
    <p:extLst>
      <p:ext uri="{BB962C8B-B14F-4D97-AF65-F5344CB8AC3E}">
        <p14:creationId xmlns:p14="http://schemas.microsoft.com/office/powerpoint/2010/main" val="1353715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Programmer une question dans magpi</a:t>
            </a:r>
          </a:p>
        </p:txBody>
      </p:sp>
      <p:pic>
        <p:nvPicPr>
          <p:cNvPr id="7" name="Content Placeholder 6">
            <a:extLst>
              <a:ext uri="{FF2B5EF4-FFF2-40B4-BE49-F238E27FC236}">
                <a16:creationId xmlns:a16="http://schemas.microsoft.com/office/drawing/2014/main" id="{50FEDF3B-6B28-41C4-9983-6768105B7E5A}"/>
              </a:ext>
            </a:extLst>
          </p:cNvPr>
          <p:cNvPicPr>
            <a:picLocks noGrp="1" noChangeAspect="1"/>
          </p:cNvPicPr>
          <p:nvPr>
            <p:ph idx="1"/>
          </p:nvPr>
        </p:nvPicPr>
        <p:blipFill>
          <a:blip r:embed="rId2"/>
          <a:stretch>
            <a:fillRect/>
          </a:stretch>
        </p:blipFill>
        <p:spPr>
          <a:xfrm>
            <a:off x="-1" y="1062727"/>
            <a:ext cx="5935579" cy="5749261"/>
          </a:xfrm>
        </p:spPr>
      </p:pic>
      <p:grpSp>
        <p:nvGrpSpPr>
          <p:cNvPr id="8" name="Group 7">
            <a:extLst>
              <a:ext uri="{FF2B5EF4-FFF2-40B4-BE49-F238E27FC236}">
                <a16:creationId xmlns:a16="http://schemas.microsoft.com/office/drawing/2014/main" id="{F1C25400-4943-4039-AC8D-94252F1B2AED}"/>
              </a:ext>
            </a:extLst>
          </p:cNvPr>
          <p:cNvGrpSpPr/>
          <p:nvPr/>
        </p:nvGrpSpPr>
        <p:grpSpPr>
          <a:xfrm>
            <a:off x="68510" y="1980850"/>
            <a:ext cx="780177" cy="780177"/>
            <a:chOff x="4563611" y="1333499"/>
            <a:chExt cx="780177" cy="780177"/>
          </a:xfrm>
        </p:grpSpPr>
        <p:pic>
          <p:nvPicPr>
            <p:cNvPr id="9" name="Picture 8">
              <a:extLst>
                <a:ext uri="{FF2B5EF4-FFF2-40B4-BE49-F238E27FC236}">
                  <a16:creationId xmlns:a16="http://schemas.microsoft.com/office/drawing/2014/main" id="{4FECA5DF-3486-4598-A0F8-5DF09225C77B}"/>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DB18C242-9C75-4F09-AC95-99B28BFB9058}"/>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grpSp>
        <p:nvGrpSpPr>
          <p:cNvPr id="12" name="Group 11">
            <a:extLst>
              <a:ext uri="{FF2B5EF4-FFF2-40B4-BE49-F238E27FC236}">
                <a16:creationId xmlns:a16="http://schemas.microsoft.com/office/drawing/2014/main" id="{137F2B54-FFF0-491B-996A-131B9F120A89}"/>
              </a:ext>
            </a:extLst>
          </p:cNvPr>
          <p:cNvGrpSpPr/>
          <p:nvPr/>
        </p:nvGrpSpPr>
        <p:grpSpPr>
          <a:xfrm>
            <a:off x="4549629" y="4901617"/>
            <a:ext cx="780177" cy="780177"/>
            <a:chOff x="4563611" y="1333499"/>
            <a:chExt cx="780177" cy="780177"/>
          </a:xfrm>
        </p:grpSpPr>
        <p:pic>
          <p:nvPicPr>
            <p:cNvPr id="13" name="Picture 12">
              <a:extLst>
                <a:ext uri="{FF2B5EF4-FFF2-40B4-BE49-F238E27FC236}">
                  <a16:creationId xmlns:a16="http://schemas.microsoft.com/office/drawing/2014/main" id="{316D3F53-E052-4823-82A4-AF77C7989003}"/>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4" name="TextBox 13">
              <a:extLst>
                <a:ext uri="{FF2B5EF4-FFF2-40B4-BE49-F238E27FC236}">
                  <a16:creationId xmlns:a16="http://schemas.microsoft.com/office/drawing/2014/main" id="{0D3CAF69-6AAB-4249-AEF3-77A2BF8F7B2D}"/>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grpSp>
        <p:nvGrpSpPr>
          <p:cNvPr id="15" name="Group 14">
            <a:extLst>
              <a:ext uri="{FF2B5EF4-FFF2-40B4-BE49-F238E27FC236}">
                <a16:creationId xmlns:a16="http://schemas.microsoft.com/office/drawing/2014/main" id="{D6C094DA-B319-40F3-B6E3-5F870285FC05}"/>
              </a:ext>
            </a:extLst>
          </p:cNvPr>
          <p:cNvGrpSpPr/>
          <p:nvPr/>
        </p:nvGrpSpPr>
        <p:grpSpPr>
          <a:xfrm>
            <a:off x="220910" y="2133250"/>
            <a:ext cx="780177" cy="780177"/>
            <a:chOff x="4563611" y="1333499"/>
            <a:chExt cx="780177" cy="780177"/>
          </a:xfrm>
        </p:grpSpPr>
        <p:pic>
          <p:nvPicPr>
            <p:cNvPr id="16" name="Picture 15">
              <a:extLst>
                <a:ext uri="{FF2B5EF4-FFF2-40B4-BE49-F238E27FC236}">
                  <a16:creationId xmlns:a16="http://schemas.microsoft.com/office/drawing/2014/main" id="{37A801BD-8E4C-4C4B-92D6-748D11E4143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7" name="TextBox 16">
              <a:extLst>
                <a:ext uri="{FF2B5EF4-FFF2-40B4-BE49-F238E27FC236}">
                  <a16:creationId xmlns:a16="http://schemas.microsoft.com/office/drawing/2014/main" id="{DF4087D5-20ED-4557-A04D-456DA113FB84}"/>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
        <p:nvSpPr>
          <p:cNvPr id="18" name="Content Placeholder 2">
            <a:extLst>
              <a:ext uri="{FF2B5EF4-FFF2-40B4-BE49-F238E27FC236}">
                <a16:creationId xmlns:a16="http://schemas.microsoft.com/office/drawing/2014/main" id="{DA0705B8-D0B9-4E9C-9C59-77286BA8FFB1}"/>
              </a:ext>
            </a:extLst>
          </p:cNvPr>
          <p:cNvSpPr txBox="1">
            <a:spLocks/>
          </p:cNvSpPr>
          <p:nvPr/>
        </p:nvSpPr>
        <p:spPr>
          <a:xfrm>
            <a:off x="5163468" y="5223893"/>
            <a:ext cx="4089590" cy="475727"/>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fr-FR" dirty="0"/>
              <a:t>Choisir la catégorie de question</a:t>
            </a:r>
          </a:p>
          <a:p>
            <a:endParaRPr lang="fr-FR" dirty="0"/>
          </a:p>
        </p:txBody>
      </p:sp>
    </p:spTree>
    <p:extLst>
      <p:ext uri="{BB962C8B-B14F-4D97-AF65-F5344CB8AC3E}">
        <p14:creationId xmlns:p14="http://schemas.microsoft.com/office/powerpoint/2010/main" val="34645137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Content Placeholder 42">
            <a:extLst>
              <a:ext uri="{FF2B5EF4-FFF2-40B4-BE49-F238E27FC236}">
                <a16:creationId xmlns:a16="http://schemas.microsoft.com/office/drawing/2014/main" id="{876F2BD8-4DE9-465D-811B-58037C23C286}"/>
              </a:ext>
            </a:extLst>
          </p:cNvPr>
          <p:cNvPicPr>
            <a:picLocks noGrp="1" noChangeAspect="1"/>
          </p:cNvPicPr>
          <p:nvPr>
            <p:ph idx="1"/>
          </p:nvPr>
        </p:nvPicPr>
        <p:blipFill>
          <a:blip r:embed="rId2"/>
          <a:stretch>
            <a:fillRect/>
          </a:stretch>
        </p:blipFill>
        <p:spPr>
          <a:xfrm>
            <a:off x="-1" y="1061572"/>
            <a:ext cx="6002705" cy="5796428"/>
          </a:xfr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Programmer une question dans magpi</a:t>
            </a:r>
          </a:p>
        </p:txBody>
      </p:sp>
      <p:sp>
        <p:nvSpPr>
          <p:cNvPr id="15" name="Content Placeholder 2">
            <a:extLst>
              <a:ext uri="{FF2B5EF4-FFF2-40B4-BE49-F238E27FC236}">
                <a16:creationId xmlns:a16="http://schemas.microsoft.com/office/drawing/2014/main" id="{2C352ED9-1C8D-4262-A9B7-EC5399C323FF}"/>
              </a:ext>
            </a:extLst>
          </p:cNvPr>
          <p:cNvSpPr txBox="1">
            <a:spLocks/>
          </p:cNvSpPr>
          <p:nvPr/>
        </p:nvSpPr>
        <p:spPr>
          <a:xfrm>
            <a:off x="6790931" y="1955683"/>
            <a:ext cx="5173957" cy="422134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b="1" dirty="0"/>
              <a:t>Question à choix unique</a:t>
            </a:r>
          </a:p>
          <a:p>
            <a:r>
              <a:rPr lang="fr-FR" dirty="0"/>
              <a:t>1. Choisir le type de question </a:t>
            </a:r>
          </a:p>
          <a:p>
            <a:r>
              <a:rPr lang="fr-FR" dirty="0"/>
              <a:t>2. Sous « Prompt »: écrire la question</a:t>
            </a:r>
          </a:p>
          <a:p>
            <a:r>
              <a:rPr lang="fr-FR" dirty="0"/>
              <a:t>3. Sous « Data </a:t>
            </a:r>
            <a:r>
              <a:rPr lang="fr-FR" dirty="0" err="1"/>
              <a:t>field</a:t>
            </a:r>
            <a:r>
              <a:rPr lang="fr-FR" dirty="0"/>
              <a:t> »: écrire « </a:t>
            </a:r>
            <a:r>
              <a:rPr lang="fr-FR" dirty="0" err="1"/>
              <a:t>V</a:t>
            </a:r>
            <a:r>
              <a:rPr lang="fr-FR" b="1" dirty="0" err="1"/>
              <a:t>n</a:t>
            </a:r>
            <a:r>
              <a:rPr lang="fr-FR" dirty="0"/>
              <a:t> »</a:t>
            </a:r>
          </a:p>
          <a:p>
            <a:pPr lvl="1"/>
            <a:r>
              <a:rPr lang="fr-FR" dirty="0"/>
              <a:t>(</a:t>
            </a:r>
            <a:r>
              <a:rPr lang="fr-FR" sz="2000" b="1" dirty="0"/>
              <a:t>n</a:t>
            </a:r>
            <a:r>
              <a:rPr lang="fr-FR" sz="2000" dirty="0"/>
              <a:t> étant le numéro de la question 1, 2…)</a:t>
            </a:r>
          </a:p>
          <a:p>
            <a:r>
              <a:rPr lang="fr-FR" dirty="0"/>
              <a:t>4. Sous « Label »: écrire la réponse</a:t>
            </a:r>
          </a:p>
          <a:p>
            <a:pPr lvl="2"/>
            <a:endParaRPr lang="fr-FR" dirty="0"/>
          </a:p>
          <a:p>
            <a:endParaRPr lang="fr-FR" dirty="0"/>
          </a:p>
        </p:txBody>
      </p:sp>
      <p:sp>
        <p:nvSpPr>
          <p:cNvPr id="16" name="TextBox 15">
            <a:extLst>
              <a:ext uri="{FF2B5EF4-FFF2-40B4-BE49-F238E27FC236}">
                <a16:creationId xmlns:a16="http://schemas.microsoft.com/office/drawing/2014/main" id="{56FD9071-C5F7-402A-A824-5ADA2AD54395}"/>
              </a:ext>
            </a:extLst>
          </p:cNvPr>
          <p:cNvSpPr txBox="1"/>
          <p:nvPr/>
        </p:nvSpPr>
        <p:spPr>
          <a:xfrm>
            <a:off x="36353" y="4282684"/>
            <a:ext cx="3813752" cy="592263"/>
          </a:xfrm>
          <a:prstGeom prst="rect">
            <a:avLst/>
          </a:prstGeom>
          <a:noFill/>
          <a:ln w="28575">
            <a:solidFill>
              <a:srgbClr val="C00000"/>
            </a:solidFill>
          </a:ln>
        </p:spPr>
        <p:txBody>
          <a:bodyPr wrap="square" rtlCol="0">
            <a:spAutoFit/>
          </a:bodyPr>
          <a:lstStyle/>
          <a:p>
            <a:endParaRPr lang="fr-FR" dirty="0"/>
          </a:p>
        </p:txBody>
      </p:sp>
      <p:cxnSp>
        <p:nvCxnSpPr>
          <p:cNvPr id="17" name="Straight Arrow Connector 16">
            <a:extLst>
              <a:ext uri="{FF2B5EF4-FFF2-40B4-BE49-F238E27FC236}">
                <a16:creationId xmlns:a16="http://schemas.microsoft.com/office/drawing/2014/main" id="{068480C2-D19E-4E74-84F1-F2A142810809}"/>
              </a:ext>
            </a:extLst>
          </p:cNvPr>
          <p:cNvCxnSpPr>
            <a:cxnSpLocks/>
          </p:cNvCxnSpPr>
          <p:nvPr/>
        </p:nvCxnSpPr>
        <p:spPr>
          <a:xfrm flipH="1">
            <a:off x="2053389" y="3112168"/>
            <a:ext cx="4737543" cy="59355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B316569-BD8E-4C69-A66D-86F6E0C5C6BD}"/>
              </a:ext>
            </a:extLst>
          </p:cNvPr>
          <p:cNvCxnSpPr>
            <a:cxnSpLocks/>
          </p:cNvCxnSpPr>
          <p:nvPr/>
        </p:nvCxnSpPr>
        <p:spPr>
          <a:xfrm flipH="1">
            <a:off x="481263" y="3577390"/>
            <a:ext cx="6447307" cy="105877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64AC80A-038B-46D0-9EE8-22C57E39E741}"/>
              </a:ext>
            </a:extLst>
          </p:cNvPr>
          <p:cNvCxnSpPr>
            <a:cxnSpLocks/>
          </p:cNvCxnSpPr>
          <p:nvPr/>
        </p:nvCxnSpPr>
        <p:spPr>
          <a:xfrm flipH="1">
            <a:off x="786063" y="4395537"/>
            <a:ext cx="6174593" cy="152400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2497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Programmer une question dans magpi</a:t>
            </a:r>
          </a:p>
        </p:txBody>
      </p:sp>
      <p:pic>
        <p:nvPicPr>
          <p:cNvPr id="7" name="Content Placeholder 6">
            <a:extLst>
              <a:ext uri="{FF2B5EF4-FFF2-40B4-BE49-F238E27FC236}">
                <a16:creationId xmlns:a16="http://schemas.microsoft.com/office/drawing/2014/main" id="{50FEDF3B-6B28-41C4-9983-6768105B7E5A}"/>
              </a:ext>
            </a:extLst>
          </p:cNvPr>
          <p:cNvPicPr>
            <a:picLocks noGrp="1" noChangeAspect="1"/>
          </p:cNvPicPr>
          <p:nvPr>
            <p:ph idx="1"/>
          </p:nvPr>
        </p:nvPicPr>
        <p:blipFill>
          <a:blip r:embed="rId2"/>
          <a:stretch>
            <a:fillRect/>
          </a:stretch>
        </p:blipFill>
        <p:spPr>
          <a:xfrm>
            <a:off x="-1" y="1062727"/>
            <a:ext cx="5935579" cy="5749261"/>
          </a:xfrm>
        </p:spPr>
      </p:pic>
      <p:sp>
        <p:nvSpPr>
          <p:cNvPr id="14" name="Content Placeholder 2">
            <a:extLst>
              <a:ext uri="{FF2B5EF4-FFF2-40B4-BE49-F238E27FC236}">
                <a16:creationId xmlns:a16="http://schemas.microsoft.com/office/drawing/2014/main" id="{512E6AA8-D2B9-48E5-A949-D1AE26787B97}"/>
              </a:ext>
            </a:extLst>
          </p:cNvPr>
          <p:cNvSpPr txBox="1">
            <a:spLocks/>
          </p:cNvSpPr>
          <p:nvPr/>
        </p:nvSpPr>
        <p:spPr>
          <a:xfrm>
            <a:off x="6790931" y="1966128"/>
            <a:ext cx="5173957" cy="422134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b="1" dirty="0"/>
              <a:t>Question à choix multiples</a:t>
            </a:r>
          </a:p>
          <a:p>
            <a:r>
              <a:rPr lang="fr-FR" dirty="0"/>
              <a:t>1. Choisir le type de question</a:t>
            </a:r>
          </a:p>
          <a:p>
            <a:r>
              <a:rPr lang="fr-FR" dirty="0"/>
              <a:t>2. Sous « Prompt »: écrire la question</a:t>
            </a:r>
          </a:p>
          <a:p>
            <a:r>
              <a:rPr lang="fr-FR" dirty="0"/>
              <a:t>3. Sous « Data </a:t>
            </a:r>
            <a:r>
              <a:rPr lang="fr-FR" dirty="0" err="1"/>
              <a:t>field</a:t>
            </a:r>
            <a:r>
              <a:rPr lang="fr-FR" dirty="0"/>
              <a:t> »: écrire « </a:t>
            </a:r>
            <a:r>
              <a:rPr lang="fr-FR" dirty="0" err="1"/>
              <a:t>V</a:t>
            </a:r>
            <a:r>
              <a:rPr lang="fr-FR" b="1" dirty="0" err="1"/>
              <a:t>n</a:t>
            </a:r>
            <a:r>
              <a:rPr lang="fr-FR" dirty="0"/>
              <a:t> »</a:t>
            </a:r>
          </a:p>
          <a:p>
            <a:pPr lvl="1"/>
            <a:r>
              <a:rPr lang="fr-FR" dirty="0"/>
              <a:t>(</a:t>
            </a:r>
            <a:r>
              <a:rPr lang="fr-FR" sz="2000" b="1" dirty="0"/>
              <a:t>n</a:t>
            </a:r>
            <a:r>
              <a:rPr lang="fr-FR" sz="2000" dirty="0"/>
              <a:t> étant le numéro de la question 1, 2…)</a:t>
            </a:r>
          </a:p>
          <a:p>
            <a:r>
              <a:rPr lang="fr-FR" dirty="0"/>
              <a:t>4. Sous « Label »: écrire la réponse</a:t>
            </a:r>
          </a:p>
          <a:p>
            <a:endParaRPr lang="fr-FR" dirty="0"/>
          </a:p>
        </p:txBody>
      </p:sp>
      <p:sp>
        <p:nvSpPr>
          <p:cNvPr id="15" name="TextBox 14">
            <a:extLst>
              <a:ext uri="{FF2B5EF4-FFF2-40B4-BE49-F238E27FC236}">
                <a16:creationId xmlns:a16="http://schemas.microsoft.com/office/drawing/2014/main" id="{B87B5170-ADF2-47AB-907A-B17A1273E9E1}"/>
              </a:ext>
            </a:extLst>
          </p:cNvPr>
          <p:cNvSpPr txBox="1"/>
          <p:nvPr/>
        </p:nvSpPr>
        <p:spPr>
          <a:xfrm>
            <a:off x="68508" y="3898113"/>
            <a:ext cx="3756871" cy="592263"/>
          </a:xfrm>
          <a:prstGeom prst="rect">
            <a:avLst/>
          </a:prstGeom>
          <a:noFill/>
          <a:ln w="28575">
            <a:solidFill>
              <a:srgbClr val="C00000"/>
            </a:solidFill>
          </a:ln>
        </p:spPr>
        <p:txBody>
          <a:bodyPr wrap="square" rtlCol="0">
            <a:spAutoFit/>
          </a:bodyPr>
          <a:lstStyle/>
          <a:p>
            <a:endParaRPr lang="fr-FR" dirty="0"/>
          </a:p>
        </p:txBody>
      </p:sp>
      <p:cxnSp>
        <p:nvCxnSpPr>
          <p:cNvPr id="16" name="Straight Arrow Connector 15">
            <a:extLst>
              <a:ext uri="{FF2B5EF4-FFF2-40B4-BE49-F238E27FC236}">
                <a16:creationId xmlns:a16="http://schemas.microsoft.com/office/drawing/2014/main" id="{D3FC5B85-53CE-451C-9D43-6EFBFCF70526}"/>
              </a:ext>
            </a:extLst>
          </p:cNvPr>
          <p:cNvCxnSpPr>
            <a:cxnSpLocks/>
          </p:cNvCxnSpPr>
          <p:nvPr/>
        </p:nvCxnSpPr>
        <p:spPr>
          <a:xfrm flipH="1">
            <a:off x="2053389" y="2648342"/>
            <a:ext cx="4850750" cy="65633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28D0249-1644-4106-A85C-433BF7A5F354}"/>
              </a:ext>
            </a:extLst>
          </p:cNvPr>
          <p:cNvCxnSpPr>
            <a:cxnSpLocks/>
          </p:cNvCxnSpPr>
          <p:nvPr/>
        </p:nvCxnSpPr>
        <p:spPr>
          <a:xfrm flipH="1">
            <a:off x="3917659" y="3145872"/>
            <a:ext cx="2986480" cy="10633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EB0C32E-C45E-4409-B348-8CBFA8273AD8}"/>
              </a:ext>
            </a:extLst>
          </p:cNvPr>
          <p:cNvCxnSpPr>
            <a:cxnSpLocks/>
          </p:cNvCxnSpPr>
          <p:nvPr/>
        </p:nvCxnSpPr>
        <p:spPr>
          <a:xfrm flipH="1">
            <a:off x="848687" y="3993160"/>
            <a:ext cx="6055452" cy="107379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E1BE363E-302B-4560-936A-4F69ED8DA2B3}"/>
              </a:ext>
            </a:extLst>
          </p:cNvPr>
          <p:cNvGrpSpPr/>
          <p:nvPr/>
        </p:nvGrpSpPr>
        <p:grpSpPr>
          <a:xfrm>
            <a:off x="4478764" y="4847031"/>
            <a:ext cx="780177" cy="780177"/>
            <a:chOff x="4563611" y="1333499"/>
            <a:chExt cx="780177" cy="780177"/>
          </a:xfrm>
        </p:grpSpPr>
        <p:pic>
          <p:nvPicPr>
            <p:cNvPr id="33" name="Picture 32">
              <a:extLst>
                <a:ext uri="{FF2B5EF4-FFF2-40B4-BE49-F238E27FC236}">
                  <a16:creationId xmlns:a16="http://schemas.microsoft.com/office/drawing/2014/main" id="{DB9EC5AF-5990-415A-B823-2454905EF462}"/>
                </a:ext>
              </a:extLst>
            </p:cNvPr>
            <p:cNvPicPr>
              <a:picLocks noChangeAspect="1"/>
            </p:cNvPicPr>
            <p:nvPr/>
          </p:nvPicPr>
          <p:blipFill>
            <a:blip r:embed="rId3"/>
            <a:stretch>
              <a:fillRect/>
            </a:stretch>
          </p:blipFill>
          <p:spPr>
            <a:xfrm>
              <a:off x="4563611" y="1333499"/>
              <a:ext cx="780177" cy="780177"/>
            </a:xfrm>
            <a:prstGeom prst="rect">
              <a:avLst/>
            </a:prstGeom>
          </p:spPr>
        </p:pic>
        <p:sp>
          <p:nvSpPr>
            <p:cNvPr id="34" name="TextBox 33">
              <a:extLst>
                <a:ext uri="{FF2B5EF4-FFF2-40B4-BE49-F238E27FC236}">
                  <a16:creationId xmlns:a16="http://schemas.microsoft.com/office/drawing/2014/main" id="{404866FB-E9E8-49E8-9B13-252A3880C4AE}"/>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Tree>
    <p:extLst>
      <p:ext uri="{BB962C8B-B14F-4D97-AF65-F5344CB8AC3E}">
        <p14:creationId xmlns:p14="http://schemas.microsoft.com/office/powerpoint/2010/main" val="1407146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Skip pattern</a:t>
            </a:r>
          </a:p>
        </p:txBody>
      </p:sp>
      <p:sp>
        <p:nvSpPr>
          <p:cNvPr id="7" name="Content Placeholder 6">
            <a:extLst>
              <a:ext uri="{FF2B5EF4-FFF2-40B4-BE49-F238E27FC236}">
                <a16:creationId xmlns:a16="http://schemas.microsoft.com/office/drawing/2014/main" id="{87541555-1C3C-43E4-A702-C8ED193E1E5E}"/>
              </a:ext>
            </a:extLst>
          </p:cNvPr>
          <p:cNvSpPr>
            <a:spLocks noGrp="1"/>
          </p:cNvSpPr>
          <p:nvPr>
            <p:ph idx="1"/>
          </p:nvPr>
        </p:nvSpPr>
        <p:spPr/>
        <p:txBody>
          <a:bodyPr/>
          <a:lstStyle/>
          <a:p>
            <a:r>
              <a:rPr lang="fr-FR" b="1" dirty="0"/>
              <a:t>Le « skip pattern » permet de sauter une question en fonction de la réponse donnée à la réponse précédente.</a:t>
            </a:r>
          </a:p>
          <a:p>
            <a:endParaRPr lang="fr-FR" b="1" dirty="0"/>
          </a:p>
          <a:p>
            <a:r>
              <a:rPr lang="fr-FR" b="1" dirty="0"/>
              <a:t>Exemple: </a:t>
            </a:r>
          </a:p>
          <a:p>
            <a:pPr lvl="1"/>
            <a:r>
              <a:rPr lang="fr-FR" b="1" dirty="0"/>
              <a:t>Q1. Sexe du répondant: </a:t>
            </a:r>
            <a:r>
              <a:rPr lang="fr-FR" b="1" dirty="0">
                <a:solidFill>
                  <a:schemeClr val="bg2">
                    <a:lumMod val="50000"/>
                  </a:schemeClr>
                </a:solidFill>
              </a:rPr>
              <a:t>femme</a:t>
            </a:r>
            <a:r>
              <a:rPr lang="fr-FR" b="1" dirty="0"/>
              <a:t> ou </a:t>
            </a:r>
            <a:r>
              <a:rPr lang="fr-FR" b="1" dirty="0">
                <a:solidFill>
                  <a:schemeClr val="accent1">
                    <a:lumMod val="75000"/>
                  </a:schemeClr>
                </a:solidFill>
              </a:rPr>
              <a:t>homme</a:t>
            </a:r>
          </a:p>
          <a:p>
            <a:pPr lvl="2"/>
            <a:r>
              <a:rPr lang="fr-FR" b="1" dirty="0">
                <a:solidFill>
                  <a:schemeClr val="accent1">
                    <a:lumMod val="75000"/>
                  </a:schemeClr>
                </a:solidFill>
              </a:rPr>
              <a:t>Si homme</a:t>
            </a:r>
            <a:r>
              <a:rPr lang="fr-FR" b="1" dirty="0"/>
              <a:t>: passez à la question 3</a:t>
            </a:r>
          </a:p>
          <a:p>
            <a:pPr lvl="2"/>
            <a:r>
              <a:rPr lang="fr-FR" b="1" dirty="0">
                <a:solidFill>
                  <a:schemeClr val="bg2">
                    <a:lumMod val="50000"/>
                  </a:schemeClr>
                </a:solidFill>
              </a:rPr>
              <a:t>Si femme</a:t>
            </a:r>
            <a:r>
              <a:rPr lang="fr-FR" b="1" dirty="0"/>
              <a:t>: passez à la question 2 </a:t>
            </a:r>
          </a:p>
          <a:p>
            <a:pPr lvl="1"/>
            <a:r>
              <a:rPr lang="fr-FR" b="1" dirty="0"/>
              <a:t>Q2. Date du dernier accouchement</a:t>
            </a:r>
          </a:p>
          <a:p>
            <a:pPr lvl="1"/>
            <a:r>
              <a:rPr lang="fr-FR" b="1" dirty="0"/>
              <a:t>Q3. Etc.</a:t>
            </a:r>
          </a:p>
          <a:p>
            <a:endParaRPr lang="fr-FR" dirty="0"/>
          </a:p>
        </p:txBody>
      </p:sp>
      <p:cxnSp>
        <p:nvCxnSpPr>
          <p:cNvPr id="9" name="Connector: Elbow 8">
            <a:extLst>
              <a:ext uri="{FF2B5EF4-FFF2-40B4-BE49-F238E27FC236}">
                <a16:creationId xmlns:a16="http://schemas.microsoft.com/office/drawing/2014/main" id="{F6DD8B75-B8A5-4EA2-80B7-75C497418336}"/>
              </a:ext>
            </a:extLst>
          </p:cNvPr>
          <p:cNvCxnSpPr>
            <a:cxnSpLocks/>
          </p:cNvCxnSpPr>
          <p:nvPr/>
        </p:nvCxnSpPr>
        <p:spPr>
          <a:xfrm>
            <a:off x="4580389" y="4555222"/>
            <a:ext cx="822121" cy="369116"/>
          </a:xfrm>
          <a:prstGeom prst="bentConnector3">
            <a:avLst>
              <a:gd name="adj1" fmla="val 12347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59870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E84CA78-3D58-4199-8287-534272C00998}"/>
              </a:ext>
            </a:extLst>
          </p:cNvPr>
          <p:cNvPicPr>
            <a:picLocks noChangeAspect="1"/>
          </p:cNvPicPr>
          <p:nvPr/>
        </p:nvPicPr>
        <p:blipFill rotWithShape="1">
          <a:blip r:embed="rId2"/>
          <a:srcRect l="56232" t="5213" r="9423" b="5084"/>
          <a:stretch/>
        </p:blipFill>
        <p:spPr>
          <a:xfrm>
            <a:off x="8964386" y="1031435"/>
            <a:ext cx="2971800" cy="582656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Insérer un skip pattern</a:t>
            </a:r>
          </a:p>
        </p:txBody>
      </p:sp>
      <p:pic>
        <p:nvPicPr>
          <p:cNvPr id="9" name="Picture 8">
            <a:extLst>
              <a:ext uri="{FF2B5EF4-FFF2-40B4-BE49-F238E27FC236}">
                <a16:creationId xmlns:a16="http://schemas.microsoft.com/office/drawing/2014/main" id="{1D099B20-031D-44D4-9458-A6ED33C91CE6}"/>
              </a:ext>
            </a:extLst>
          </p:cNvPr>
          <p:cNvPicPr>
            <a:picLocks noChangeAspect="1"/>
          </p:cNvPicPr>
          <p:nvPr/>
        </p:nvPicPr>
        <p:blipFill>
          <a:blip r:embed="rId3"/>
          <a:stretch>
            <a:fillRect/>
          </a:stretch>
        </p:blipFill>
        <p:spPr>
          <a:xfrm>
            <a:off x="0" y="1062727"/>
            <a:ext cx="7479443" cy="5795273"/>
          </a:xfrm>
          <a:prstGeom prst="rect">
            <a:avLst/>
          </a:prstGeom>
        </p:spPr>
      </p:pic>
      <p:pic>
        <p:nvPicPr>
          <p:cNvPr id="11" name="Picture 10">
            <a:extLst>
              <a:ext uri="{FF2B5EF4-FFF2-40B4-BE49-F238E27FC236}">
                <a16:creationId xmlns:a16="http://schemas.microsoft.com/office/drawing/2014/main" id="{D003971E-7601-4ABE-9201-41BA2223323E}"/>
              </a:ext>
            </a:extLst>
          </p:cNvPr>
          <p:cNvPicPr>
            <a:picLocks noChangeAspect="1"/>
          </p:cNvPicPr>
          <p:nvPr/>
        </p:nvPicPr>
        <p:blipFill>
          <a:blip r:embed="rId4"/>
          <a:stretch>
            <a:fillRect/>
          </a:stretch>
        </p:blipFill>
        <p:spPr>
          <a:xfrm>
            <a:off x="9128501" y="1518408"/>
            <a:ext cx="2643570" cy="4702029"/>
          </a:xfrm>
          <a:prstGeom prst="rect">
            <a:avLst/>
          </a:prstGeom>
        </p:spPr>
      </p:pic>
      <p:cxnSp>
        <p:nvCxnSpPr>
          <p:cNvPr id="18" name="Straight Arrow Connector 17">
            <a:extLst>
              <a:ext uri="{FF2B5EF4-FFF2-40B4-BE49-F238E27FC236}">
                <a16:creationId xmlns:a16="http://schemas.microsoft.com/office/drawing/2014/main" id="{E223C436-FAEA-4BDD-8CA3-F6B5D0248CE8}"/>
              </a:ext>
            </a:extLst>
          </p:cNvPr>
          <p:cNvCxnSpPr>
            <a:cxnSpLocks/>
          </p:cNvCxnSpPr>
          <p:nvPr/>
        </p:nvCxnSpPr>
        <p:spPr>
          <a:xfrm flipV="1">
            <a:off x="4815281" y="2399251"/>
            <a:ext cx="4437776" cy="27432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E0AA3C3-15F4-459F-AC1A-7571C9F6C409}"/>
              </a:ext>
            </a:extLst>
          </p:cNvPr>
          <p:cNvCxnSpPr>
            <a:cxnSpLocks/>
          </p:cNvCxnSpPr>
          <p:nvPr/>
        </p:nvCxnSpPr>
        <p:spPr>
          <a:xfrm flipV="1">
            <a:off x="4815281" y="2718032"/>
            <a:ext cx="4437776" cy="274320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62A28F5-14EA-48A6-8D5B-00653E0CC692}"/>
              </a:ext>
            </a:extLst>
          </p:cNvPr>
          <p:cNvCxnSpPr>
            <a:cxnSpLocks/>
          </p:cNvCxnSpPr>
          <p:nvPr/>
        </p:nvCxnSpPr>
        <p:spPr>
          <a:xfrm>
            <a:off x="9389415" y="3087149"/>
            <a:ext cx="0" cy="34185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89677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37BB91E-2B15-479C-A493-E8B04A55DA79}"/>
              </a:ext>
            </a:extLst>
          </p:cNvPr>
          <p:cNvPicPr>
            <a:picLocks noChangeAspect="1"/>
          </p:cNvPicPr>
          <p:nvPr/>
        </p:nvPicPr>
        <p:blipFill rotWithShape="1">
          <a:blip r:embed="rId2"/>
          <a:srcRect l="56232" t="5213" r="9423" b="5084"/>
          <a:stretch/>
        </p:blipFill>
        <p:spPr>
          <a:xfrm>
            <a:off x="8964386" y="1031435"/>
            <a:ext cx="2971800" cy="582656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Insérer un skip pattern</a:t>
            </a:r>
          </a:p>
        </p:txBody>
      </p:sp>
      <p:pic>
        <p:nvPicPr>
          <p:cNvPr id="9" name="Picture 8">
            <a:extLst>
              <a:ext uri="{FF2B5EF4-FFF2-40B4-BE49-F238E27FC236}">
                <a16:creationId xmlns:a16="http://schemas.microsoft.com/office/drawing/2014/main" id="{1D099B20-031D-44D4-9458-A6ED33C91CE6}"/>
              </a:ext>
            </a:extLst>
          </p:cNvPr>
          <p:cNvPicPr>
            <a:picLocks noChangeAspect="1"/>
          </p:cNvPicPr>
          <p:nvPr/>
        </p:nvPicPr>
        <p:blipFill>
          <a:blip r:embed="rId3"/>
          <a:stretch>
            <a:fillRect/>
          </a:stretch>
        </p:blipFill>
        <p:spPr>
          <a:xfrm>
            <a:off x="0" y="1062727"/>
            <a:ext cx="7479443" cy="5795273"/>
          </a:xfrm>
          <a:prstGeom prst="rect">
            <a:avLst/>
          </a:prstGeom>
        </p:spPr>
      </p:pic>
      <p:pic>
        <p:nvPicPr>
          <p:cNvPr id="4" name="Picture 3">
            <a:extLst>
              <a:ext uri="{FF2B5EF4-FFF2-40B4-BE49-F238E27FC236}">
                <a16:creationId xmlns:a16="http://schemas.microsoft.com/office/drawing/2014/main" id="{8D197E8C-366A-4F81-95C6-33548311481A}"/>
              </a:ext>
            </a:extLst>
          </p:cNvPr>
          <p:cNvPicPr>
            <a:picLocks noChangeAspect="1"/>
          </p:cNvPicPr>
          <p:nvPr/>
        </p:nvPicPr>
        <p:blipFill>
          <a:blip r:embed="rId4"/>
          <a:stretch>
            <a:fillRect/>
          </a:stretch>
        </p:blipFill>
        <p:spPr>
          <a:xfrm>
            <a:off x="9144000" y="1536828"/>
            <a:ext cx="2612703" cy="4651701"/>
          </a:xfrm>
          <a:prstGeom prst="rect">
            <a:avLst/>
          </a:prstGeom>
        </p:spPr>
      </p:pic>
      <p:cxnSp>
        <p:nvCxnSpPr>
          <p:cNvPr id="8" name="Straight Arrow Connector 7">
            <a:extLst>
              <a:ext uri="{FF2B5EF4-FFF2-40B4-BE49-F238E27FC236}">
                <a16:creationId xmlns:a16="http://schemas.microsoft.com/office/drawing/2014/main" id="{9AE72A23-59DB-47E8-B891-63A4AF1012EF}"/>
              </a:ext>
            </a:extLst>
          </p:cNvPr>
          <p:cNvCxnSpPr>
            <a:cxnSpLocks/>
          </p:cNvCxnSpPr>
          <p:nvPr/>
        </p:nvCxnSpPr>
        <p:spPr>
          <a:xfrm flipV="1">
            <a:off x="4823670" y="2994870"/>
            <a:ext cx="4471332" cy="284933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B5B0DD7-4AEC-49E6-A57B-B1A35861B2F9}"/>
              </a:ext>
            </a:extLst>
          </p:cNvPr>
          <p:cNvCxnSpPr>
            <a:cxnSpLocks/>
          </p:cNvCxnSpPr>
          <p:nvPr/>
        </p:nvCxnSpPr>
        <p:spPr>
          <a:xfrm>
            <a:off x="9405457" y="3087149"/>
            <a:ext cx="0" cy="20133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EF7FD40-B263-4826-B237-C74BDAFCF607}"/>
              </a:ext>
            </a:extLst>
          </p:cNvPr>
          <p:cNvCxnSpPr>
            <a:cxnSpLocks/>
          </p:cNvCxnSpPr>
          <p:nvPr/>
        </p:nvCxnSpPr>
        <p:spPr>
          <a:xfrm>
            <a:off x="1160477" y="5987194"/>
            <a:ext cx="0" cy="20133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DC3C32B-3C83-4AB2-9540-27F22CCDD6CE}"/>
              </a:ext>
            </a:extLst>
          </p:cNvPr>
          <p:cNvSpPr txBox="1"/>
          <p:nvPr/>
        </p:nvSpPr>
        <p:spPr>
          <a:xfrm>
            <a:off x="971406" y="6153932"/>
            <a:ext cx="2340525" cy="369332"/>
          </a:xfrm>
          <a:prstGeom prst="rect">
            <a:avLst/>
          </a:prstGeom>
          <a:noFill/>
          <a:ln>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35124963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19D75F94-E5BF-47BC-ADDA-73B1758AF9CE}"/>
              </a:ext>
            </a:extLst>
          </p:cNvPr>
          <p:cNvPicPr>
            <a:picLocks noChangeAspect="1"/>
          </p:cNvPicPr>
          <p:nvPr/>
        </p:nvPicPr>
        <p:blipFill>
          <a:blip r:embed="rId2"/>
          <a:stretch>
            <a:fillRect/>
          </a:stretch>
        </p:blipFill>
        <p:spPr>
          <a:xfrm>
            <a:off x="4208936" y="1062727"/>
            <a:ext cx="7983064" cy="5795273"/>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Importer un questionnaire Excel</a:t>
            </a:r>
          </a:p>
        </p:txBody>
      </p:sp>
      <p:sp>
        <p:nvSpPr>
          <p:cNvPr id="5" name="Content Placeholder 4">
            <a:extLst>
              <a:ext uri="{FF2B5EF4-FFF2-40B4-BE49-F238E27FC236}">
                <a16:creationId xmlns:a16="http://schemas.microsoft.com/office/drawing/2014/main" id="{56D9B647-2661-414C-9449-D612C0B9F842}"/>
              </a:ext>
            </a:extLst>
          </p:cNvPr>
          <p:cNvSpPr>
            <a:spLocks noGrp="1"/>
          </p:cNvSpPr>
          <p:nvPr>
            <p:ph idx="1"/>
          </p:nvPr>
        </p:nvSpPr>
        <p:spPr>
          <a:xfrm>
            <a:off x="393107" y="1451903"/>
            <a:ext cx="3631963" cy="5312093"/>
          </a:xfrm>
        </p:spPr>
        <p:txBody>
          <a:bodyPr>
            <a:normAutofit fontScale="92500" lnSpcReduction="10000"/>
          </a:bodyPr>
          <a:lstStyle/>
          <a:p>
            <a:pPr marL="0" indent="0">
              <a:buNone/>
            </a:pPr>
            <a:r>
              <a:rPr lang="fr-FR" sz="2000" dirty="0">
                <a:solidFill>
                  <a:schemeClr val="accent1">
                    <a:lumMod val="75000"/>
                  </a:schemeClr>
                </a:solidFill>
              </a:rPr>
              <a:t>Préparer les </a:t>
            </a:r>
            <a:r>
              <a:rPr lang="fr-FR" sz="2000" b="1" dirty="0">
                <a:solidFill>
                  <a:schemeClr val="accent1">
                    <a:lumMod val="75000"/>
                  </a:schemeClr>
                </a:solidFill>
              </a:rPr>
              <a:t>questions</a:t>
            </a:r>
            <a:r>
              <a:rPr lang="fr-FR" sz="2000" dirty="0">
                <a:solidFill>
                  <a:schemeClr val="accent1">
                    <a:lumMod val="75000"/>
                  </a:schemeClr>
                </a:solidFill>
              </a:rPr>
              <a:t> dans le format suivant</a:t>
            </a:r>
          </a:p>
          <a:p>
            <a:pPr marL="0" indent="0">
              <a:buNone/>
            </a:pPr>
            <a:endParaRPr lang="fr-FR" sz="2000" dirty="0"/>
          </a:p>
          <a:p>
            <a:pPr marL="0" indent="0">
              <a:buNone/>
            </a:pPr>
            <a:r>
              <a:rPr lang="fr-FR" sz="2000" dirty="0">
                <a:solidFill>
                  <a:schemeClr val="accent1">
                    <a:lumMod val="75000"/>
                  </a:schemeClr>
                </a:solidFill>
              </a:rPr>
              <a:t>Notez que:</a:t>
            </a:r>
          </a:p>
          <a:p>
            <a:pPr marL="0" indent="0">
              <a:buNone/>
            </a:pPr>
            <a:r>
              <a:rPr lang="fr-FR" sz="2000" dirty="0"/>
              <a:t>les </a:t>
            </a:r>
            <a:r>
              <a:rPr lang="fr-FR" sz="2000" b="1" dirty="0"/>
              <a:t>réponses</a:t>
            </a:r>
            <a:r>
              <a:rPr lang="fr-FR" sz="2000" dirty="0"/>
              <a:t> doivent être ajoutées manuellement sur magpi</a:t>
            </a:r>
          </a:p>
          <a:p>
            <a:pPr marL="0" indent="0">
              <a:buNone/>
            </a:pPr>
            <a:r>
              <a:rPr lang="fr-FR" sz="2000" dirty="0"/>
              <a:t>les variables pour les questions </a:t>
            </a:r>
            <a:r>
              <a:rPr lang="fr-FR" sz="2000" dirty="0" err="1"/>
              <a:t>CAPs</a:t>
            </a:r>
            <a:r>
              <a:rPr lang="fr-FR" sz="2000" dirty="0"/>
              <a:t> sont nommées V1, V2, V3….</a:t>
            </a:r>
          </a:p>
          <a:p>
            <a:pPr marL="0" indent="0">
              <a:buNone/>
            </a:pPr>
            <a:endParaRPr lang="fr-FR" sz="2000" dirty="0"/>
          </a:p>
          <a:p>
            <a:pPr marL="0" indent="0">
              <a:buNone/>
            </a:pPr>
            <a:endParaRPr lang="fr-FR" sz="2000" dirty="0"/>
          </a:p>
          <a:p>
            <a:pPr marL="0" indent="0">
              <a:buNone/>
            </a:pPr>
            <a:endParaRPr lang="fr-FR" sz="2000" dirty="0"/>
          </a:p>
          <a:p>
            <a:pPr marL="0" indent="0">
              <a:buNone/>
            </a:pPr>
            <a:endParaRPr lang="fr-FR" sz="2000" dirty="0"/>
          </a:p>
          <a:p>
            <a:pPr marL="0" indent="0">
              <a:buNone/>
            </a:pPr>
            <a:endParaRPr lang="fr-FR" sz="2000" dirty="0"/>
          </a:p>
          <a:p>
            <a:pPr marL="0" indent="0">
              <a:buNone/>
            </a:pPr>
            <a:endParaRPr lang="fr-FR" sz="2000" dirty="0"/>
          </a:p>
          <a:p>
            <a:pPr marL="0" indent="0">
              <a:buNone/>
            </a:pPr>
            <a:r>
              <a:rPr lang="fr-FR" sz="1500" dirty="0"/>
              <a:t>Exemple Excel disponible sur le Google Drive</a:t>
            </a:r>
          </a:p>
        </p:txBody>
      </p:sp>
      <p:cxnSp>
        <p:nvCxnSpPr>
          <p:cNvPr id="6" name="Straight Arrow Connector 5">
            <a:extLst>
              <a:ext uri="{FF2B5EF4-FFF2-40B4-BE49-F238E27FC236}">
                <a16:creationId xmlns:a16="http://schemas.microsoft.com/office/drawing/2014/main" id="{49C0E6E4-4154-4B6E-B5A1-D6F1407CDB48}"/>
              </a:ext>
            </a:extLst>
          </p:cNvPr>
          <p:cNvCxnSpPr>
            <a:cxnSpLocks/>
          </p:cNvCxnSpPr>
          <p:nvPr/>
        </p:nvCxnSpPr>
        <p:spPr>
          <a:xfrm>
            <a:off x="1768979" y="3973020"/>
            <a:ext cx="3011568" cy="2139022"/>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9942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Importer un questionnaire Excel</a:t>
            </a:r>
          </a:p>
        </p:txBody>
      </p:sp>
      <p:pic>
        <p:nvPicPr>
          <p:cNvPr id="5" name="Content Placeholder 4">
            <a:extLst>
              <a:ext uri="{FF2B5EF4-FFF2-40B4-BE49-F238E27FC236}">
                <a16:creationId xmlns:a16="http://schemas.microsoft.com/office/drawing/2014/main" id="{ADAF6069-EDC6-4FD5-B029-112246DA4DD9}"/>
              </a:ext>
            </a:extLst>
          </p:cNvPr>
          <p:cNvPicPr>
            <a:picLocks noGrp="1" noChangeAspect="1"/>
          </p:cNvPicPr>
          <p:nvPr>
            <p:ph idx="1"/>
          </p:nvPr>
        </p:nvPicPr>
        <p:blipFill>
          <a:blip r:embed="rId2"/>
          <a:stretch>
            <a:fillRect/>
          </a:stretch>
        </p:blipFill>
        <p:spPr>
          <a:xfrm>
            <a:off x="2501300" y="1379578"/>
            <a:ext cx="7189400" cy="5478422"/>
          </a:xfrm>
        </p:spPr>
      </p:pic>
      <p:grpSp>
        <p:nvGrpSpPr>
          <p:cNvPr id="6" name="Group 5">
            <a:extLst>
              <a:ext uri="{FF2B5EF4-FFF2-40B4-BE49-F238E27FC236}">
                <a16:creationId xmlns:a16="http://schemas.microsoft.com/office/drawing/2014/main" id="{719539EE-D40D-4306-B3FA-A7C8786DD37F}"/>
              </a:ext>
            </a:extLst>
          </p:cNvPr>
          <p:cNvGrpSpPr/>
          <p:nvPr/>
        </p:nvGrpSpPr>
        <p:grpSpPr>
          <a:xfrm>
            <a:off x="7984905" y="3162206"/>
            <a:ext cx="780177" cy="780177"/>
            <a:chOff x="4563611" y="1333499"/>
            <a:chExt cx="780177" cy="780177"/>
          </a:xfrm>
        </p:grpSpPr>
        <p:pic>
          <p:nvPicPr>
            <p:cNvPr id="7" name="Picture 6">
              <a:extLst>
                <a:ext uri="{FF2B5EF4-FFF2-40B4-BE49-F238E27FC236}">
                  <a16:creationId xmlns:a16="http://schemas.microsoft.com/office/drawing/2014/main" id="{BDC28A66-0652-43BC-97D6-96F5B53A4A3D}"/>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90172277-3A6B-4459-A753-C0524B7B76B5}"/>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Tree>
    <p:extLst>
      <p:ext uri="{BB962C8B-B14F-4D97-AF65-F5344CB8AC3E}">
        <p14:creationId xmlns:p14="http://schemas.microsoft.com/office/powerpoint/2010/main" val="41613085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Importer un questionnaire Excel</a:t>
            </a:r>
          </a:p>
        </p:txBody>
      </p:sp>
      <p:pic>
        <p:nvPicPr>
          <p:cNvPr id="5" name="Content Placeholder 4">
            <a:extLst>
              <a:ext uri="{FF2B5EF4-FFF2-40B4-BE49-F238E27FC236}">
                <a16:creationId xmlns:a16="http://schemas.microsoft.com/office/drawing/2014/main" id="{E718858E-9D1D-4FEA-87DC-296175068A94}"/>
              </a:ext>
            </a:extLst>
          </p:cNvPr>
          <p:cNvPicPr>
            <a:picLocks noGrp="1" noChangeAspect="1"/>
          </p:cNvPicPr>
          <p:nvPr>
            <p:ph idx="1"/>
          </p:nvPr>
        </p:nvPicPr>
        <p:blipFill>
          <a:blip r:embed="rId2"/>
          <a:stretch>
            <a:fillRect/>
          </a:stretch>
        </p:blipFill>
        <p:spPr>
          <a:xfrm>
            <a:off x="3550274" y="2011363"/>
            <a:ext cx="5005726" cy="3767137"/>
          </a:xfrm>
        </p:spPr>
      </p:pic>
      <p:grpSp>
        <p:nvGrpSpPr>
          <p:cNvPr id="6" name="Group 5">
            <a:extLst>
              <a:ext uri="{FF2B5EF4-FFF2-40B4-BE49-F238E27FC236}">
                <a16:creationId xmlns:a16="http://schemas.microsoft.com/office/drawing/2014/main" id="{84888F51-594C-45AE-9FD6-510105399877}"/>
              </a:ext>
            </a:extLst>
          </p:cNvPr>
          <p:cNvGrpSpPr/>
          <p:nvPr/>
        </p:nvGrpSpPr>
        <p:grpSpPr>
          <a:xfrm>
            <a:off x="4387125" y="3743320"/>
            <a:ext cx="780177" cy="780177"/>
            <a:chOff x="4563611" y="1333499"/>
            <a:chExt cx="780177" cy="780177"/>
          </a:xfrm>
        </p:grpSpPr>
        <p:pic>
          <p:nvPicPr>
            <p:cNvPr id="7" name="Picture 6">
              <a:extLst>
                <a:ext uri="{FF2B5EF4-FFF2-40B4-BE49-F238E27FC236}">
                  <a16:creationId xmlns:a16="http://schemas.microsoft.com/office/drawing/2014/main" id="{78EA7026-1B29-4502-97CD-74A2CF6B512B}"/>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126A8B20-83BD-4702-954E-2BE247A09BAE}"/>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grpSp>
        <p:nvGrpSpPr>
          <p:cNvPr id="9" name="Group 8">
            <a:extLst>
              <a:ext uri="{FF2B5EF4-FFF2-40B4-BE49-F238E27FC236}">
                <a16:creationId xmlns:a16="http://schemas.microsoft.com/office/drawing/2014/main" id="{E7880266-8A74-4CE5-9F9F-0214611CD0E3}"/>
              </a:ext>
            </a:extLst>
          </p:cNvPr>
          <p:cNvGrpSpPr/>
          <p:nvPr/>
        </p:nvGrpSpPr>
        <p:grpSpPr>
          <a:xfrm>
            <a:off x="5787211" y="3836057"/>
            <a:ext cx="780177" cy="780177"/>
            <a:chOff x="4563611" y="1333499"/>
            <a:chExt cx="780177" cy="780177"/>
          </a:xfrm>
        </p:grpSpPr>
        <p:pic>
          <p:nvPicPr>
            <p:cNvPr id="10" name="Picture 9">
              <a:extLst>
                <a:ext uri="{FF2B5EF4-FFF2-40B4-BE49-F238E27FC236}">
                  <a16:creationId xmlns:a16="http://schemas.microsoft.com/office/drawing/2014/main" id="{0C5E1A7C-9126-4B80-83EC-BB6B647707AF}"/>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1" name="TextBox 10">
              <a:extLst>
                <a:ext uri="{FF2B5EF4-FFF2-40B4-BE49-F238E27FC236}">
                  <a16:creationId xmlns:a16="http://schemas.microsoft.com/office/drawing/2014/main" id="{7D290E5C-6D73-4FFA-9C07-8B17C0B36957}"/>
                </a:ext>
              </a:extLst>
            </p:cNvPr>
            <p:cNvSpPr txBox="1"/>
            <p:nvPr/>
          </p:nvSpPr>
          <p:spPr>
            <a:xfrm>
              <a:off x="4847438" y="1631659"/>
              <a:ext cx="246077" cy="369332"/>
            </a:xfrm>
            <a:prstGeom prst="rect">
              <a:avLst/>
            </a:prstGeom>
            <a:noFill/>
          </p:spPr>
          <p:txBody>
            <a:bodyPr wrap="square" rtlCol="0">
              <a:spAutoFit/>
            </a:bodyPr>
            <a:lstStyle/>
            <a:p>
              <a:r>
                <a:rPr lang="fr-FR" b="1" dirty="0"/>
                <a:t>3</a:t>
              </a:r>
            </a:p>
          </p:txBody>
        </p:sp>
      </p:grpSp>
    </p:spTree>
    <p:extLst>
      <p:ext uri="{BB962C8B-B14F-4D97-AF65-F5344CB8AC3E}">
        <p14:creationId xmlns:p14="http://schemas.microsoft.com/office/powerpoint/2010/main" val="3888184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Modifier un questionnaire pendant la collecte des données </a:t>
            </a:r>
          </a:p>
        </p:txBody>
      </p:sp>
      <p:sp>
        <p:nvSpPr>
          <p:cNvPr id="5" name="Content Placeholder 4">
            <a:extLst>
              <a:ext uri="{FF2B5EF4-FFF2-40B4-BE49-F238E27FC236}">
                <a16:creationId xmlns:a16="http://schemas.microsoft.com/office/drawing/2014/main" id="{56D9B647-2661-414C-9449-D612C0B9F842}"/>
              </a:ext>
            </a:extLst>
          </p:cNvPr>
          <p:cNvSpPr>
            <a:spLocks noGrp="1"/>
          </p:cNvSpPr>
          <p:nvPr>
            <p:ph idx="1"/>
          </p:nvPr>
        </p:nvSpPr>
        <p:spPr/>
        <p:txBody>
          <a:bodyPr/>
          <a:lstStyle/>
          <a:p>
            <a:pPr marL="0" indent="0">
              <a:buNone/>
            </a:pPr>
            <a:r>
              <a:rPr lang="fr-FR" b="1" dirty="0"/>
              <a:t>Eviter de changer les questions et les réponses d’un questionnaire </a:t>
            </a:r>
            <a:r>
              <a:rPr lang="fr-FR" dirty="0"/>
              <a:t>afin de pouvoir comparer les résultats des enquêtes CAP dans différentes Zones de Santé.</a:t>
            </a:r>
          </a:p>
          <a:p>
            <a:endParaRPr lang="fr-FR" dirty="0"/>
          </a:p>
          <a:p>
            <a:pPr marL="0" indent="0">
              <a:buNone/>
            </a:pPr>
            <a:r>
              <a:rPr lang="fr-FR" dirty="0"/>
              <a:t>Notifiez l’équipe SBS du CDC dès que possible afin qu’ils puissent ajuster le code SAS (programme statistique) avant de recevoir les données pour l’analyse.</a:t>
            </a:r>
          </a:p>
          <a:p>
            <a:pPr marL="0" indent="0">
              <a:buNone/>
            </a:pPr>
            <a:endParaRPr lang="fr-FR" dirty="0"/>
          </a:p>
          <a:p>
            <a:pPr marL="0" indent="0">
              <a:buNone/>
            </a:pPr>
            <a:r>
              <a:rPr lang="fr-FR" b="1" dirty="0"/>
              <a:t>Ne modifiez jamais le contenu d’un questionnaire qui a déjà été utilisé pour collecter des données. Si un formulaire doit être modifié, créez une copie.</a:t>
            </a:r>
          </a:p>
        </p:txBody>
      </p:sp>
    </p:spTree>
    <p:extLst>
      <p:ext uri="{BB962C8B-B14F-4D97-AF65-F5344CB8AC3E}">
        <p14:creationId xmlns:p14="http://schemas.microsoft.com/office/powerpoint/2010/main" val="1847381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Approche générale</a:t>
            </a:r>
          </a:p>
        </p:txBody>
      </p:sp>
      <p:graphicFrame>
        <p:nvGraphicFramePr>
          <p:cNvPr id="22" name="Table 21">
            <a:extLst>
              <a:ext uri="{FF2B5EF4-FFF2-40B4-BE49-F238E27FC236}">
                <a16:creationId xmlns:a16="http://schemas.microsoft.com/office/drawing/2014/main" id="{8EAEFE77-1C0C-4399-A2C9-ABFA396D12DA}"/>
              </a:ext>
            </a:extLst>
          </p:cNvPr>
          <p:cNvGraphicFramePr>
            <a:graphicFrameLocks noGrp="1"/>
          </p:cNvGraphicFramePr>
          <p:nvPr>
            <p:extLst>
              <p:ext uri="{D42A27DB-BD31-4B8C-83A1-F6EECF244321}">
                <p14:modId xmlns:p14="http://schemas.microsoft.com/office/powerpoint/2010/main" val="826647121"/>
              </p:ext>
            </p:extLst>
          </p:nvPr>
        </p:nvGraphicFramePr>
        <p:xfrm>
          <a:off x="258511" y="6195085"/>
          <a:ext cx="2222502" cy="571500"/>
        </p:xfrm>
        <a:graphic>
          <a:graphicData uri="http://schemas.openxmlformats.org/drawingml/2006/table">
            <a:tbl>
              <a:tblPr/>
              <a:tblGrid>
                <a:gridCol w="318410">
                  <a:extLst>
                    <a:ext uri="{9D8B030D-6E8A-4147-A177-3AD203B41FA5}">
                      <a16:colId xmlns:a16="http://schemas.microsoft.com/office/drawing/2014/main" val="3214907099"/>
                    </a:ext>
                  </a:extLst>
                </a:gridCol>
                <a:gridCol w="630452">
                  <a:extLst>
                    <a:ext uri="{9D8B030D-6E8A-4147-A177-3AD203B41FA5}">
                      <a16:colId xmlns:a16="http://schemas.microsoft.com/office/drawing/2014/main" val="104762215"/>
                    </a:ext>
                  </a:extLst>
                </a:gridCol>
                <a:gridCol w="318410">
                  <a:extLst>
                    <a:ext uri="{9D8B030D-6E8A-4147-A177-3AD203B41FA5}">
                      <a16:colId xmlns:a16="http://schemas.microsoft.com/office/drawing/2014/main" val="3107590641"/>
                    </a:ext>
                  </a:extLst>
                </a:gridCol>
                <a:gridCol w="318410">
                  <a:extLst>
                    <a:ext uri="{9D8B030D-6E8A-4147-A177-3AD203B41FA5}">
                      <a16:colId xmlns:a16="http://schemas.microsoft.com/office/drawing/2014/main" val="4091852725"/>
                    </a:ext>
                  </a:extLst>
                </a:gridCol>
                <a:gridCol w="318410">
                  <a:extLst>
                    <a:ext uri="{9D8B030D-6E8A-4147-A177-3AD203B41FA5}">
                      <a16:colId xmlns:a16="http://schemas.microsoft.com/office/drawing/2014/main" val="797632950"/>
                    </a:ext>
                  </a:extLst>
                </a:gridCol>
                <a:gridCol w="318410">
                  <a:extLst>
                    <a:ext uri="{9D8B030D-6E8A-4147-A177-3AD203B41FA5}">
                      <a16:colId xmlns:a16="http://schemas.microsoft.com/office/drawing/2014/main" val="2438204416"/>
                    </a:ext>
                  </a:extLst>
                </a:gridCol>
              </a:tblGrid>
              <a:tr h="190500">
                <a:tc>
                  <a:txBody>
                    <a:bodyPr/>
                    <a:lstStyle/>
                    <a:p>
                      <a:pPr algn="l" fontAlgn="b"/>
                      <a:r>
                        <a:rPr lang="fr-FR" sz="1100" b="1"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A9D08E"/>
                    </a:solidFill>
                  </a:tcPr>
                </a:tc>
                <a:tc>
                  <a:txBody>
                    <a:bodyPr/>
                    <a:lstStyle/>
                    <a:p>
                      <a:pPr algn="l" fontAlgn="b"/>
                      <a:r>
                        <a:rPr lang="fr-FR" sz="1100" b="0" i="0" u="none" strike="noStrike" dirty="0">
                          <a:solidFill>
                            <a:srgbClr val="000000"/>
                          </a:solidFill>
                          <a:effectLst/>
                          <a:latin typeface="Calibri" panose="020F0502020204030204" pitchFamily="34" charset="0"/>
                        </a:rPr>
                        <a:t>CASS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fr-FR" sz="1100" b="0" i="0" u="none" strike="noStrike" dirty="0">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fr-FR" sz="1100" b="0" i="0" u="none" strike="noStrike" dirty="0">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fr-FR" sz="1100" b="0" i="0" u="none" strike="noStrike" dirty="0">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fr-FR" sz="1100" b="0" i="0" u="none" strike="noStrike" dirty="0">
                          <a:solidFill>
                            <a:srgbClr val="000000"/>
                          </a:solidFill>
                          <a:effectLst/>
                          <a:latin typeface="Calibri" panose="020F0502020204030204" pitchFamily="34" charset="0"/>
                        </a:rPr>
                        <a:t> </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1271898"/>
                  </a:ext>
                </a:extLst>
              </a:tr>
              <a:tr h="190500">
                <a:tc>
                  <a:txBody>
                    <a:bodyPr/>
                    <a:lstStyle/>
                    <a:p>
                      <a:pPr algn="l" fontAlgn="b"/>
                      <a:r>
                        <a:rPr lang="fr-FR" sz="1100" b="1"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8EA9DB"/>
                    </a:solidFill>
                  </a:tcPr>
                </a:tc>
                <a:tc gridSpan="4">
                  <a:txBody>
                    <a:bodyPr/>
                    <a:lstStyle/>
                    <a:p>
                      <a:pPr algn="l" fontAlgn="b"/>
                      <a:r>
                        <a:rPr lang="fr-FR" sz="1100" b="0" i="0" u="none" strike="noStrike" dirty="0">
                          <a:solidFill>
                            <a:srgbClr val="000000"/>
                          </a:solidFill>
                          <a:effectLst/>
                          <a:latin typeface="Calibri" panose="020F0502020204030204" pitchFamily="34" charset="0"/>
                        </a:rPr>
                        <a:t>Equipe SBS (CDC Atlanta)</a:t>
                      </a:r>
                    </a:p>
                  </a:txBody>
                  <a:tcPr marL="9525" marR="9525" marT="9525" marB="0" anchor="b">
                    <a:lnL>
                      <a:noFill/>
                    </a:lnL>
                    <a:lnR>
                      <a:noFill/>
                    </a:lnR>
                    <a:lnT>
                      <a:noFill/>
                    </a:lnT>
                    <a:lnB>
                      <a:noFill/>
                    </a:lnB>
                  </a:tcPr>
                </a:tc>
                <a:tc hMerge="1">
                  <a:txBody>
                    <a:bodyPr/>
                    <a:lstStyle/>
                    <a:p>
                      <a:endParaRPr lang="fr-FR"/>
                    </a:p>
                  </a:txBody>
                  <a:tcPr/>
                </a:tc>
                <a:tc hMerge="1">
                  <a:txBody>
                    <a:bodyPr/>
                    <a:lstStyle/>
                    <a:p>
                      <a:endParaRPr lang="fr-FR"/>
                    </a:p>
                  </a:txBody>
                  <a:tcPr/>
                </a:tc>
                <a:tc hMerge="1">
                  <a:txBody>
                    <a:bodyPr/>
                    <a:lstStyle/>
                    <a:p>
                      <a:endParaRPr lang="fr-FR"/>
                    </a:p>
                  </a:txBody>
                  <a:tcPr/>
                </a:tc>
                <a:tc>
                  <a:txBody>
                    <a:bodyPr/>
                    <a:lstStyle/>
                    <a:p>
                      <a:pPr algn="l" fontAlgn="b"/>
                      <a:r>
                        <a:rPr lang="fr-FR" sz="1100" b="0" i="0" u="none" strike="noStrike" dirty="0">
                          <a:solidFill>
                            <a:srgbClr val="000000"/>
                          </a:solidFill>
                          <a:effectLst/>
                          <a:latin typeface="Calibri" panose="020F0502020204030204" pitchFamily="34" charset="0"/>
                        </a:rPr>
                        <a:t> </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val="2966559598"/>
                  </a:ext>
                </a:extLst>
              </a:tr>
              <a:tr h="190500">
                <a:tc>
                  <a:txBody>
                    <a:bodyPr/>
                    <a:lstStyle/>
                    <a:p>
                      <a:pPr algn="l" fontAlgn="b"/>
                      <a:r>
                        <a:rPr lang="fr-FR" sz="1100" b="1"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D966"/>
                    </a:solidFill>
                  </a:tcPr>
                </a:tc>
                <a:tc gridSpan="5">
                  <a:txBody>
                    <a:bodyPr/>
                    <a:lstStyle/>
                    <a:p>
                      <a:pPr algn="l" fontAlgn="b"/>
                      <a:r>
                        <a:rPr lang="fr-FR" sz="1100" b="0" i="0" u="none" strike="noStrike" dirty="0">
                          <a:solidFill>
                            <a:srgbClr val="000000"/>
                          </a:solidFill>
                          <a:effectLst/>
                          <a:latin typeface="Calibri" panose="020F0502020204030204" pitchFamily="34" charset="0"/>
                        </a:rPr>
                        <a:t>Partenaires, CASS, CDC Atlanta</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3180625375"/>
                  </a:ext>
                </a:extLst>
              </a:tr>
            </a:tbl>
          </a:graphicData>
        </a:graphic>
      </p:graphicFrame>
      <p:graphicFrame>
        <p:nvGraphicFramePr>
          <p:cNvPr id="4" name="Table 3">
            <a:extLst>
              <a:ext uri="{FF2B5EF4-FFF2-40B4-BE49-F238E27FC236}">
                <a16:creationId xmlns:a16="http://schemas.microsoft.com/office/drawing/2014/main" id="{1CD06557-7327-4235-9FE7-5D773B5B4050}"/>
              </a:ext>
            </a:extLst>
          </p:cNvPr>
          <p:cNvGraphicFramePr>
            <a:graphicFrameLocks noGrp="1"/>
          </p:cNvGraphicFramePr>
          <p:nvPr>
            <p:extLst>
              <p:ext uri="{D42A27DB-BD31-4B8C-83A1-F6EECF244321}">
                <p14:modId xmlns:p14="http://schemas.microsoft.com/office/powerpoint/2010/main" val="4049887869"/>
              </p:ext>
            </p:extLst>
          </p:nvPr>
        </p:nvGraphicFramePr>
        <p:xfrm>
          <a:off x="0" y="1062727"/>
          <a:ext cx="12191997" cy="4903577"/>
        </p:xfrm>
        <a:graphic>
          <a:graphicData uri="http://schemas.openxmlformats.org/drawingml/2006/table">
            <a:tbl>
              <a:tblPr firstRow="1" firstCol="1" bandRow="1"/>
              <a:tblGrid>
                <a:gridCol w="3277392">
                  <a:extLst>
                    <a:ext uri="{9D8B030D-6E8A-4147-A177-3AD203B41FA5}">
                      <a16:colId xmlns:a16="http://schemas.microsoft.com/office/drawing/2014/main" val="1606870024"/>
                    </a:ext>
                  </a:extLst>
                </a:gridCol>
                <a:gridCol w="424505">
                  <a:extLst>
                    <a:ext uri="{9D8B030D-6E8A-4147-A177-3AD203B41FA5}">
                      <a16:colId xmlns:a16="http://schemas.microsoft.com/office/drawing/2014/main" val="2969772459"/>
                    </a:ext>
                  </a:extLst>
                </a:gridCol>
                <a:gridCol w="424505">
                  <a:extLst>
                    <a:ext uri="{9D8B030D-6E8A-4147-A177-3AD203B41FA5}">
                      <a16:colId xmlns:a16="http://schemas.microsoft.com/office/drawing/2014/main" val="3985803400"/>
                    </a:ext>
                  </a:extLst>
                </a:gridCol>
                <a:gridCol w="424505">
                  <a:extLst>
                    <a:ext uri="{9D8B030D-6E8A-4147-A177-3AD203B41FA5}">
                      <a16:colId xmlns:a16="http://schemas.microsoft.com/office/drawing/2014/main" val="3199607484"/>
                    </a:ext>
                  </a:extLst>
                </a:gridCol>
                <a:gridCol w="424505">
                  <a:extLst>
                    <a:ext uri="{9D8B030D-6E8A-4147-A177-3AD203B41FA5}">
                      <a16:colId xmlns:a16="http://schemas.microsoft.com/office/drawing/2014/main" val="3887465285"/>
                    </a:ext>
                  </a:extLst>
                </a:gridCol>
                <a:gridCol w="424505">
                  <a:extLst>
                    <a:ext uri="{9D8B030D-6E8A-4147-A177-3AD203B41FA5}">
                      <a16:colId xmlns:a16="http://schemas.microsoft.com/office/drawing/2014/main" val="108596737"/>
                    </a:ext>
                  </a:extLst>
                </a:gridCol>
                <a:gridCol w="424505">
                  <a:extLst>
                    <a:ext uri="{9D8B030D-6E8A-4147-A177-3AD203B41FA5}">
                      <a16:colId xmlns:a16="http://schemas.microsoft.com/office/drawing/2014/main" val="3001840663"/>
                    </a:ext>
                  </a:extLst>
                </a:gridCol>
                <a:gridCol w="424505">
                  <a:extLst>
                    <a:ext uri="{9D8B030D-6E8A-4147-A177-3AD203B41FA5}">
                      <a16:colId xmlns:a16="http://schemas.microsoft.com/office/drawing/2014/main" val="181789605"/>
                    </a:ext>
                  </a:extLst>
                </a:gridCol>
                <a:gridCol w="424505">
                  <a:extLst>
                    <a:ext uri="{9D8B030D-6E8A-4147-A177-3AD203B41FA5}">
                      <a16:colId xmlns:a16="http://schemas.microsoft.com/office/drawing/2014/main" val="3308156056"/>
                    </a:ext>
                  </a:extLst>
                </a:gridCol>
                <a:gridCol w="424505">
                  <a:extLst>
                    <a:ext uri="{9D8B030D-6E8A-4147-A177-3AD203B41FA5}">
                      <a16:colId xmlns:a16="http://schemas.microsoft.com/office/drawing/2014/main" val="1327331490"/>
                    </a:ext>
                  </a:extLst>
                </a:gridCol>
                <a:gridCol w="424505">
                  <a:extLst>
                    <a:ext uri="{9D8B030D-6E8A-4147-A177-3AD203B41FA5}">
                      <a16:colId xmlns:a16="http://schemas.microsoft.com/office/drawing/2014/main" val="2693738140"/>
                    </a:ext>
                  </a:extLst>
                </a:gridCol>
                <a:gridCol w="424505">
                  <a:extLst>
                    <a:ext uri="{9D8B030D-6E8A-4147-A177-3AD203B41FA5}">
                      <a16:colId xmlns:a16="http://schemas.microsoft.com/office/drawing/2014/main" val="2375389636"/>
                    </a:ext>
                  </a:extLst>
                </a:gridCol>
                <a:gridCol w="424505">
                  <a:extLst>
                    <a:ext uri="{9D8B030D-6E8A-4147-A177-3AD203B41FA5}">
                      <a16:colId xmlns:a16="http://schemas.microsoft.com/office/drawing/2014/main" val="58191325"/>
                    </a:ext>
                  </a:extLst>
                </a:gridCol>
                <a:gridCol w="424505">
                  <a:extLst>
                    <a:ext uri="{9D8B030D-6E8A-4147-A177-3AD203B41FA5}">
                      <a16:colId xmlns:a16="http://schemas.microsoft.com/office/drawing/2014/main" val="1753071384"/>
                    </a:ext>
                  </a:extLst>
                </a:gridCol>
                <a:gridCol w="424505">
                  <a:extLst>
                    <a:ext uri="{9D8B030D-6E8A-4147-A177-3AD203B41FA5}">
                      <a16:colId xmlns:a16="http://schemas.microsoft.com/office/drawing/2014/main" val="1774495650"/>
                    </a:ext>
                  </a:extLst>
                </a:gridCol>
                <a:gridCol w="424505">
                  <a:extLst>
                    <a:ext uri="{9D8B030D-6E8A-4147-A177-3AD203B41FA5}">
                      <a16:colId xmlns:a16="http://schemas.microsoft.com/office/drawing/2014/main" val="3944504920"/>
                    </a:ext>
                  </a:extLst>
                </a:gridCol>
                <a:gridCol w="424505">
                  <a:extLst>
                    <a:ext uri="{9D8B030D-6E8A-4147-A177-3AD203B41FA5}">
                      <a16:colId xmlns:a16="http://schemas.microsoft.com/office/drawing/2014/main" val="1137768160"/>
                    </a:ext>
                  </a:extLst>
                </a:gridCol>
                <a:gridCol w="424505">
                  <a:extLst>
                    <a:ext uri="{9D8B030D-6E8A-4147-A177-3AD203B41FA5}">
                      <a16:colId xmlns:a16="http://schemas.microsoft.com/office/drawing/2014/main" val="1884907398"/>
                    </a:ext>
                  </a:extLst>
                </a:gridCol>
                <a:gridCol w="424505">
                  <a:extLst>
                    <a:ext uri="{9D8B030D-6E8A-4147-A177-3AD203B41FA5}">
                      <a16:colId xmlns:a16="http://schemas.microsoft.com/office/drawing/2014/main" val="4085884439"/>
                    </a:ext>
                  </a:extLst>
                </a:gridCol>
                <a:gridCol w="424505">
                  <a:extLst>
                    <a:ext uri="{9D8B030D-6E8A-4147-A177-3AD203B41FA5}">
                      <a16:colId xmlns:a16="http://schemas.microsoft.com/office/drawing/2014/main" val="2814960232"/>
                    </a:ext>
                  </a:extLst>
                </a:gridCol>
                <a:gridCol w="424505">
                  <a:extLst>
                    <a:ext uri="{9D8B030D-6E8A-4147-A177-3AD203B41FA5}">
                      <a16:colId xmlns:a16="http://schemas.microsoft.com/office/drawing/2014/main" val="4149222321"/>
                    </a:ext>
                  </a:extLst>
                </a:gridCol>
                <a:gridCol w="424505">
                  <a:extLst>
                    <a:ext uri="{9D8B030D-6E8A-4147-A177-3AD203B41FA5}">
                      <a16:colId xmlns:a16="http://schemas.microsoft.com/office/drawing/2014/main" val="2043603526"/>
                    </a:ext>
                  </a:extLst>
                </a:gridCol>
              </a:tblGrid>
              <a:tr h="473248">
                <a:tc>
                  <a:txBody>
                    <a:bodyPr/>
                    <a:lstStyle/>
                    <a:p>
                      <a:pPr algn="r">
                        <a:lnSpc>
                          <a:spcPct val="107000"/>
                        </a:lnSpc>
                        <a:spcAft>
                          <a:spcPts val="0"/>
                        </a:spcAft>
                      </a:pPr>
                      <a:r>
                        <a:rPr lang="fr-FR" sz="11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JOURS</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13</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14</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15</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16</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17</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18</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19</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20</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21</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22</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73034950"/>
                  </a:ext>
                </a:extLst>
              </a:tr>
              <a:tr h="473248">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Elaboration des questions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63608362"/>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Revue des questions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D966"/>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D966"/>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D966"/>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2313333"/>
                  </a:ext>
                </a:extLst>
              </a:tr>
              <a:tr h="473248">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Programmation du questionnaire magpi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01622879"/>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Enquête pilote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84016748"/>
                  </a:ext>
                </a:extLst>
              </a:tr>
              <a:tr h="473248">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Calcul de l'échantillonnage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68555263"/>
                  </a:ext>
                </a:extLst>
              </a:tr>
              <a:tr h="473248">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Formation des enquêteurs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221352886"/>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Collecte des données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3104467"/>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Codage pour l'analyse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9BC2E6"/>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9BC2E6"/>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9BC2E6"/>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9BC2E6"/>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9BC2E6"/>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862738187"/>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Nettoyage des données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17212738"/>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Analyse</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495402014"/>
                  </a:ext>
                </a:extLst>
              </a:tr>
              <a:tr h="473248">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Préparation des présentations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A9D08E"/>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spcAft>
                          <a:spcPts val="0"/>
                        </a:spcAft>
                      </a:pPr>
                      <a:r>
                        <a:rPr lang="fr-FR" sz="1100" dirty="0">
                          <a:solidFill>
                            <a:srgbClr val="A9D08E"/>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9D08E"/>
                    </a:solidFill>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79993749"/>
                  </a:ext>
                </a:extLst>
              </a:tr>
              <a:tr h="237266">
                <a:tc>
                  <a:txBody>
                    <a:bodyPr/>
                    <a:lstStyle/>
                    <a:p>
                      <a:pPr>
                        <a:lnSpc>
                          <a:spcPct val="107000"/>
                        </a:lnSpc>
                        <a:spcAft>
                          <a:spcPts val="0"/>
                        </a:spcAft>
                      </a:pPr>
                      <a:r>
                        <a:rPr lang="fr-FR"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Revue des résultats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pPr>
                      <a:endParaRPr lang="fr-FR" sz="1100" dirty="0">
                        <a:effectLst/>
                        <a:latin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nSpc>
                          <a:spcPct val="107000"/>
                        </a:lnSpc>
                        <a:spcAft>
                          <a:spcPts val="0"/>
                        </a:spcAft>
                      </a:pPr>
                      <a:r>
                        <a:rPr lang="fr-FR" sz="11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endParaRPr lang="fr-FR"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D966"/>
                    </a:solidFill>
                  </a:tcPr>
                </a:tc>
                <a:extLst>
                  <a:ext uri="{0D108BD9-81ED-4DB2-BD59-A6C34878D82A}">
                    <a16:rowId xmlns:a16="http://schemas.microsoft.com/office/drawing/2014/main" val="3207570287"/>
                  </a:ext>
                </a:extLst>
              </a:tr>
            </a:tbl>
          </a:graphicData>
        </a:graphic>
      </p:graphicFrame>
    </p:spTree>
    <p:extLst>
      <p:ext uri="{BB962C8B-B14F-4D97-AF65-F5344CB8AC3E}">
        <p14:creationId xmlns:p14="http://schemas.microsoft.com/office/powerpoint/2010/main" val="206429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Modifier un questionnaire pendant la collecte des données </a:t>
            </a:r>
          </a:p>
        </p:txBody>
      </p:sp>
      <p:sp>
        <p:nvSpPr>
          <p:cNvPr id="5" name="Content Placeholder 4">
            <a:extLst>
              <a:ext uri="{FF2B5EF4-FFF2-40B4-BE49-F238E27FC236}">
                <a16:creationId xmlns:a16="http://schemas.microsoft.com/office/drawing/2014/main" id="{56D9B647-2661-414C-9449-D612C0B9F842}"/>
              </a:ext>
            </a:extLst>
          </p:cNvPr>
          <p:cNvSpPr>
            <a:spLocks noGrp="1"/>
          </p:cNvSpPr>
          <p:nvPr>
            <p:ph idx="1"/>
          </p:nvPr>
        </p:nvSpPr>
        <p:spPr>
          <a:xfrm>
            <a:off x="676656" y="1668380"/>
            <a:ext cx="10753725" cy="4588042"/>
          </a:xfrm>
        </p:spPr>
        <p:txBody>
          <a:bodyPr>
            <a:normAutofit fontScale="92500" lnSpcReduction="10000"/>
          </a:bodyPr>
          <a:lstStyle/>
          <a:p>
            <a:pPr lvl="0"/>
            <a:r>
              <a:rPr lang="fr-FR" dirty="0">
                <a:solidFill>
                  <a:schemeClr val="accent1">
                    <a:lumMod val="75000"/>
                  </a:schemeClr>
                </a:solidFill>
              </a:rPr>
              <a:t>Ajouter une question dans magpi :</a:t>
            </a:r>
          </a:p>
          <a:p>
            <a:pPr lvl="1"/>
            <a:r>
              <a:rPr lang="fr-FR" b="1" dirty="0"/>
              <a:t>ajouter toujours de nouvelles questions à la fin du questionnaire</a:t>
            </a:r>
          </a:p>
          <a:p>
            <a:pPr lvl="1"/>
            <a:r>
              <a:rPr lang="fr-FR" dirty="0"/>
              <a:t>ne </a:t>
            </a:r>
            <a:r>
              <a:rPr lang="fr-FR" b="1" dirty="0"/>
              <a:t>renommez aucune variable, </a:t>
            </a:r>
            <a:r>
              <a:rPr lang="fr-FR" dirty="0"/>
              <a:t>mais ajoutez une lettre après le nom de la variable </a:t>
            </a:r>
          </a:p>
          <a:p>
            <a:pPr lvl="1"/>
            <a:r>
              <a:rPr lang="fr-FR" dirty="0"/>
              <a:t>(par exemple, si vous insérez une nouvelle question entre la question V1 et V2, donnez-lui le nom « V1A »)</a:t>
            </a:r>
          </a:p>
          <a:p>
            <a:pPr lvl="0"/>
            <a:r>
              <a:rPr lang="fr-FR" dirty="0">
                <a:solidFill>
                  <a:schemeClr val="accent1">
                    <a:lumMod val="75000"/>
                  </a:schemeClr>
                </a:solidFill>
              </a:rPr>
              <a:t>Supprimer une question dans magpi : </a:t>
            </a:r>
          </a:p>
          <a:p>
            <a:pPr lvl="1"/>
            <a:r>
              <a:rPr lang="fr-FR" dirty="0"/>
              <a:t>à éviter si possible</a:t>
            </a:r>
          </a:p>
          <a:p>
            <a:pPr lvl="1"/>
            <a:r>
              <a:rPr lang="fr-FR" dirty="0"/>
              <a:t>lorsqu’une question doit être supprimée, ne </a:t>
            </a:r>
            <a:r>
              <a:rPr lang="fr-FR" b="1" dirty="0"/>
              <a:t>renommez aucune variable</a:t>
            </a:r>
            <a:endParaRPr lang="fr-FR" dirty="0"/>
          </a:p>
          <a:p>
            <a:pPr lvl="0"/>
            <a:r>
              <a:rPr lang="fr-FR" dirty="0">
                <a:solidFill>
                  <a:schemeClr val="accent1">
                    <a:lumMod val="75000"/>
                  </a:schemeClr>
                </a:solidFill>
              </a:rPr>
              <a:t>Changer l’ordre des questions dans magpi : </a:t>
            </a:r>
          </a:p>
          <a:p>
            <a:pPr lvl="1"/>
            <a:r>
              <a:rPr lang="fr-FR" dirty="0"/>
              <a:t>à éviter catégoriquement !</a:t>
            </a:r>
          </a:p>
          <a:p>
            <a:pPr lvl="0"/>
            <a:r>
              <a:rPr lang="en-US" dirty="0" err="1">
                <a:solidFill>
                  <a:schemeClr val="accent1">
                    <a:lumMod val="75000"/>
                  </a:schemeClr>
                </a:solidFill>
              </a:rPr>
              <a:t>Déplacer</a:t>
            </a:r>
            <a:r>
              <a:rPr lang="en-US" dirty="0">
                <a:solidFill>
                  <a:schemeClr val="accent1">
                    <a:lumMod val="75000"/>
                  </a:schemeClr>
                </a:solidFill>
              </a:rPr>
              <a:t> </a:t>
            </a:r>
            <a:r>
              <a:rPr lang="en-US" dirty="0" err="1">
                <a:solidFill>
                  <a:schemeClr val="accent1">
                    <a:lumMod val="75000"/>
                  </a:schemeClr>
                </a:solidFill>
              </a:rPr>
              <a:t>une</a:t>
            </a:r>
            <a:r>
              <a:rPr lang="en-US" dirty="0">
                <a:solidFill>
                  <a:schemeClr val="accent1">
                    <a:lumMod val="75000"/>
                  </a:schemeClr>
                </a:solidFill>
              </a:rPr>
              <a:t> question dans magpi :</a:t>
            </a:r>
          </a:p>
          <a:p>
            <a:pPr lvl="1"/>
            <a:r>
              <a:rPr lang="en-US" dirty="0"/>
              <a:t>à </a:t>
            </a:r>
            <a:r>
              <a:rPr lang="en-US" dirty="0" err="1"/>
              <a:t>éviter</a:t>
            </a:r>
            <a:r>
              <a:rPr lang="en-US" dirty="0"/>
              <a:t> </a:t>
            </a:r>
            <a:r>
              <a:rPr lang="en-US" dirty="0" err="1"/>
              <a:t>si</a:t>
            </a:r>
            <a:r>
              <a:rPr lang="en-US" dirty="0"/>
              <a:t> possible</a:t>
            </a:r>
          </a:p>
          <a:p>
            <a:pPr lvl="1"/>
            <a:r>
              <a:rPr lang="en-US" dirty="0" err="1"/>
              <a:t>notifiez</a:t>
            </a:r>
            <a:r>
              <a:rPr lang="en-US" dirty="0"/>
              <a:t> </a:t>
            </a:r>
            <a:r>
              <a:rPr lang="en-US" dirty="0" err="1"/>
              <a:t>l’équipe</a:t>
            </a:r>
            <a:r>
              <a:rPr lang="en-US" dirty="0"/>
              <a:t> SBS </a:t>
            </a:r>
            <a:r>
              <a:rPr lang="en-US" dirty="0" err="1"/>
              <a:t>dès</a:t>
            </a:r>
            <a:r>
              <a:rPr lang="en-US" dirty="0"/>
              <a:t> que possible </a:t>
            </a:r>
            <a:r>
              <a:rPr lang="en-US" dirty="0" err="1"/>
              <a:t>afin</a:t>
            </a:r>
            <a:r>
              <a:rPr lang="en-US" dirty="0"/>
              <a:t> </a:t>
            </a:r>
            <a:r>
              <a:rPr lang="en-US" dirty="0" err="1"/>
              <a:t>qu’ils</a:t>
            </a:r>
            <a:r>
              <a:rPr lang="en-US" dirty="0"/>
              <a:t> </a:t>
            </a:r>
            <a:r>
              <a:rPr lang="en-US" dirty="0" err="1"/>
              <a:t>puissent</a:t>
            </a:r>
            <a:r>
              <a:rPr lang="en-US" dirty="0"/>
              <a:t> </a:t>
            </a:r>
            <a:r>
              <a:rPr lang="en-US" dirty="0" err="1"/>
              <a:t>ajuster</a:t>
            </a:r>
            <a:r>
              <a:rPr lang="en-US" dirty="0"/>
              <a:t> le code SAS</a:t>
            </a:r>
            <a:endParaRPr lang="fr-FR" dirty="0"/>
          </a:p>
          <a:p>
            <a:pPr marL="0" indent="0">
              <a:buNone/>
            </a:pPr>
            <a:endParaRPr lang="fr-FR" b="1" dirty="0"/>
          </a:p>
        </p:txBody>
      </p:sp>
    </p:spTree>
    <p:extLst>
      <p:ext uri="{BB962C8B-B14F-4D97-AF65-F5344CB8AC3E}">
        <p14:creationId xmlns:p14="http://schemas.microsoft.com/office/powerpoint/2010/main" val="25163415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Créer la copie d’un questionnaire</a:t>
            </a:r>
          </a:p>
        </p:txBody>
      </p:sp>
      <p:pic>
        <p:nvPicPr>
          <p:cNvPr id="7" name="Content Placeholder 6">
            <a:extLst>
              <a:ext uri="{FF2B5EF4-FFF2-40B4-BE49-F238E27FC236}">
                <a16:creationId xmlns:a16="http://schemas.microsoft.com/office/drawing/2014/main" id="{19787529-4D37-4EE3-9762-FB8E35FF2F18}"/>
              </a:ext>
            </a:extLst>
          </p:cNvPr>
          <p:cNvPicPr>
            <a:picLocks noGrp="1" noChangeAspect="1"/>
          </p:cNvPicPr>
          <p:nvPr>
            <p:ph idx="1"/>
          </p:nvPr>
        </p:nvPicPr>
        <p:blipFill>
          <a:blip r:embed="rId2"/>
          <a:stretch>
            <a:fillRect/>
          </a:stretch>
        </p:blipFill>
        <p:spPr>
          <a:xfrm>
            <a:off x="0" y="1062727"/>
            <a:ext cx="6591743" cy="5795273"/>
          </a:xfrm>
        </p:spPr>
      </p:pic>
      <p:grpSp>
        <p:nvGrpSpPr>
          <p:cNvPr id="8" name="Group 7">
            <a:extLst>
              <a:ext uri="{FF2B5EF4-FFF2-40B4-BE49-F238E27FC236}">
                <a16:creationId xmlns:a16="http://schemas.microsoft.com/office/drawing/2014/main" id="{E4B01BDB-6859-4618-BC61-EC67E2D7C597}"/>
              </a:ext>
            </a:extLst>
          </p:cNvPr>
          <p:cNvGrpSpPr/>
          <p:nvPr/>
        </p:nvGrpSpPr>
        <p:grpSpPr>
          <a:xfrm>
            <a:off x="3179354" y="1863008"/>
            <a:ext cx="780177" cy="780177"/>
            <a:chOff x="4563611" y="1333499"/>
            <a:chExt cx="780177" cy="780177"/>
          </a:xfrm>
        </p:grpSpPr>
        <p:pic>
          <p:nvPicPr>
            <p:cNvPr id="9" name="Picture 8">
              <a:extLst>
                <a:ext uri="{FF2B5EF4-FFF2-40B4-BE49-F238E27FC236}">
                  <a16:creationId xmlns:a16="http://schemas.microsoft.com/office/drawing/2014/main" id="{79848634-E939-4C0E-B71E-55E90A6C3A55}"/>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5477A79F-85F7-497D-AEFC-CC79833DACCF}"/>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
        <p:nvSpPr>
          <p:cNvPr id="12" name="Content Placeholder 4">
            <a:extLst>
              <a:ext uri="{FF2B5EF4-FFF2-40B4-BE49-F238E27FC236}">
                <a16:creationId xmlns:a16="http://schemas.microsoft.com/office/drawing/2014/main" id="{215012CD-51BF-43D9-892F-422068FCEF8A}"/>
              </a:ext>
            </a:extLst>
          </p:cNvPr>
          <p:cNvSpPr txBox="1">
            <a:spLocks/>
          </p:cNvSpPr>
          <p:nvPr/>
        </p:nvSpPr>
        <p:spPr>
          <a:xfrm>
            <a:off x="7138885" y="2011680"/>
            <a:ext cx="4291496" cy="376618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b="1" dirty="0"/>
              <a:t>Créer une copie d’un questionnaire seulement si vous apportez des modifications au questionnaire.</a:t>
            </a:r>
          </a:p>
        </p:txBody>
      </p:sp>
    </p:spTree>
    <p:extLst>
      <p:ext uri="{BB962C8B-B14F-4D97-AF65-F5344CB8AC3E}">
        <p14:creationId xmlns:p14="http://schemas.microsoft.com/office/powerpoint/2010/main" val="150622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Créer la copie d’un questionnaire</a:t>
            </a:r>
          </a:p>
        </p:txBody>
      </p:sp>
      <p:pic>
        <p:nvPicPr>
          <p:cNvPr id="4" name="Content Placeholder 3">
            <a:extLst>
              <a:ext uri="{FF2B5EF4-FFF2-40B4-BE49-F238E27FC236}">
                <a16:creationId xmlns:a16="http://schemas.microsoft.com/office/drawing/2014/main" id="{EAA1045C-4AE0-44BC-859A-3703C8A5AD0B}"/>
              </a:ext>
            </a:extLst>
          </p:cNvPr>
          <p:cNvPicPr>
            <a:picLocks noGrp="1" noChangeAspect="1"/>
          </p:cNvPicPr>
          <p:nvPr>
            <p:ph idx="1"/>
          </p:nvPr>
        </p:nvPicPr>
        <p:blipFill rotWithShape="1">
          <a:blip r:embed="rId2"/>
          <a:srcRect t="10967"/>
          <a:stretch/>
        </p:blipFill>
        <p:spPr>
          <a:xfrm>
            <a:off x="-1" y="1062726"/>
            <a:ext cx="6494243" cy="5795273"/>
          </a:xfrm>
        </p:spPr>
      </p:pic>
      <p:grpSp>
        <p:nvGrpSpPr>
          <p:cNvPr id="6" name="Group 5">
            <a:extLst>
              <a:ext uri="{FF2B5EF4-FFF2-40B4-BE49-F238E27FC236}">
                <a16:creationId xmlns:a16="http://schemas.microsoft.com/office/drawing/2014/main" id="{E27DC859-AAA2-4CD5-AC40-9D7994E55A78}"/>
              </a:ext>
            </a:extLst>
          </p:cNvPr>
          <p:cNvGrpSpPr/>
          <p:nvPr/>
        </p:nvGrpSpPr>
        <p:grpSpPr>
          <a:xfrm>
            <a:off x="3997502" y="3820145"/>
            <a:ext cx="780177" cy="780177"/>
            <a:chOff x="4563611" y="1333499"/>
            <a:chExt cx="780177" cy="780177"/>
          </a:xfrm>
        </p:grpSpPr>
        <p:pic>
          <p:nvPicPr>
            <p:cNvPr id="7" name="Picture 6">
              <a:extLst>
                <a:ext uri="{FF2B5EF4-FFF2-40B4-BE49-F238E27FC236}">
                  <a16:creationId xmlns:a16="http://schemas.microsoft.com/office/drawing/2014/main" id="{49F9B324-6F55-443D-B2E4-2209449B29DF}"/>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AB275D17-E540-48FC-82E1-76A2E5E7B6AF}"/>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sp>
        <p:nvSpPr>
          <p:cNvPr id="9" name="Content Placeholder 4">
            <a:extLst>
              <a:ext uri="{FF2B5EF4-FFF2-40B4-BE49-F238E27FC236}">
                <a16:creationId xmlns:a16="http://schemas.microsoft.com/office/drawing/2014/main" id="{007D5FA5-2B5B-4CB5-A53B-004B8929D597}"/>
              </a:ext>
            </a:extLst>
          </p:cNvPr>
          <p:cNvSpPr txBox="1">
            <a:spLocks/>
          </p:cNvSpPr>
          <p:nvPr/>
        </p:nvSpPr>
        <p:spPr>
          <a:xfrm>
            <a:off x="7218947" y="2011680"/>
            <a:ext cx="4211434" cy="376618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dirty="0"/>
              <a:t>Garder le même nom du questionnaire et rajouter le numéro de la version.</a:t>
            </a:r>
          </a:p>
        </p:txBody>
      </p:sp>
    </p:spTree>
    <p:extLst>
      <p:ext uri="{BB962C8B-B14F-4D97-AF65-F5344CB8AC3E}">
        <p14:creationId xmlns:p14="http://schemas.microsoft.com/office/powerpoint/2010/main" val="686827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Créer la copie d’un questionnaire</a:t>
            </a:r>
          </a:p>
        </p:txBody>
      </p:sp>
      <p:sp>
        <p:nvSpPr>
          <p:cNvPr id="4" name="Content Placeholder 4">
            <a:extLst>
              <a:ext uri="{FF2B5EF4-FFF2-40B4-BE49-F238E27FC236}">
                <a16:creationId xmlns:a16="http://schemas.microsoft.com/office/drawing/2014/main" id="{4D717352-C429-4180-827D-E9E3A4EE235C}"/>
              </a:ext>
            </a:extLst>
          </p:cNvPr>
          <p:cNvSpPr txBox="1">
            <a:spLocks/>
          </p:cNvSpPr>
          <p:nvPr/>
        </p:nvSpPr>
        <p:spPr>
          <a:xfrm>
            <a:off x="7218947" y="2011680"/>
            <a:ext cx="4211434" cy="376618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dirty="0"/>
              <a:t>Spécifiez les changement que vous avez apportés au questionnaire sous l’onglet « Propriétés »</a:t>
            </a:r>
          </a:p>
        </p:txBody>
      </p:sp>
      <p:pic>
        <p:nvPicPr>
          <p:cNvPr id="6" name="Picture 5">
            <a:extLst>
              <a:ext uri="{FF2B5EF4-FFF2-40B4-BE49-F238E27FC236}">
                <a16:creationId xmlns:a16="http://schemas.microsoft.com/office/drawing/2014/main" id="{C6E8D359-BC26-44DA-A970-1C88DFE6B6A2}"/>
              </a:ext>
            </a:extLst>
          </p:cNvPr>
          <p:cNvPicPr>
            <a:picLocks noChangeAspect="1"/>
          </p:cNvPicPr>
          <p:nvPr/>
        </p:nvPicPr>
        <p:blipFill rotWithShape="1">
          <a:blip r:embed="rId2"/>
          <a:srcRect t="12398"/>
          <a:stretch/>
        </p:blipFill>
        <p:spPr>
          <a:xfrm>
            <a:off x="0" y="1157156"/>
            <a:ext cx="6593305" cy="5709879"/>
          </a:xfrm>
          <a:prstGeom prst="rect">
            <a:avLst/>
          </a:prstGeom>
        </p:spPr>
      </p:pic>
      <p:cxnSp>
        <p:nvCxnSpPr>
          <p:cNvPr id="7" name="Straight Arrow Connector 6">
            <a:extLst>
              <a:ext uri="{FF2B5EF4-FFF2-40B4-BE49-F238E27FC236}">
                <a16:creationId xmlns:a16="http://schemas.microsoft.com/office/drawing/2014/main" id="{F4B2C42C-D20B-4703-A5B2-2CA50A9D0128}"/>
              </a:ext>
            </a:extLst>
          </p:cNvPr>
          <p:cNvCxnSpPr>
            <a:cxnSpLocks/>
          </p:cNvCxnSpPr>
          <p:nvPr/>
        </p:nvCxnSpPr>
        <p:spPr>
          <a:xfrm flipH="1">
            <a:off x="3256547" y="2502568"/>
            <a:ext cx="3962400"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8" name="Group 7">
            <a:extLst>
              <a:ext uri="{FF2B5EF4-FFF2-40B4-BE49-F238E27FC236}">
                <a16:creationId xmlns:a16="http://schemas.microsoft.com/office/drawing/2014/main" id="{A411B2AA-376F-4537-B2D2-9DA878C4FB7B}"/>
              </a:ext>
            </a:extLst>
          </p:cNvPr>
          <p:cNvGrpSpPr/>
          <p:nvPr/>
        </p:nvGrpSpPr>
        <p:grpSpPr>
          <a:xfrm>
            <a:off x="6096000" y="1392559"/>
            <a:ext cx="780177" cy="780177"/>
            <a:chOff x="4563611" y="1333499"/>
            <a:chExt cx="780177" cy="780177"/>
          </a:xfrm>
        </p:grpSpPr>
        <p:pic>
          <p:nvPicPr>
            <p:cNvPr id="9" name="Picture 8">
              <a:extLst>
                <a:ext uri="{FF2B5EF4-FFF2-40B4-BE49-F238E27FC236}">
                  <a16:creationId xmlns:a16="http://schemas.microsoft.com/office/drawing/2014/main" id="{79E7BB06-7782-468E-9B53-ACEE8E285398}"/>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3F71EB8C-B1BA-4744-A8BE-C796F5437AED}"/>
                </a:ext>
              </a:extLst>
            </p:cNvPr>
            <p:cNvSpPr txBox="1"/>
            <p:nvPr/>
          </p:nvSpPr>
          <p:spPr>
            <a:xfrm>
              <a:off x="4847438" y="1631659"/>
              <a:ext cx="246077" cy="369332"/>
            </a:xfrm>
            <a:prstGeom prst="rect">
              <a:avLst/>
            </a:prstGeom>
            <a:noFill/>
          </p:spPr>
          <p:txBody>
            <a:bodyPr wrap="square" rtlCol="0">
              <a:spAutoFit/>
            </a:bodyPr>
            <a:lstStyle/>
            <a:p>
              <a:r>
                <a:rPr lang="fr-FR" b="1" dirty="0"/>
                <a:t>3</a:t>
              </a:r>
            </a:p>
          </p:txBody>
        </p:sp>
      </p:grpSp>
      <p:grpSp>
        <p:nvGrpSpPr>
          <p:cNvPr id="11" name="Group 10">
            <a:extLst>
              <a:ext uri="{FF2B5EF4-FFF2-40B4-BE49-F238E27FC236}">
                <a16:creationId xmlns:a16="http://schemas.microsoft.com/office/drawing/2014/main" id="{243F0ED5-91BF-4D08-BBDD-F334849304CA}"/>
              </a:ext>
            </a:extLst>
          </p:cNvPr>
          <p:cNvGrpSpPr/>
          <p:nvPr/>
        </p:nvGrpSpPr>
        <p:grpSpPr>
          <a:xfrm>
            <a:off x="761619" y="2657711"/>
            <a:ext cx="780177" cy="780177"/>
            <a:chOff x="4563611" y="1333499"/>
            <a:chExt cx="780177" cy="780177"/>
          </a:xfrm>
        </p:grpSpPr>
        <p:pic>
          <p:nvPicPr>
            <p:cNvPr id="12" name="Picture 11">
              <a:extLst>
                <a:ext uri="{FF2B5EF4-FFF2-40B4-BE49-F238E27FC236}">
                  <a16:creationId xmlns:a16="http://schemas.microsoft.com/office/drawing/2014/main" id="{C425656B-DA7F-436E-9C0F-35F8C115E2E7}"/>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3" name="TextBox 12">
              <a:extLst>
                <a:ext uri="{FF2B5EF4-FFF2-40B4-BE49-F238E27FC236}">
                  <a16:creationId xmlns:a16="http://schemas.microsoft.com/office/drawing/2014/main" id="{0DB3AD95-BECD-4E70-AFEE-23914D881F49}"/>
                </a:ext>
              </a:extLst>
            </p:cNvPr>
            <p:cNvSpPr txBox="1"/>
            <p:nvPr/>
          </p:nvSpPr>
          <p:spPr>
            <a:xfrm>
              <a:off x="4847438" y="1631659"/>
              <a:ext cx="246077" cy="369332"/>
            </a:xfrm>
            <a:prstGeom prst="rect">
              <a:avLst/>
            </a:prstGeom>
            <a:noFill/>
          </p:spPr>
          <p:txBody>
            <a:bodyPr wrap="square" rtlCol="0">
              <a:spAutoFit/>
            </a:bodyPr>
            <a:lstStyle/>
            <a:p>
              <a:r>
                <a:rPr lang="fr-FR" b="1" dirty="0"/>
                <a:t>4</a:t>
              </a:r>
            </a:p>
          </p:txBody>
        </p:sp>
      </p:grpSp>
    </p:spTree>
    <p:extLst>
      <p:ext uri="{BB962C8B-B14F-4D97-AF65-F5344CB8AC3E}">
        <p14:creationId xmlns:p14="http://schemas.microsoft.com/office/powerpoint/2010/main" val="17846262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0"/>
            <a:ext cx="12192000" cy="6858000"/>
          </a:xfrm>
          <a:solidFill>
            <a:schemeClr val="accent1"/>
          </a:solidFill>
        </p:spPr>
        <p:txBody>
          <a:bodyPr>
            <a:normAutofit/>
          </a:bodyPr>
          <a:lstStyle/>
          <a:p>
            <a:pPr algn="ctr"/>
            <a:r>
              <a:rPr lang="fr-FR" sz="4400" b="1" dirty="0">
                <a:solidFill>
                  <a:schemeClr val="bg1"/>
                </a:solidFill>
                <a:latin typeface="Calibri" panose="020F0502020204030204" pitchFamily="34" charset="0"/>
                <a:cs typeface="Calibri" panose="020F0502020204030204" pitchFamily="34" charset="0"/>
              </a:rPr>
              <a:t>Enquête pilote</a:t>
            </a:r>
          </a:p>
        </p:txBody>
      </p:sp>
    </p:spTree>
    <p:extLst>
      <p:ext uri="{BB962C8B-B14F-4D97-AF65-F5344CB8AC3E}">
        <p14:creationId xmlns:p14="http://schemas.microsoft.com/office/powerpoint/2010/main" val="11543973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PLAN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Revue du questionnaire avec les enquêteurs </a:t>
            </a:r>
          </a:p>
          <a:p>
            <a:pPr marL="0" lvl="2" indent="0">
              <a:buNone/>
            </a:pPr>
            <a:r>
              <a:rPr lang="fr-FR" sz="2800" i="0" dirty="0">
                <a:latin typeface="Calibri" panose="020F0502020204030204" pitchFamily="34" charset="0"/>
                <a:cs typeface="Calibri" panose="020F0502020204030204" pitchFamily="34" charset="0"/>
              </a:rPr>
              <a:t>Pilotage du questionnaire avec la population cible</a:t>
            </a:r>
          </a:p>
        </p:txBody>
      </p:sp>
    </p:spTree>
    <p:extLst>
      <p:ext uri="{BB962C8B-B14F-4D97-AF65-F5344CB8AC3E}">
        <p14:creationId xmlns:p14="http://schemas.microsoft.com/office/powerpoint/2010/main" val="13076972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Revue du questionnaire avec les enquêteurs </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
        <p:nvSpPr>
          <p:cNvPr id="4" name="Content Placeholder 4">
            <a:extLst>
              <a:ext uri="{FF2B5EF4-FFF2-40B4-BE49-F238E27FC236}">
                <a16:creationId xmlns:a16="http://schemas.microsoft.com/office/drawing/2014/main" id="{3C0F5741-4600-45E1-8824-6C72D64C9A1B}"/>
              </a:ext>
            </a:extLst>
          </p:cNvPr>
          <p:cNvSpPr txBox="1">
            <a:spLocks/>
          </p:cNvSpPr>
          <p:nvPr/>
        </p:nvSpPr>
        <p:spPr>
          <a:xfrm>
            <a:off x="676656" y="1764632"/>
            <a:ext cx="10753725" cy="4013233"/>
          </a:xfrm>
          <a:prstGeom prst="rect">
            <a:avLst/>
          </a:prstGeom>
        </p:spPr>
        <p:txBody>
          <a:bodyPr vert="horz" lIns="91440" tIns="45720" rIns="91440" bIns="45720" rtlCol="0">
            <a:normAutofit lnSpcReduction="10000"/>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fr-FR" sz="2800" dirty="0"/>
              <a:t>Cette étape doit durer environ une demi-journée et sert à </a:t>
            </a:r>
            <a:r>
              <a:rPr lang="fr-FR" sz="2800" b="1" dirty="0"/>
              <a:t>s’assurer que les</a:t>
            </a:r>
            <a:r>
              <a:rPr lang="fr-FR" sz="2800" dirty="0"/>
              <a:t> </a:t>
            </a:r>
            <a:r>
              <a:rPr lang="fr-FR" sz="2800" b="1" dirty="0"/>
              <a:t>enquêteurs comprennent les questions et puissent faire des suggestions</a:t>
            </a:r>
            <a:r>
              <a:rPr lang="fr-FR" sz="2800" dirty="0"/>
              <a:t> sur la manière dont elles sont posées. </a:t>
            </a:r>
          </a:p>
          <a:p>
            <a:r>
              <a:rPr lang="fr-FR" sz="2800" dirty="0"/>
              <a:t>Les questions sont testées avec les enquêteurs réunis en groupe. Chaque question est relue ensemble à voix haute, et les enquêteurs doivent réexpliquer la question au coordinateur terrain afin de s’assurer qu’ils ont bien compris la question. </a:t>
            </a:r>
          </a:p>
          <a:p>
            <a:r>
              <a:rPr lang="fr-FR" sz="2800" dirty="0"/>
              <a:t>Pour que cette méthode soit efficace, il faut disposer d'un environnement propice aux questions et aux échanges, ainsi que d'un haut degré de confiance entre les enquêteurs et le coordonnateur terrain.</a:t>
            </a:r>
          </a:p>
          <a:p>
            <a:endParaRPr lang="fr-FR" dirty="0"/>
          </a:p>
        </p:txBody>
      </p:sp>
    </p:spTree>
    <p:extLst>
      <p:ext uri="{BB962C8B-B14F-4D97-AF65-F5344CB8AC3E}">
        <p14:creationId xmlns:p14="http://schemas.microsoft.com/office/powerpoint/2010/main" val="23061023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Pilotage du questionnaire avec la population cible</a:t>
            </a:r>
          </a:p>
        </p:txBody>
      </p:sp>
      <p:sp>
        <p:nvSpPr>
          <p:cNvPr id="5" name="Content Placeholder 4">
            <a:extLst>
              <a:ext uri="{FF2B5EF4-FFF2-40B4-BE49-F238E27FC236}">
                <a16:creationId xmlns:a16="http://schemas.microsoft.com/office/drawing/2014/main" id="{2C678D8E-EA62-40D2-83F7-39E65205F412}"/>
              </a:ext>
            </a:extLst>
          </p:cNvPr>
          <p:cNvSpPr>
            <a:spLocks noGrp="1"/>
          </p:cNvSpPr>
          <p:nvPr>
            <p:ph idx="1"/>
          </p:nvPr>
        </p:nvSpPr>
        <p:spPr>
          <a:xfrm>
            <a:off x="719137" y="1347538"/>
            <a:ext cx="10753725" cy="5021178"/>
          </a:xfrm>
        </p:spPr>
        <p:txBody>
          <a:bodyPr>
            <a:normAutofit/>
          </a:bodyPr>
          <a:lstStyle/>
          <a:p>
            <a:r>
              <a:rPr lang="fr-FR" sz="2800" dirty="0"/>
              <a:t>Cette étape doit durer environ une demi-journée et sert à </a:t>
            </a:r>
            <a:r>
              <a:rPr lang="fr-FR" sz="2800" b="1" dirty="0"/>
              <a:t>s’assurer que le questionnaire fonctionne adéquatement et donne une opportunité d’évaluer la compréhension des questions parmi la population cible</a:t>
            </a:r>
            <a:r>
              <a:rPr lang="fr-FR" sz="2800" dirty="0"/>
              <a:t>. </a:t>
            </a:r>
          </a:p>
          <a:p>
            <a:r>
              <a:rPr lang="fr-FR" sz="2800" dirty="0"/>
              <a:t>Les enquêteurs pilotent le questionnaire avec un total de 10 personnes choisis (2 personnes par enquêteur) parmi la population cible. Après chaque enquête individuelle, l’enquêteur note :</a:t>
            </a:r>
          </a:p>
          <a:p>
            <a:pPr lvl="2">
              <a:spcBef>
                <a:spcPts val="0"/>
              </a:spcBef>
              <a:buFont typeface="Arial" panose="020B0604020202020204" pitchFamily="34" charset="0"/>
              <a:buChar char="•"/>
            </a:pPr>
            <a:r>
              <a:rPr lang="fr-FR" sz="2400" dirty="0"/>
              <a:t>Si l’interviewé a des difficultés à comprendre une question</a:t>
            </a:r>
          </a:p>
          <a:p>
            <a:pPr lvl="2">
              <a:spcBef>
                <a:spcPts val="0"/>
              </a:spcBef>
              <a:buFont typeface="Arial" panose="020B0604020202020204" pitchFamily="34" charset="0"/>
              <a:buChar char="•"/>
            </a:pPr>
            <a:r>
              <a:rPr lang="fr-FR" sz="2400" dirty="0"/>
              <a:t>Le formatage des questions fonctionne (</a:t>
            </a:r>
          </a:p>
          <a:p>
            <a:pPr lvl="2">
              <a:spcBef>
                <a:spcPts val="0"/>
              </a:spcBef>
              <a:buFont typeface="Arial" panose="020B0604020202020204" pitchFamily="34" charset="0"/>
              <a:buChar char="•"/>
            </a:pPr>
            <a:r>
              <a:rPr lang="fr-FR" sz="2400" dirty="0"/>
              <a:t>Sur la version papier : s’il y a suffisamment de place pour noter les réponses </a:t>
            </a:r>
          </a:p>
          <a:p>
            <a:pPr lvl="2">
              <a:spcBef>
                <a:spcPts val="0"/>
              </a:spcBef>
              <a:buFont typeface="Arial" panose="020B0604020202020204" pitchFamily="34" charset="0"/>
              <a:buChar char="•"/>
            </a:pPr>
            <a:r>
              <a:rPr lang="fr-FR" sz="2400" dirty="0"/>
              <a:t>Le temps qu’il a fallu pour remplir le questionnaire</a:t>
            </a:r>
          </a:p>
          <a:p>
            <a:pPr lvl="2">
              <a:spcBef>
                <a:spcPts val="0"/>
              </a:spcBef>
              <a:buFont typeface="Arial" panose="020B0604020202020204" pitchFamily="34" charset="0"/>
              <a:buChar char="•"/>
            </a:pPr>
            <a:r>
              <a:rPr lang="fr-FR" sz="2400" dirty="0"/>
              <a:t>Si la personne interrogée trouve l’interview trop long ou ennuyeux</a:t>
            </a:r>
          </a:p>
          <a:p>
            <a:r>
              <a:rPr lang="fr-FR" sz="2800" dirty="0"/>
              <a:t>Les erreurs sont remontées au manager du CASS, qui procède aux dernières corrections.</a:t>
            </a:r>
          </a:p>
          <a:p>
            <a:endParaRPr lang="fr-FR" dirty="0"/>
          </a:p>
        </p:txBody>
      </p:sp>
    </p:spTree>
    <p:extLst>
      <p:ext uri="{BB962C8B-B14F-4D97-AF65-F5344CB8AC3E}">
        <p14:creationId xmlns:p14="http://schemas.microsoft.com/office/powerpoint/2010/main" val="33699747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Enquête pilote</a:t>
            </a:r>
          </a:p>
        </p:txBody>
      </p:sp>
      <p:sp>
        <p:nvSpPr>
          <p:cNvPr id="5" name="Content Placeholder 4">
            <a:extLst>
              <a:ext uri="{FF2B5EF4-FFF2-40B4-BE49-F238E27FC236}">
                <a16:creationId xmlns:a16="http://schemas.microsoft.com/office/drawing/2014/main" id="{2C678D8E-EA62-40D2-83F7-39E65205F412}"/>
              </a:ext>
            </a:extLst>
          </p:cNvPr>
          <p:cNvSpPr>
            <a:spLocks noGrp="1"/>
          </p:cNvSpPr>
          <p:nvPr>
            <p:ph idx="1"/>
          </p:nvPr>
        </p:nvSpPr>
        <p:spPr>
          <a:xfrm>
            <a:off x="463842" y="2043764"/>
            <a:ext cx="11264316" cy="3766185"/>
          </a:xfrm>
        </p:spPr>
        <p:txBody>
          <a:bodyPr>
            <a:normAutofit/>
          </a:bodyPr>
          <a:lstStyle/>
          <a:p>
            <a:pPr marL="0" indent="0" algn="ctr">
              <a:buNone/>
            </a:pPr>
            <a:r>
              <a:rPr lang="fr-FR" sz="3200" b="1" dirty="0"/>
              <a:t>Une fois l’enquête pilote terminée, le questionnaire en format Magpi est prêt à être utilisé et ne doit plus être modifié, l’objectif étant d’avoir un questionnaire unique pour toutes les Zone de Santé.</a:t>
            </a:r>
            <a:r>
              <a:rPr lang="fr-FR" sz="3200" dirty="0"/>
              <a:t> </a:t>
            </a:r>
          </a:p>
        </p:txBody>
      </p:sp>
    </p:spTree>
    <p:extLst>
      <p:ext uri="{BB962C8B-B14F-4D97-AF65-F5344CB8AC3E}">
        <p14:creationId xmlns:p14="http://schemas.microsoft.com/office/powerpoint/2010/main" val="13075891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0"/>
            <a:ext cx="12192000" cy="6858000"/>
          </a:xfrm>
          <a:solidFill>
            <a:schemeClr val="accent1"/>
          </a:solidFill>
        </p:spPr>
        <p:txBody>
          <a:bodyPr>
            <a:normAutofit/>
          </a:bodyPr>
          <a:lstStyle/>
          <a:p>
            <a:pPr algn="ctr"/>
            <a:r>
              <a:rPr lang="fr-FR" sz="4400" b="1" dirty="0">
                <a:solidFill>
                  <a:schemeClr val="bg1"/>
                </a:solidFill>
                <a:latin typeface="Calibri" panose="020F0502020204030204" pitchFamily="34" charset="0"/>
                <a:cs typeface="Calibri" panose="020F0502020204030204" pitchFamily="34" charset="0"/>
              </a:rPr>
              <a:t>Echantillonnage</a:t>
            </a:r>
          </a:p>
        </p:txBody>
      </p:sp>
    </p:spTree>
    <p:extLst>
      <p:ext uri="{BB962C8B-B14F-4D97-AF65-F5344CB8AC3E}">
        <p14:creationId xmlns:p14="http://schemas.microsoft.com/office/powerpoint/2010/main" val="2438459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0"/>
            <a:ext cx="12192000" cy="6858000"/>
          </a:xfrm>
          <a:solidFill>
            <a:schemeClr val="accent1"/>
          </a:solidFill>
        </p:spPr>
        <p:txBody>
          <a:bodyPr>
            <a:normAutofit/>
          </a:bodyPr>
          <a:lstStyle/>
          <a:p>
            <a:pPr algn="ctr"/>
            <a:r>
              <a:rPr lang="fr-FR" sz="4400" b="1" dirty="0">
                <a:solidFill>
                  <a:schemeClr val="bg1"/>
                </a:solidFill>
                <a:latin typeface="Calibri" panose="020F0502020204030204" pitchFamily="34" charset="0"/>
                <a:cs typeface="Calibri" panose="020F0502020204030204" pitchFamily="34" charset="0"/>
              </a:rPr>
              <a:t>Programmation du questionnaire dans magpi</a:t>
            </a:r>
          </a:p>
        </p:txBody>
      </p:sp>
    </p:spTree>
    <p:extLst>
      <p:ext uri="{BB962C8B-B14F-4D97-AF65-F5344CB8AC3E}">
        <p14:creationId xmlns:p14="http://schemas.microsoft.com/office/powerpoint/2010/main" val="19106152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PLAN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Echantillonnage population générale</a:t>
            </a:r>
          </a:p>
          <a:p>
            <a:pPr marL="777040" lvl="7" indent="0">
              <a:buNone/>
            </a:pPr>
            <a:r>
              <a:rPr lang="fr-FR" sz="2600" dirty="0">
                <a:latin typeface="Calibri" panose="020F0502020204030204" pitchFamily="34" charset="0"/>
                <a:cs typeface="Calibri" panose="020F0502020204030204" pitchFamily="34" charset="0"/>
              </a:rPr>
              <a:t>Calculer la taille de l’échantillon</a:t>
            </a:r>
          </a:p>
          <a:p>
            <a:pPr marL="777040" lvl="7" indent="0">
              <a:buNone/>
            </a:pPr>
            <a:r>
              <a:rPr lang="fr-FR" sz="2600" dirty="0">
                <a:latin typeface="Calibri" panose="020F0502020204030204" pitchFamily="34" charset="0"/>
                <a:cs typeface="Calibri" panose="020F0502020204030204" pitchFamily="34" charset="0"/>
              </a:rPr>
              <a:t>Sélectionner les villages</a:t>
            </a:r>
          </a:p>
          <a:p>
            <a:pPr marL="777040" lvl="7" indent="0">
              <a:buNone/>
            </a:pPr>
            <a:r>
              <a:rPr lang="fr-FR" sz="2600" dirty="0">
                <a:latin typeface="Calibri" panose="020F0502020204030204" pitchFamily="34" charset="0"/>
                <a:cs typeface="Calibri" panose="020F0502020204030204" pitchFamily="34" charset="0"/>
              </a:rPr>
              <a:t>Sélectionner les ménages dans les villages</a:t>
            </a:r>
          </a:p>
          <a:p>
            <a:pPr marL="0" lvl="2" indent="0">
              <a:buNone/>
            </a:pPr>
            <a:r>
              <a:rPr lang="fr-FR" sz="2800" i="0" dirty="0">
                <a:latin typeface="Calibri" panose="020F0502020204030204" pitchFamily="34" charset="0"/>
                <a:cs typeface="Calibri" panose="020F0502020204030204" pitchFamily="34" charset="0"/>
              </a:rPr>
              <a:t>Echantillonnage FOSA</a:t>
            </a:r>
          </a:p>
          <a:p>
            <a:pPr marL="702720" lvl="8" indent="0">
              <a:buNone/>
            </a:pPr>
            <a:r>
              <a:rPr lang="fr-FR" sz="2600" dirty="0">
                <a:latin typeface="Calibri" panose="020F0502020204030204" pitchFamily="34" charset="0"/>
                <a:cs typeface="Calibri" panose="020F0502020204030204" pitchFamily="34" charset="0"/>
              </a:rPr>
              <a:t>Calculer la taille de l’échantillon</a:t>
            </a:r>
          </a:p>
          <a:p>
            <a:pPr marL="702720" lvl="8" indent="0">
              <a:buNone/>
            </a:pPr>
            <a:r>
              <a:rPr lang="fr-FR" sz="2600" dirty="0">
                <a:latin typeface="Calibri" panose="020F0502020204030204" pitchFamily="34" charset="0"/>
                <a:cs typeface="Calibri" panose="020F0502020204030204" pitchFamily="34" charset="0"/>
              </a:rPr>
              <a:t>Sélectionner les FOSA</a:t>
            </a:r>
          </a:p>
          <a:p>
            <a:pPr marL="702720" lvl="8" indent="0">
              <a:buNone/>
            </a:pPr>
            <a:r>
              <a:rPr lang="fr-FR" sz="2600" dirty="0">
                <a:latin typeface="Calibri" panose="020F0502020204030204" pitchFamily="34" charset="0"/>
                <a:cs typeface="Calibri" panose="020F0502020204030204" pitchFamily="34" charset="0"/>
              </a:rPr>
              <a:t>Sélectionner les individus dans les FOSA</a:t>
            </a:r>
          </a:p>
          <a:p>
            <a:pPr marL="0" lvl="3" indent="0">
              <a:buNone/>
            </a:pPr>
            <a:endParaRPr lang="fr-FR" sz="2600" dirty="0">
              <a:latin typeface="Calibri" panose="020F0502020204030204" pitchFamily="34" charset="0"/>
              <a:cs typeface="Calibri" panose="020F0502020204030204" pitchFamily="34" charset="0"/>
            </a:endParaRP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61896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Cliquez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A9AA06C8-A8A1-4303-8C46-B0720945E103}"/>
              </a:ext>
            </a:extLst>
          </p:cNvPr>
          <p:cNvPicPr>
            <a:picLocks noChangeAspect="1"/>
          </p:cNvPicPr>
          <p:nvPr/>
        </p:nvPicPr>
        <p:blipFill>
          <a:blip r:embed="rId2"/>
          <a:stretch>
            <a:fillRect/>
          </a:stretch>
        </p:blipFill>
        <p:spPr>
          <a:xfrm>
            <a:off x="1676982" y="1080135"/>
            <a:ext cx="8838035" cy="5777865"/>
          </a:xfrm>
          <a:prstGeom prst="rect">
            <a:avLst/>
          </a:prstGeom>
        </p:spPr>
      </p:pic>
    </p:spTree>
    <p:extLst>
      <p:ext uri="{BB962C8B-B14F-4D97-AF65-F5344CB8AC3E}">
        <p14:creationId xmlns:p14="http://schemas.microsoft.com/office/powerpoint/2010/main" val="30507799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Cliquez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14F05F8A-E204-4D8A-A7C0-2E9D0F3DF104}"/>
              </a:ext>
            </a:extLst>
          </p:cNvPr>
          <p:cNvPicPr>
            <a:picLocks noChangeAspect="1"/>
          </p:cNvPicPr>
          <p:nvPr/>
        </p:nvPicPr>
        <p:blipFill>
          <a:blip r:embed="rId2"/>
          <a:stretch>
            <a:fillRect/>
          </a:stretch>
        </p:blipFill>
        <p:spPr>
          <a:xfrm>
            <a:off x="893365" y="1080135"/>
            <a:ext cx="10405270" cy="5777865"/>
          </a:xfrm>
          <a:prstGeom prst="rect">
            <a:avLst/>
          </a:prstGeom>
        </p:spPr>
      </p:pic>
    </p:spTree>
    <p:extLst>
      <p:ext uri="{BB962C8B-B14F-4D97-AF65-F5344CB8AC3E}">
        <p14:creationId xmlns:p14="http://schemas.microsoft.com/office/powerpoint/2010/main" val="2551921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Cliquez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855ECEEC-9026-4E4C-A9EE-BF2E1898CE05}"/>
              </a:ext>
            </a:extLst>
          </p:cNvPr>
          <p:cNvPicPr>
            <a:picLocks noChangeAspect="1"/>
          </p:cNvPicPr>
          <p:nvPr/>
        </p:nvPicPr>
        <p:blipFill>
          <a:blip r:embed="rId2"/>
          <a:stretch>
            <a:fillRect/>
          </a:stretch>
        </p:blipFill>
        <p:spPr>
          <a:xfrm>
            <a:off x="634638" y="1080135"/>
            <a:ext cx="10922724" cy="5777865"/>
          </a:xfrm>
          <a:prstGeom prst="rect">
            <a:avLst/>
          </a:prstGeom>
        </p:spPr>
      </p:pic>
      <p:sp>
        <p:nvSpPr>
          <p:cNvPr id="6" name="TextBox 5">
            <a:extLst>
              <a:ext uri="{FF2B5EF4-FFF2-40B4-BE49-F238E27FC236}">
                <a16:creationId xmlns:a16="http://schemas.microsoft.com/office/drawing/2014/main" id="{7B413186-930D-4245-A5A1-0984B083E68B}"/>
              </a:ext>
            </a:extLst>
          </p:cNvPr>
          <p:cNvSpPr txBox="1"/>
          <p:nvPr/>
        </p:nvSpPr>
        <p:spPr>
          <a:xfrm>
            <a:off x="676656" y="2739582"/>
            <a:ext cx="2058155" cy="364345"/>
          </a:xfrm>
          <a:prstGeom prst="rect">
            <a:avLst/>
          </a:prstGeom>
          <a:noFill/>
          <a:ln w="28575">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4227167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Cliquez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B61A2991-EAE2-46B6-897C-61D838388754}"/>
              </a:ext>
            </a:extLst>
          </p:cNvPr>
          <p:cNvPicPr>
            <a:picLocks noChangeAspect="1"/>
          </p:cNvPicPr>
          <p:nvPr/>
        </p:nvPicPr>
        <p:blipFill>
          <a:blip r:embed="rId2"/>
          <a:stretch>
            <a:fillRect/>
          </a:stretch>
        </p:blipFill>
        <p:spPr>
          <a:xfrm>
            <a:off x="587082" y="1062727"/>
            <a:ext cx="11017836" cy="5795273"/>
          </a:xfrm>
          <a:prstGeom prst="rect">
            <a:avLst/>
          </a:prstGeom>
        </p:spPr>
      </p:pic>
    </p:spTree>
    <p:extLst>
      <p:ext uri="{BB962C8B-B14F-4D97-AF65-F5344CB8AC3E}">
        <p14:creationId xmlns:p14="http://schemas.microsoft.com/office/powerpoint/2010/main" val="17131916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latin typeface="Calibri" panose="020F0502020204030204" pitchFamily="34" charset="0"/>
                <a:cs typeface="Calibri" panose="020F0502020204030204" pitchFamily="34" charset="0"/>
              </a:rPr>
              <a:t>Cliquez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35AED1A2-FEA9-4492-8854-E95481F192F0}"/>
              </a:ext>
            </a:extLst>
          </p:cNvPr>
          <p:cNvPicPr>
            <a:picLocks noChangeAspect="1"/>
          </p:cNvPicPr>
          <p:nvPr/>
        </p:nvPicPr>
        <p:blipFill>
          <a:blip r:embed="rId2"/>
          <a:stretch>
            <a:fillRect/>
          </a:stretch>
        </p:blipFill>
        <p:spPr>
          <a:xfrm>
            <a:off x="1773462" y="1080135"/>
            <a:ext cx="8645076" cy="5777865"/>
          </a:xfrm>
          <a:prstGeom prst="rect">
            <a:avLst/>
          </a:prstGeom>
        </p:spPr>
      </p:pic>
    </p:spTree>
    <p:extLst>
      <p:ext uri="{BB962C8B-B14F-4D97-AF65-F5344CB8AC3E}">
        <p14:creationId xmlns:p14="http://schemas.microsoft.com/office/powerpoint/2010/main" val="38601169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du premier ménage</a:t>
            </a:r>
          </a:p>
        </p:txBody>
      </p:sp>
      <p:pic>
        <p:nvPicPr>
          <p:cNvPr id="4" name="Picture 3">
            <a:extLst>
              <a:ext uri="{FF2B5EF4-FFF2-40B4-BE49-F238E27FC236}">
                <a16:creationId xmlns:a16="http://schemas.microsoft.com/office/drawing/2014/main" id="{8DAD295C-02FA-4494-A653-A37F540654F6}"/>
              </a:ext>
            </a:extLst>
          </p:cNvPr>
          <p:cNvPicPr>
            <a:picLocks noChangeAspect="1"/>
          </p:cNvPicPr>
          <p:nvPr/>
        </p:nvPicPr>
        <p:blipFill rotWithShape="1">
          <a:blip r:embed="rId2"/>
          <a:srcRect r="74690" b="74361"/>
          <a:stretch/>
        </p:blipFill>
        <p:spPr>
          <a:xfrm>
            <a:off x="891520" y="2399881"/>
            <a:ext cx="1054299" cy="1067980"/>
          </a:xfrm>
          <a:prstGeom prst="rect">
            <a:avLst/>
          </a:prstGeom>
        </p:spPr>
      </p:pic>
      <p:pic>
        <p:nvPicPr>
          <p:cNvPr id="11" name="Picture 10">
            <a:extLst>
              <a:ext uri="{FF2B5EF4-FFF2-40B4-BE49-F238E27FC236}">
                <a16:creationId xmlns:a16="http://schemas.microsoft.com/office/drawing/2014/main" id="{FBAA2C72-4C9A-496D-A7A1-D0ACA4F4F739}"/>
              </a:ext>
            </a:extLst>
          </p:cNvPr>
          <p:cNvPicPr>
            <a:picLocks noChangeAspect="1"/>
          </p:cNvPicPr>
          <p:nvPr/>
        </p:nvPicPr>
        <p:blipFill rotWithShape="1">
          <a:blip r:embed="rId2"/>
          <a:srcRect r="74690" b="74361"/>
          <a:stretch/>
        </p:blipFill>
        <p:spPr>
          <a:xfrm>
            <a:off x="3594732" y="2704747"/>
            <a:ext cx="1054299" cy="1067980"/>
          </a:xfrm>
          <a:prstGeom prst="rect">
            <a:avLst/>
          </a:prstGeom>
        </p:spPr>
      </p:pic>
      <p:pic>
        <p:nvPicPr>
          <p:cNvPr id="12" name="Picture 11">
            <a:extLst>
              <a:ext uri="{FF2B5EF4-FFF2-40B4-BE49-F238E27FC236}">
                <a16:creationId xmlns:a16="http://schemas.microsoft.com/office/drawing/2014/main" id="{3DA8D4E3-5EB0-4BA7-BC94-B146D9651F35}"/>
              </a:ext>
            </a:extLst>
          </p:cNvPr>
          <p:cNvPicPr>
            <a:picLocks noChangeAspect="1"/>
          </p:cNvPicPr>
          <p:nvPr/>
        </p:nvPicPr>
        <p:blipFill rotWithShape="1">
          <a:blip r:embed="rId2"/>
          <a:srcRect r="74690" b="74361"/>
          <a:stretch/>
        </p:blipFill>
        <p:spPr>
          <a:xfrm>
            <a:off x="5516001" y="5348864"/>
            <a:ext cx="1054299" cy="1067980"/>
          </a:xfrm>
          <a:prstGeom prst="rect">
            <a:avLst/>
          </a:prstGeom>
        </p:spPr>
      </p:pic>
      <p:pic>
        <p:nvPicPr>
          <p:cNvPr id="13" name="Picture 12">
            <a:extLst>
              <a:ext uri="{FF2B5EF4-FFF2-40B4-BE49-F238E27FC236}">
                <a16:creationId xmlns:a16="http://schemas.microsoft.com/office/drawing/2014/main" id="{CEF6ECA0-25FB-4BFB-BFBB-1A585ADFD248}"/>
              </a:ext>
            </a:extLst>
          </p:cNvPr>
          <p:cNvPicPr>
            <a:picLocks noChangeAspect="1"/>
          </p:cNvPicPr>
          <p:nvPr/>
        </p:nvPicPr>
        <p:blipFill rotWithShape="1">
          <a:blip r:embed="rId2"/>
          <a:srcRect r="74690" b="74361"/>
          <a:stretch/>
        </p:blipFill>
        <p:spPr>
          <a:xfrm>
            <a:off x="1410647" y="4648789"/>
            <a:ext cx="1054299" cy="1067980"/>
          </a:xfrm>
          <a:prstGeom prst="rect">
            <a:avLst/>
          </a:prstGeom>
        </p:spPr>
      </p:pic>
      <p:pic>
        <p:nvPicPr>
          <p:cNvPr id="14" name="Picture 13">
            <a:extLst>
              <a:ext uri="{FF2B5EF4-FFF2-40B4-BE49-F238E27FC236}">
                <a16:creationId xmlns:a16="http://schemas.microsoft.com/office/drawing/2014/main" id="{F1C034A0-3BE8-466E-B5B9-322BBEDEE5F6}"/>
              </a:ext>
            </a:extLst>
          </p:cNvPr>
          <p:cNvPicPr>
            <a:picLocks noChangeAspect="1"/>
          </p:cNvPicPr>
          <p:nvPr/>
        </p:nvPicPr>
        <p:blipFill rotWithShape="1">
          <a:blip r:embed="rId2"/>
          <a:srcRect r="74690" b="74361"/>
          <a:stretch/>
        </p:blipFill>
        <p:spPr>
          <a:xfrm>
            <a:off x="1979551" y="3453064"/>
            <a:ext cx="1054299" cy="1067980"/>
          </a:xfrm>
          <a:prstGeom prst="rect">
            <a:avLst/>
          </a:prstGeom>
        </p:spPr>
      </p:pic>
      <p:pic>
        <p:nvPicPr>
          <p:cNvPr id="15" name="Picture 14">
            <a:extLst>
              <a:ext uri="{FF2B5EF4-FFF2-40B4-BE49-F238E27FC236}">
                <a16:creationId xmlns:a16="http://schemas.microsoft.com/office/drawing/2014/main" id="{EBF0B39C-41BB-4153-A51E-091511DD530F}"/>
              </a:ext>
            </a:extLst>
          </p:cNvPr>
          <p:cNvPicPr>
            <a:picLocks noChangeAspect="1"/>
          </p:cNvPicPr>
          <p:nvPr/>
        </p:nvPicPr>
        <p:blipFill rotWithShape="1">
          <a:blip r:embed="rId2"/>
          <a:srcRect r="74690" b="74361"/>
          <a:stretch/>
        </p:blipFill>
        <p:spPr>
          <a:xfrm>
            <a:off x="2810199" y="1598431"/>
            <a:ext cx="1054299" cy="1067980"/>
          </a:xfrm>
          <a:prstGeom prst="rect">
            <a:avLst/>
          </a:prstGeom>
        </p:spPr>
      </p:pic>
      <p:pic>
        <p:nvPicPr>
          <p:cNvPr id="16" name="Picture 15">
            <a:extLst>
              <a:ext uri="{FF2B5EF4-FFF2-40B4-BE49-F238E27FC236}">
                <a16:creationId xmlns:a16="http://schemas.microsoft.com/office/drawing/2014/main" id="{3736A76E-5EE4-4811-BE2A-B30DDD9B560D}"/>
              </a:ext>
            </a:extLst>
          </p:cNvPr>
          <p:cNvPicPr>
            <a:picLocks noChangeAspect="1"/>
          </p:cNvPicPr>
          <p:nvPr/>
        </p:nvPicPr>
        <p:blipFill rotWithShape="1">
          <a:blip r:embed="rId2"/>
          <a:srcRect r="74690" b="74361"/>
          <a:stretch/>
        </p:blipFill>
        <p:spPr>
          <a:xfrm>
            <a:off x="5621701" y="1453671"/>
            <a:ext cx="1054299" cy="1067980"/>
          </a:xfrm>
          <a:prstGeom prst="rect">
            <a:avLst/>
          </a:prstGeom>
        </p:spPr>
      </p:pic>
      <p:pic>
        <p:nvPicPr>
          <p:cNvPr id="17" name="Picture 16">
            <a:extLst>
              <a:ext uri="{FF2B5EF4-FFF2-40B4-BE49-F238E27FC236}">
                <a16:creationId xmlns:a16="http://schemas.microsoft.com/office/drawing/2014/main" id="{5EB82C85-2DC1-48F4-823E-EDFA23C5323D}"/>
              </a:ext>
            </a:extLst>
          </p:cNvPr>
          <p:cNvPicPr>
            <a:picLocks noChangeAspect="1"/>
          </p:cNvPicPr>
          <p:nvPr/>
        </p:nvPicPr>
        <p:blipFill rotWithShape="1">
          <a:blip r:embed="rId2"/>
          <a:srcRect r="74690" b="74361"/>
          <a:stretch/>
        </p:blipFill>
        <p:spPr>
          <a:xfrm>
            <a:off x="6676000" y="4325589"/>
            <a:ext cx="1054299" cy="1067980"/>
          </a:xfrm>
          <a:prstGeom prst="rect">
            <a:avLst/>
          </a:prstGeom>
        </p:spPr>
      </p:pic>
      <p:pic>
        <p:nvPicPr>
          <p:cNvPr id="18" name="Picture 17">
            <a:extLst>
              <a:ext uri="{FF2B5EF4-FFF2-40B4-BE49-F238E27FC236}">
                <a16:creationId xmlns:a16="http://schemas.microsoft.com/office/drawing/2014/main" id="{4B536805-96A3-40A8-A1FA-979F2F8166D7}"/>
              </a:ext>
            </a:extLst>
          </p:cNvPr>
          <p:cNvPicPr>
            <a:picLocks noChangeAspect="1"/>
          </p:cNvPicPr>
          <p:nvPr/>
        </p:nvPicPr>
        <p:blipFill rotWithShape="1">
          <a:blip r:embed="rId2"/>
          <a:srcRect r="74690" b="74361"/>
          <a:stretch/>
        </p:blipFill>
        <p:spPr>
          <a:xfrm>
            <a:off x="6182583" y="2525988"/>
            <a:ext cx="1054299" cy="1067980"/>
          </a:xfrm>
          <a:prstGeom prst="rect">
            <a:avLst/>
          </a:prstGeom>
        </p:spPr>
      </p:pic>
      <p:pic>
        <p:nvPicPr>
          <p:cNvPr id="19" name="Picture 18">
            <a:extLst>
              <a:ext uri="{FF2B5EF4-FFF2-40B4-BE49-F238E27FC236}">
                <a16:creationId xmlns:a16="http://schemas.microsoft.com/office/drawing/2014/main" id="{3B348C9C-D0DB-4654-8430-BB3540CCB5F4}"/>
              </a:ext>
            </a:extLst>
          </p:cNvPr>
          <p:cNvPicPr>
            <a:picLocks noChangeAspect="1"/>
          </p:cNvPicPr>
          <p:nvPr/>
        </p:nvPicPr>
        <p:blipFill rotWithShape="1">
          <a:blip r:embed="rId2"/>
          <a:srcRect r="74690" b="74361"/>
          <a:stretch/>
        </p:blipFill>
        <p:spPr>
          <a:xfrm>
            <a:off x="4165758" y="1598431"/>
            <a:ext cx="1054299" cy="1067980"/>
          </a:xfrm>
          <a:prstGeom prst="rect">
            <a:avLst/>
          </a:prstGeom>
        </p:spPr>
      </p:pic>
      <p:pic>
        <p:nvPicPr>
          <p:cNvPr id="20" name="Picture 19">
            <a:extLst>
              <a:ext uri="{FF2B5EF4-FFF2-40B4-BE49-F238E27FC236}">
                <a16:creationId xmlns:a16="http://schemas.microsoft.com/office/drawing/2014/main" id="{3EA09BE7-8ABA-48CC-8E33-3CD34FBDF7F1}"/>
              </a:ext>
            </a:extLst>
          </p:cNvPr>
          <p:cNvPicPr>
            <a:picLocks noChangeAspect="1"/>
          </p:cNvPicPr>
          <p:nvPr/>
        </p:nvPicPr>
        <p:blipFill rotWithShape="1">
          <a:blip r:embed="rId2"/>
          <a:srcRect r="74690" b="74361"/>
          <a:stretch/>
        </p:blipFill>
        <p:spPr>
          <a:xfrm>
            <a:off x="7270614" y="1598431"/>
            <a:ext cx="1054299" cy="1067980"/>
          </a:xfrm>
          <a:prstGeom prst="rect">
            <a:avLst/>
          </a:prstGeom>
        </p:spPr>
      </p:pic>
      <p:pic>
        <p:nvPicPr>
          <p:cNvPr id="21" name="Picture 20">
            <a:extLst>
              <a:ext uri="{FF2B5EF4-FFF2-40B4-BE49-F238E27FC236}">
                <a16:creationId xmlns:a16="http://schemas.microsoft.com/office/drawing/2014/main" id="{AC6B1E4A-95C9-49DE-B839-2ACEE5D14557}"/>
              </a:ext>
            </a:extLst>
          </p:cNvPr>
          <p:cNvPicPr>
            <a:picLocks noChangeAspect="1"/>
          </p:cNvPicPr>
          <p:nvPr/>
        </p:nvPicPr>
        <p:blipFill rotWithShape="1">
          <a:blip r:embed="rId2"/>
          <a:srcRect r="74690" b="74361"/>
          <a:stretch/>
        </p:blipFill>
        <p:spPr>
          <a:xfrm>
            <a:off x="3406589" y="3811063"/>
            <a:ext cx="1054299" cy="1067980"/>
          </a:xfrm>
          <a:prstGeom prst="rect">
            <a:avLst/>
          </a:prstGeom>
        </p:spPr>
      </p:pic>
      <p:pic>
        <p:nvPicPr>
          <p:cNvPr id="22" name="Picture 21">
            <a:extLst>
              <a:ext uri="{FF2B5EF4-FFF2-40B4-BE49-F238E27FC236}">
                <a16:creationId xmlns:a16="http://schemas.microsoft.com/office/drawing/2014/main" id="{E883C43D-0609-49BF-8611-E7847C87F17A}"/>
              </a:ext>
            </a:extLst>
          </p:cNvPr>
          <p:cNvPicPr>
            <a:picLocks noChangeAspect="1"/>
          </p:cNvPicPr>
          <p:nvPr/>
        </p:nvPicPr>
        <p:blipFill rotWithShape="1">
          <a:blip r:embed="rId2"/>
          <a:srcRect r="74690" b="74361"/>
          <a:stretch/>
        </p:blipFill>
        <p:spPr>
          <a:xfrm>
            <a:off x="3943408" y="5182779"/>
            <a:ext cx="1054299" cy="1067980"/>
          </a:xfrm>
          <a:prstGeom prst="rect">
            <a:avLst/>
          </a:prstGeom>
        </p:spPr>
      </p:pic>
      <p:pic>
        <p:nvPicPr>
          <p:cNvPr id="23" name="Picture 22">
            <a:extLst>
              <a:ext uri="{FF2B5EF4-FFF2-40B4-BE49-F238E27FC236}">
                <a16:creationId xmlns:a16="http://schemas.microsoft.com/office/drawing/2014/main" id="{0698DF23-09FD-48F1-AD17-9819E716E4D2}"/>
              </a:ext>
            </a:extLst>
          </p:cNvPr>
          <p:cNvPicPr>
            <a:picLocks noChangeAspect="1"/>
          </p:cNvPicPr>
          <p:nvPr/>
        </p:nvPicPr>
        <p:blipFill rotWithShape="1">
          <a:blip r:embed="rId2"/>
          <a:srcRect r="74690" b="74361"/>
          <a:stretch/>
        </p:blipFill>
        <p:spPr>
          <a:xfrm>
            <a:off x="7672258" y="3119273"/>
            <a:ext cx="1054299" cy="1067980"/>
          </a:xfrm>
          <a:prstGeom prst="rect">
            <a:avLst/>
          </a:prstGeom>
        </p:spPr>
      </p:pic>
      <p:pic>
        <p:nvPicPr>
          <p:cNvPr id="24" name="Picture 23">
            <a:extLst>
              <a:ext uri="{FF2B5EF4-FFF2-40B4-BE49-F238E27FC236}">
                <a16:creationId xmlns:a16="http://schemas.microsoft.com/office/drawing/2014/main" id="{B047732C-4F63-4F94-9A97-89F080D880C8}"/>
              </a:ext>
            </a:extLst>
          </p:cNvPr>
          <p:cNvPicPr>
            <a:picLocks noChangeAspect="1"/>
          </p:cNvPicPr>
          <p:nvPr/>
        </p:nvPicPr>
        <p:blipFill rotWithShape="1">
          <a:blip r:embed="rId2"/>
          <a:srcRect r="74690" b="74361"/>
          <a:stretch/>
        </p:blipFill>
        <p:spPr>
          <a:xfrm>
            <a:off x="8114716" y="4694294"/>
            <a:ext cx="1054299" cy="1067980"/>
          </a:xfrm>
          <a:prstGeom prst="rect">
            <a:avLst/>
          </a:prstGeom>
        </p:spPr>
      </p:pic>
      <p:pic>
        <p:nvPicPr>
          <p:cNvPr id="25" name="Picture 24">
            <a:extLst>
              <a:ext uri="{FF2B5EF4-FFF2-40B4-BE49-F238E27FC236}">
                <a16:creationId xmlns:a16="http://schemas.microsoft.com/office/drawing/2014/main" id="{99CF4CF6-6278-4E2D-832B-A3EF3D7FE2BF}"/>
              </a:ext>
            </a:extLst>
          </p:cNvPr>
          <p:cNvPicPr>
            <a:picLocks noChangeAspect="1"/>
          </p:cNvPicPr>
          <p:nvPr/>
        </p:nvPicPr>
        <p:blipFill rotWithShape="1">
          <a:blip r:embed="rId2"/>
          <a:srcRect r="74690" b="74361"/>
          <a:stretch/>
        </p:blipFill>
        <p:spPr>
          <a:xfrm>
            <a:off x="2677027" y="5047016"/>
            <a:ext cx="1054299" cy="1067980"/>
          </a:xfrm>
          <a:prstGeom prst="rect">
            <a:avLst/>
          </a:prstGeom>
        </p:spPr>
      </p:pic>
      <p:pic>
        <p:nvPicPr>
          <p:cNvPr id="26" name="Picture 25">
            <a:extLst>
              <a:ext uri="{FF2B5EF4-FFF2-40B4-BE49-F238E27FC236}">
                <a16:creationId xmlns:a16="http://schemas.microsoft.com/office/drawing/2014/main" id="{6939A991-1735-4078-9724-27B322D170E7}"/>
              </a:ext>
            </a:extLst>
          </p:cNvPr>
          <p:cNvPicPr>
            <a:picLocks noChangeAspect="1"/>
          </p:cNvPicPr>
          <p:nvPr/>
        </p:nvPicPr>
        <p:blipFill rotWithShape="1">
          <a:blip r:embed="rId2"/>
          <a:srcRect r="74690" b="74361"/>
          <a:stretch/>
        </p:blipFill>
        <p:spPr>
          <a:xfrm>
            <a:off x="1739034" y="1197314"/>
            <a:ext cx="1054299" cy="1067980"/>
          </a:xfrm>
          <a:prstGeom prst="rect">
            <a:avLst/>
          </a:prstGeom>
        </p:spPr>
      </p:pic>
      <p:cxnSp>
        <p:nvCxnSpPr>
          <p:cNvPr id="27" name="Straight Connector 26">
            <a:extLst>
              <a:ext uri="{FF2B5EF4-FFF2-40B4-BE49-F238E27FC236}">
                <a16:creationId xmlns:a16="http://schemas.microsoft.com/office/drawing/2014/main" id="{F625F27B-50D4-4CFC-91F0-91E93573EEE0}"/>
              </a:ext>
            </a:extLst>
          </p:cNvPr>
          <p:cNvCxnSpPr/>
          <p:nvPr/>
        </p:nvCxnSpPr>
        <p:spPr>
          <a:xfrm>
            <a:off x="5285064" y="3984771"/>
            <a:ext cx="553674" cy="340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AA38AD1-1B31-4004-91D4-20374AF24FD8}"/>
              </a:ext>
            </a:extLst>
          </p:cNvPr>
          <p:cNvCxnSpPr/>
          <p:nvPr/>
        </p:nvCxnSpPr>
        <p:spPr>
          <a:xfrm flipH="1">
            <a:off x="5410899" y="3934437"/>
            <a:ext cx="285226" cy="494950"/>
          </a:xfrm>
          <a:prstGeom prst="line">
            <a:avLst/>
          </a:prstGeom>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B811D5E6-B33B-4448-80F4-2DBF2146B558}"/>
              </a:ext>
            </a:extLst>
          </p:cNvPr>
          <p:cNvPicPr>
            <a:picLocks noChangeAspect="1"/>
          </p:cNvPicPr>
          <p:nvPr/>
        </p:nvPicPr>
        <p:blipFill>
          <a:blip r:embed="rId3"/>
          <a:stretch>
            <a:fillRect/>
          </a:stretch>
        </p:blipFill>
        <p:spPr>
          <a:xfrm rot="5805676">
            <a:off x="6016617" y="3844155"/>
            <a:ext cx="642851" cy="908155"/>
          </a:xfrm>
          <a:prstGeom prst="rect">
            <a:avLst/>
          </a:prstGeom>
        </p:spPr>
      </p:pic>
      <p:sp>
        <p:nvSpPr>
          <p:cNvPr id="32" name="TextBox 31">
            <a:extLst>
              <a:ext uri="{FF2B5EF4-FFF2-40B4-BE49-F238E27FC236}">
                <a16:creationId xmlns:a16="http://schemas.microsoft.com/office/drawing/2014/main" id="{C97FDF57-6154-4AEA-A167-5D9C2EF7A2A9}"/>
              </a:ext>
            </a:extLst>
          </p:cNvPr>
          <p:cNvSpPr txBox="1"/>
          <p:nvPr/>
        </p:nvSpPr>
        <p:spPr>
          <a:xfrm>
            <a:off x="9744487" y="1591996"/>
            <a:ext cx="2130803" cy="2246769"/>
          </a:xfrm>
          <a:prstGeom prst="rect">
            <a:avLst/>
          </a:prstGeom>
          <a:noFill/>
        </p:spPr>
        <p:txBody>
          <a:bodyPr wrap="square" rtlCol="0">
            <a:spAutoFit/>
          </a:bodyPr>
          <a:lstStyle/>
          <a:p>
            <a:r>
              <a:rPr lang="fr-FR" sz="2000" dirty="0"/>
              <a:t>1. Se rendre au centre du village et lancer une bouteille pour indiquer la direction du transect.</a:t>
            </a:r>
          </a:p>
        </p:txBody>
      </p:sp>
    </p:spTree>
    <p:extLst>
      <p:ext uri="{BB962C8B-B14F-4D97-AF65-F5344CB8AC3E}">
        <p14:creationId xmlns:p14="http://schemas.microsoft.com/office/powerpoint/2010/main" val="11902297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7F625543-D7F2-4512-B594-C727124CAC8B}"/>
              </a:ext>
            </a:extLst>
          </p:cNvPr>
          <p:cNvPicPr>
            <a:picLocks noChangeAspect="1"/>
          </p:cNvPicPr>
          <p:nvPr/>
        </p:nvPicPr>
        <p:blipFill>
          <a:blip r:embed="rId2"/>
          <a:stretch>
            <a:fillRect/>
          </a:stretch>
        </p:blipFill>
        <p:spPr>
          <a:xfrm rot="17968006">
            <a:off x="4872572" y="3871511"/>
            <a:ext cx="642851" cy="90815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du premier ménage</a:t>
            </a:r>
          </a:p>
        </p:txBody>
      </p:sp>
      <p:pic>
        <p:nvPicPr>
          <p:cNvPr id="4" name="Picture 3">
            <a:extLst>
              <a:ext uri="{FF2B5EF4-FFF2-40B4-BE49-F238E27FC236}">
                <a16:creationId xmlns:a16="http://schemas.microsoft.com/office/drawing/2014/main" id="{8DAD295C-02FA-4494-A653-A37F540654F6}"/>
              </a:ext>
            </a:extLst>
          </p:cNvPr>
          <p:cNvPicPr>
            <a:picLocks noChangeAspect="1"/>
          </p:cNvPicPr>
          <p:nvPr/>
        </p:nvPicPr>
        <p:blipFill rotWithShape="1">
          <a:blip r:embed="rId3"/>
          <a:srcRect r="74690" b="74361"/>
          <a:stretch/>
        </p:blipFill>
        <p:spPr>
          <a:xfrm>
            <a:off x="891520" y="2399881"/>
            <a:ext cx="1054299" cy="1067980"/>
          </a:xfrm>
          <a:prstGeom prst="rect">
            <a:avLst/>
          </a:prstGeom>
        </p:spPr>
      </p:pic>
      <p:pic>
        <p:nvPicPr>
          <p:cNvPr id="11" name="Picture 10">
            <a:extLst>
              <a:ext uri="{FF2B5EF4-FFF2-40B4-BE49-F238E27FC236}">
                <a16:creationId xmlns:a16="http://schemas.microsoft.com/office/drawing/2014/main" id="{FBAA2C72-4C9A-496D-A7A1-D0ACA4F4F739}"/>
              </a:ext>
            </a:extLst>
          </p:cNvPr>
          <p:cNvPicPr>
            <a:picLocks noChangeAspect="1"/>
          </p:cNvPicPr>
          <p:nvPr/>
        </p:nvPicPr>
        <p:blipFill rotWithShape="1">
          <a:blip r:embed="rId3"/>
          <a:srcRect r="74690" b="74361"/>
          <a:stretch/>
        </p:blipFill>
        <p:spPr>
          <a:xfrm>
            <a:off x="3531979" y="2585283"/>
            <a:ext cx="1054299" cy="1067980"/>
          </a:xfrm>
          <a:prstGeom prst="rect">
            <a:avLst/>
          </a:prstGeom>
        </p:spPr>
      </p:pic>
      <p:pic>
        <p:nvPicPr>
          <p:cNvPr id="12" name="Picture 11">
            <a:extLst>
              <a:ext uri="{FF2B5EF4-FFF2-40B4-BE49-F238E27FC236}">
                <a16:creationId xmlns:a16="http://schemas.microsoft.com/office/drawing/2014/main" id="{3DA8D4E3-5EB0-4BA7-BC94-B146D9651F35}"/>
              </a:ext>
            </a:extLst>
          </p:cNvPr>
          <p:cNvPicPr>
            <a:picLocks noChangeAspect="1"/>
          </p:cNvPicPr>
          <p:nvPr/>
        </p:nvPicPr>
        <p:blipFill rotWithShape="1">
          <a:blip r:embed="rId3"/>
          <a:srcRect r="74690" b="74361"/>
          <a:stretch/>
        </p:blipFill>
        <p:spPr>
          <a:xfrm>
            <a:off x="5516001" y="5348864"/>
            <a:ext cx="1054299" cy="1067980"/>
          </a:xfrm>
          <a:prstGeom prst="rect">
            <a:avLst/>
          </a:prstGeom>
        </p:spPr>
      </p:pic>
      <p:pic>
        <p:nvPicPr>
          <p:cNvPr id="13" name="Picture 12">
            <a:extLst>
              <a:ext uri="{FF2B5EF4-FFF2-40B4-BE49-F238E27FC236}">
                <a16:creationId xmlns:a16="http://schemas.microsoft.com/office/drawing/2014/main" id="{CEF6ECA0-25FB-4BFB-BFBB-1A585ADFD248}"/>
              </a:ext>
            </a:extLst>
          </p:cNvPr>
          <p:cNvPicPr>
            <a:picLocks noChangeAspect="1"/>
          </p:cNvPicPr>
          <p:nvPr/>
        </p:nvPicPr>
        <p:blipFill rotWithShape="1">
          <a:blip r:embed="rId3"/>
          <a:srcRect r="74690" b="74361"/>
          <a:stretch/>
        </p:blipFill>
        <p:spPr>
          <a:xfrm>
            <a:off x="1410647" y="4648789"/>
            <a:ext cx="1054299" cy="1067980"/>
          </a:xfrm>
          <a:prstGeom prst="rect">
            <a:avLst/>
          </a:prstGeom>
        </p:spPr>
      </p:pic>
      <p:pic>
        <p:nvPicPr>
          <p:cNvPr id="14" name="Picture 13">
            <a:extLst>
              <a:ext uri="{FF2B5EF4-FFF2-40B4-BE49-F238E27FC236}">
                <a16:creationId xmlns:a16="http://schemas.microsoft.com/office/drawing/2014/main" id="{F1C034A0-3BE8-466E-B5B9-322BBEDEE5F6}"/>
              </a:ext>
            </a:extLst>
          </p:cNvPr>
          <p:cNvPicPr>
            <a:picLocks noChangeAspect="1"/>
          </p:cNvPicPr>
          <p:nvPr/>
        </p:nvPicPr>
        <p:blipFill rotWithShape="1">
          <a:blip r:embed="rId3"/>
          <a:srcRect r="74690" b="74361"/>
          <a:stretch/>
        </p:blipFill>
        <p:spPr>
          <a:xfrm>
            <a:off x="1979551" y="3453064"/>
            <a:ext cx="1054299" cy="1067980"/>
          </a:xfrm>
          <a:prstGeom prst="rect">
            <a:avLst/>
          </a:prstGeom>
        </p:spPr>
      </p:pic>
      <p:pic>
        <p:nvPicPr>
          <p:cNvPr id="15" name="Picture 14">
            <a:extLst>
              <a:ext uri="{FF2B5EF4-FFF2-40B4-BE49-F238E27FC236}">
                <a16:creationId xmlns:a16="http://schemas.microsoft.com/office/drawing/2014/main" id="{EBF0B39C-41BB-4153-A51E-091511DD530F}"/>
              </a:ext>
            </a:extLst>
          </p:cNvPr>
          <p:cNvPicPr>
            <a:picLocks noChangeAspect="1"/>
          </p:cNvPicPr>
          <p:nvPr/>
        </p:nvPicPr>
        <p:blipFill rotWithShape="1">
          <a:blip r:embed="rId3"/>
          <a:srcRect r="74690" b="74361"/>
          <a:stretch/>
        </p:blipFill>
        <p:spPr>
          <a:xfrm>
            <a:off x="2810199" y="1598431"/>
            <a:ext cx="1054299" cy="1067980"/>
          </a:xfrm>
          <a:prstGeom prst="rect">
            <a:avLst/>
          </a:prstGeom>
        </p:spPr>
      </p:pic>
      <p:pic>
        <p:nvPicPr>
          <p:cNvPr id="16" name="Picture 15">
            <a:extLst>
              <a:ext uri="{FF2B5EF4-FFF2-40B4-BE49-F238E27FC236}">
                <a16:creationId xmlns:a16="http://schemas.microsoft.com/office/drawing/2014/main" id="{3736A76E-5EE4-4811-BE2A-B30DDD9B560D}"/>
              </a:ext>
            </a:extLst>
          </p:cNvPr>
          <p:cNvPicPr>
            <a:picLocks noChangeAspect="1"/>
          </p:cNvPicPr>
          <p:nvPr/>
        </p:nvPicPr>
        <p:blipFill rotWithShape="1">
          <a:blip r:embed="rId3"/>
          <a:srcRect r="74690" b="74361"/>
          <a:stretch/>
        </p:blipFill>
        <p:spPr>
          <a:xfrm>
            <a:off x="5621701" y="1453671"/>
            <a:ext cx="1054299" cy="1067980"/>
          </a:xfrm>
          <a:prstGeom prst="rect">
            <a:avLst/>
          </a:prstGeom>
        </p:spPr>
      </p:pic>
      <p:pic>
        <p:nvPicPr>
          <p:cNvPr id="17" name="Picture 16">
            <a:extLst>
              <a:ext uri="{FF2B5EF4-FFF2-40B4-BE49-F238E27FC236}">
                <a16:creationId xmlns:a16="http://schemas.microsoft.com/office/drawing/2014/main" id="{5EB82C85-2DC1-48F4-823E-EDFA23C5323D}"/>
              </a:ext>
            </a:extLst>
          </p:cNvPr>
          <p:cNvPicPr>
            <a:picLocks noChangeAspect="1"/>
          </p:cNvPicPr>
          <p:nvPr/>
        </p:nvPicPr>
        <p:blipFill rotWithShape="1">
          <a:blip r:embed="rId3"/>
          <a:srcRect r="74690" b="74361"/>
          <a:stretch/>
        </p:blipFill>
        <p:spPr>
          <a:xfrm>
            <a:off x="6676000" y="4325589"/>
            <a:ext cx="1054299" cy="1067980"/>
          </a:xfrm>
          <a:prstGeom prst="rect">
            <a:avLst/>
          </a:prstGeom>
        </p:spPr>
      </p:pic>
      <p:pic>
        <p:nvPicPr>
          <p:cNvPr id="18" name="Picture 17">
            <a:extLst>
              <a:ext uri="{FF2B5EF4-FFF2-40B4-BE49-F238E27FC236}">
                <a16:creationId xmlns:a16="http://schemas.microsoft.com/office/drawing/2014/main" id="{4B536805-96A3-40A8-A1FA-979F2F8166D7}"/>
              </a:ext>
            </a:extLst>
          </p:cNvPr>
          <p:cNvPicPr>
            <a:picLocks noChangeAspect="1"/>
          </p:cNvPicPr>
          <p:nvPr/>
        </p:nvPicPr>
        <p:blipFill rotWithShape="1">
          <a:blip r:embed="rId3"/>
          <a:srcRect r="74690" b="74361"/>
          <a:stretch/>
        </p:blipFill>
        <p:spPr>
          <a:xfrm>
            <a:off x="6182583" y="2525988"/>
            <a:ext cx="1054299" cy="1067980"/>
          </a:xfrm>
          <a:prstGeom prst="rect">
            <a:avLst/>
          </a:prstGeom>
        </p:spPr>
      </p:pic>
      <p:pic>
        <p:nvPicPr>
          <p:cNvPr id="19" name="Picture 18">
            <a:extLst>
              <a:ext uri="{FF2B5EF4-FFF2-40B4-BE49-F238E27FC236}">
                <a16:creationId xmlns:a16="http://schemas.microsoft.com/office/drawing/2014/main" id="{3B348C9C-D0DB-4654-8430-BB3540CCB5F4}"/>
              </a:ext>
            </a:extLst>
          </p:cNvPr>
          <p:cNvPicPr>
            <a:picLocks noChangeAspect="1"/>
          </p:cNvPicPr>
          <p:nvPr/>
        </p:nvPicPr>
        <p:blipFill rotWithShape="1">
          <a:blip r:embed="rId3"/>
          <a:srcRect r="74690" b="74361"/>
          <a:stretch/>
        </p:blipFill>
        <p:spPr>
          <a:xfrm>
            <a:off x="4165758" y="1598431"/>
            <a:ext cx="1054299" cy="1067980"/>
          </a:xfrm>
          <a:prstGeom prst="rect">
            <a:avLst/>
          </a:prstGeom>
        </p:spPr>
      </p:pic>
      <p:pic>
        <p:nvPicPr>
          <p:cNvPr id="20" name="Picture 19">
            <a:extLst>
              <a:ext uri="{FF2B5EF4-FFF2-40B4-BE49-F238E27FC236}">
                <a16:creationId xmlns:a16="http://schemas.microsoft.com/office/drawing/2014/main" id="{3EA09BE7-8ABA-48CC-8E33-3CD34FBDF7F1}"/>
              </a:ext>
            </a:extLst>
          </p:cNvPr>
          <p:cNvPicPr>
            <a:picLocks noChangeAspect="1"/>
          </p:cNvPicPr>
          <p:nvPr/>
        </p:nvPicPr>
        <p:blipFill rotWithShape="1">
          <a:blip r:embed="rId3"/>
          <a:srcRect r="74690" b="74361"/>
          <a:stretch/>
        </p:blipFill>
        <p:spPr>
          <a:xfrm>
            <a:off x="7270614" y="1598431"/>
            <a:ext cx="1054299" cy="1067980"/>
          </a:xfrm>
          <a:prstGeom prst="rect">
            <a:avLst/>
          </a:prstGeom>
        </p:spPr>
      </p:pic>
      <p:pic>
        <p:nvPicPr>
          <p:cNvPr id="21" name="Picture 20">
            <a:extLst>
              <a:ext uri="{FF2B5EF4-FFF2-40B4-BE49-F238E27FC236}">
                <a16:creationId xmlns:a16="http://schemas.microsoft.com/office/drawing/2014/main" id="{AC6B1E4A-95C9-49DE-B839-2ACEE5D14557}"/>
              </a:ext>
            </a:extLst>
          </p:cNvPr>
          <p:cNvPicPr>
            <a:picLocks noChangeAspect="1"/>
          </p:cNvPicPr>
          <p:nvPr/>
        </p:nvPicPr>
        <p:blipFill rotWithShape="1">
          <a:blip r:embed="rId3"/>
          <a:srcRect r="74690" b="74361"/>
          <a:stretch/>
        </p:blipFill>
        <p:spPr>
          <a:xfrm>
            <a:off x="3688988" y="3875881"/>
            <a:ext cx="1054299" cy="1067980"/>
          </a:xfrm>
          <a:prstGeom prst="rect">
            <a:avLst/>
          </a:prstGeom>
        </p:spPr>
      </p:pic>
      <p:pic>
        <p:nvPicPr>
          <p:cNvPr id="22" name="Picture 21">
            <a:extLst>
              <a:ext uri="{FF2B5EF4-FFF2-40B4-BE49-F238E27FC236}">
                <a16:creationId xmlns:a16="http://schemas.microsoft.com/office/drawing/2014/main" id="{E883C43D-0609-49BF-8611-E7847C87F17A}"/>
              </a:ext>
            </a:extLst>
          </p:cNvPr>
          <p:cNvPicPr>
            <a:picLocks noChangeAspect="1"/>
          </p:cNvPicPr>
          <p:nvPr/>
        </p:nvPicPr>
        <p:blipFill rotWithShape="1">
          <a:blip r:embed="rId3"/>
          <a:srcRect r="74690" b="74361"/>
          <a:stretch/>
        </p:blipFill>
        <p:spPr>
          <a:xfrm>
            <a:off x="3943408" y="5182779"/>
            <a:ext cx="1054299" cy="1067980"/>
          </a:xfrm>
          <a:prstGeom prst="rect">
            <a:avLst/>
          </a:prstGeom>
        </p:spPr>
      </p:pic>
      <p:pic>
        <p:nvPicPr>
          <p:cNvPr id="23" name="Picture 22">
            <a:extLst>
              <a:ext uri="{FF2B5EF4-FFF2-40B4-BE49-F238E27FC236}">
                <a16:creationId xmlns:a16="http://schemas.microsoft.com/office/drawing/2014/main" id="{0698DF23-09FD-48F1-AD17-9819E716E4D2}"/>
              </a:ext>
            </a:extLst>
          </p:cNvPr>
          <p:cNvPicPr>
            <a:picLocks noChangeAspect="1"/>
          </p:cNvPicPr>
          <p:nvPr/>
        </p:nvPicPr>
        <p:blipFill rotWithShape="1">
          <a:blip r:embed="rId3"/>
          <a:srcRect r="74690" b="74361"/>
          <a:stretch/>
        </p:blipFill>
        <p:spPr>
          <a:xfrm>
            <a:off x="7672258" y="3119273"/>
            <a:ext cx="1054299" cy="1067980"/>
          </a:xfrm>
          <a:prstGeom prst="rect">
            <a:avLst/>
          </a:prstGeom>
        </p:spPr>
      </p:pic>
      <p:pic>
        <p:nvPicPr>
          <p:cNvPr id="24" name="Picture 23">
            <a:extLst>
              <a:ext uri="{FF2B5EF4-FFF2-40B4-BE49-F238E27FC236}">
                <a16:creationId xmlns:a16="http://schemas.microsoft.com/office/drawing/2014/main" id="{B047732C-4F63-4F94-9A97-89F080D880C8}"/>
              </a:ext>
            </a:extLst>
          </p:cNvPr>
          <p:cNvPicPr>
            <a:picLocks noChangeAspect="1"/>
          </p:cNvPicPr>
          <p:nvPr/>
        </p:nvPicPr>
        <p:blipFill rotWithShape="1">
          <a:blip r:embed="rId3"/>
          <a:srcRect r="74690" b="74361"/>
          <a:stretch/>
        </p:blipFill>
        <p:spPr>
          <a:xfrm>
            <a:off x="8114716" y="4694294"/>
            <a:ext cx="1054299" cy="1067980"/>
          </a:xfrm>
          <a:prstGeom prst="rect">
            <a:avLst/>
          </a:prstGeom>
        </p:spPr>
      </p:pic>
      <p:pic>
        <p:nvPicPr>
          <p:cNvPr id="25" name="Picture 24">
            <a:extLst>
              <a:ext uri="{FF2B5EF4-FFF2-40B4-BE49-F238E27FC236}">
                <a16:creationId xmlns:a16="http://schemas.microsoft.com/office/drawing/2014/main" id="{99CF4CF6-6278-4E2D-832B-A3EF3D7FE2BF}"/>
              </a:ext>
            </a:extLst>
          </p:cNvPr>
          <p:cNvPicPr>
            <a:picLocks noChangeAspect="1"/>
          </p:cNvPicPr>
          <p:nvPr/>
        </p:nvPicPr>
        <p:blipFill rotWithShape="1">
          <a:blip r:embed="rId3"/>
          <a:srcRect r="74690" b="74361"/>
          <a:stretch/>
        </p:blipFill>
        <p:spPr>
          <a:xfrm>
            <a:off x="2677027" y="5047016"/>
            <a:ext cx="1054299" cy="1067980"/>
          </a:xfrm>
          <a:prstGeom prst="rect">
            <a:avLst/>
          </a:prstGeom>
        </p:spPr>
      </p:pic>
      <p:pic>
        <p:nvPicPr>
          <p:cNvPr id="26" name="Picture 25">
            <a:extLst>
              <a:ext uri="{FF2B5EF4-FFF2-40B4-BE49-F238E27FC236}">
                <a16:creationId xmlns:a16="http://schemas.microsoft.com/office/drawing/2014/main" id="{6939A991-1735-4078-9724-27B322D170E7}"/>
              </a:ext>
            </a:extLst>
          </p:cNvPr>
          <p:cNvPicPr>
            <a:picLocks noChangeAspect="1"/>
          </p:cNvPicPr>
          <p:nvPr/>
        </p:nvPicPr>
        <p:blipFill rotWithShape="1">
          <a:blip r:embed="rId3"/>
          <a:srcRect r="74690" b="74361"/>
          <a:stretch/>
        </p:blipFill>
        <p:spPr>
          <a:xfrm>
            <a:off x="1739034" y="1197314"/>
            <a:ext cx="1054299" cy="1067980"/>
          </a:xfrm>
          <a:prstGeom prst="rect">
            <a:avLst/>
          </a:prstGeom>
        </p:spPr>
      </p:pic>
      <p:cxnSp>
        <p:nvCxnSpPr>
          <p:cNvPr id="28" name="Straight Connector 27">
            <a:extLst>
              <a:ext uri="{FF2B5EF4-FFF2-40B4-BE49-F238E27FC236}">
                <a16:creationId xmlns:a16="http://schemas.microsoft.com/office/drawing/2014/main" id="{B5B055C7-AD29-4226-9196-B4B666176717}"/>
              </a:ext>
            </a:extLst>
          </p:cNvPr>
          <p:cNvCxnSpPr/>
          <p:nvPr/>
        </p:nvCxnSpPr>
        <p:spPr>
          <a:xfrm>
            <a:off x="5285064" y="3984771"/>
            <a:ext cx="553674" cy="340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97C71E-0A73-4EC3-8C89-94AA70BD8130}"/>
              </a:ext>
            </a:extLst>
          </p:cNvPr>
          <p:cNvCxnSpPr/>
          <p:nvPr/>
        </p:nvCxnSpPr>
        <p:spPr>
          <a:xfrm flipH="1">
            <a:off x="5410899" y="3934437"/>
            <a:ext cx="285226" cy="494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B9CFC3B-AECB-4390-A812-44F6B35754ED}"/>
              </a:ext>
            </a:extLst>
          </p:cNvPr>
          <p:cNvCxnSpPr>
            <a:cxnSpLocks/>
          </p:cNvCxnSpPr>
          <p:nvPr/>
        </p:nvCxnSpPr>
        <p:spPr>
          <a:xfrm>
            <a:off x="1605008" y="2313931"/>
            <a:ext cx="3163557" cy="1776367"/>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2F65D0A1-159F-4721-954D-5ECF00BD5843}"/>
              </a:ext>
            </a:extLst>
          </p:cNvPr>
          <p:cNvSpPr txBox="1"/>
          <p:nvPr/>
        </p:nvSpPr>
        <p:spPr>
          <a:xfrm>
            <a:off x="9241282" y="2400617"/>
            <a:ext cx="2130803" cy="400110"/>
          </a:xfrm>
          <a:prstGeom prst="rect">
            <a:avLst/>
          </a:prstGeom>
          <a:noFill/>
        </p:spPr>
        <p:txBody>
          <a:bodyPr wrap="square" rtlCol="0">
            <a:spAutoFit/>
          </a:bodyPr>
          <a:lstStyle/>
          <a:p>
            <a:r>
              <a:rPr lang="fr-FR" sz="2000" dirty="0"/>
              <a:t>transect</a:t>
            </a:r>
            <a:endParaRPr lang="fr-FR" dirty="0"/>
          </a:p>
        </p:txBody>
      </p:sp>
      <p:cxnSp>
        <p:nvCxnSpPr>
          <p:cNvPr id="6" name="Straight Arrow Connector 5">
            <a:extLst>
              <a:ext uri="{FF2B5EF4-FFF2-40B4-BE49-F238E27FC236}">
                <a16:creationId xmlns:a16="http://schemas.microsoft.com/office/drawing/2014/main" id="{A644C0FB-8065-4277-8647-602F8D37D3ED}"/>
              </a:ext>
            </a:extLst>
          </p:cNvPr>
          <p:cNvCxnSpPr>
            <a:cxnSpLocks/>
          </p:cNvCxnSpPr>
          <p:nvPr/>
        </p:nvCxnSpPr>
        <p:spPr>
          <a:xfrm flipH="1">
            <a:off x="2197917" y="2612232"/>
            <a:ext cx="7046752" cy="703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000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AF9CC9FA-6F01-4039-A752-EF574ACF37DF}"/>
              </a:ext>
            </a:extLst>
          </p:cNvPr>
          <p:cNvPicPr>
            <a:picLocks noChangeAspect="1"/>
          </p:cNvPicPr>
          <p:nvPr/>
        </p:nvPicPr>
        <p:blipFill>
          <a:blip r:embed="rId2"/>
          <a:stretch>
            <a:fillRect/>
          </a:stretch>
        </p:blipFill>
        <p:spPr>
          <a:xfrm rot="17968006">
            <a:off x="4872572" y="3871511"/>
            <a:ext cx="642851" cy="90815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du premier ménage</a:t>
            </a:r>
          </a:p>
        </p:txBody>
      </p:sp>
      <p:pic>
        <p:nvPicPr>
          <p:cNvPr id="4" name="Picture 3">
            <a:extLst>
              <a:ext uri="{FF2B5EF4-FFF2-40B4-BE49-F238E27FC236}">
                <a16:creationId xmlns:a16="http://schemas.microsoft.com/office/drawing/2014/main" id="{8DAD295C-02FA-4494-A653-A37F540654F6}"/>
              </a:ext>
            </a:extLst>
          </p:cNvPr>
          <p:cNvPicPr>
            <a:picLocks noChangeAspect="1"/>
          </p:cNvPicPr>
          <p:nvPr/>
        </p:nvPicPr>
        <p:blipFill rotWithShape="1">
          <a:blip r:embed="rId3"/>
          <a:srcRect r="74690" b="74361"/>
          <a:stretch/>
        </p:blipFill>
        <p:spPr>
          <a:xfrm>
            <a:off x="891520" y="2399881"/>
            <a:ext cx="1054299" cy="1067980"/>
          </a:xfrm>
          <a:prstGeom prst="rect">
            <a:avLst/>
          </a:prstGeom>
        </p:spPr>
      </p:pic>
      <p:pic>
        <p:nvPicPr>
          <p:cNvPr id="11" name="Picture 10">
            <a:extLst>
              <a:ext uri="{FF2B5EF4-FFF2-40B4-BE49-F238E27FC236}">
                <a16:creationId xmlns:a16="http://schemas.microsoft.com/office/drawing/2014/main" id="{FBAA2C72-4C9A-496D-A7A1-D0ACA4F4F739}"/>
              </a:ext>
            </a:extLst>
          </p:cNvPr>
          <p:cNvPicPr>
            <a:picLocks noChangeAspect="1"/>
          </p:cNvPicPr>
          <p:nvPr/>
        </p:nvPicPr>
        <p:blipFill rotWithShape="1">
          <a:blip r:embed="rId3"/>
          <a:srcRect r="74690" b="74361"/>
          <a:stretch/>
        </p:blipFill>
        <p:spPr>
          <a:xfrm>
            <a:off x="3465715" y="2544915"/>
            <a:ext cx="1054299" cy="1067980"/>
          </a:xfrm>
          <a:prstGeom prst="rect">
            <a:avLst/>
          </a:prstGeom>
        </p:spPr>
      </p:pic>
      <p:pic>
        <p:nvPicPr>
          <p:cNvPr id="12" name="Picture 11">
            <a:extLst>
              <a:ext uri="{FF2B5EF4-FFF2-40B4-BE49-F238E27FC236}">
                <a16:creationId xmlns:a16="http://schemas.microsoft.com/office/drawing/2014/main" id="{3DA8D4E3-5EB0-4BA7-BC94-B146D9651F35}"/>
              </a:ext>
            </a:extLst>
          </p:cNvPr>
          <p:cNvPicPr>
            <a:picLocks noChangeAspect="1"/>
          </p:cNvPicPr>
          <p:nvPr/>
        </p:nvPicPr>
        <p:blipFill rotWithShape="1">
          <a:blip r:embed="rId3"/>
          <a:srcRect r="74690" b="74361"/>
          <a:stretch/>
        </p:blipFill>
        <p:spPr>
          <a:xfrm>
            <a:off x="5516001" y="5348864"/>
            <a:ext cx="1054299" cy="1067980"/>
          </a:xfrm>
          <a:prstGeom prst="rect">
            <a:avLst/>
          </a:prstGeom>
        </p:spPr>
      </p:pic>
      <p:pic>
        <p:nvPicPr>
          <p:cNvPr id="13" name="Picture 12">
            <a:extLst>
              <a:ext uri="{FF2B5EF4-FFF2-40B4-BE49-F238E27FC236}">
                <a16:creationId xmlns:a16="http://schemas.microsoft.com/office/drawing/2014/main" id="{CEF6ECA0-25FB-4BFB-BFBB-1A585ADFD248}"/>
              </a:ext>
            </a:extLst>
          </p:cNvPr>
          <p:cNvPicPr>
            <a:picLocks noChangeAspect="1"/>
          </p:cNvPicPr>
          <p:nvPr/>
        </p:nvPicPr>
        <p:blipFill rotWithShape="1">
          <a:blip r:embed="rId3"/>
          <a:srcRect r="74690" b="74361"/>
          <a:stretch/>
        </p:blipFill>
        <p:spPr>
          <a:xfrm>
            <a:off x="1410647" y="4648789"/>
            <a:ext cx="1054299" cy="1067980"/>
          </a:xfrm>
          <a:prstGeom prst="rect">
            <a:avLst/>
          </a:prstGeom>
        </p:spPr>
      </p:pic>
      <p:pic>
        <p:nvPicPr>
          <p:cNvPr id="14" name="Picture 13">
            <a:extLst>
              <a:ext uri="{FF2B5EF4-FFF2-40B4-BE49-F238E27FC236}">
                <a16:creationId xmlns:a16="http://schemas.microsoft.com/office/drawing/2014/main" id="{F1C034A0-3BE8-466E-B5B9-322BBEDEE5F6}"/>
              </a:ext>
            </a:extLst>
          </p:cNvPr>
          <p:cNvPicPr>
            <a:picLocks noChangeAspect="1"/>
          </p:cNvPicPr>
          <p:nvPr/>
        </p:nvPicPr>
        <p:blipFill rotWithShape="1">
          <a:blip r:embed="rId3"/>
          <a:srcRect r="74690" b="74361"/>
          <a:stretch/>
        </p:blipFill>
        <p:spPr>
          <a:xfrm>
            <a:off x="1979551" y="3453064"/>
            <a:ext cx="1054299" cy="1067980"/>
          </a:xfrm>
          <a:prstGeom prst="rect">
            <a:avLst/>
          </a:prstGeom>
        </p:spPr>
      </p:pic>
      <p:pic>
        <p:nvPicPr>
          <p:cNvPr id="15" name="Picture 14">
            <a:extLst>
              <a:ext uri="{FF2B5EF4-FFF2-40B4-BE49-F238E27FC236}">
                <a16:creationId xmlns:a16="http://schemas.microsoft.com/office/drawing/2014/main" id="{EBF0B39C-41BB-4153-A51E-091511DD530F}"/>
              </a:ext>
            </a:extLst>
          </p:cNvPr>
          <p:cNvPicPr>
            <a:picLocks noChangeAspect="1"/>
          </p:cNvPicPr>
          <p:nvPr/>
        </p:nvPicPr>
        <p:blipFill rotWithShape="1">
          <a:blip r:embed="rId3"/>
          <a:srcRect r="74690" b="74361"/>
          <a:stretch/>
        </p:blipFill>
        <p:spPr>
          <a:xfrm>
            <a:off x="2810199" y="1598431"/>
            <a:ext cx="1054299" cy="1067980"/>
          </a:xfrm>
          <a:prstGeom prst="rect">
            <a:avLst/>
          </a:prstGeom>
        </p:spPr>
      </p:pic>
      <p:pic>
        <p:nvPicPr>
          <p:cNvPr id="16" name="Picture 15">
            <a:extLst>
              <a:ext uri="{FF2B5EF4-FFF2-40B4-BE49-F238E27FC236}">
                <a16:creationId xmlns:a16="http://schemas.microsoft.com/office/drawing/2014/main" id="{3736A76E-5EE4-4811-BE2A-B30DDD9B560D}"/>
              </a:ext>
            </a:extLst>
          </p:cNvPr>
          <p:cNvPicPr>
            <a:picLocks noChangeAspect="1"/>
          </p:cNvPicPr>
          <p:nvPr/>
        </p:nvPicPr>
        <p:blipFill rotWithShape="1">
          <a:blip r:embed="rId3"/>
          <a:srcRect r="74690" b="74361"/>
          <a:stretch/>
        </p:blipFill>
        <p:spPr>
          <a:xfrm>
            <a:off x="5621701" y="1453671"/>
            <a:ext cx="1054299" cy="1067980"/>
          </a:xfrm>
          <a:prstGeom prst="rect">
            <a:avLst/>
          </a:prstGeom>
        </p:spPr>
      </p:pic>
      <p:pic>
        <p:nvPicPr>
          <p:cNvPr id="17" name="Picture 16">
            <a:extLst>
              <a:ext uri="{FF2B5EF4-FFF2-40B4-BE49-F238E27FC236}">
                <a16:creationId xmlns:a16="http://schemas.microsoft.com/office/drawing/2014/main" id="{5EB82C85-2DC1-48F4-823E-EDFA23C5323D}"/>
              </a:ext>
            </a:extLst>
          </p:cNvPr>
          <p:cNvPicPr>
            <a:picLocks noChangeAspect="1"/>
          </p:cNvPicPr>
          <p:nvPr/>
        </p:nvPicPr>
        <p:blipFill rotWithShape="1">
          <a:blip r:embed="rId3"/>
          <a:srcRect r="74690" b="74361"/>
          <a:stretch/>
        </p:blipFill>
        <p:spPr>
          <a:xfrm>
            <a:off x="6676000" y="4325589"/>
            <a:ext cx="1054299" cy="1067980"/>
          </a:xfrm>
          <a:prstGeom prst="rect">
            <a:avLst/>
          </a:prstGeom>
        </p:spPr>
      </p:pic>
      <p:pic>
        <p:nvPicPr>
          <p:cNvPr id="18" name="Picture 17">
            <a:extLst>
              <a:ext uri="{FF2B5EF4-FFF2-40B4-BE49-F238E27FC236}">
                <a16:creationId xmlns:a16="http://schemas.microsoft.com/office/drawing/2014/main" id="{4B536805-96A3-40A8-A1FA-979F2F8166D7}"/>
              </a:ext>
            </a:extLst>
          </p:cNvPr>
          <p:cNvPicPr>
            <a:picLocks noChangeAspect="1"/>
          </p:cNvPicPr>
          <p:nvPr/>
        </p:nvPicPr>
        <p:blipFill rotWithShape="1">
          <a:blip r:embed="rId3"/>
          <a:srcRect r="74690" b="74361"/>
          <a:stretch/>
        </p:blipFill>
        <p:spPr>
          <a:xfrm>
            <a:off x="6182583" y="2525988"/>
            <a:ext cx="1054299" cy="1067980"/>
          </a:xfrm>
          <a:prstGeom prst="rect">
            <a:avLst/>
          </a:prstGeom>
        </p:spPr>
      </p:pic>
      <p:pic>
        <p:nvPicPr>
          <p:cNvPr id="19" name="Picture 18">
            <a:extLst>
              <a:ext uri="{FF2B5EF4-FFF2-40B4-BE49-F238E27FC236}">
                <a16:creationId xmlns:a16="http://schemas.microsoft.com/office/drawing/2014/main" id="{3B348C9C-D0DB-4654-8430-BB3540CCB5F4}"/>
              </a:ext>
            </a:extLst>
          </p:cNvPr>
          <p:cNvPicPr>
            <a:picLocks noChangeAspect="1"/>
          </p:cNvPicPr>
          <p:nvPr/>
        </p:nvPicPr>
        <p:blipFill rotWithShape="1">
          <a:blip r:embed="rId3"/>
          <a:srcRect r="74690" b="74361"/>
          <a:stretch/>
        </p:blipFill>
        <p:spPr>
          <a:xfrm>
            <a:off x="4165758" y="1598431"/>
            <a:ext cx="1054299" cy="1067980"/>
          </a:xfrm>
          <a:prstGeom prst="rect">
            <a:avLst/>
          </a:prstGeom>
        </p:spPr>
      </p:pic>
      <p:pic>
        <p:nvPicPr>
          <p:cNvPr id="20" name="Picture 19">
            <a:extLst>
              <a:ext uri="{FF2B5EF4-FFF2-40B4-BE49-F238E27FC236}">
                <a16:creationId xmlns:a16="http://schemas.microsoft.com/office/drawing/2014/main" id="{3EA09BE7-8ABA-48CC-8E33-3CD34FBDF7F1}"/>
              </a:ext>
            </a:extLst>
          </p:cNvPr>
          <p:cNvPicPr>
            <a:picLocks noChangeAspect="1"/>
          </p:cNvPicPr>
          <p:nvPr/>
        </p:nvPicPr>
        <p:blipFill rotWithShape="1">
          <a:blip r:embed="rId3"/>
          <a:srcRect r="74690" b="74361"/>
          <a:stretch/>
        </p:blipFill>
        <p:spPr>
          <a:xfrm>
            <a:off x="7270614" y="1598431"/>
            <a:ext cx="1054299" cy="1067980"/>
          </a:xfrm>
          <a:prstGeom prst="rect">
            <a:avLst/>
          </a:prstGeom>
        </p:spPr>
      </p:pic>
      <p:pic>
        <p:nvPicPr>
          <p:cNvPr id="21" name="Picture 20">
            <a:extLst>
              <a:ext uri="{FF2B5EF4-FFF2-40B4-BE49-F238E27FC236}">
                <a16:creationId xmlns:a16="http://schemas.microsoft.com/office/drawing/2014/main" id="{AC6B1E4A-95C9-49DE-B839-2ACEE5D14557}"/>
              </a:ext>
            </a:extLst>
          </p:cNvPr>
          <p:cNvPicPr>
            <a:picLocks noChangeAspect="1"/>
          </p:cNvPicPr>
          <p:nvPr/>
        </p:nvPicPr>
        <p:blipFill rotWithShape="1">
          <a:blip r:embed="rId3"/>
          <a:srcRect r="74690" b="74361"/>
          <a:stretch/>
        </p:blipFill>
        <p:spPr>
          <a:xfrm>
            <a:off x="3688988" y="3875881"/>
            <a:ext cx="1054299" cy="1067980"/>
          </a:xfrm>
          <a:prstGeom prst="rect">
            <a:avLst/>
          </a:prstGeom>
        </p:spPr>
      </p:pic>
      <p:pic>
        <p:nvPicPr>
          <p:cNvPr id="22" name="Picture 21">
            <a:extLst>
              <a:ext uri="{FF2B5EF4-FFF2-40B4-BE49-F238E27FC236}">
                <a16:creationId xmlns:a16="http://schemas.microsoft.com/office/drawing/2014/main" id="{E883C43D-0609-49BF-8611-E7847C87F17A}"/>
              </a:ext>
            </a:extLst>
          </p:cNvPr>
          <p:cNvPicPr>
            <a:picLocks noChangeAspect="1"/>
          </p:cNvPicPr>
          <p:nvPr/>
        </p:nvPicPr>
        <p:blipFill rotWithShape="1">
          <a:blip r:embed="rId3"/>
          <a:srcRect r="74690" b="74361"/>
          <a:stretch/>
        </p:blipFill>
        <p:spPr>
          <a:xfrm>
            <a:off x="3943408" y="5182779"/>
            <a:ext cx="1054299" cy="1067980"/>
          </a:xfrm>
          <a:prstGeom prst="rect">
            <a:avLst/>
          </a:prstGeom>
        </p:spPr>
      </p:pic>
      <p:pic>
        <p:nvPicPr>
          <p:cNvPr id="23" name="Picture 22">
            <a:extLst>
              <a:ext uri="{FF2B5EF4-FFF2-40B4-BE49-F238E27FC236}">
                <a16:creationId xmlns:a16="http://schemas.microsoft.com/office/drawing/2014/main" id="{0698DF23-09FD-48F1-AD17-9819E716E4D2}"/>
              </a:ext>
            </a:extLst>
          </p:cNvPr>
          <p:cNvPicPr>
            <a:picLocks noChangeAspect="1"/>
          </p:cNvPicPr>
          <p:nvPr/>
        </p:nvPicPr>
        <p:blipFill rotWithShape="1">
          <a:blip r:embed="rId3"/>
          <a:srcRect r="74690" b="74361"/>
          <a:stretch/>
        </p:blipFill>
        <p:spPr>
          <a:xfrm>
            <a:off x="7672258" y="3119273"/>
            <a:ext cx="1054299" cy="1067980"/>
          </a:xfrm>
          <a:prstGeom prst="rect">
            <a:avLst/>
          </a:prstGeom>
        </p:spPr>
      </p:pic>
      <p:pic>
        <p:nvPicPr>
          <p:cNvPr id="24" name="Picture 23">
            <a:extLst>
              <a:ext uri="{FF2B5EF4-FFF2-40B4-BE49-F238E27FC236}">
                <a16:creationId xmlns:a16="http://schemas.microsoft.com/office/drawing/2014/main" id="{B047732C-4F63-4F94-9A97-89F080D880C8}"/>
              </a:ext>
            </a:extLst>
          </p:cNvPr>
          <p:cNvPicPr>
            <a:picLocks noChangeAspect="1"/>
          </p:cNvPicPr>
          <p:nvPr/>
        </p:nvPicPr>
        <p:blipFill rotWithShape="1">
          <a:blip r:embed="rId3"/>
          <a:srcRect r="74690" b="74361"/>
          <a:stretch/>
        </p:blipFill>
        <p:spPr>
          <a:xfrm>
            <a:off x="8114716" y="4694294"/>
            <a:ext cx="1054299" cy="1067980"/>
          </a:xfrm>
          <a:prstGeom prst="rect">
            <a:avLst/>
          </a:prstGeom>
        </p:spPr>
      </p:pic>
      <p:pic>
        <p:nvPicPr>
          <p:cNvPr id="25" name="Picture 24">
            <a:extLst>
              <a:ext uri="{FF2B5EF4-FFF2-40B4-BE49-F238E27FC236}">
                <a16:creationId xmlns:a16="http://schemas.microsoft.com/office/drawing/2014/main" id="{99CF4CF6-6278-4E2D-832B-A3EF3D7FE2BF}"/>
              </a:ext>
            </a:extLst>
          </p:cNvPr>
          <p:cNvPicPr>
            <a:picLocks noChangeAspect="1"/>
          </p:cNvPicPr>
          <p:nvPr/>
        </p:nvPicPr>
        <p:blipFill rotWithShape="1">
          <a:blip r:embed="rId3"/>
          <a:srcRect r="74690" b="74361"/>
          <a:stretch/>
        </p:blipFill>
        <p:spPr>
          <a:xfrm>
            <a:off x="2677027" y="5047016"/>
            <a:ext cx="1054299" cy="1067980"/>
          </a:xfrm>
          <a:prstGeom prst="rect">
            <a:avLst/>
          </a:prstGeom>
        </p:spPr>
      </p:pic>
      <p:pic>
        <p:nvPicPr>
          <p:cNvPr id="26" name="Picture 25">
            <a:extLst>
              <a:ext uri="{FF2B5EF4-FFF2-40B4-BE49-F238E27FC236}">
                <a16:creationId xmlns:a16="http://schemas.microsoft.com/office/drawing/2014/main" id="{6939A991-1735-4078-9724-27B322D170E7}"/>
              </a:ext>
            </a:extLst>
          </p:cNvPr>
          <p:cNvPicPr>
            <a:picLocks noChangeAspect="1"/>
          </p:cNvPicPr>
          <p:nvPr/>
        </p:nvPicPr>
        <p:blipFill rotWithShape="1">
          <a:blip r:embed="rId3"/>
          <a:srcRect r="74690" b="74361"/>
          <a:stretch/>
        </p:blipFill>
        <p:spPr>
          <a:xfrm>
            <a:off x="1739034" y="1197314"/>
            <a:ext cx="1054299" cy="1067980"/>
          </a:xfrm>
          <a:prstGeom prst="rect">
            <a:avLst/>
          </a:prstGeom>
        </p:spPr>
      </p:pic>
      <p:cxnSp>
        <p:nvCxnSpPr>
          <p:cNvPr id="28" name="Straight Connector 27">
            <a:extLst>
              <a:ext uri="{FF2B5EF4-FFF2-40B4-BE49-F238E27FC236}">
                <a16:creationId xmlns:a16="http://schemas.microsoft.com/office/drawing/2014/main" id="{B5B055C7-AD29-4226-9196-B4B666176717}"/>
              </a:ext>
            </a:extLst>
          </p:cNvPr>
          <p:cNvCxnSpPr/>
          <p:nvPr/>
        </p:nvCxnSpPr>
        <p:spPr>
          <a:xfrm>
            <a:off x="5285064" y="3984771"/>
            <a:ext cx="553674" cy="340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97C71E-0A73-4EC3-8C89-94AA70BD8130}"/>
              </a:ext>
            </a:extLst>
          </p:cNvPr>
          <p:cNvCxnSpPr/>
          <p:nvPr/>
        </p:nvCxnSpPr>
        <p:spPr>
          <a:xfrm flipH="1">
            <a:off x="5410899" y="3934437"/>
            <a:ext cx="285226" cy="494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50EFD13-7B17-4DEB-85B1-ADDF3DCFAFAC}"/>
              </a:ext>
            </a:extLst>
          </p:cNvPr>
          <p:cNvCxnSpPr>
            <a:cxnSpLocks/>
          </p:cNvCxnSpPr>
          <p:nvPr/>
        </p:nvCxnSpPr>
        <p:spPr>
          <a:xfrm>
            <a:off x="1605008" y="2313931"/>
            <a:ext cx="3163557" cy="1776367"/>
          </a:xfrm>
          <a:prstGeom prst="line">
            <a:avLst/>
          </a:prstGeom>
        </p:spPr>
        <p:style>
          <a:lnRef idx="1">
            <a:schemeClr val="accent1"/>
          </a:lnRef>
          <a:fillRef idx="0">
            <a:schemeClr val="accent1"/>
          </a:fillRef>
          <a:effectRef idx="0">
            <a:schemeClr val="accent1"/>
          </a:effectRef>
          <a:fontRef idx="minor">
            <a:schemeClr val="tx1"/>
          </a:fontRef>
        </p:style>
      </p:cxnSp>
      <p:pic>
        <p:nvPicPr>
          <p:cNvPr id="31" name="Picture 30">
            <a:extLst>
              <a:ext uri="{FF2B5EF4-FFF2-40B4-BE49-F238E27FC236}">
                <a16:creationId xmlns:a16="http://schemas.microsoft.com/office/drawing/2014/main" id="{A322E27D-54DB-45AA-9F34-4BC5BDF3860B}"/>
              </a:ext>
            </a:extLst>
          </p:cNvPr>
          <p:cNvPicPr>
            <a:picLocks noChangeAspect="1"/>
          </p:cNvPicPr>
          <p:nvPr/>
        </p:nvPicPr>
        <p:blipFill rotWithShape="1">
          <a:blip r:embed="rId4"/>
          <a:srcRect b="8854"/>
          <a:stretch/>
        </p:blipFill>
        <p:spPr>
          <a:xfrm rot="18387200">
            <a:off x="4351646" y="3490843"/>
            <a:ext cx="426207" cy="419546"/>
          </a:xfrm>
          <a:prstGeom prst="rect">
            <a:avLst/>
          </a:prstGeom>
        </p:spPr>
      </p:pic>
      <p:pic>
        <p:nvPicPr>
          <p:cNvPr id="32" name="Picture 31">
            <a:extLst>
              <a:ext uri="{FF2B5EF4-FFF2-40B4-BE49-F238E27FC236}">
                <a16:creationId xmlns:a16="http://schemas.microsoft.com/office/drawing/2014/main" id="{368C907E-1742-47EB-BE7D-5D0BF032EDDD}"/>
              </a:ext>
            </a:extLst>
          </p:cNvPr>
          <p:cNvPicPr>
            <a:picLocks noChangeAspect="1"/>
          </p:cNvPicPr>
          <p:nvPr/>
        </p:nvPicPr>
        <p:blipFill rotWithShape="1">
          <a:blip r:embed="rId4"/>
          <a:srcRect b="8854"/>
          <a:stretch/>
        </p:blipFill>
        <p:spPr>
          <a:xfrm rot="18387200">
            <a:off x="3456426" y="3585684"/>
            <a:ext cx="426207" cy="419546"/>
          </a:xfrm>
          <a:prstGeom prst="rect">
            <a:avLst/>
          </a:prstGeom>
        </p:spPr>
      </p:pic>
      <p:pic>
        <p:nvPicPr>
          <p:cNvPr id="33" name="Picture 32">
            <a:extLst>
              <a:ext uri="{FF2B5EF4-FFF2-40B4-BE49-F238E27FC236}">
                <a16:creationId xmlns:a16="http://schemas.microsoft.com/office/drawing/2014/main" id="{E5FDB6EB-3C7C-43DB-854B-35807C121F89}"/>
              </a:ext>
            </a:extLst>
          </p:cNvPr>
          <p:cNvPicPr>
            <a:picLocks noChangeAspect="1"/>
          </p:cNvPicPr>
          <p:nvPr/>
        </p:nvPicPr>
        <p:blipFill rotWithShape="1">
          <a:blip r:embed="rId4"/>
          <a:srcRect b="8854"/>
          <a:stretch/>
        </p:blipFill>
        <p:spPr>
          <a:xfrm rot="18387200">
            <a:off x="3092612" y="2765888"/>
            <a:ext cx="426207" cy="419546"/>
          </a:xfrm>
          <a:prstGeom prst="rect">
            <a:avLst/>
          </a:prstGeom>
        </p:spPr>
      </p:pic>
      <p:pic>
        <p:nvPicPr>
          <p:cNvPr id="34" name="Picture 33">
            <a:extLst>
              <a:ext uri="{FF2B5EF4-FFF2-40B4-BE49-F238E27FC236}">
                <a16:creationId xmlns:a16="http://schemas.microsoft.com/office/drawing/2014/main" id="{59BCDB64-49DB-40A4-8C1C-3D9B17FCA025}"/>
              </a:ext>
            </a:extLst>
          </p:cNvPr>
          <p:cNvPicPr>
            <a:picLocks noChangeAspect="1"/>
          </p:cNvPicPr>
          <p:nvPr/>
        </p:nvPicPr>
        <p:blipFill rotWithShape="1">
          <a:blip r:embed="rId4"/>
          <a:srcRect b="8854"/>
          <a:stretch/>
        </p:blipFill>
        <p:spPr>
          <a:xfrm rot="18387200">
            <a:off x="2289094" y="2980119"/>
            <a:ext cx="426207" cy="419546"/>
          </a:xfrm>
          <a:prstGeom prst="rect">
            <a:avLst/>
          </a:prstGeom>
        </p:spPr>
      </p:pic>
      <p:pic>
        <p:nvPicPr>
          <p:cNvPr id="35" name="Picture 34">
            <a:extLst>
              <a:ext uri="{FF2B5EF4-FFF2-40B4-BE49-F238E27FC236}">
                <a16:creationId xmlns:a16="http://schemas.microsoft.com/office/drawing/2014/main" id="{A2EC565D-F61D-4E6F-8709-79B103F9D629}"/>
              </a:ext>
            </a:extLst>
          </p:cNvPr>
          <p:cNvPicPr>
            <a:picLocks noChangeAspect="1"/>
          </p:cNvPicPr>
          <p:nvPr/>
        </p:nvPicPr>
        <p:blipFill rotWithShape="1">
          <a:blip r:embed="rId4"/>
          <a:srcRect b="8854"/>
          <a:stretch/>
        </p:blipFill>
        <p:spPr>
          <a:xfrm rot="18387200">
            <a:off x="2238963" y="2268573"/>
            <a:ext cx="426207" cy="419546"/>
          </a:xfrm>
          <a:prstGeom prst="rect">
            <a:avLst/>
          </a:prstGeom>
        </p:spPr>
      </p:pic>
      <p:pic>
        <p:nvPicPr>
          <p:cNvPr id="36" name="Picture 35">
            <a:extLst>
              <a:ext uri="{FF2B5EF4-FFF2-40B4-BE49-F238E27FC236}">
                <a16:creationId xmlns:a16="http://schemas.microsoft.com/office/drawing/2014/main" id="{0687EB0A-EE69-4D0D-9749-A52726CC4538}"/>
              </a:ext>
            </a:extLst>
          </p:cNvPr>
          <p:cNvPicPr>
            <a:picLocks noChangeAspect="1"/>
          </p:cNvPicPr>
          <p:nvPr/>
        </p:nvPicPr>
        <p:blipFill rotWithShape="1">
          <a:blip r:embed="rId4"/>
          <a:srcRect b="8854"/>
          <a:stretch/>
        </p:blipFill>
        <p:spPr>
          <a:xfrm rot="18387200">
            <a:off x="1072477" y="2165401"/>
            <a:ext cx="426207" cy="419546"/>
          </a:xfrm>
          <a:prstGeom prst="rect">
            <a:avLst/>
          </a:prstGeom>
        </p:spPr>
      </p:pic>
      <p:sp>
        <p:nvSpPr>
          <p:cNvPr id="8" name="TextBox 7">
            <a:extLst>
              <a:ext uri="{FF2B5EF4-FFF2-40B4-BE49-F238E27FC236}">
                <a16:creationId xmlns:a16="http://schemas.microsoft.com/office/drawing/2014/main" id="{D3F4DD4F-8D56-4900-921E-50954A10D579}"/>
              </a:ext>
            </a:extLst>
          </p:cNvPr>
          <p:cNvSpPr txBox="1"/>
          <p:nvPr/>
        </p:nvSpPr>
        <p:spPr>
          <a:xfrm>
            <a:off x="9798341" y="1987661"/>
            <a:ext cx="2139193" cy="1015663"/>
          </a:xfrm>
          <a:prstGeom prst="rect">
            <a:avLst/>
          </a:prstGeom>
          <a:noFill/>
        </p:spPr>
        <p:txBody>
          <a:bodyPr wrap="square" rtlCol="0">
            <a:spAutoFit/>
          </a:bodyPr>
          <a:lstStyle/>
          <a:p>
            <a:r>
              <a:rPr lang="fr-FR" sz="2000" dirty="0"/>
              <a:t>On compte six maisons le long du transect.</a:t>
            </a:r>
          </a:p>
        </p:txBody>
      </p:sp>
      <p:sp>
        <p:nvSpPr>
          <p:cNvPr id="9" name="TextBox 8">
            <a:extLst>
              <a:ext uri="{FF2B5EF4-FFF2-40B4-BE49-F238E27FC236}">
                <a16:creationId xmlns:a16="http://schemas.microsoft.com/office/drawing/2014/main" id="{CE14B509-70BC-41FF-9D99-8EE33F3257CB}"/>
              </a:ext>
            </a:extLst>
          </p:cNvPr>
          <p:cNvSpPr txBox="1"/>
          <p:nvPr/>
        </p:nvSpPr>
        <p:spPr>
          <a:xfrm>
            <a:off x="4173780" y="4693988"/>
            <a:ext cx="519127" cy="369332"/>
          </a:xfrm>
          <a:prstGeom prst="rect">
            <a:avLst/>
          </a:prstGeom>
          <a:noFill/>
        </p:spPr>
        <p:txBody>
          <a:bodyPr wrap="square" rtlCol="0">
            <a:spAutoFit/>
          </a:bodyPr>
          <a:lstStyle/>
          <a:p>
            <a:r>
              <a:rPr lang="fr-FR" dirty="0"/>
              <a:t>1</a:t>
            </a:r>
          </a:p>
        </p:txBody>
      </p:sp>
      <p:sp>
        <p:nvSpPr>
          <p:cNvPr id="38" name="TextBox 37">
            <a:extLst>
              <a:ext uri="{FF2B5EF4-FFF2-40B4-BE49-F238E27FC236}">
                <a16:creationId xmlns:a16="http://schemas.microsoft.com/office/drawing/2014/main" id="{F0516AE9-F814-4D8B-B794-5D099DE684A5}"/>
              </a:ext>
            </a:extLst>
          </p:cNvPr>
          <p:cNvSpPr txBox="1"/>
          <p:nvPr/>
        </p:nvSpPr>
        <p:spPr>
          <a:xfrm>
            <a:off x="3949015" y="3342684"/>
            <a:ext cx="519127" cy="369332"/>
          </a:xfrm>
          <a:prstGeom prst="rect">
            <a:avLst/>
          </a:prstGeom>
          <a:noFill/>
        </p:spPr>
        <p:txBody>
          <a:bodyPr wrap="square" rtlCol="0">
            <a:spAutoFit/>
          </a:bodyPr>
          <a:lstStyle/>
          <a:p>
            <a:r>
              <a:rPr lang="fr-FR" dirty="0"/>
              <a:t>2</a:t>
            </a:r>
          </a:p>
        </p:txBody>
      </p:sp>
      <p:sp>
        <p:nvSpPr>
          <p:cNvPr id="39" name="TextBox 38">
            <a:extLst>
              <a:ext uri="{FF2B5EF4-FFF2-40B4-BE49-F238E27FC236}">
                <a16:creationId xmlns:a16="http://schemas.microsoft.com/office/drawing/2014/main" id="{D84F43AB-8899-4122-9D5E-C0A5E845359B}"/>
              </a:ext>
            </a:extLst>
          </p:cNvPr>
          <p:cNvSpPr txBox="1"/>
          <p:nvPr/>
        </p:nvSpPr>
        <p:spPr>
          <a:xfrm>
            <a:off x="2444743" y="4297537"/>
            <a:ext cx="519127" cy="369332"/>
          </a:xfrm>
          <a:prstGeom prst="rect">
            <a:avLst/>
          </a:prstGeom>
          <a:noFill/>
        </p:spPr>
        <p:txBody>
          <a:bodyPr wrap="square" rtlCol="0">
            <a:spAutoFit/>
          </a:bodyPr>
          <a:lstStyle/>
          <a:p>
            <a:r>
              <a:rPr lang="fr-FR" dirty="0"/>
              <a:t>3</a:t>
            </a:r>
          </a:p>
        </p:txBody>
      </p:sp>
      <p:sp>
        <p:nvSpPr>
          <p:cNvPr id="40" name="TextBox 39">
            <a:extLst>
              <a:ext uri="{FF2B5EF4-FFF2-40B4-BE49-F238E27FC236}">
                <a16:creationId xmlns:a16="http://schemas.microsoft.com/office/drawing/2014/main" id="{D5398F25-1C0B-419E-86F0-1002FA208D8E}"/>
              </a:ext>
            </a:extLst>
          </p:cNvPr>
          <p:cNvSpPr txBox="1"/>
          <p:nvPr/>
        </p:nvSpPr>
        <p:spPr>
          <a:xfrm>
            <a:off x="3284228" y="2447989"/>
            <a:ext cx="519127" cy="369332"/>
          </a:xfrm>
          <a:prstGeom prst="rect">
            <a:avLst/>
          </a:prstGeom>
          <a:noFill/>
        </p:spPr>
        <p:txBody>
          <a:bodyPr wrap="square" rtlCol="0">
            <a:spAutoFit/>
          </a:bodyPr>
          <a:lstStyle/>
          <a:p>
            <a:r>
              <a:rPr lang="fr-FR" dirty="0"/>
              <a:t>4</a:t>
            </a:r>
          </a:p>
        </p:txBody>
      </p:sp>
      <p:sp>
        <p:nvSpPr>
          <p:cNvPr id="41" name="TextBox 40">
            <a:extLst>
              <a:ext uri="{FF2B5EF4-FFF2-40B4-BE49-F238E27FC236}">
                <a16:creationId xmlns:a16="http://schemas.microsoft.com/office/drawing/2014/main" id="{4627548A-8918-439E-A29A-C22D5EB667B7}"/>
              </a:ext>
            </a:extLst>
          </p:cNvPr>
          <p:cNvSpPr txBox="1"/>
          <p:nvPr/>
        </p:nvSpPr>
        <p:spPr>
          <a:xfrm>
            <a:off x="1338715" y="3233116"/>
            <a:ext cx="519127" cy="369332"/>
          </a:xfrm>
          <a:prstGeom prst="rect">
            <a:avLst/>
          </a:prstGeom>
          <a:noFill/>
        </p:spPr>
        <p:txBody>
          <a:bodyPr wrap="square" rtlCol="0">
            <a:spAutoFit/>
          </a:bodyPr>
          <a:lstStyle/>
          <a:p>
            <a:r>
              <a:rPr lang="fr-FR" dirty="0"/>
              <a:t>5</a:t>
            </a:r>
          </a:p>
        </p:txBody>
      </p:sp>
      <p:sp>
        <p:nvSpPr>
          <p:cNvPr id="42" name="TextBox 41">
            <a:extLst>
              <a:ext uri="{FF2B5EF4-FFF2-40B4-BE49-F238E27FC236}">
                <a16:creationId xmlns:a16="http://schemas.microsoft.com/office/drawing/2014/main" id="{C0A11D5A-0B32-41BE-9EA3-C14B24B1F6FB}"/>
              </a:ext>
            </a:extLst>
          </p:cNvPr>
          <p:cNvSpPr txBox="1"/>
          <p:nvPr/>
        </p:nvSpPr>
        <p:spPr>
          <a:xfrm>
            <a:off x="2169011" y="2010949"/>
            <a:ext cx="519127" cy="369332"/>
          </a:xfrm>
          <a:prstGeom prst="rect">
            <a:avLst/>
          </a:prstGeom>
          <a:noFill/>
        </p:spPr>
        <p:txBody>
          <a:bodyPr wrap="square" rtlCol="0">
            <a:spAutoFit/>
          </a:bodyPr>
          <a:lstStyle/>
          <a:p>
            <a:r>
              <a:rPr lang="fr-FR" dirty="0"/>
              <a:t>6</a:t>
            </a:r>
          </a:p>
        </p:txBody>
      </p:sp>
    </p:spTree>
    <p:extLst>
      <p:ext uri="{BB962C8B-B14F-4D97-AF65-F5344CB8AC3E}">
        <p14:creationId xmlns:p14="http://schemas.microsoft.com/office/powerpoint/2010/main" val="15419376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a:extLst>
              <a:ext uri="{FF2B5EF4-FFF2-40B4-BE49-F238E27FC236}">
                <a16:creationId xmlns:a16="http://schemas.microsoft.com/office/drawing/2014/main" id="{C7D020E6-DC17-407E-8C4C-9BD4C00881AC}"/>
              </a:ext>
            </a:extLst>
          </p:cNvPr>
          <p:cNvPicPr>
            <a:picLocks noChangeAspect="1"/>
          </p:cNvPicPr>
          <p:nvPr/>
        </p:nvPicPr>
        <p:blipFill rotWithShape="1">
          <a:blip r:embed="rId2"/>
          <a:srcRect b="8854"/>
          <a:stretch/>
        </p:blipFill>
        <p:spPr>
          <a:xfrm rot="18387200">
            <a:off x="3759827" y="3446798"/>
            <a:ext cx="426207" cy="410453"/>
          </a:xfrm>
          <a:prstGeom prst="rect">
            <a:avLst/>
          </a:prstGeom>
        </p:spPr>
      </p:pic>
      <p:pic>
        <p:nvPicPr>
          <p:cNvPr id="21" name="Picture 20">
            <a:extLst>
              <a:ext uri="{FF2B5EF4-FFF2-40B4-BE49-F238E27FC236}">
                <a16:creationId xmlns:a16="http://schemas.microsoft.com/office/drawing/2014/main" id="{AC6B1E4A-95C9-49DE-B839-2ACEE5D14557}"/>
              </a:ext>
            </a:extLst>
          </p:cNvPr>
          <p:cNvPicPr>
            <a:picLocks noChangeAspect="1"/>
          </p:cNvPicPr>
          <p:nvPr/>
        </p:nvPicPr>
        <p:blipFill rotWithShape="1">
          <a:blip r:embed="rId3"/>
          <a:srcRect r="74690" b="74361"/>
          <a:stretch/>
        </p:blipFill>
        <p:spPr>
          <a:xfrm>
            <a:off x="3688988" y="3875881"/>
            <a:ext cx="1054299" cy="1067980"/>
          </a:xfrm>
          <a:prstGeom prst="rect">
            <a:avLst/>
          </a:prstGeom>
        </p:spPr>
      </p:pic>
      <p:pic>
        <p:nvPicPr>
          <p:cNvPr id="47" name="Picture 46">
            <a:extLst>
              <a:ext uri="{FF2B5EF4-FFF2-40B4-BE49-F238E27FC236}">
                <a16:creationId xmlns:a16="http://schemas.microsoft.com/office/drawing/2014/main" id="{CC0004DF-C743-4511-BDEF-9CD6750538A6}"/>
              </a:ext>
            </a:extLst>
          </p:cNvPr>
          <p:cNvPicPr>
            <a:picLocks noChangeAspect="1"/>
          </p:cNvPicPr>
          <p:nvPr/>
        </p:nvPicPr>
        <p:blipFill rotWithShape="1">
          <a:blip r:embed="rId2"/>
          <a:srcRect b="8854"/>
          <a:stretch/>
        </p:blipFill>
        <p:spPr>
          <a:xfrm rot="18387200">
            <a:off x="4373719" y="3772688"/>
            <a:ext cx="426207" cy="419546"/>
          </a:xfrm>
          <a:prstGeom prst="rect">
            <a:avLst/>
          </a:prstGeom>
        </p:spPr>
      </p:pic>
      <p:pic>
        <p:nvPicPr>
          <p:cNvPr id="46" name="Picture 45">
            <a:extLst>
              <a:ext uri="{FF2B5EF4-FFF2-40B4-BE49-F238E27FC236}">
                <a16:creationId xmlns:a16="http://schemas.microsoft.com/office/drawing/2014/main" id="{E0DF0795-F706-495B-8BFD-B3583F7C1876}"/>
              </a:ext>
            </a:extLst>
          </p:cNvPr>
          <p:cNvPicPr>
            <a:picLocks noChangeAspect="1"/>
          </p:cNvPicPr>
          <p:nvPr/>
        </p:nvPicPr>
        <p:blipFill rotWithShape="1">
          <a:blip r:embed="rId2"/>
          <a:srcRect b="8854"/>
          <a:stretch/>
        </p:blipFill>
        <p:spPr>
          <a:xfrm rot="18387200">
            <a:off x="2755130" y="2885542"/>
            <a:ext cx="426207" cy="419546"/>
          </a:xfrm>
          <a:prstGeom prst="rect">
            <a:avLst/>
          </a:prstGeom>
        </p:spPr>
      </p:pic>
      <p:pic>
        <p:nvPicPr>
          <p:cNvPr id="32" name="Picture 31">
            <a:extLst>
              <a:ext uri="{FF2B5EF4-FFF2-40B4-BE49-F238E27FC236}">
                <a16:creationId xmlns:a16="http://schemas.microsoft.com/office/drawing/2014/main" id="{368C907E-1742-47EB-BE7D-5D0BF032EDDD}"/>
              </a:ext>
            </a:extLst>
          </p:cNvPr>
          <p:cNvPicPr>
            <a:picLocks noChangeAspect="1"/>
          </p:cNvPicPr>
          <p:nvPr/>
        </p:nvPicPr>
        <p:blipFill rotWithShape="1">
          <a:blip r:embed="rId2"/>
          <a:srcRect b="8854"/>
          <a:stretch/>
        </p:blipFill>
        <p:spPr>
          <a:xfrm rot="18387200">
            <a:off x="1896631" y="2402906"/>
            <a:ext cx="426207" cy="419546"/>
          </a:xfrm>
          <a:prstGeom prst="rect">
            <a:avLst/>
          </a:prstGeom>
        </p:spPr>
      </p:pic>
      <p:pic>
        <p:nvPicPr>
          <p:cNvPr id="27" name="Picture 26">
            <a:extLst>
              <a:ext uri="{FF2B5EF4-FFF2-40B4-BE49-F238E27FC236}">
                <a16:creationId xmlns:a16="http://schemas.microsoft.com/office/drawing/2014/main" id="{AF9CC9FA-6F01-4039-A752-EF574ACF37DF}"/>
              </a:ext>
            </a:extLst>
          </p:cNvPr>
          <p:cNvPicPr>
            <a:picLocks noChangeAspect="1"/>
          </p:cNvPicPr>
          <p:nvPr/>
        </p:nvPicPr>
        <p:blipFill>
          <a:blip r:embed="rId4"/>
          <a:stretch>
            <a:fillRect/>
          </a:stretch>
        </p:blipFill>
        <p:spPr>
          <a:xfrm rot="17968006">
            <a:off x="4872572" y="3871511"/>
            <a:ext cx="642851" cy="90815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du premier ménage</a:t>
            </a:r>
          </a:p>
        </p:txBody>
      </p:sp>
      <p:pic>
        <p:nvPicPr>
          <p:cNvPr id="4" name="Picture 3">
            <a:extLst>
              <a:ext uri="{FF2B5EF4-FFF2-40B4-BE49-F238E27FC236}">
                <a16:creationId xmlns:a16="http://schemas.microsoft.com/office/drawing/2014/main" id="{8DAD295C-02FA-4494-A653-A37F540654F6}"/>
              </a:ext>
            </a:extLst>
          </p:cNvPr>
          <p:cNvPicPr>
            <a:picLocks noChangeAspect="1"/>
          </p:cNvPicPr>
          <p:nvPr/>
        </p:nvPicPr>
        <p:blipFill rotWithShape="1">
          <a:blip r:embed="rId3"/>
          <a:srcRect r="74690" b="74361"/>
          <a:stretch/>
        </p:blipFill>
        <p:spPr>
          <a:xfrm>
            <a:off x="891520" y="2399881"/>
            <a:ext cx="1054299" cy="1067980"/>
          </a:xfrm>
          <a:prstGeom prst="rect">
            <a:avLst/>
          </a:prstGeom>
        </p:spPr>
      </p:pic>
      <p:pic>
        <p:nvPicPr>
          <p:cNvPr id="11" name="Picture 10">
            <a:extLst>
              <a:ext uri="{FF2B5EF4-FFF2-40B4-BE49-F238E27FC236}">
                <a16:creationId xmlns:a16="http://schemas.microsoft.com/office/drawing/2014/main" id="{FBAA2C72-4C9A-496D-A7A1-D0ACA4F4F739}"/>
              </a:ext>
            </a:extLst>
          </p:cNvPr>
          <p:cNvPicPr>
            <a:picLocks noChangeAspect="1"/>
          </p:cNvPicPr>
          <p:nvPr/>
        </p:nvPicPr>
        <p:blipFill rotWithShape="1">
          <a:blip r:embed="rId3"/>
          <a:srcRect r="74690" b="74361"/>
          <a:stretch/>
        </p:blipFill>
        <p:spPr>
          <a:xfrm>
            <a:off x="3465715" y="2544915"/>
            <a:ext cx="1054299" cy="1067980"/>
          </a:xfrm>
          <a:prstGeom prst="rect">
            <a:avLst/>
          </a:prstGeom>
        </p:spPr>
      </p:pic>
      <p:pic>
        <p:nvPicPr>
          <p:cNvPr id="12" name="Picture 11">
            <a:extLst>
              <a:ext uri="{FF2B5EF4-FFF2-40B4-BE49-F238E27FC236}">
                <a16:creationId xmlns:a16="http://schemas.microsoft.com/office/drawing/2014/main" id="{3DA8D4E3-5EB0-4BA7-BC94-B146D9651F35}"/>
              </a:ext>
            </a:extLst>
          </p:cNvPr>
          <p:cNvPicPr>
            <a:picLocks noChangeAspect="1"/>
          </p:cNvPicPr>
          <p:nvPr/>
        </p:nvPicPr>
        <p:blipFill rotWithShape="1">
          <a:blip r:embed="rId3"/>
          <a:srcRect r="74690" b="74361"/>
          <a:stretch/>
        </p:blipFill>
        <p:spPr>
          <a:xfrm>
            <a:off x="5516001" y="5348864"/>
            <a:ext cx="1054299" cy="1067980"/>
          </a:xfrm>
          <a:prstGeom prst="rect">
            <a:avLst/>
          </a:prstGeom>
        </p:spPr>
      </p:pic>
      <p:pic>
        <p:nvPicPr>
          <p:cNvPr id="13" name="Picture 12">
            <a:extLst>
              <a:ext uri="{FF2B5EF4-FFF2-40B4-BE49-F238E27FC236}">
                <a16:creationId xmlns:a16="http://schemas.microsoft.com/office/drawing/2014/main" id="{CEF6ECA0-25FB-4BFB-BFBB-1A585ADFD248}"/>
              </a:ext>
            </a:extLst>
          </p:cNvPr>
          <p:cNvPicPr>
            <a:picLocks noChangeAspect="1"/>
          </p:cNvPicPr>
          <p:nvPr/>
        </p:nvPicPr>
        <p:blipFill rotWithShape="1">
          <a:blip r:embed="rId3"/>
          <a:srcRect r="74690" b="74361"/>
          <a:stretch/>
        </p:blipFill>
        <p:spPr>
          <a:xfrm>
            <a:off x="1410647" y="4648789"/>
            <a:ext cx="1054299" cy="1067980"/>
          </a:xfrm>
          <a:prstGeom prst="rect">
            <a:avLst/>
          </a:prstGeom>
        </p:spPr>
      </p:pic>
      <p:pic>
        <p:nvPicPr>
          <p:cNvPr id="14" name="Picture 13">
            <a:extLst>
              <a:ext uri="{FF2B5EF4-FFF2-40B4-BE49-F238E27FC236}">
                <a16:creationId xmlns:a16="http://schemas.microsoft.com/office/drawing/2014/main" id="{F1C034A0-3BE8-466E-B5B9-322BBEDEE5F6}"/>
              </a:ext>
            </a:extLst>
          </p:cNvPr>
          <p:cNvPicPr>
            <a:picLocks noChangeAspect="1"/>
          </p:cNvPicPr>
          <p:nvPr/>
        </p:nvPicPr>
        <p:blipFill rotWithShape="1">
          <a:blip r:embed="rId3"/>
          <a:srcRect r="74690" b="74361"/>
          <a:stretch/>
        </p:blipFill>
        <p:spPr>
          <a:xfrm>
            <a:off x="1979551" y="3453064"/>
            <a:ext cx="1054299" cy="1067980"/>
          </a:xfrm>
          <a:prstGeom prst="rect">
            <a:avLst/>
          </a:prstGeom>
        </p:spPr>
      </p:pic>
      <p:pic>
        <p:nvPicPr>
          <p:cNvPr id="15" name="Picture 14">
            <a:extLst>
              <a:ext uri="{FF2B5EF4-FFF2-40B4-BE49-F238E27FC236}">
                <a16:creationId xmlns:a16="http://schemas.microsoft.com/office/drawing/2014/main" id="{EBF0B39C-41BB-4153-A51E-091511DD530F}"/>
              </a:ext>
            </a:extLst>
          </p:cNvPr>
          <p:cNvPicPr>
            <a:picLocks noChangeAspect="1"/>
          </p:cNvPicPr>
          <p:nvPr/>
        </p:nvPicPr>
        <p:blipFill rotWithShape="1">
          <a:blip r:embed="rId3"/>
          <a:srcRect r="74690" b="74361"/>
          <a:stretch/>
        </p:blipFill>
        <p:spPr>
          <a:xfrm>
            <a:off x="2810199" y="1598431"/>
            <a:ext cx="1054299" cy="1067980"/>
          </a:xfrm>
          <a:prstGeom prst="rect">
            <a:avLst/>
          </a:prstGeom>
        </p:spPr>
      </p:pic>
      <p:pic>
        <p:nvPicPr>
          <p:cNvPr id="16" name="Picture 15">
            <a:extLst>
              <a:ext uri="{FF2B5EF4-FFF2-40B4-BE49-F238E27FC236}">
                <a16:creationId xmlns:a16="http://schemas.microsoft.com/office/drawing/2014/main" id="{3736A76E-5EE4-4811-BE2A-B30DDD9B560D}"/>
              </a:ext>
            </a:extLst>
          </p:cNvPr>
          <p:cNvPicPr>
            <a:picLocks noChangeAspect="1"/>
          </p:cNvPicPr>
          <p:nvPr/>
        </p:nvPicPr>
        <p:blipFill rotWithShape="1">
          <a:blip r:embed="rId3"/>
          <a:srcRect r="74690" b="74361"/>
          <a:stretch/>
        </p:blipFill>
        <p:spPr>
          <a:xfrm>
            <a:off x="5621701" y="1453671"/>
            <a:ext cx="1054299" cy="1067980"/>
          </a:xfrm>
          <a:prstGeom prst="rect">
            <a:avLst/>
          </a:prstGeom>
        </p:spPr>
      </p:pic>
      <p:pic>
        <p:nvPicPr>
          <p:cNvPr id="17" name="Picture 16">
            <a:extLst>
              <a:ext uri="{FF2B5EF4-FFF2-40B4-BE49-F238E27FC236}">
                <a16:creationId xmlns:a16="http://schemas.microsoft.com/office/drawing/2014/main" id="{5EB82C85-2DC1-48F4-823E-EDFA23C5323D}"/>
              </a:ext>
            </a:extLst>
          </p:cNvPr>
          <p:cNvPicPr>
            <a:picLocks noChangeAspect="1"/>
          </p:cNvPicPr>
          <p:nvPr/>
        </p:nvPicPr>
        <p:blipFill rotWithShape="1">
          <a:blip r:embed="rId3"/>
          <a:srcRect r="74690" b="74361"/>
          <a:stretch/>
        </p:blipFill>
        <p:spPr>
          <a:xfrm>
            <a:off x="6676000" y="4325589"/>
            <a:ext cx="1054299" cy="1067980"/>
          </a:xfrm>
          <a:prstGeom prst="rect">
            <a:avLst/>
          </a:prstGeom>
        </p:spPr>
      </p:pic>
      <p:pic>
        <p:nvPicPr>
          <p:cNvPr id="18" name="Picture 17">
            <a:extLst>
              <a:ext uri="{FF2B5EF4-FFF2-40B4-BE49-F238E27FC236}">
                <a16:creationId xmlns:a16="http://schemas.microsoft.com/office/drawing/2014/main" id="{4B536805-96A3-40A8-A1FA-979F2F8166D7}"/>
              </a:ext>
            </a:extLst>
          </p:cNvPr>
          <p:cNvPicPr>
            <a:picLocks noChangeAspect="1"/>
          </p:cNvPicPr>
          <p:nvPr/>
        </p:nvPicPr>
        <p:blipFill rotWithShape="1">
          <a:blip r:embed="rId3"/>
          <a:srcRect r="74690" b="74361"/>
          <a:stretch/>
        </p:blipFill>
        <p:spPr>
          <a:xfrm>
            <a:off x="6182583" y="2525988"/>
            <a:ext cx="1054299" cy="1067980"/>
          </a:xfrm>
          <a:prstGeom prst="rect">
            <a:avLst/>
          </a:prstGeom>
        </p:spPr>
      </p:pic>
      <p:pic>
        <p:nvPicPr>
          <p:cNvPr id="19" name="Picture 18">
            <a:extLst>
              <a:ext uri="{FF2B5EF4-FFF2-40B4-BE49-F238E27FC236}">
                <a16:creationId xmlns:a16="http://schemas.microsoft.com/office/drawing/2014/main" id="{3B348C9C-D0DB-4654-8430-BB3540CCB5F4}"/>
              </a:ext>
            </a:extLst>
          </p:cNvPr>
          <p:cNvPicPr>
            <a:picLocks noChangeAspect="1"/>
          </p:cNvPicPr>
          <p:nvPr/>
        </p:nvPicPr>
        <p:blipFill rotWithShape="1">
          <a:blip r:embed="rId3"/>
          <a:srcRect r="74690" b="74361"/>
          <a:stretch/>
        </p:blipFill>
        <p:spPr>
          <a:xfrm>
            <a:off x="4165758" y="1598431"/>
            <a:ext cx="1054299" cy="1067980"/>
          </a:xfrm>
          <a:prstGeom prst="rect">
            <a:avLst/>
          </a:prstGeom>
        </p:spPr>
      </p:pic>
      <p:pic>
        <p:nvPicPr>
          <p:cNvPr id="20" name="Picture 19">
            <a:extLst>
              <a:ext uri="{FF2B5EF4-FFF2-40B4-BE49-F238E27FC236}">
                <a16:creationId xmlns:a16="http://schemas.microsoft.com/office/drawing/2014/main" id="{3EA09BE7-8ABA-48CC-8E33-3CD34FBDF7F1}"/>
              </a:ext>
            </a:extLst>
          </p:cNvPr>
          <p:cNvPicPr>
            <a:picLocks noChangeAspect="1"/>
          </p:cNvPicPr>
          <p:nvPr/>
        </p:nvPicPr>
        <p:blipFill rotWithShape="1">
          <a:blip r:embed="rId3"/>
          <a:srcRect r="74690" b="74361"/>
          <a:stretch/>
        </p:blipFill>
        <p:spPr>
          <a:xfrm>
            <a:off x="7270614" y="1598431"/>
            <a:ext cx="1054299" cy="1067980"/>
          </a:xfrm>
          <a:prstGeom prst="rect">
            <a:avLst/>
          </a:prstGeom>
        </p:spPr>
      </p:pic>
      <p:pic>
        <p:nvPicPr>
          <p:cNvPr id="22" name="Picture 21">
            <a:extLst>
              <a:ext uri="{FF2B5EF4-FFF2-40B4-BE49-F238E27FC236}">
                <a16:creationId xmlns:a16="http://schemas.microsoft.com/office/drawing/2014/main" id="{E883C43D-0609-49BF-8611-E7847C87F17A}"/>
              </a:ext>
            </a:extLst>
          </p:cNvPr>
          <p:cNvPicPr>
            <a:picLocks noChangeAspect="1"/>
          </p:cNvPicPr>
          <p:nvPr/>
        </p:nvPicPr>
        <p:blipFill rotWithShape="1">
          <a:blip r:embed="rId3"/>
          <a:srcRect r="74690" b="74361"/>
          <a:stretch/>
        </p:blipFill>
        <p:spPr>
          <a:xfrm>
            <a:off x="3943408" y="5182779"/>
            <a:ext cx="1054299" cy="1067980"/>
          </a:xfrm>
          <a:prstGeom prst="rect">
            <a:avLst/>
          </a:prstGeom>
        </p:spPr>
      </p:pic>
      <p:pic>
        <p:nvPicPr>
          <p:cNvPr id="23" name="Picture 22">
            <a:extLst>
              <a:ext uri="{FF2B5EF4-FFF2-40B4-BE49-F238E27FC236}">
                <a16:creationId xmlns:a16="http://schemas.microsoft.com/office/drawing/2014/main" id="{0698DF23-09FD-48F1-AD17-9819E716E4D2}"/>
              </a:ext>
            </a:extLst>
          </p:cNvPr>
          <p:cNvPicPr>
            <a:picLocks noChangeAspect="1"/>
          </p:cNvPicPr>
          <p:nvPr/>
        </p:nvPicPr>
        <p:blipFill rotWithShape="1">
          <a:blip r:embed="rId3"/>
          <a:srcRect r="74690" b="74361"/>
          <a:stretch/>
        </p:blipFill>
        <p:spPr>
          <a:xfrm>
            <a:off x="7672258" y="3119273"/>
            <a:ext cx="1054299" cy="1067980"/>
          </a:xfrm>
          <a:prstGeom prst="rect">
            <a:avLst/>
          </a:prstGeom>
        </p:spPr>
      </p:pic>
      <p:pic>
        <p:nvPicPr>
          <p:cNvPr id="24" name="Picture 23">
            <a:extLst>
              <a:ext uri="{FF2B5EF4-FFF2-40B4-BE49-F238E27FC236}">
                <a16:creationId xmlns:a16="http://schemas.microsoft.com/office/drawing/2014/main" id="{B047732C-4F63-4F94-9A97-89F080D880C8}"/>
              </a:ext>
            </a:extLst>
          </p:cNvPr>
          <p:cNvPicPr>
            <a:picLocks noChangeAspect="1"/>
          </p:cNvPicPr>
          <p:nvPr/>
        </p:nvPicPr>
        <p:blipFill rotWithShape="1">
          <a:blip r:embed="rId3"/>
          <a:srcRect r="74690" b="74361"/>
          <a:stretch/>
        </p:blipFill>
        <p:spPr>
          <a:xfrm>
            <a:off x="8114716" y="4694294"/>
            <a:ext cx="1054299" cy="1067980"/>
          </a:xfrm>
          <a:prstGeom prst="rect">
            <a:avLst/>
          </a:prstGeom>
        </p:spPr>
      </p:pic>
      <p:pic>
        <p:nvPicPr>
          <p:cNvPr id="25" name="Picture 24">
            <a:extLst>
              <a:ext uri="{FF2B5EF4-FFF2-40B4-BE49-F238E27FC236}">
                <a16:creationId xmlns:a16="http://schemas.microsoft.com/office/drawing/2014/main" id="{99CF4CF6-6278-4E2D-832B-A3EF3D7FE2BF}"/>
              </a:ext>
            </a:extLst>
          </p:cNvPr>
          <p:cNvPicPr>
            <a:picLocks noChangeAspect="1"/>
          </p:cNvPicPr>
          <p:nvPr/>
        </p:nvPicPr>
        <p:blipFill rotWithShape="1">
          <a:blip r:embed="rId3"/>
          <a:srcRect r="74690" b="74361"/>
          <a:stretch/>
        </p:blipFill>
        <p:spPr>
          <a:xfrm>
            <a:off x="2677027" y="5047016"/>
            <a:ext cx="1054299" cy="1067980"/>
          </a:xfrm>
          <a:prstGeom prst="rect">
            <a:avLst/>
          </a:prstGeom>
        </p:spPr>
      </p:pic>
      <p:pic>
        <p:nvPicPr>
          <p:cNvPr id="26" name="Picture 25">
            <a:extLst>
              <a:ext uri="{FF2B5EF4-FFF2-40B4-BE49-F238E27FC236}">
                <a16:creationId xmlns:a16="http://schemas.microsoft.com/office/drawing/2014/main" id="{6939A991-1735-4078-9724-27B322D170E7}"/>
              </a:ext>
            </a:extLst>
          </p:cNvPr>
          <p:cNvPicPr>
            <a:picLocks noChangeAspect="1"/>
          </p:cNvPicPr>
          <p:nvPr/>
        </p:nvPicPr>
        <p:blipFill rotWithShape="1">
          <a:blip r:embed="rId3"/>
          <a:srcRect r="74690" b="74361"/>
          <a:stretch/>
        </p:blipFill>
        <p:spPr>
          <a:xfrm>
            <a:off x="1739034" y="1197314"/>
            <a:ext cx="1054299" cy="1067980"/>
          </a:xfrm>
          <a:prstGeom prst="rect">
            <a:avLst/>
          </a:prstGeom>
        </p:spPr>
      </p:pic>
      <p:cxnSp>
        <p:nvCxnSpPr>
          <p:cNvPr id="28" name="Straight Connector 27">
            <a:extLst>
              <a:ext uri="{FF2B5EF4-FFF2-40B4-BE49-F238E27FC236}">
                <a16:creationId xmlns:a16="http://schemas.microsoft.com/office/drawing/2014/main" id="{B5B055C7-AD29-4226-9196-B4B666176717}"/>
              </a:ext>
            </a:extLst>
          </p:cNvPr>
          <p:cNvCxnSpPr/>
          <p:nvPr/>
        </p:nvCxnSpPr>
        <p:spPr>
          <a:xfrm>
            <a:off x="5285064" y="3984771"/>
            <a:ext cx="553674" cy="340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97C71E-0A73-4EC3-8C89-94AA70BD8130}"/>
              </a:ext>
            </a:extLst>
          </p:cNvPr>
          <p:cNvCxnSpPr/>
          <p:nvPr/>
        </p:nvCxnSpPr>
        <p:spPr>
          <a:xfrm flipH="1">
            <a:off x="5410899" y="3934437"/>
            <a:ext cx="285226" cy="494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50EFD13-7B17-4DEB-85B1-ADDF3DCFAFAC}"/>
              </a:ext>
            </a:extLst>
          </p:cNvPr>
          <p:cNvCxnSpPr>
            <a:cxnSpLocks/>
          </p:cNvCxnSpPr>
          <p:nvPr/>
        </p:nvCxnSpPr>
        <p:spPr>
          <a:xfrm>
            <a:off x="1605008" y="2313931"/>
            <a:ext cx="3163557" cy="1776367"/>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E14B509-70BC-41FF-9D99-8EE33F3257CB}"/>
              </a:ext>
            </a:extLst>
          </p:cNvPr>
          <p:cNvSpPr txBox="1"/>
          <p:nvPr/>
        </p:nvSpPr>
        <p:spPr>
          <a:xfrm>
            <a:off x="4173780" y="4693988"/>
            <a:ext cx="519127" cy="369332"/>
          </a:xfrm>
          <a:prstGeom prst="rect">
            <a:avLst/>
          </a:prstGeom>
          <a:noFill/>
        </p:spPr>
        <p:txBody>
          <a:bodyPr wrap="square" rtlCol="0">
            <a:spAutoFit/>
          </a:bodyPr>
          <a:lstStyle/>
          <a:p>
            <a:r>
              <a:rPr lang="fr-FR" dirty="0"/>
              <a:t>1</a:t>
            </a:r>
          </a:p>
        </p:txBody>
      </p:sp>
      <p:sp>
        <p:nvSpPr>
          <p:cNvPr id="38" name="TextBox 37">
            <a:extLst>
              <a:ext uri="{FF2B5EF4-FFF2-40B4-BE49-F238E27FC236}">
                <a16:creationId xmlns:a16="http://schemas.microsoft.com/office/drawing/2014/main" id="{F0516AE9-F814-4D8B-B794-5D099DE684A5}"/>
              </a:ext>
            </a:extLst>
          </p:cNvPr>
          <p:cNvSpPr txBox="1"/>
          <p:nvPr/>
        </p:nvSpPr>
        <p:spPr>
          <a:xfrm>
            <a:off x="3949015" y="3342684"/>
            <a:ext cx="519127" cy="369332"/>
          </a:xfrm>
          <a:prstGeom prst="rect">
            <a:avLst/>
          </a:prstGeom>
          <a:noFill/>
        </p:spPr>
        <p:txBody>
          <a:bodyPr wrap="square" rtlCol="0">
            <a:spAutoFit/>
          </a:bodyPr>
          <a:lstStyle/>
          <a:p>
            <a:r>
              <a:rPr lang="fr-FR" dirty="0"/>
              <a:t>2</a:t>
            </a:r>
          </a:p>
        </p:txBody>
      </p:sp>
      <p:sp>
        <p:nvSpPr>
          <p:cNvPr id="39" name="TextBox 38">
            <a:extLst>
              <a:ext uri="{FF2B5EF4-FFF2-40B4-BE49-F238E27FC236}">
                <a16:creationId xmlns:a16="http://schemas.microsoft.com/office/drawing/2014/main" id="{D84F43AB-8899-4122-9D5E-C0A5E845359B}"/>
              </a:ext>
            </a:extLst>
          </p:cNvPr>
          <p:cNvSpPr txBox="1"/>
          <p:nvPr/>
        </p:nvSpPr>
        <p:spPr>
          <a:xfrm>
            <a:off x="2444743" y="4297537"/>
            <a:ext cx="519127" cy="369332"/>
          </a:xfrm>
          <a:prstGeom prst="rect">
            <a:avLst/>
          </a:prstGeom>
          <a:noFill/>
        </p:spPr>
        <p:txBody>
          <a:bodyPr wrap="square" rtlCol="0">
            <a:spAutoFit/>
          </a:bodyPr>
          <a:lstStyle/>
          <a:p>
            <a:r>
              <a:rPr lang="fr-FR" dirty="0"/>
              <a:t>3</a:t>
            </a:r>
          </a:p>
        </p:txBody>
      </p:sp>
      <p:sp>
        <p:nvSpPr>
          <p:cNvPr id="40" name="TextBox 39">
            <a:extLst>
              <a:ext uri="{FF2B5EF4-FFF2-40B4-BE49-F238E27FC236}">
                <a16:creationId xmlns:a16="http://schemas.microsoft.com/office/drawing/2014/main" id="{D5398F25-1C0B-419E-86F0-1002FA208D8E}"/>
              </a:ext>
            </a:extLst>
          </p:cNvPr>
          <p:cNvSpPr txBox="1"/>
          <p:nvPr/>
        </p:nvSpPr>
        <p:spPr>
          <a:xfrm>
            <a:off x="3284228" y="2447989"/>
            <a:ext cx="519127" cy="369332"/>
          </a:xfrm>
          <a:prstGeom prst="rect">
            <a:avLst/>
          </a:prstGeom>
          <a:noFill/>
        </p:spPr>
        <p:txBody>
          <a:bodyPr wrap="square" rtlCol="0">
            <a:spAutoFit/>
          </a:bodyPr>
          <a:lstStyle/>
          <a:p>
            <a:r>
              <a:rPr lang="fr-FR" dirty="0"/>
              <a:t>4</a:t>
            </a:r>
          </a:p>
        </p:txBody>
      </p:sp>
      <p:sp>
        <p:nvSpPr>
          <p:cNvPr id="41" name="TextBox 40">
            <a:extLst>
              <a:ext uri="{FF2B5EF4-FFF2-40B4-BE49-F238E27FC236}">
                <a16:creationId xmlns:a16="http://schemas.microsoft.com/office/drawing/2014/main" id="{4627548A-8918-439E-A29A-C22D5EB667B7}"/>
              </a:ext>
            </a:extLst>
          </p:cNvPr>
          <p:cNvSpPr txBox="1"/>
          <p:nvPr/>
        </p:nvSpPr>
        <p:spPr>
          <a:xfrm>
            <a:off x="1338715" y="3233116"/>
            <a:ext cx="519127" cy="369332"/>
          </a:xfrm>
          <a:prstGeom prst="rect">
            <a:avLst/>
          </a:prstGeom>
          <a:noFill/>
        </p:spPr>
        <p:txBody>
          <a:bodyPr wrap="square" rtlCol="0">
            <a:spAutoFit/>
          </a:bodyPr>
          <a:lstStyle/>
          <a:p>
            <a:r>
              <a:rPr lang="fr-FR" dirty="0"/>
              <a:t>5</a:t>
            </a:r>
          </a:p>
        </p:txBody>
      </p:sp>
      <p:sp>
        <p:nvSpPr>
          <p:cNvPr id="42" name="TextBox 41">
            <a:extLst>
              <a:ext uri="{FF2B5EF4-FFF2-40B4-BE49-F238E27FC236}">
                <a16:creationId xmlns:a16="http://schemas.microsoft.com/office/drawing/2014/main" id="{C0A11D5A-0B32-41BE-9EA3-C14B24B1F6FB}"/>
              </a:ext>
            </a:extLst>
          </p:cNvPr>
          <p:cNvSpPr txBox="1"/>
          <p:nvPr/>
        </p:nvSpPr>
        <p:spPr>
          <a:xfrm>
            <a:off x="2169011" y="2010949"/>
            <a:ext cx="519127" cy="369332"/>
          </a:xfrm>
          <a:prstGeom prst="rect">
            <a:avLst/>
          </a:prstGeom>
          <a:noFill/>
        </p:spPr>
        <p:txBody>
          <a:bodyPr wrap="square" rtlCol="0">
            <a:spAutoFit/>
          </a:bodyPr>
          <a:lstStyle/>
          <a:p>
            <a:r>
              <a:rPr lang="fr-FR" dirty="0"/>
              <a:t>6</a:t>
            </a:r>
          </a:p>
        </p:txBody>
      </p:sp>
      <p:pic>
        <p:nvPicPr>
          <p:cNvPr id="3074" name="Picture 2" descr="Image result for table aléatoire">
            <a:extLst>
              <a:ext uri="{FF2B5EF4-FFF2-40B4-BE49-F238E27FC236}">
                <a16:creationId xmlns:a16="http://schemas.microsoft.com/office/drawing/2014/main" id="{166FD14F-EDBE-4080-A710-1C8248711F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87362" y="1528142"/>
            <a:ext cx="2095500" cy="1876425"/>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a:extLst>
              <a:ext uri="{FF2B5EF4-FFF2-40B4-BE49-F238E27FC236}">
                <a16:creationId xmlns:a16="http://schemas.microsoft.com/office/drawing/2014/main" id="{51088E5F-A451-49A0-9A8F-686ABE10790F}"/>
              </a:ext>
            </a:extLst>
          </p:cNvPr>
          <p:cNvSpPr txBox="1"/>
          <p:nvPr/>
        </p:nvSpPr>
        <p:spPr>
          <a:xfrm>
            <a:off x="10172715" y="3119273"/>
            <a:ext cx="75529" cy="180450"/>
          </a:xfrm>
          <a:prstGeom prst="rect">
            <a:avLst/>
          </a:prstGeom>
          <a:noFill/>
          <a:ln w="28575">
            <a:solidFill>
              <a:srgbClr val="C00000"/>
            </a:solidFill>
          </a:ln>
        </p:spPr>
        <p:txBody>
          <a:bodyPr wrap="square" rtlCol="0">
            <a:spAutoFit/>
          </a:bodyPr>
          <a:lstStyle/>
          <a:p>
            <a:endParaRPr lang="fr-FR" dirty="0"/>
          </a:p>
        </p:txBody>
      </p:sp>
      <p:sp>
        <p:nvSpPr>
          <p:cNvPr id="44" name="TextBox 43">
            <a:extLst>
              <a:ext uri="{FF2B5EF4-FFF2-40B4-BE49-F238E27FC236}">
                <a16:creationId xmlns:a16="http://schemas.microsoft.com/office/drawing/2014/main" id="{F580ABAF-E89E-4ED5-A49E-72335D6CC7BF}"/>
              </a:ext>
            </a:extLst>
          </p:cNvPr>
          <p:cNvSpPr txBox="1"/>
          <p:nvPr/>
        </p:nvSpPr>
        <p:spPr>
          <a:xfrm>
            <a:off x="9747257" y="3712016"/>
            <a:ext cx="2139193" cy="2862322"/>
          </a:xfrm>
          <a:prstGeom prst="rect">
            <a:avLst/>
          </a:prstGeom>
          <a:noFill/>
        </p:spPr>
        <p:txBody>
          <a:bodyPr wrap="square" rtlCol="0">
            <a:spAutoFit/>
          </a:bodyPr>
          <a:lstStyle/>
          <a:p>
            <a:r>
              <a:rPr lang="fr-FR" sz="2000" dirty="0"/>
              <a:t>Utiliser le tableau aléatoire et choisir la maison correspondante le long du transect en commençant par le centre du village ou quartier (ici la 5° maison).</a:t>
            </a:r>
          </a:p>
        </p:txBody>
      </p:sp>
      <p:cxnSp>
        <p:nvCxnSpPr>
          <p:cNvPr id="45" name="Straight Arrow Connector 44">
            <a:extLst>
              <a:ext uri="{FF2B5EF4-FFF2-40B4-BE49-F238E27FC236}">
                <a16:creationId xmlns:a16="http://schemas.microsoft.com/office/drawing/2014/main" id="{0AFCADE3-DE78-472F-A96F-16D91BAB2381}"/>
              </a:ext>
            </a:extLst>
          </p:cNvPr>
          <p:cNvCxnSpPr>
            <a:cxnSpLocks/>
          </p:cNvCxnSpPr>
          <p:nvPr/>
        </p:nvCxnSpPr>
        <p:spPr>
          <a:xfrm flipH="1">
            <a:off x="1857842" y="3216059"/>
            <a:ext cx="8213754" cy="1381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9686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Plan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514350" lvl="2" indent="-514350">
              <a:buFont typeface="+mj-lt"/>
              <a:buAutoNum type="arabicPeriod"/>
            </a:pPr>
            <a:r>
              <a:rPr lang="fr-FR" sz="2800" i="0" dirty="0">
                <a:latin typeface="Calibri" panose="020F0502020204030204" pitchFamily="34" charset="0"/>
                <a:cs typeface="Calibri" panose="020F0502020204030204" pitchFamily="34" charset="0"/>
              </a:rPr>
              <a:t>Principes</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Créer un questionnaire</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Eteindre la fonction GPS</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Type des questions magpi</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Programmer une question dans magpi</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Insérer un skip pattern</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Importer un questionnaire Excel dans magpi</a:t>
            </a:r>
          </a:p>
          <a:p>
            <a:pPr marL="514350" lvl="2" indent="-514350">
              <a:buFont typeface="+mj-lt"/>
              <a:buAutoNum type="arabicPeriod"/>
            </a:pPr>
            <a:r>
              <a:rPr lang="fr-FR" sz="2800" i="0" dirty="0">
                <a:latin typeface="Calibri" panose="020F0502020204030204" pitchFamily="34" charset="0"/>
                <a:cs typeface="Calibri" panose="020F0502020204030204" pitchFamily="34" charset="0"/>
              </a:rPr>
              <a:t>Modifier un questionnaire pendant la collecte des données </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20407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BF0B39C-41BB-4153-A51E-091511DD530F}"/>
              </a:ext>
            </a:extLst>
          </p:cNvPr>
          <p:cNvPicPr>
            <a:picLocks noChangeAspect="1"/>
          </p:cNvPicPr>
          <p:nvPr/>
        </p:nvPicPr>
        <p:blipFill rotWithShape="1">
          <a:blip r:embed="rId2"/>
          <a:srcRect r="74690" b="74361"/>
          <a:stretch/>
        </p:blipFill>
        <p:spPr>
          <a:xfrm>
            <a:off x="2810199" y="1598431"/>
            <a:ext cx="1054299" cy="1067980"/>
          </a:xfrm>
          <a:prstGeom prst="rect">
            <a:avLst/>
          </a:prstGeom>
        </p:spPr>
      </p:pic>
      <p:pic>
        <p:nvPicPr>
          <p:cNvPr id="11" name="Picture 10">
            <a:extLst>
              <a:ext uri="{FF2B5EF4-FFF2-40B4-BE49-F238E27FC236}">
                <a16:creationId xmlns:a16="http://schemas.microsoft.com/office/drawing/2014/main" id="{FBAA2C72-4C9A-496D-A7A1-D0ACA4F4F739}"/>
              </a:ext>
            </a:extLst>
          </p:cNvPr>
          <p:cNvPicPr>
            <a:picLocks noChangeAspect="1"/>
          </p:cNvPicPr>
          <p:nvPr/>
        </p:nvPicPr>
        <p:blipFill rotWithShape="1">
          <a:blip r:embed="rId2"/>
          <a:srcRect r="74690" b="74361"/>
          <a:stretch/>
        </p:blipFill>
        <p:spPr>
          <a:xfrm>
            <a:off x="3465715" y="2544915"/>
            <a:ext cx="1054299" cy="1067980"/>
          </a:xfrm>
          <a:prstGeom prst="rect">
            <a:avLst/>
          </a:prstGeom>
        </p:spPr>
      </p:pic>
      <p:pic>
        <p:nvPicPr>
          <p:cNvPr id="46" name="Picture 45">
            <a:extLst>
              <a:ext uri="{FF2B5EF4-FFF2-40B4-BE49-F238E27FC236}">
                <a16:creationId xmlns:a16="http://schemas.microsoft.com/office/drawing/2014/main" id="{51098856-D07A-4198-980B-F6E9B6A5D8E0}"/>
              </a:ext>
            </a:extLst>
          </p:cNvPr>
          <p:cNvPicPr>
            <a:picLocks noChangeAspect="1"/>
          </p:cNvPicPr>
          <p:nvPr/>
        </p:nvPicPr>
        <p:blipFill rotWithShape="1">
          <a:blip r:embed="rId3"/>
          <a:srcRect b="8854"/>
          <a:stretch/>
        </p:blipFill>
        <p:spPr>
          <a:xfrm rot="4167931">
            <a:off x="3413932" y="2516368"/>
            <a:ext cx="426207" cy="419546"/>
          </a:xfrm>
          <a:prstGeom prst="rect">
            <a:avLst/>
          </a:prstGeom>
        </p:spPr>
      </p:pic>
      <p:pic>
        <p:nvPicPr>
          <p:cNvPr id="33" name="Picture 32">
            <a:extLst>
              <a:ext uri="{FF2B5EF4-FFF2-40B4-BE49-F238E27FC236}">
                <a16:creationId xmlns:a16="http://schemas.microsoft.com/office/drawing/2014/main" id="{E5FDB6EB-3C7C-43DB-854B-35807C121F89}"/>
              </a:ext>
            </a:extLst>
          </p:cNvPr>
          <p:cNvPicPr>
            <a:picLocks noChangeAspect="1"/>
          </p:cNvPicPr>
          <p:nvPr/>
        </p:nvPicPr>
        <p:blipFill rotWithShape="1">
          <a:blip r:embed="rId3"/>
          <a:srcRect b="8854"/>
          <a:stretch/>
        </p:blipFill>
        <p:spPr>
          <a:xfrm rot="4167931">
            <a:off x="2840535" y="2714549"/>
            <a:ext cx="426207" cy="419546"/>
          </a:xfrm>
          <a:prstGeom prst="rect">
            <a:avLst/>
          </a:prstGeom>
        </p:spPr>
      </p:pic>
      <p:pic>
        <p:nvPicPr>
          <p:cNvPr id="27" name="Picture 26">
            <a:extLst>
              <a:ext uri="{FF2B5EF4-FFF2-40B4-BE49-F238E27FC236}">
                <a16:creationId xmlns:a16="http://schemas.microsoft.com/office/drawing/2014/main" id="{AF9CC9FA-6F01-4039-A752-EF574ACF37DF}"/>
              </a:ext>
            </a:extLst>
          </p:cNvPr>
          <p:cNvPicPr>
            <a:picLocks noChangeAspect="1"/>
          </p:cNvPicPr>
          <p:nvPr/>
        </p:nvPicPr>
        <p:blipFill>
          <a:blip r:embed="rId4"/>
          <a:stretch>
            <a:fillRect/>
          </a:stretch>
        </p:blipFill>
        <p:spPr>
          <a:xfrm rot="4246592">
            <a:off x="2004574" y="2697721"/>
            <a:ext cx="642851" cy="908155"/>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des ménages subséquents</a:t>
            </a:r>
          </a:p>
        </p:txBody>
      </p:sp>
      <p:pic>
        <p:nvPicPr>
          <p:cNvPr id="4" name="Picture 3">
            <a:extLst>
              <a:ext uri="{FF2B5EF4-FFF2-40B4-BE49-F238E27FC236}">
                <a16:creationId xmlns:a16="http://schemas.microsoft.com/office/drawing/2014/main" id="{8DAD295C-02FA-4494-A653-A37F540654F6}"/>
              </a:ext>
            </a:extLst>
          </p:cNvPr>
          <p:cNvPicPr>
            <a:picLocks noChangeAspect="1"/>
          </p:cNvPicPr>
          <p:nvPr/>
        </p:nvPicPr>
        <p:blipFill rotWithShape="1">
          <a:blip r:embed="rId2"/>
          <a:srcRect r="74690" b="74361"/>
          <a:stretch/>
        </p:blipFill>
        <p:spPr>
          <a:xfrm>
            <a:off x="891520" y="2399881"/>
            <a:ext cx="1054299" cy="1067980"/>
          </a:xfrm>
          <a:prstGeom prst="rect">
            <a:avLst/>
          </a:prstGeom>
        </p:spPr>
      </p:pic>
      <p:pic>
        <p:nvPicPr>
          <p:cNvPr id="12" name="Picture 11">
            <a:extLst>
              <a:ext uri="{FF2B5EF4-FFF2-40B4-BE49-F238E27FC236}">
                <a16:creationId xmlns:a16="http://schemas.microsoft.com/office/drawing/2014/main" id="{3DA8D4E3-5EB0-4BA7-BC94-B146D9651F35}"/>
              </a:ext>
            </a:extLst>
          </p:cNvPr>
          <p:cNvPicPr>
            <a:picLocks noChangeAspect="1"/>
          </p:cNvPicPr>
          <p:nvPr/>
        </p:nvPicPr>
        <p:blipFill rotWithShape="1">
          <a:blip r:embed="rId2"/>
          <a:srcRect r="74690" b="74361"/>
          <a:stretch/>
        </p:blipFill>
        <p:spPr>
          <a:xfrm>
            <a:off x="5516001" y="5348864"/>
            <a:ext cx="1054299" cy="1067980"/>
          </a:xfrm>
          <a:prstGeom prst="rect">
            <a:avLst/>
          </a:prstGeom>
        </p:spPr>
      </p:pic>
      <p:pic>
        <p:nvPicPr>
          <p:cNvPr id="13" name="Picture 12">
            <a:extLst>
              <a:ext uri="{FF2B5EF4-FFF2-40B4-BE49-F238E27FC236}">
                <a16:creationId xmlns:a16="http://schemas.microsoft.com/office/drawing/2014/main" id="{CEF6ECA0-25FB-4BFB-BFBB-1A585ADFD248}"/>
              </a:ext>
            </a:extLst>
          </p:cNvPr>
          <p:cNvPicPr>
            <a:picLocks noChangeAspect="1"/>
          </p:cNvPicPr>
          <p:nvPr/>
        </p:nvPicPr>
        <p:blipFill rotWithShape="1">
          <a:blip r:embed="rId2"/>
          <a:srcRect r="74690" b="74361"/>
          <a:stretch/>
        </p:blipFill>
        <p:spPr>
          <a:xfrm>
            <a:off x="1410647" y="4648789"/>
            <a:ext cx="1054299" cy="1067980"/>
          </a:xfrm>
          <a:prstGeom prst="rect">
            <a:avLst/>
          </a:prstGeom>
        </p:spPr>
      </p:pic>
      <p:pic>
        <p:nvPicPr>
          <p:cNvPr id="14" name="Picture 13">
            <a:extLst>
              <a:ext uri="{FF2B5EF4-FFF2-40B4-BE49-F238E27FC236}">
                <a16:creationId xmlns:a16="http://schemas.microsoft.com/office/drawing/2014/main" id="{F1C034A0-3BE8-466E-B5B9-322BBEDEE5F6}"/>
              </a:ext>
            </a:extLst>
          </p:cNvPr>
          <p:cNvPicPr>
            <a:picLocks noChangeAspect="1"/>
          </p:cNvPicPr>
          <p:nvPr/>
        </p:nvPicPr>
        <p:blipFill rotWithShape="1">
          <a:blip r:embed="rId2"/>
          <a:srcRect r="74690" b="74361"/>
          <a:stretch/>
        </p:blipFill>
        <p:spPr>
          <a:xfrm>
            <a:off x="1979551" y="3453064"/>
            <a:ext cx="1054299" cy="1067980"/>
          </a:xfrm>
          <a:prstGeom prst="rect">
            <a:avLst/>
          </a:prstGeom>
        </p:spPr>
      </p:pic>
      <p:pic>
        <p:nvPicPr>
          <p:cNvPr id="16" name="Picture 15">
            <a:extLst>
              <a:ext uri="{FF2B5EF4-FFF2-40B4-BE49-F238E27FC236}">
                <a16:creationId xmlns:a16="http://schemas.microsoft.com/office/drawing/2014/main" id="{3736A76E-5EE4-4811-BE2A-B30DDD9B560D}"/>
              </a:ext>
            </a:extLst>
          </p:cNvPr>
          <p:cNvPicPr>
            <a:picLocks noChangeAspect="1"/>
          </p:cNvPicPr>
          <p:nvPr/>
        </p:nvPicPr>
        <p:blipFill rotWithShape="1">
          <a:blip r:embed="rId2"/>
          <a:srcRect r="74690" b="74361"/>
          <a:stretch/>
        </p:blipFill>
        <p:spPr>
          <a:xfrm>
            <a:off x="5621701" y="1453671"/>
            <a:ext cx="1054299" cy="1067980"/>
          </a:xfrm>
          <a:prstGeom prst="rect">
            <a:avLst/>
          </a:prstGeom>
        </p:spPr>
      </p:pic>
      <p:pic>
        <p:nvPicPr>
          <p:cNvPr id="17" name="Picture 16">
            <a:extLst>
              <a:ext uri="{FF2B5EF4-FFF2-40B4-BE49-F238E27FC236}">
                <a16:creationId xmlns:a16="http://schemas.microsoft.com/office/drawing/2014/main" id="{5EB82C85-2DC1-48F4-823E-EDFA23C5323D}"/>
              </a:ext>
            </a:extLst>
          </p:cNvPr>
          <p:cNvPicPr>
            <a:picLocks noChangeAspect="1"/>
          </p:cNvPicPr>
          <p:nvPr/>
        </p:nvPicPr>
        <p:blipFill rotWithShape="1">
          <a:blip r:embed="rId2"/>
          <a:srcRect r="74690" b="74361"/>
          <a:stretch/>
        </p:blipFill>
        <p:spPr>
          <a:xfrm>
            <a:off x="6676000" y="4325589"/>
            <a:ext cx="1054299" cy="1067980"/>
          </a:xfrm>
          <a:prstGeom prst="rect">
            <a:avLst/>
          </a:prstGeom>
        </p:spPr>
      </p:pic>
      <p:pic>
        <p:nvPicPr>
          <p:cNvPr id="18" name="Picture 17">
            <a:extLst>
              <a:ext uri="{FF2B5EF4-FFF2-40B4-BE49-F238E27FC236}">
                <a16:creationId xmlns:a16="http://schemas.microsoft.com/office/drawing/2014/main" id="{4B536805-96A3-40A8-A1FA-979F2F8166D7}"/>
              </a:ext>
            </a:extLst>
          </p:cNvPr>
          <p:cNvPicPr>
            <a:picLocks noChangeAspect="1"/>
          </p:cNvPicPr>
          <p:nvPr/>
        </p:nvPicPr>
        <p:blipFill rotWithShape="1">
          <a:blip r:embed="rId2"/>
          <a:srcRect r="74690" b="74361"/>
          <a:stretch/>
        </p:blipFill>
        <p:spPr>
          <a:xfrm>
            <a:off x="6182583" y="2525988"/>
            <a:ext cx="1054299" cy="1067980"/>
          </a:xfrm>
          <a:prstGeom prst="rect">
            <a:avLst/>
          </a:prstGeom>
        </p:spPr>
      </p:pic>
      <p:pic>
        <p:nvPicPr>
          <p:cNvPr id="19" name="Picture 18">
            <a:extLst>
              <a:ext uri="{FF2B5EF4-FFF2-40B4-BE49-F238E27FC236}">
                <a16:creationId xmlns:a16="http://schemas.microsoft.com/office/drawing/2014/main" id="{3B348C9C-D0DB-4654-8430-BB3540CCB5F4}"/>
              </a:ext>
            </a:extLst>
          </p:cNvPr>
          <p:cNvPicPr>
            <a:picLocks noChangeAspect="1"/>
          </p:cNvPicPr>
          <p:nvPr/>
        </p:nvPicPr>
        <p:blipFill rotWithShape="1">
          <a:blip r:embed="rId2"/>
          <a:srcRect r="74690" b="74361"/>
          <a:stretch/>
        </p:blipFill>
        <p:spPr>
          <a:xfrm>
            <a:off x="4165758" y="1598431"/>
            <a:ext cx="1054299" cy="1067980"/>
          </a:xfrm>
          <a:prstGeom prst="rect">
            <a:avLst/>
          </a:prstGeom>
        </p:spPr>
      </p:pic>
      <p:pic>
        <p:nvPicPr>
          <p:cNvPr id="20" name="Picture 19">
            <a:extLst>
              <a:ext uri="{FF2B5EF4-FFF2-40B4-BE49-F238E27FC236}">
                <a16:creationId xmlns:a16="http://schemas.microsoft.com/office/drawing/2014/main" id="{3EA09BE7-8ABA-48CC-8E33-3CD34FBDF7F1}"/>
              </a:ext>
            </a:extLst>
          </p:cNvPr>
          <p:cNvPicPr>
            <a:picLocks noChangeAspect="1"/>
          </p:cNvPicPr>
          <p:nvPr/>
        </p:nvPicPr>
        <p:blipFill rotWithShape="1">
          <a:blip r:embed="rId2"/>
          <a:srcRect r="74690" b="74361"/>
          <a:stretch/>
        </p:blipFill>
        <p:spPr>
          <a:xfrm>
            <a:off x="7270614" y="1598431"/>
            <a:ext cx="1054299" cy="1067980"/>
          </a:xfrm>
          <a:prstGeom prst="rect">
            <a:avLst/>
          </a:prstGeom>
        </p:spPr>
      </p:pic>
      <p:pic>
        <p:nvPicPr>
          <p:cNvPr id="21" name="Picture 20">
            <a:extLst>
              <a:ext uri="{FF2B5EF4-FFF2-40B4-BE49-F238E27FC236}">
                <a16:creationId xmlns:a16="http://schemas.microsoft.com/office/drawing/2014/main" id="{AC6B1E4A-95C9-49DE-B839-2ACEE5D14557}"/>
              </a:ext>
            </a:extLst>
          </p:cNvPr>
          <p:cNvPicPr>
            <a:picLocks noChangeAspect="1"/>
          </p:cNvPicPr>
          <p:nvPr/>
        </p:nvPicPr>
        <p:blipFill rotWithShape="1">
          <a:blip r:embed="rId2"/>
          <a:srcRect r="74690" b="74361"/>
          <a:stretch/>
        </p:blipFill>
        <p:spPr>
          <a:xfrm>
            <a:off x="3688988" y="3875881"/>
            <a:ext cx="1054299" cy="1067980"/>
          </a:xfrm>
          <a:prstGeom prst="rect">
            <a:avLst/>
          </a:prstGeom>
        </p:spPr>
      </p:pic>
      <p:pic>
        <p:nvPicPr>
          <p:cNvPr id="22" name="Picture 21">
            <a:extLst>
              <a:ext uri="{FF2B5EF4-FFF2-40B4-BE49-F238E27FC236}">
                <a16:creationId xmlns:a16="http://schemas.microsoft.com/office/drawing/2014/main" id="{E883C43D-0609-49BF-8611-E7847C87F17A}"/>
              </a:ext>
            </a:extLst>
          </p:cNvPr>
          <p:cNvPicPr>
            <a:picLocks noChangeAspect="1"/>
          </p:cNvPicPr>
          <p:nvPr/>
        </p:nvPicPr>
        <p:blipFill rotWithShape="1">
          <a:blip r:embed="rId2"/>
          <a:srcRect r="74690" b="74361"/>
          <a:stretch/>
        </p:blipFill>
        <p:spPr>
          <a:xfrm>
            <a:off x="3943408" y="5182779"/>
            <a:ext cx="1054299" cy="1067980"/>
          </a:xfrm>
          <a:prstGeom prst="rect">
            <a:avLst/>
          </a:prstGeom>
        </p:spPr>
      </p:pic>
      <p:pic>
        <p:nvPicPr>
          <p:cNvPr id="23" name="Picture 22">
            <a:extLst>
              <a:ext uri="{FF2B5EF4-FFF2-40B4-BE49-F238E27FC236}">
                <a16:creationId xmlns:a16="http://schemas.microsoft.com/office/drawing/2014/main" id="{0698DF23-09FD-48F1-AD17-9819E716E4D2}"/>
              </a:ext>
            </a:extLst>
          </p:cNvPr>
          <p:cNvPicPr>
            <a:picLocks noChangeAspect="1"/>
          </p:cNvPicPr>
          <p:nvPr/>
        </p:nvPicPr>
        <p:blipFill rotWithShape="1">
          <a:blip r:embed="rId2"/>
          <a:srcRect r="74690" b="74361"/>
          <a:stretch/>
        </p:blipFill>
        <p:spPr>
          <a:xfrm>
            <a:off x="7672258" y="3119273"/>
            <a:ext cx="1054299" cy="1067980"/>
          </a:xfrm>
          <a:prstGeom prst="rect">
            <a:avLst/>
          </a:prstGeom>
        </p:spPr>
      </p:pic>
      <p:pic>
        <p:nvPicPr>
          <p:cNvPr id="24" name="Picture 23">
            <a:extLst>
              <a:ext uri="{FF2B5EF4-FFF2-40B4-BE49-F238E27FC236}">
                <a16:creationId xmlns:a16="http://schemas.microsoft.com/office/drawing/2014/main" id="{B047732C-4F63-4F94-9A97-89F080D880C8}"/>
              </a:ext>
            </a:extLst>
          </p:cNvPr>
          <p:cNvPicPr>
            <a:picLocks noChangeAspect="1"/>
          </p:cNvPicPr>
          <p:nvPr/>
        </p:nvPicPr>
        <p:blipFill rotWithShape="1">
          <a:blip r:embed="rId2"/>
          <a:srcRect r="74690" b="74361"/>
          <a:stretch/>
        </p:blipFill>
        <p:spPr>
          <a:xfrm>
            <a:off x="8114716" y="4694294"/>
            <a:ext cx="1054299" cy="1067980"/>
          </a:xfrm>
          <a:prstGeom prst="rect">
            <a:avLst/>
          </a:prstGeom>
        </p:spPr>
      </p:pic>
      <p:pic>
        <p:nvPicPr>
          <p:cNvPr id="25" name="Picture 24">
            <a:extLst>
              <a:ext uri="{FF2B5EF4-FFF2-40B4-BE49-F238E27FC236}">
                <a16:creationId xmlns:a16="http://schemas.microsoft.com/office/drawing/2014/main" id="{99CF4CF6-6278-4E2D-832B-A3EF3D7FE2BF}"/>
              </a:ext>
            </a:extLst>
          </p:cNvPr>
          <p:cNvPicPr>
            <a:picLocks noChangeAspect="1"/>
          </p:cNvPicPr>
          <p:nvPr/>
        </p:nvPicPr>
        <p:blipFill rotWithShape="1">
          <a:blip r:embed="rId2"/>
          <a:srcRect r="74690" b="74361"/>
          <a:stretch/>
        </p:blipFill>
        <p:spPr>
          <a:xfrm>
            <a:off x="2677027" y="5047016"/>
            <a:ext cx="1054299" cy="1067980"/>
          </a:xfrm>
          <a:prstGeom prst="rect">
            <a:avLst/>
          </a:prstGeom>
        </p:spPr>
      </p:pic>
      <p:pic>
        <p:nvPicPr>
          <p:cNvPr id="26" name="Picture 25">
            <a:extLst>
              <a:ext uri="{FF2B5EF4-FFF2-40B4-BE49-F238E27FC236}">
                <a16:creationId xmlns:a16="http://schemas.microsoft.com/office/drawing/2014/main" id="{6939A991-1735-4078-9724-27B322D170E7}"/>
              </a:ext>
            </a:extLst>
          </p:cNvPr>
          <p:cNvPicPr>
            <a:picLocks noChangeAspect="1"/>
          </p:cNvPicPr>
          <p:nvPr/>
        </p:nvPicPr>
        <p:blipFill rotWithShape="1">
          <a:blip r:embed="rId2"/>
          <a:srcRect r="74690" b="74361"/>
          <a:stretch/>
        </p:blipFill>
        <p:spPr>
          <a:xfrm>
            <a:off x="1739034" y="1197314"/>
            <a:ext cx="1054299" cy="1067980"/>
          </a:xfrm>
          <a:prstGeom prst="rect">
            <a:avLst/>
          </a:prstGeom>
        </p:spPr>
      </p:pic>
      <p:cxnSp>
        <p:nvCxnSpPr>
          <p:cNvPr id="28" name="Straight Connector 27">
            <a:extLst>
              <a:ext uri="{FF2B5EF4-FFF2-40B4-BE49-F238E27FC236}">
                <a16:creationId xmlns:a16="http://schemas.microsoft.com/office/drawing/2014/main" id="{B5B055C7-AD29-4226-9196-B4B666176717}"/>
              </a:ext>
            </a:extLst>
          </p:cNvPr>
          <p:cNvCxnSpPr/>
          <p:nvPr/>
        </p:nvCxnSpPr>
        <p:spPr>
          <a:xfrm>
            <a:off x="1527550" y="3213540"/>
            <a:ext cx="553674" cy="3408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D197C71E-0A73-4EC3-8C89-94AA70BD8130}"/>
              </a:ext>
            </a:extLst>
          </p:cNvPr>
          <p:cNvCxnSpPr/>
          <p:nvPr/>
        </p:nvCxnSpPr>
        <p:spPr>
          <a:xfrm flipH="1">
            <a:off x="1653385" y="3163206"/>
            <a:ext cx="285226" cy="49495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50EFD13-7B17-4DEB-85B1-ADDF3DCFAFAC}"/>
              </a:ext>
            </a:extLst>
          </p:cNvPr>
          <p:cNvCxnSpPr>
            <a:cxnSpLocks/>
            <a:stCxn id="27" idx="0"/>
          </p:cNvCxnSpPr>
          <p:nvPr/>
        </p:nvCxnSpPr>
        <p:spPr>
          <a:xfrm flipV="1">
            <a:off x="2754759" y="2492992"/>
            <a:ext cx="1601576" cy="50930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E14B509-70BC-41FF-9D99-8EE33F3257CB}"/>
              </a:ext>
            </a:extLst>
          </p:cNvPr>
          <p:cNvSpPr txBox="1"/>
          <p:nvPr/>
        </p:nvSpPr>
        <p:spPr>
          <a:xfrm>
            <a:off x="4173780" y="4693988"/>
            <a:ext cx="519127" cy="369332"/>
          </a:xfrm>
          <a:prstGeom prst="rect">
            <a:avLst/>
          </a:prstGeom>
          <a:noFill/>
        </p:spPr>
        <p:txBody>
          <a:bodyPr wrap="square" rtlCol="0">
            <a:spAutoFit/>
          </a:bodyPr>
          <a:lstStyle/>
          <a:p>
            <a:r>
              <a:rPr lang="fr-FR" dirty="0"/>
              <a:t>1</a:t>
            </a:r>
          </a:p>
        </p:txBody>
      </p:sp>
      <p:sp>
        <p:nvSpPr>
          <p:cNvPr id="38" name="TextBox 37">
            <a:extLst>
              <a:ext uri="{FF2B5EF4-FFF2-40B4-BE49-F238E27FC236}">
                <a16:creationId xmlns:a16="http://schemas.microsoft.com/office/drawing/2014/main" id="{F0516AE9-F814-4D8B-B794-5D099DE684A5}"/>
              </a:ext>
            </a:extLst>
          </p:cNvPr>
          <p:cNvSpPr txBox="1"/>
          <p:nvPr/>
        </p:nvSpPr>
        <p:spPr>
          <a:xfrm>
            <a:off x="3949015" y="3342684"/>
            <a:ext cx="519127" cy="369332"/>
          </a:xfrm>
          <a:prstGeom prst="rect">
            <a:avLst/>
          </a:prstGeom>
          <a:noFill/>
        </p:spPr>
        <p:txBody>
          <a:bodyPr wrap="square" rtlCol="0">
            <a:spAutoFit/>
          </a:bodyPr>
          <a:lstStyle/>
          <a:p>
            <a:r>
              <a:rPr lang="fr-FR" dirty="0"/>
              <a:t>2</a:t>
            </a:r>
          </a:p>
        </p:txBody>
      </p:sp>
      <p:sp>
        <p:nvSpPr>
          <p:cNvPr id="39" name="TextBox 38">
            <a:extLst>
              <a:ext uri="{FF2B5EF4-FFF2-40B4-BE49-F238E27FC236}">
                <a16:creationId xmlns:a16="http://schemas.microsoft.com/office/drawing/2014/main" id="{D84F43AB-8899-4122-9D5E-C0A5E845359B}"/>
              </a:ext>
            </a:extLst>
          </p:cNvPr>
          <p:cNvSpPr txBox="1"/>
          <p:nvPr/>
        </p:nvSpPr>
        <p:spPr>
          <a:xfrm>
            <a:off x="2444743" y="4297537"/>
            <a:ext cx="519127" cy="369332"/>
          </a:xfrm>
          <a:prstGeom prst="rect">
            <a:avLst/>
          </a:prstGeom>
          <a:noFill/>
        </p:spPr>
        <p:txBody>
          <a:bodyPr wrap="square" rtlCol="0">
            <a:spAutoFit/>
          </a:bodyPr>
          <a:lstStyle/>
          <a:p>
            <a:r>
              <a:rPr lang="fr-FR" dirty="0"/>
              <a:t>3</a:t>
            </a:r>
          </a:p>
        </p:txBody>
      </p:sp>
      <p:sp>
        <p:nvSpPr>
          <p:cNvPr id="40" name="TextBox 39">
            <a:extLst>
              <a:ext uri="{FF2B5EF4-FFF2-40B4-BE49-F238E27FC236}">
                <a16:creationId xmlns:a16="http://schemas.microsoft.com/office/drawing/2014/main" id="{D5398F25-1C0B-419E-86F0-1002FA208D8E}"/>
              </a:ext>
            </a:extLst>
          </p:cNvPr>
          <p:cNvSpPr txBox="1"/>
          <p:nvPr/>
        </p:nvSpPr>
        <p:spPr>
          <a:xfrm>
            <a:off x="3284228" y="2447989"/>
            <a:ext cx="519127" cy="369332"/>
          </a:xfrm>
          <a:prstGeom prst="rect">
            <a:avLst/>
          </a:prstGeom>
          <a:noFill/>
        </p:spPr>
        <p:txBody>
          <a:bodyPr wrap="square" rtlCol="0">
            <a:spAutoFit/>
          </a:bodyPr>
          <a:lstStyle/>
          <a:p>
            <a:r>
              <a:rPr lang="fr-FR" dirty="0"/>
              <a:t>4</a:t>
            </a:r>
          </a:p>
        </p:txBody>
      </p:sp>
      <p:sp>
        <p:nvSpPr>
          <p:cNvPr id="41" name="TextBox 40">
            <a:extLst>
              <a:ext uri="{FF2B5EF4-FFF2-40B4-BE49-F238E27FC236}">
                <a16:creationId xmlns:a16="http://schemas.microsoft.com/office/drawing/2014/main" id="{4627548A-8918-439E-A29A-C22D5EB667B7}"/>
              </a:ext>
            </a:extLst>
          </p:cNvPr>
          <p:cNvSpPr txBox="1"/>
          <p:nvPr/>
        </p:nvSpPr>
        <p:spPr>
          <a:xfrm>
            <a:off x="1338715" y="3233116"/>
            <a:ext cx="519127" cy="369332"/>
          </a:xfrm>
          <a:prstGeom prst="rect">
            <a:avLst/>
          </a:prstGeom>
          <a:noFill/>
        </p:spPr>
        <p:txBody>
          <a:bodyPr wrap="square" rtlCol="0">
            <a:spAutoFit/>
          </a:bodyPr>
          <a:lstStyle/>
          <a:p>
            <a:r>
              <a:rPr lang="fr-FR" dirty="0"/>
              <a:t>5</a:t>
            </a:r>
          </a:p>
        </p:txBody>
      </p:sp>
      <p:sp>
        <p:nvSpPr>
          <p:cNvPr id="42" name="TextBox 41">
            <a:extLst>
              <a:ext uri="{FF2B5EF4-FFF2-40B4-BE49-F238E27FC236}">
                <a16:creationId xmlns:a16="http://schemas.microsoft.com/office/drawing/2014/main" id="{C0A11D5A-0B32-41BE-9EA3-C14B24B1F6FB}"/>
              </a:ext>
            </a:extLst>
          </p:cNvPr>
          <p:cNvSpPr txBox="1"/>
          <p:nvPr/>
        </p:nvSpPr>
        <p:spPr>
          <a:xfrm>
            <a:off x="2169011" y="2010949"/>
            <a:ext cx="519127" cy="369332"/>
          </a:xfrm>
          <a:prstGeom prst="rect">
            <a:avLst/>
          </a:prstGeom>
          <a:noFill/>
        </p:spPr>
        <p:txBody>
          <a:bodyPr wrap="square" rtlCol="0">
            <a:spAutoFit/>
          </a:bodyPr>
          <a:lstStyle/>
          <a:p>
            <a:r>
              <a:rPr lang="fr-FR" dirty="0"/>
              <a:t>6</a:t>
            </a:r>
          </a:p>
        </p:txBody>
      </p:sp>
      <p:sp>
        <p:nvSpPr>
          <p:cNvPr id="44" name="TextBox 43">
            <a:extLst>
              <a:ext uri="{FF2B5EF4-FFF2-40B4-BE49-F238E27FC236}">
                <a16:creationId xmlns:a16="http://schemas.microsoft.com/office/drawing/2014/main" id="{F580ABAF-E89E-4ED5-A49E-72335D6CC7BF}"/>
              </a:ext>
            </a:extLst>
          </p:cNvPr>
          <p:cNvSpPr txBox="1"/>
          <p:nvPr/>
        </p:nvSpPr>
        <p:spPr>
          <a:xfrm>
            <a:off x="9828244" y="1509270"/>
            <a:ext cx="2139193" cy="2246769"/>
          </a:xfrm>
          <a:prstGeom prst="rect">
            <a:avLst/>
          </a:prstGeom>
          <a:noFill/>
        </p:spPr>
        <p:txBody>
          <a:bodyPr wrap="square" rtlCol="0">
            <a:spAutoFit/>
          </a:bodyPr>
          <a:lstStyle/>
          <a:p>
            <a:r>
              <a:rPr lang="fr-FR" sz="2000" dirty="0"/>
              <a:t>Marcher dans la direction indiquée par la bouteille jusqu’à arriver à la première maison que vous rencontrez. </a:t>
            </a:r>
          </a:p>
        </p:txBody>
      </p:sp>
      <p:pic>
        <p:nvPicPr>
          <p:cNvPr id="47" name="Picture 46">
            <a:extLst>
              <a:ext uri="{FF2B5EF4-FFF2-40B4-BE49-F238E27FC236}">
                <a16:creationId xmlns:a16="http://schemas.microsoft.com/office/drawing/2014/main" id="{BCDDFD60-9AC4-488F-9018-85A1066A5104}"/>
              </a:ext>
            </a:extLst>
          </p:cNvPr>
          <p:cNvPicPr>
            <a:picLocks noChangeAspect="1"/>
          </p:cNvPicPr>
          <p:nvPr/>
        </p:nvPicPr>
        <p:blipFill rotWithShape="1">
          <a:blip r:embed="rId3"/>
          <a:srcRect b="8854"/>
          <a:stretch/>
        </p:blipFill>
        <p:spPr>
          <a:xfrm rot="8367684">
            <a:off x="6179631" y="3951027"/>
            <a:ext cx="426207" cy="419546"/>
          </a:xfrm>
          <a:prstGeom prst="rect">
            <a:avLst/>
          </a:prstGeom>
        </p:spPr>
      </p:pic>
      <p:pic>
        <p:nvPicPr>
          <p:cNvPr id="48" name="Picture 47">
            <a:extLst>
              <a:ext uri="{FF2B5EF4-FFF2-40B4-BE49-F238E27FC236}">
                <a16:creationId xmlns:a16="http://schemas.microsoft.com/office/drawing/2014/main" id="{DF5A6113-6E12-476F-AFA6-B24F44FE2741}"/>
              </a:ext>
            </a:extLst>
          </p:cNvPr>
          <p:cNvPicPr>
            <a:picLocks noChangeAspect="1"/>
          </p:cNvPicPr>
          <p:nvPr/>
        </p:nvPicPr>
        <p:blipFill rotWithShape="1">
          <a:blip r:embed="rId3"/>
          <a:srcRect b="8854"/>
          <a:stretch/>
        </p:blipFill>
        <p:spPr>
          <a:xfrm rot="8367684">
            <a:off x="5557775" y="3346327"/>
            <a:ext cx="426207" cy="419546"/>
          </a:xfrm>
          <a:prstGeom prst="rect">
            <a:avLst/>
          </a:prstGeom>
        </p:spPr>
      </p:pic>
      <p:pic>
        <p:nvPicPr>
          <p:cNvPr id="49" name="Picture 48">
            <a:extLst>
              <a:ext uri="{FF2B5EF4-FFF2-40B4-BE49-F238E27FC236}">
                <a16:creationId xmlns:a16="http://schemas.microsoft.com/office/drawing/2014/main" id="{6C0472BB-45C7-4555-A477-48C282F99C80}"/>
              </a:ext>
            </a:extLst>
          </p:cNvPr>
          <p:cNvPicPr>
            <a:picLocks noChangeAspect="1"/>
          </p:cNvPicPr>
          <p:nvPr/>
        </p:nvPicPr>
        <p:blipFill>
          <a:blip r:embed="rId4"/>
          <a:stretch>
            <a:fillRect/>
          </a:stretch>
        </p:blipFill>
        <p:spPr>
          <a:xfrm rot="8446345">
            <a:off x="4927558" y="2481220"/>
            <a:ext cx="642851" cy="908155"/>
          </a:xfrm>
          <a:prstGeom prst="rect">
            <a:avLst/>
          </a:prstGeom>
        </p:spPr>
      </p:pic>
      <p:cxnSp>
        <p:nvCxnSpPr>
          <p:cNvPr id="50" name="Straight Connector 49">
            <a:extLst>
              <a:ext uri="{FF2B5EF4-FFF2-40B4-BE49-F238E27FC236}">
                <a16:creationId xmlns:a16="http://schemas.microsoft.com/office/drawing/2014/main" id="{2A40A018-ED55-4B08-A2C8-EAC65E0C6541}"/>
              </a:ext>
            </a:extLst>
          </p:cNvPr>
          <p:cNvCxnSpPr>
            <a:cxnSpLocks/>
            <a:endCxn id="49" idx="0"/>
          </p:cNvCxnSpPr>
          <p:nvPr/>
        </p:nvCxnSpPr>
        <p:spPr>
          <a:xfrm flipH="1" flipV="1">
            <a:off x="5536143" y="3287044"/>
            <a:ext cx="1406562" cy="144487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11816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DB1634-EDE5-4649-A71E-886534CB11D3}"/>
              </a:ext>
            </a:extLst>
          </p:cNvPr>
          <p:cNvSpPr>
            <a:spLocks noGrp="1"/>
          </p:cNvSpPr>
          <p:nvPr>
            <p:ph type="title"/>
          </p:nvPr>
        </p:nvSpPr>
        <p:spPr>
          <a:xfrm>
            <a:off x="873797" y="257099"/>
            <a:ext cx="10772775" cy="593005"/>
          </a:xfrm>
        </p:spPr>
        <p:txBody>
          <a:bodyPr>
            <a:normAutofit fontScale="90000"/>
          </a:bodyPr>
          <a:lstStyle/>
          <a:p>
            <a:r>
              <a:rPr lang="fr-FR" dirty="0"/>
              <a:t>Sélection FOSA</a:t>
            </a:r>
          </a:p>
        </p:txBody>
      </p:sp>
      <p:sp>
        <p:nvSpPr>
          <p:cNvPr id="3" name="Content Placeholder 2">
            <a:extLst>
              <a:ext uri="{FF2B5EF4-FFF2-40B4-BE49-F238E27FC236}">
                <a16:creationId xmlns:a16="http://schemas.microsoft.com/office/drawing/2014/main" id="{E908DD03-1AD9-4FE7-869A-F3D9713D018E}"/>
              </a:ext>
            </a:extLst>
          </p:cNvPr>
          <p:cNvSpPr>
            <a:spLocks noGrp="1"/>
          </p:cNvSpPr>
          <p:nvPr>
            <p:ph sz="half" idx="1"/>
          </p:nvPr>
        </p:nvSpPr>
        <p:spPr>
          <a:xfrm>
            <a:off x="762002" y="1355664"/>
            <a:ext cx="5087536" cy="5157791"/>
          </a:xfrm>
        </p:spPr>
        <p:txBody>
          <a:bodyPr>
            <a:normAutofit/>
          </a:bodyPr>
          <a:lstStyle/>
          <a:p>
            <a:pPr lvl="0">
              <a:spcBef>
                <a:spcPts val="600"/>
              </a:spcBef>
              <a:spcAft>
                <a:spcPts val="600"/>
              </a:spcAft>
            </a:pPr>
            <a:r>
              <a:rPr lang="fr-FR" sz="2600" dirty="0"/>
              <a:t>Échantillons représentatifs des AS dans les ZS ou les programmes ont été mise en œuvre</a:t>
            </a:r>
          </a:p>
          <a:p>
            <a:pPr lvl="0">
              <a:spcBef>
                <a:spcPts val="600"/>
              </a:spcBef>
              <a:spcAft>
                <a:spcPts val="600"/>
              </a:spcAft>
            </a:pPr>
            <a:r>
              <a:rPr lang="fr-FR" sz="2600" dirty="0"/>
              <a:t>Echantillons représentatifs par % des types des FOSA (catégories 1-4) </a:t>
            </a:r>
          </a:p>
          <a:p>
            <a:pPr lvl="0">
              <a:spcBef>
                <a:spcPts val="600"/>
              </a:spcBef>
              <a:spcAft>
                <a:spcPts val="600"/>
              </a:spcAft>
            </a:pPr>
            <a:r>
              <a:rPr lang="fr-FR" sz="2600" dirty="0"/>
              <a:t>Exemple, si à Beni 40% des FOSA sont Cat 4, l’échantillon sera avec 40% Cat 4</a:t>
            </a:r>
          </a:p>
          <a:p>
            <a:pPr lvl="0">
              <a:spcBef>
                <a:spcPts val="600"/>
              </a:spcBef>
              <a:spcAft>
                <a:spcPts val="600"/>
              </a:spcAft>
            </a:pPr>
            <a:r>
              <a:rPr lang="fr-FR" sz="2600" dirty="0"/>
              <a:t>Echantillons pour les FOSA appuyés en PCI et les FOSA non-appuyés (2 échantillons total)</a:t>
            </a:r>
          </a:p>
        </p:txBody>
      </p:sp>
      <p:sp>
        <p:nvSpPr>
          <p:cNvPr id="4" name="Content Placeholder 3">
            <a:extLst>
              <a:ext uri="{FF2B5EF4-FFF2-40B4-BE49-F238E27FC236}">
                <a16:creationId xmlns:a16="http://schemas.microsoft.com/office/drawing/2014/main" id="{876F4412-23E5-4FB3-92F9-E0DBA17920D7}"/>
              </a:ext>
            </a:extLst>
          </p:cNvPr>
          <p:cNvSpPr>
            <a:spLocks noGrp="1"/>
          </p:cNvSpPr>
          <p:nvPr>
            <p:ph sz="half" idx="2"/>
          </p:nvPr>
        </p:nvSpPr>
        <p:spPr>
          <a:xfrm>
            <a:off x="6476758" y="850104"/>
            <a:ext cx="5169814" cy="5157791"/>
          </a:xfrm>
        </p:spPr>
        <p:txBody>
          <a:bodyPr>
            <a:noAutofit/>
          </a:bodyPr>
          <a:lstStyle/>
          <a:p>
            <a:r>
              <a:rPr lang="fr-FR" sz="2800" b="1" dirty="0">
                <a:solidFill>
                  <a:schemeClr val="accent1">
                    <a:lumMod val="75000"/>
                  </a:schemeClr>
                </a:solidFill>
              </a:rPr>
              <a:t>Exemple: </a:t>
            </a:r>
          </a:p>
          <a:p>
            <a:r>
              <a:rPr lang="fr-FR" sz="2000" b="1" dirty="0">
                <a:solidFill>
                  <a:schemeClr val="accent1">
                    <a:lumMod val="75000"/>
                  </a:schemeClr>
                </a:solidFill>
              </a:rPr>
              <a:t>TOTAL FOSA </a:t>
            </a:r>
            <a:r>
              <a:rPr lang="fr-FR" sz="2000" dirty="0"/>
              <a:t>(n=</a:t>
            </a:r>
            <a:r>
              <a:rPr lang="fr-FR" sz="2000" b="1" dirty="0"/>
              <a:t>175)</a:t>
            </a:r>
          </a:p>
          <a:p>
            <a:pPr lvl="1">
              <a:buFont typeface="Arial" panose="020B0604020202020204" pitchFamily="34" charset="0"/>
              <a:buChar char="•"/>
            </a:pPr>
            <a:r>
              <a:rPr lang="fr-FR" dirty="0"/>
              <a:t>Catégorie 1 = 20 = </a:t>
            </a:r>
            <a:r>
              <a:rPr lang="fr-FR" b="1" dirty="0"/>
              <a:t>11%</a:t>
            </a:r>
          </a:p>
          <a:p>
            <a:pPr lvl="1">
              <a:buFont typeface="Arial" panose="020B0604020202020204" pitchFamily="34" charset="0"/>
              <a:buChar char="•"/>
            </a:pPr>
            <a:r>
              <a:rPr lang="fr-FR" dirty="0"/>
              <a:t>Catégorie 2 = 35 = </a:t>
            </a:r>
            <a:r>
              <a:rPr lang="fr-FR" b="1" dirty="0"/>
              <a:t>17%</a:t>
            </a:r>
          </a:p>
          <a:p>
            <a:pPr lvl="1">
              <a:buFont typeface="Arial" panose="020B0604020202020204" pitchFamily="34" charset="0"/>
              <a:buChar char="•"/>
            </a:pPr>
            <a:r>
              <a:rPr lang="fr-FR" dirty="0"/>
              <a:t>Catégorie 3 = 45 = </a:t>
            </a:r>
            <a:r>
              <a:rPr lang="fr-FR" b="1" dirty="0"/>
              <a:t>26%</a:t>
            </a:r>
          </a:p>
          <a:p>
            <a:pPr lvl="1">
              <a:buFont typeface="Arial" panose="020B0604020202020204" pitchFamily="34" charset="0"/>
              <a:buChar char="•"/>
            </a:pPr>
            <a:r>
              <a:rPr lang="fr-FR" dirty="0"/>
              <a:t>Catégorie 4 = 80 = </a:t>
            </a:r>
            <a:r>
              <a:rPr lang="fr-FR" b="1" dirty="0"/>
              <a:t>46%</a:t>
            </a:r>
          </a:p>
          <a:p>
            <a:pPr marL="4572" lvl="1" indent="0">
              <a:buNone/>
            </a:pPr>
            <a:r>
              <a:rPr lang="fr-FR" b="1" dirty="0">
                <a:solidFill>
                  <a:schemeClr val="accent1">
                    <a:lumMod val="75000"/>
                  </a:schemeClr>
                </a:solidFill>
              </a:rPr>
              <a:t>TOTAL FOSA APPUYEE </a:t>
            </a:r>
            <a:r>
              <a:rPr lang="fr-FR" dirty="0"/>
              <a:t>(n=</a:t>
            </a:r>
            <a:r>
              <a:rPr lang="fr-FR" b="1" dirty="0"/>
              <a:t>75</a:t>
            </a:r>
            <a:r>
              <a:rPr lang="fr-FR" dirty="0"/>
              <a:t>)</a:t>
            </a:r>
          </a:p>
          <a:p>
            <a:pPr lvl="1">
              <a:buFont typeface="Arial" panose="020B0604020202020204" pitchFamily="34" charset="0"/>
              <a:buChar char="•"/>
            </a:pPr>
            <a:r>
              <a:rPr lang="fr-FR" dirty="0"/>
              <a:t>Catégorie 1 = 5 </a:t>
            </a:r>
          </a:p>
          <a:p>
            <a:pPr lvl="1">
              <a:buFont typeface="Arial" panose="020B0604020202020204" pitchFamily="34" charset="0"/>
              <a:buChar char="•"/>
            </a:pPr>
            <a:r>
              <a:rPr lang="fr-FR" dirty="0"/>
              <a:t>Catégorie 2 = 10</a:t>
            </a:r>
          </a:p>
          <a:p>
            <a:pPr lvl="1">
              <a:buFont typeface="Arial" panose="020B0604020202020204" pitchFamily="34" charset="0"/>
              <a:buChar char="•"/>
            </a:pPr>
            <a:r>
              <a:rPr lang="fr-FR" dirty="0"/>
              <a:t>Catégorie 3 = 20</a:t>
            </a:r>
          </a:p>
          <a:p>
            <a:pPr lvl="1">
              <a:buFont typeface="Arial" panose="020B0604020202020204" pitchFamily="34" charset="0"/>
              <a:buChar char="•"/>
            </a:pPr>
            <a:r>
              <a:rPr lang="fr-FR" dirty="0"/>
              <a:t>Catégorie 4 = 40</a:t>
            </a:r>
            <a:endParaRPr lang="fr-FR" b="1" dirty="0">
              <a:solidFill>
                <a:schemeClr val="accent1">
                  <a:lumMod val="75000"/>
                </a:schemeClr>
              </a:solidFill>
            </a:endParaRPr>
          </a:p>
          <a:p>
            <a:pPr marL="4572" lvl="1" indent="0">
              <a:buNone/>
            </a:pPr>
            <a:r>
              <a:rPr lang="fr-FR" b="1" dirty="0">
                <a:solidFill>
                  <a:schemeClr val="accent1">
                    <a:lumMod val="75000"/>
                  </a:schemeClr>
                </a:solidFill>
              </a:rPr>
              <a:t>TOTAL FOSA NON-APPUYEE </a:t>
            </a:r>
            <a:r>
              <a:rPr lang="fr-FR" dirty="0"/>
              <a:t>(n=</a:t>
            </a:r>
            <a:r>
              <a:rPr lang="fr-FR" b="1" dirty="0"/>
              <a:t>100</a:t>
            </a:r>
            <a:r>
              <a:rPr lang="fr-FR" dirty="0"/>
              <a:t>)</a:t>
            </a:r>
          </a:p>
          <a:p>
            <a:pPr lvl="1">
              <a:buFont typeface="Arial" panose="020B0604020202020204" pitchFamily="34" charset="0"/>
              <a:buChar char="•"/>
            </a:pPr>
            <a:r>
              <a:rPr lang="fr-FR" dirty="0"/>
              <a:t>Catégorie 1 = 15</a:t>
            </a:r>
          </a:p>
          <a:p>
            <a:pPr lvl="1">
              <a:buFont typeface="Arial" panose="020B0604020202020204" pitchFamily="34" charset="0"/>
              <a:buChar char="•"/>
            </a:pPr>
            <a:r>
              <a:rPr lang="fr-FR" dirty="0"/>
              <a:t>Catégorie 2 = 20</a:t>
            </a:r>
          </a:p>
          <a:p>
            <a:pPr lvl="1">
              <a:buFont typeface="Arial" panose="020B0604020202020204" pitchFamily="34" charset="0"/>
              <a:buChar char="•"/>
            </a:pPr>
            <a:r>
              <a:rPr lang="fr-FR" dirty="0"/>
              <a:t>Catégorie 3 = 25</a:t>
            </a:r>
          </a:p>
          <a:p>
            <a:pPr lvl="1">
              <a:buFont typeface="Arial" panose="020B0604020202020204" pitchFamily="34" charset="0"/>
              <a:buChar char="•"/>
            </a:pPr>
            <a:r>
              <a:rPr lang="fr-FR" dirty="0"/>
              <a:t>Catégorie 4 = 40</a:t>
            </a:r>
          </a:p>
          <a:p>
            <a:pPr marL="4572" lvl="1" indent="0">
              <a:buNone/>
            </a:pPr>
            <a:endParaRPr lang="fr-FR" dirty="0"/>
          </a:p>
          <a:p>
            <a:pPr marL="4572" lvl="1" indent="0">
              <a:buNone/>
            </a:pPr>
            <a:endParaRPr lang="fr-FR" dirty="0"/>
          </a:p>
        </p:txBody>
      </p:sp>
    </p:spTree>
    <p:extLst>
      <p:ext uri="{BB962C8B-B14F-4D97-AF65-F5344CB8AC3E}">
        <p14:creationId xmlns:p14="http://schemas.microsoft.com/office/powerpoint/2010/main" val="22874579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E7356-E510-463D-BDDC-DD249FF3DD72}"/>
              </a:ext>
            </a:extLst>
          </p:cNvPr>
          <p:cNvSpPr>
            <a:spLocks noGrp="1"/>
          </p:cNvSpPr>
          <p:nvPr>
            <p:ph type="title"/>
          </p:nvPr>
        </p:nvSpPr>
        <p:spPr>
          <a:xfrm>
            <a:off x="621220" y="268039"/>
            <a:ext cx="10772775" cy="404983"/>
          </a:xfrm>
        </p:spPr>
        <p:txBody>
          <a:bodyPr>
            <a:normAutofit fontScale="90000"/>
          </a:bodyPr>
          <a:lstStyle/>
          <a:p>
            <a:r>
              <a:rPr lang="fr-FR" b="1" dirty="0">
                <a:solidFill>
                  <a:schemeClr val="accent4"/>
                </a:solidFill>
              </a:rPr>
              <a:t>Calculation de l’échantillon FOSA </a:t>
            </a:r>
          </a:p>
        </p:txBody>
      </p:sp>
      <p:sp>
        <p:nvSpPr>
          <p:cNvPr id="4" name="Text Placeholder 3">
            <a:extLst>
              <a:ext uri="{FF2B5EF4-FFF2-40B4-BE49-F238E27FC236}">
                <a16:creationId xmlns:a16="http://schemas.microsoft.com/office/drawing/2014/main" id="{F745104A-A9DC-40CA-B847-CE0B9F6FA3FA}"/>
              </a:ext>
            </a:extLst>
          </p:cNvPr>
          <p:cNvSpPr>
            <a:spLocks noGrp="1"/>
          </p:cNvSpPr>
          <p:nvPr>
            <p:ph type="body" idx="1"/>
          </p:nvPr>
        </p:nvSpPr>
        <p:spPr>
          <a:xfrm>
            <a:off x="676656" y="801360"/>
            <a:ext cx="4663440" cy="541303"/>
          </a:xfrm>
        </p:spPr>
        <p:txBody>
          <a:bodyPr>
            <a:normAutofit/>
          </a:bodyPr>
          <a:lstStyle/>
          <a:p>
            <a:r>
              <a:rPr lang="fr-FR" sz="3200" b="1" dirty="0">
                <a:solidFill>
                  <a:schemeClr val="accent1">
                    <a:lumMod val="75000"/>
                  </a:schemeClr>
                </a:solidFill>
              </a:rPr>
              <a:t>Appuyées</a:t>
            </a:r>
          </a:p>
        </p:txBody>
      </p:sp>
      <p:sp>
        <p:nvSpPr>
          <p:cNvPr id="5" name="Content Placeholder 4">
            <a:extLst>
              <a:ext uri="{FF2B5EF4-FFF2-40B4-BE49-F238E27FC236}">
                <a16:creationId xmlns:a16="http://schemas.microsoft.com/office/drawing/2014/main" id="{F3633F53-3B3A-4066-9BF8-140D6190BDEF}"/>
              </a:ext>
            </a:extLst>
          </p:cNvPr>
          <p:cNvSpPr>
            <a:spLocks noGrp="1"/>
          </p:cNvSpPr>
          <p:nvPr>
            <p:ph sz="half" idx="2"/>
          </p:nvPr>
        </p:nvSpPr>
        <p:spPr>
          <a:xfrm>
            <a:off x="676656" y="1342664"/>
            <a:ext cx="5122260" cy="5192170"/>
          </a:xfrm>
        </p:spPr>
        <p:txBody>
          <a:bodyPr>
            <a:normAutofit fontScale="85000" lnSpcReduction="20000"/>
          </a:bodyPr>
          <a:lstStyle/>
          <a:p>
            <a:pPr algn="just">
              <a:spcBef>
                <a:spcPts val="600"/>
              </a:spcBef>
              <a:spcAft>
                <a:spcPts val="600"/>
              </a:spcAft>
              <a:buFont typeface="Arial" panose="020B0604020202020204" pitchFamily="34" charset="0"/>
              <a:buChar char="•"/>
            </a:pPr>
            <a:r>
              <a:rPr lang="fr-FR" sz="2600" dirty="0"/>
              <a:t>Retrouvez le liste de FOSA appuyées</a:t>
            </a:r>
          </a:p>
          <a:p>
            <a:pPr algn="just">
              <a:spcBef>
                <a:spcPts val="600"/>
              </a:spcBef>
              <a:spcAft>
                <a:spcPts val="600"/>
              </a:spcAft>
              <a:buFont typeface="Arial" panose="020B0604020202020204" pitchFamily="34" charset="0"/>
              <a:buChar char="•"/>
            </a:pPr>
            <a:r>
              <a:rPr lang="fr-FR" sz="2600" dirty="0"/>
              <a:t>Assurez-vous que les catégories sont précisées (1-4)</a:t>
            </a:r>
          </a:p>
          <a:p>
            <a:pPr algn="just">
              <a:spcBef>
                <a:spcPts val="600"/>
              </a:spcBef>
              <a:spcAft>
                <a:spcPts val="600"/>
              </a:spcAft>
              <a:buFont typeface="Arial" panose="020B0604020202020204" pitchFamily="34" charset="0"/>
              <a:buChar char="•"/>
            </a:pPr>
            <a:r>
              <a:rPr lang="fr-FR" sz="2600" dirty="0"/>
              <a:t>Calculez l’échantillon sur le totale des FOSA appuyées - basée sur </a:t>
            </a:r>
            <a:r>
              <a:rPr lang="fr-FR" sz="2600" b="1" dirty="0"/>
              <a:t>10% </a:t>
            </a:r>
            <a:r>
              <a:rPr lang="fr-FR" sz="2600" dirty="0"/>
              <a:t>Marge d’erreur </a:t>
            </a:r>
            <a:r>
              <a:rPr lang="fr-FR" sz="2600" b="1" dirty="0"/>
              <a:t>95%</a:t>
            </a:r>
            <a:r>
              <a:rPr lang="fr-FR" sz="2600" dirty="0"/>
              <a:t> Intervalle de confiance</a:t>
            </a:r>
          </a:p>
          <a:p>
            <a:pPr algn="just">
              <a:spcBef>
                <a:spcPts val="600"/>
              </a:spcBef>
              <a:spcAft>
                <a:spcPts val="600"/>
              </a:spcAft>
              <a:buFont typeface="Arial" panose="020B0604020202020204" pitchFamily="34" charset="0"/>
              <a:buChar char="•"/>
            </a:pPr>
            <a:r>
              <a:rPr lang="fr-FR" sz="2600" dirty="0"/>
              <a:t>Calculez l’échantillon de chaque catégorie en fonction de la pourcentage pour cette catégorie </a:t>
            </a:r>
          </a:p>
          <a:p>
            <a:pPr marL="0" indent="0">
              <a:spcBef>
                <a:spcPts val="600"/>
              </a:spcBef>
              <a:spcAft>
                <a:spcPts val="1200"/>
              </a:spcAft>
              <a:buNone/>
            </a:pPr>
            <a:r>
              <a:rPr lang="fr-FR" sz="2600" b="1" u="sng" dirty="0"/>
              <a:t>Exemple:</a:t>
            </a:r>
          </a:p>
          <a:p>
            <a:pPr>
              <a:spcBef>
                <a:spcPts val="600"/>
              </a:spcBef>
              <a:buFont typeface="Arial" panose="020B0604020202020204" pitchFamily="34" charset="0"/>
              <a:buChar char="•"/>
            </a:pPr>
            <a:r>
              <a:rPr lang="fr-FR" sz="2600" dirty="0"/>
              <a:t>n=75, échantillon = 63</a:t>
            </a:r>
            <a:endParaRPr lang="fr-FR" sz="2600" b="1" dirty="0"/>
          </a:p>
          <a:p>
            <a:pPr>
              <a:buFont typeface="Arial" panose="020B0604020202020204" pitchFamily="34" charset="0"/>
              <a:buChar char="•"/>
            </a:pPr>
            <a:r>
              <a:rPr lang="fr-FR" sz="2600" b="1" dirty="0"/>
              <a:t>Catégorie 1 (11%)  = (63 x .11) = 7</a:t>
            </a:r>
          </a:p>
          <a:p>
            <a:pPr>
              <a:buFont typeface="Arial" panose="020B0604020202020204" pitchFamily="34" charset="0"/>
              <a:buChar char="•"/>
            </a:pPr>
            <a:r>
              <a:rPr lang="fr-FR" sz="2600" b="1" dirty="0"/>
              <a:t>Catégorie 2 (17%) = (63 x .17) = 11</a:t>
            </a:r>
          </a:p>
          <a:p>
            <a:pPr>
              <a:buFont typeface="Arial" panose="020B0604020202020204" pitchFamily="34" charset="0"/>
              <a:buChar char="•"/>
            </a:pPr>
            <a:r>
              <a:rPr lang="fr-FR" sz="2600" b="1" dirty="0"/>
              <a:t>Catégorie 3 (26%) = (63 x .30) = 16</a:t>
            </a:r>
          </a:p>
          <a:p>
            <a:pPr>
              <a:buFont typeface="Arial" panose="020B0604020202020204" pitchFamily="34" charset="0"/>
              <a:buChar char="•"/>
            </a:pPr>
            <a:r>
              <a:rPr lang="fr-FR" sz="2600" b="1" dirty="0"/>
              <a:t>Catégorie 4* (46%) = (63 x .40) = 29</a:t>
            </a:r>
            <a:endParaRPr lang="fr-FR" dirty="0"/>
          </a:p>
          <a:p>
            <a:pPr>
              <a:buFont typeface="Arial" panose="020B0604020202020204" pitchFamily="34" charset="0"/>
              <a:buChar char="•"/>
            </a:pPr>
            <a:endParaRPr lang="fr-FR" dirty="0"/>
          </a:p>
          <a:p>
            <a:pPr>
              <a:buFont typeface="Arial" panose="020B0604020202020204" pitchFamily="34" charset="0"/>
              <a:buChar char="•"/>
            </a:pPr>
            <a:endParaRPr lang="fr-FR" dirty="0"/>
          </a:p>
        </p:txBody>
      </p:sp>
      <p:sp>
        <p:nvSpPr>
          <p:cNvPr id="6" name="Text Placeholder 5">
            <a:extLst>
              <a:ext uri="{FF2B5EF4-FFF2-40B4-BE49-F238E27FC236}">
                <a16:creationId xmlns:a16="http://schemas.microsoft.com/office/drawing/2014/main" id="{3B92BB2B-34EB-40A4-8962-B5A79490B02D}"/>
              </a:ext>
            </a:extLst>
          </p:cNvPr>
          <p:cNvSpPr>
            <a:spLocks noGrp="1"/>
          </p:cNvSpPr>
          <p:nvPr>
            <p:ph type="body" sz="quarter" idx="3"/>
          </p:nvPr>
        </p:nvSpPr>
        <p:spPr>
          <a:xfrm>
            <a:off x="6007608" y="801360"/>
            <a:ext cx="4663440" cy="541303"/>
          </a:xfrm>
        </p:spPr>
        <p:txBody>
          <a:bodyPr>
            <a:normAutofit/>
          </a:bodyPr>
          <a:lstStyle/>
          <a:p>
            <a:r>
              <a:rPr lang="fr-FR" sz="3200" b="1" dirty="0">
                <a:solidFill>
                  <a:schemeClr val="accent1">
                    <a:lumMod val="75000"/>
                  </a:schemeClr>
                </a:solidFill>
              </a:rPr>
              <a:t>Non-Appuyées</a:t>
            </a:r>
          </a:p>
        </p:txBody>
      </p:sp>
      <p:sp>
        <p:nvSpPr>
          <p:cNvPr id="7" name="Content Placeholder 6">
            <a:extLst>
              <a:ext uri="{FF2B5EF4-FFF2-40B4-BE49-F238E27FC236}">
                <a16:creationId xmlns:a16="http://schemas.microsoft.com/office/drawing/2014/main" id="{C12B7A8D-7A21-41CB-B235-1CD0127ADE89}"/>
              </a:ext>
            </a:extLst>
          </p:cNvPr>
          <p:cNvSpPr>
            <a:spLocks noGrp="1"/>
          </p:cNvSpPr>
          <p:nvPr>
            <p:ph sz="quarter" idx="4"/>
          </p:nvPr>
        </p:nvSpPr>
        <p:spPr>
          <a:xfrm>
            <a:off x="6007608" y="1342663"/>
            <a:ext cx="5507736" cy="5247298"/>
          </a:xfrm>
        </p:spPr>
        <p:txBody>
          <a:bodyPr>
            <a:normAutofit fontScale="85000" lnSpcReduction="20000"/>
          </a:bodyPr>
          <a:lstStyle/>
          <a:p>
            <a:pPr algn="just">
              <a:spcBef>
                <a:spcPts val="600"/>
              </a:spcBef>
              <a:spcAft>
                <a:spcPts val="600"/>
              </a:spcAft>
              <a:buFont typeface="Arial" panose="020B0604020202020204" pitchFamily="34" charset="0"/>
              <a:buChar char="•"/>
            </a:pPr>
            <a:r>
              <a:rPr lang="fr-FR" sz="2600" dirty="0"/>
              <a:t>Retrouvez le liste de FOSA non-appuyées</a:t>
            </a:r>
          </a:p>
          <a:p>
            <a:pPr algn="just">
              <a:spcBef>
                <a:spcPts val="600"/>
              </a:spcBef>
              <a:spcAft>
                <a:spcPts val="600"/>
              </a:spcAft>
              <a:buFont typeface="Arial" panose="020B0604020202020204" pitchFamily="34" charset="0"/>
              <a:buChar char="•"/>
            </a:pPr>
            <a:r>
              <a:rPr lang="fr-FR" sz="2600" dirty="0"/>
              <a:t>Assurez-vous que les catégories sont précisées (1-4)</a:t>
            </a:r>
          </a:p>
          <a:p>
            <a:pPr algn="just">
              <a:spcBef>
                <a:spcPts val="600"/>
              </a:spcBef>
              <a:spcAft>
                <a:spcPts val="600"/>
              </a:spcAft>
              <a:buFont typeface="Arial" panose="020B0604020202020204" pitchFamily="34" charset="0"/>
              <a:buChar char="•"/>
            </a:pPr>
            <a:r>
              <a:rPr lang="fr-FR" sz="2600" dirty="0"/>
              <a:t>Calculez l’échantillon sur le totale des FOSA appuyées - basée sur </a:t>
            </a:r>
            <a:r>
              <a:rPr lang="fr-FR" sz="2600" b="1" dirty="0"/>
              <a:t>10% </a:t>
            </a:r>
            <a:r>
              <a:rPr lang="fr-FR" sz="2600" dirty="0"/>
              <a:t>Marge d’erreur </a:t>
            </a:r>
            <a:r>
              <a:rPr lang="fr-FR" sz="2600" b="1" dirty="0"/>
              <a:t>95%</a:t>
            </a:r>
            <a:r>
              <a:rPr lang="fr-FR" sz="2600" dirty="0"/>
              <a:t> Intervalle de confiance</a:t>
            </a:r>
          </a:p>
          <a:p>
            <a:pPr algn="just">
              <a:spcBef>
                <a:spcPts val="600"/>
              </a:spcBef>
              <a:spcAft>
                <a:spcPts val="600"/>
              </a:spcAft>
              <a:buFont typeface="Arial" panose="020B0604020202020204" pitchFamily="34" charset="0"/>
              <a:buChar char="•"/>
            </a:pPr>
            <a:r>
              <a:rPr lang="fr-FR" sz="2600" dirty="0"/>
              <a:t>Calculez l’échantillon de chaque catégorie en fonction de la pourcentage pour cette catégorie </a:t>
            </a:r>
          </a:p>
          <a:p>
            <a:pPr marL="0" indent="0">
              <a:spcBef>
                <a:spcPts val="600"/>
              </a:spcBef>
              <a:spcAft>
                <a:spcPts val="600"/>
              </a:spcAft>
              <a:buNone/>
            </a:pPr>
            <a:r>
              <a:rPr lang="fr-FR" sz="2600" b="1" u="sng" dirty="0"/>
              <a:t>Exemple:</a:t>
            </a:r>
          </a:p>
          <a:p>
            <a:pPr>
              <a:spcBef>
                <a:spcPts val="600"/>
              </a:spcBef>
              <a:spcAft>
                <a:spcPts val="600"/>
              </a:spcAft>
              <a:buFont typeface="Arial" panose="020B0604020202020204" pitchFamily="34" charset="0"/>
              <a:buChar char="•"/>
            </a:pPr>
            <a:r>
              <a:rPr lang="fr-FR" sz="2600" dirty="0"/>
              <a:t>n=100, échantillon = 63</a:t>
            </a:r>
            <a:endParaRPr lang="fr-FR" sz="2600" b="1" dirty="0"/>
          </a:p>
          <a:p>
            <a:pPr>
              <a:spcBef>
                <a:spcPts val="600"/>
              </a:spcBef>
              <a:spcAft>
                <a:spcPts val="600"/>
              </a:spcAft>
              <a:buFont typeface="Arial" panose="020B0604020202020204" pitchFamily="34" charset="0"/>
              <a:buChar char="•"/>
            </a:pPr>
            <a:r>
              <a:rPr lang="fr-FR" sz="2600" b="1" dirty="0"/>
              <a:t>Catégorie 1 (11%) = (63 x .11) = 7</a:t>
            </a:r>
          </a:p>
          <a:p>
            <a:pPr>
              <a:spcBef>
                <a:spcPts val="600"/>
              </a:spcBef>
              <a:spcAft>
                <a:spcPts val="600"/>
              </a:spcAft>
              <a:buFont typeface="Arial" panose="020B0604020202020204" pitchFamily="34" charset="0"/>
              <a:buChar char="•"/>
            </a:pPr>
            <a:r>
              <a:rPr lang="fr-FR" sz="2600" b="1" dirty="0"/>
              <a:t>Catégorie 2 (17%) = (63 x .17) = 11</a:t>
            </a:r>
          </a:p>
          <a:p>
            <a:pPr>
              <a:spcBef>
                <a:spcPts val="600"/>
              </a:spcBef>
              <a:spcAft>
                <a:spcPts val="600"/>
              </a:spcAft>
              <a:buFont typeface="Arial" panose="020B0604020202020204" pitchFamily="34" charset="0"/>
              <a:buChar char="•"/>
            </a:pPr>
            <a:r>
              <a:rPr lang="fr-FR" sz="2600" b="1" dirty="0"/>
              <a:t>Catégorie 3 (26%) = (63 x .30) = 16</a:t>
            </a:r>
          </a:p>
          <a:p>
            <a:pPr>
              <a:spcBef>
                <a:spcPts val="600"/>
              </a:spcBef>
              <a:spcAft>
                <a:spcPts val="600"/>
              </a:spcAft>
              <a:buFont typeface="Arial" panose="020B0604020202020204" pitchFamily="34" charset="0"/>
              <a:buChar char="•"/>
            </a:pPr>
            <a:r>
              <a:rPr lang="fr-FR" sz="2600" b="1" dirty="0"/>
              <a:t>Catégorie 4*(46%) = (63 x .40) = 29</a:t>
            </a:r>
            <a:endParaRPr lang="fr-FR" b="1" dirty="0"/>
          </a:p>
          <a:p>
            <a:pPr marL="0" indent="0">
              <a:buNone/>
            </a:pPr>
            <a:endParaRPr lang="fr-FR" dirty="0"/>
          </a:p>
        </p:txBody>
      </p:sp>
      <p:sp>
        <p:nvSpPr>
          <p:cNvPr id="8" name="TextBox 7">
            <a:extLst>
              <a:ext uri="{FF2B5EF4-FFF2-40B4-BE49-F238E27FC236}">
                <a16:creationId xmlns:a16="http://schemas.microsoft.com/office/drawing/2014/main" id="{11A6F22F-7AD7-4125-8E94-F32228B6DCBF}"/>
              </a:ext>
            </a:extLst>
          </p:cNvPr>
          <p:cNvSpPr txBox="1"/>
          <p:nvPr/>
        </p:nvSpPr>
        <p:spPr>
          <a:xfrm>
            <a:off x="92598" y="6430662"/>
            <a:ext cx="7352366" cy="646331"/>
          </a:xfrm>
          <a:prstGeom prst="rect">
            <a:avLst/>
          </a:prstGeom>
          <a:noFill/>
        </p:spPr>
        <p:txBody>
          <a:bodyPr wrap="square" rtlCol="0">
            <a:spAutoFit/>
          </a:bodyPr>
          <a:lstStyle/>
          <a:p>
            <a:r>
              <a:rPr lang="fr-FR" dirty="0"/>
              <a:t>*assurer l’inclusion de tradipraticiens</a:t>
            </a:r>
          </a:p>
          <a:p>
            <a:endParaRPr lang="fr-FR" dirty="0"/>
          </a:p>
        </p:txBody>
      </p:sp>
    </p:spTree>
    <p:extLst>
      <p:ext uri="{BB962C8B-B14F-4D97-AF65-F5344CB8AC3E}">
        <p14:creationId xmlns:p14="http://schemas.microsoft.com/office/powerpoint/2010/main" val="8247162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 FOSA</a:t>
            </a:r>
          </a:p>
        </p:txBody>
      </p:sp>
      <p:pic>
        <p:nvPicPr>
          <p:cNvPr id="5" name="Picture 4">
            <a:extLst>
              <a:ext uri="{FF2B5EF4-FFF2-40B4-BE49-F238E27FC236}">
                <a16:creationId xmlns:a16="http://schemas.microsoft.com/office/drawing/2014/main" id="{7084CD03-198B-4689-AB3E-DEFF962934FA}"/>
              </a:ext>
            </a:extLst>
          </p:cNvPr>
          <p:cNvPicPr>
            <a:picLocks noChangeAspect="1"/>
          </p:cNvPicPr>
          <p:nvPr/>
        </p:nvPicPr>
        <p:blipFill>
          <a:blip r:embed="rId2"/>
          <a:stretch>
            <a:fillRect/>
          </a:stretch>
        </p:blipFill>
        <p:spPr>
          <a:xfrm>
            <a:off x="1840587" y="1062727"/>
            <a:ext cx="8510826" cy="5758684"/>
          </a:xfrm>
          <a:prstGeom prst="rect">
            <a:avLst/>
          </a:prstGeom>
        </p:spPr>
      </p:pic>
    </p:spTree>
    <p:extLst>
      <p:ext uri="{BB962C8B-B14F-4D97-AF65-F5344CB8AC3E}">
        <p14:creationId xmlns:p14="http://schemas.microsoft.com/office/powerpoint/2010/main" val="24672078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 FOSA</a:t>
            </a:r>
          </a:p>
        </p:txBody>
      </p:sp>
      <p:pic>
        <p:nvPicPr>
          <p:cNvPr id="7" name="Content Placeholder 6">
            <a:extLst>
              <a:ext uri="{FF2B5EF4-FFF2-40B4-BE49-F238E27FC236}">
                <a16:creationId xmlns:a16="http://schemas.microsoft.com/office/drawing/2014/main" id="{6AE95DDE-4ACC-4007-878B-FD44D2481A79}"/>
              </a:ext>
            </a:extLst>
          </p:cNvPr>
          <p:cNvPicPr>
            <a:picLocks noGrp="1" noChangeAspect="1"/>
          </p:cNvPicPr>
          <p:nvPr>
            <p:ph idx="1"/>
          </p:nvPr>
        </p:nvPicPr>
        <p:blipFill>
          <a:blip r:embed="rId2"/>
          <a:stretch>
            <a:fillRect/>
          </a:stretch>
        </p:blipFill>
        <p:spPr>
          <a:xfrm>
            <a:off x="1087908" y="1062727"/>
            <a:ext cx="10016183" cy="5795273"/>
          </a:xfrm>
        </p:spPr>
      </p:pic>
    </p:spTree>
    <p:extLst>
      <p:ext uri="{BB962C8B-B14F-4D97-AF65-F5344CB8AC3E}">
        <p14:creationId xmlns:p14="http://schemas.microsoft.com/office/powerpoint/2010/main" val="12276296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 FOSA</a:t>
            </a:r>
          </a:p>
        </p:txBody>
      </p:sp>
      <p:pic>
        <p:nvPicPr>
          <p:cNvPr id="9" name="Picture 8">
            <a:extLst>
              <a:ext uri="{FF2B5EF4-FFF2-40B4-BE49-F238E27FC236}">
                <a16:creationId xmlns:a16="http://schemas.microsoft.com/office/drawing/2014/main" id="{368D0228-2828-43A1-83E8-58DED2483630}"/>
              </a:ext>
            </a:extLst>
          </p:cNvPr>
          <p:cNvPicPr>
            <a:picLocks noChangeAspect="1"/>
          </p:cNvPicPr>
          <p:nvPr/>
        </p:nvPicPr>
        <p:blipFill>
          <a:blip r:embed="rId2"/>
          <a:stretch>
            <a:fillRect/>
          </a:stretch>
        </p:blipFill>
        <p:spPr>
          <a:xfrm>
            <a:off x="580923" y="1062727"/>
            <a:ext cx="11030153" cy="5795273"/>
          </a:xfrm>
          <a:prstGeom prst="rect">
            <a:avLst/>
          </a:prstGeom>
        </p:spPr>
      </p:pic>
      <p:sp>
        <p:nvSpPr>
          <p:cNvPr id="10" name="TextBox 9">
            <a:extLst>
              <a:ext uri="{FF2B5EF4-FFF2-40B4-BE49-F238E27FC236}">
                <a16:creationId xmlns:a16="http://schemas.microsoft.com/office/drawing/2014/main" id="{7BF71D23-8A26-497A-88B2-3690C57BA324}"/>
              </a:ext>
            </a:extLst>
          </p:cNvPr>
          <p:cNvSpPr txBox="1"/>
          <p:nvPr/>
        </p:nvSpPr>
        <p:spPr>
          <a:xfrm>
            <a:off x="626322" y="2739582"/>
            <a:ext cx="2058155" cy="364345"/>
          </a:xfrm>
          <a:prstGeom prst="rect">
            <a:avLst/>
          </a:prstGeom>
          <a:noFill/>
          <a:ln w="28575">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12203776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 FOSA</a:t>
            </a:r>
          </a:p>
        </p:txBody>
      </p:sp>
      <p:pic>
        <p:nvPicPr>
          <p:cNvPr id="4" name="Picture 3">
            <a:extLst>
              <a:ext uri="{FF2B5EF4-FFF2-40B4-BE49-F238E27FC236}">
                <a16:creationId xmlns:a16="http://schemas.microsoft.com/office/drawing/2014/main" id="{72F3A087-B6B9-4E67-BAD3-D5FAB3B62F7B}"/>
              </a:ext>
            </a:extLst>
          </p:cNvPr>
          <p:cNvPicPr>
            <a:picLocks noChangeAspect="1"/>
          </p:cNvPicPr>
          <p:nvPr/>
        </p:nvPicPr>
        <p:blipFill>
          <a:blip r:embed="rId2"/>
          <a:stretch>
            <a:fillRect/>
          </a:stretch>
        </p:blipFill>
        <p:spPr>
          <a:xfrm>
            <a:off x="1208755" y="1062727"/>
            <a:ext cx="9774489" cy="5658915"/>
          </a:xfrm>
          <a:prstGeom prst="rect">
            <a:avLst/>
          </a:prstGeom>
        </p:spPr>
      </p:pic>
    </p:spTree>
    <p:extLst>
      <p:ext uri="{BB962C8B-B14F-4D97-AF65-F5344CB8AC3E}">
        <p14:creationId xmlns:p14="http://schemas.microsoft.com/office/powerpoint/2010/main" val="2038342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Calculer la taille de l’échantillon FOSA</a:t>
            </a:r>
          </a:p>
        </p:txBody>
      </p:sp>
      <p:pic>
        <p:nvPicPr>
          <p:cNvPr id="6" name="Content Placeholder 5">
            <a:extLst>
              <a:ext uri="{FF2B5EF4-FFF2-40B4-BE49-F238E27FC236}">
                <a16:creationId xmlns:a16="http://schemas.microsoft.com/office/drawing/2014/main" id="{EAA8F623-85B9-4BB0-92F5-7B008C66E63B}"/>
              </a:ext>
            </a:extLst>
          </p:cNvPr>
          <p:cNvPicPr>
            <a:picLocks noGrp="1" noChangeAspect="1"/>
          </p:cNvPicPr>
          <p:nvPr>
            <p:ph idx="1"/>
          </p:nvPr>
        </p:nvPicPr>
        <p:blipFill>
          <a:blip r:embed="rId2"/>
          <a:stretch>
            <a:fillRect/>
          </a:stretch>
        </p:blipFill>
        <p:spPr>
          <a:xfrm>
            <a:off x="3054453" y="1150695"/>
            <a:ext cx="6083094" cy="5707305"/>
          </a:xfrm>
        </p:spPr>
      </p:pic>
      <p:sp>
        <p:nvSpPr>
          <p:cNvPr id="8" name="TextBox 7">
            <a:extLst>
              <a:ext uri="{FF2B5EF4-FFF2-40B4-BE49-F238E27FC236}">
                <a16:creationId xmlns:a16="http://schemas.microsoft.com/office/drawing/2014/main" id="{1DC6696B-278A-4689-BEAD-15E722A28A34}"/>
              </a:ext>
            </a:extLst>
          </p:cNvPr>
          <p:cNvSpPr txBox="1"/>
          <p:nvPr/>
        </p:nvSpPr>
        <p:spPr>
          <a:xfrm>
            <a:off x="5385733" y="4118994"/>
            <a:ext cx="3624044" cy="514518"/>
          </a:xfrm>
          <a:prstGeom prst="rect">
            <a:avLst/>
          </a:prstGeom>
          <a:noFill/>
          <a:ln w="28575">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20547284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 probabiliste</a:t>
            </a:r>
          </a:p>
        </p:txBody>
      </p:sp>
      <p:pic>
        <p:nvPicPr>
          <p:cNvPr id="4" name="Picture 3">
            <a:extLst>
              <a:ext uri="{FF2B5EF4-FFF2-40B4-BE49-F238E27FC236}">
                <a16:creationId xmlns:a16="http://schemas.microsoft.com/office/drawing/2014/main" id="{25259EDF-FF77-4F57-820B-9C4C1D793592}"/>
              </a:ext>
            </a:extLst>
          </p:cNvPr>
          <p:cNvPicPr>
            <a:picLocks noChangeAspect="1"/>
          </p:cNvPicPr>
          <p:nvPr/>
        </p:nvPicPr>
        <p:blipFill>
          <a:blip r:embed="rId2"/>
          <a:stretch>
            <a:fillRect/>
          </a:stretch>
        </p:blipFill>
        <p:spPr>
          <a:xfrm>
            <a:off x="0" y="967093"/>
            <a:ext cx="12192000" cy="4923814"/>
          </a:xfrm>
          <a:prstGeom prst="rect">
            <a:avLst/>
          </a:prstGeom>
        </p:spPr>
      </p:pic>
      <p:sp>
        <p:nvSpPr>
          <p:cNvPr id="5" name="TextBox 4">
            <a:extLst>
              <a:ext uri="{FF2B5EF4-FFF2-40B4-BE49-F238E27FC236}">
                <a16:creationId xmlns:a16="http://schemas.microsoft.com/office/drawing/2014/main" id="{C938C4EE-2D26-4A00-9FC2-D305F3C6F24C}"/>
              </a:ext>
            </a:extLst>
          </p:cNvPr>
          <p:cNvSpPr txBox="1"/>
          <p:nvPr/>
        </p:nvSpPr>
        <p:spPr>
          <a:xfrm>
            <a:off x="0" y="5876670"/>
            <a:ext cx="12192000" cy="461665"/>
          </a:xfrm>
          <a:prstGeom prst="rect">
            <a:avLst/>
          </a:prstGeom>
          <a:noFill/>
        </p:spPr>
        <p:txBody>
          <a:bodyPr wrap="square" rtlCol="0">
            <a:spAutoFit/>
          </a:bodyPr>
          <a:lstStyle/>
          <a:p>
            <a:r>
              <a:rPr lang="fr-FR" sz="2400" b="1" dirty="0"/>
              <a:t>Objectif: sélectionnez 5 </a:t>
            </a:r>
            <a:r>
              <a:rPr lang="fr-FR" sz="2400" b="1" dirty="0" err="1"/>
              <a:t>FOSAs</a:t>
            </a:r>
            <a:r>
              <a:rPr lang="fr-FR" sz="2400" b="1" dirty="0"/>
              <a:t> au hasard dans la liste ci-dessus</a:t>
            </a:r>
          </a:p>
        </p:txBody>
      </p:sp>
    </p:spTree>
    <p:extLst>
      <p:ext uri="{BB962C8B-B14F-4D97-AF65-F5344CB8AC3E}">
        <p14:creationId xmlns:p14="http://schemas.microsoft.com/office/powerpoint/2010/main" val="41460095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 probabiliste</a:t>
            </a:r>
          </a:p>
        </p:txBody>
      </p:sp>
      <p:pic>
        <p:nvPicPr>
          <p:cNvPr id="4" name="Picture 3">
            <a:extLst>
              <a:ext uri="{FF2B5EF4-FFF2-40B4-BE49-F238E27FC236}">
                <a16:creationId xmlns:a16="http://schemas.microsoft.com/office/drawing/2014/main" id="{93F68634-E786-4819-AC73-5146C46CD5AD}"/>
              </a:ext>
            </a:extLst>
          </p:cNvPr>
          <p:cNvPicPr>
            <a:picLocks noChangeAspect="1"/>
          </p:cNvPicPr>
          <p:nvPr/>
        </p:nvPicPr>
        <p:blipFill>
          <a:blip r:embed="rId2"/>
          <a:stretch>
            <a:fillRect/>
          </a:stretch>
        </p:blipFill>
        <p:spPr>
          <a:xfrm>
            <a:off x="0" y="957563"/>
            <a:ext cx="12192000" cy="4942874"/>
          </a:xfrm>
          <a:prstGeom prst="rect">
            <a:avLst/>
          </a:prstGeom>
        </p:spPr>
      </p:pic>
      <p:sp>
        <p:nvSpPr>
          <p:cNvPr id="5" name="TextBox 4">
            <a:extLst>
              <a:ext uri="{FF2B5EF4-FFF2-40B4-BE49-F238E27FC236}">
                <a16:creationId xmlns:a16="http://schemas.microsoft.com/office/drawing/2014/main" id="{6BF0E588-850E-40F9-93DB-3191F6C790E9}"/>
              </a:ext>
            </a:extLst>
          </p:cNvPr>
          <p:cNvSpPr txBox="1"/>
          <p:nvPr/>
        </p:nvSpPr>
        <p:spPr>
          <a:xfrm>
            <a:off x="9084179" y="4489883"/>
            <a:ext cx="4110527" cy="369332"/>
          </a:xfrm>
          <a:prstGeom prst="rect">
            <a:avLst/>
          </a:prstGeom>
          <a:noFill/>
        </p:spPr>
        <p:txBody>
          <a:bodyPr wrap="square" rtlCol="0">
            <a:spAutoFit/>
          </a:bodyPr>
          <a:lstStyle/>
          <a:p>
            <a:r>
              <a:rPr lang="fr-FR" dirty="0"/>
              <a:t>=</a:t>
            </a:r>
            <a:r>
              <a:rPr lang="fr-FR" dirty="0" err="1"/>
              <a:t>randbetween</a:t>
            </a:r>
            <a:r>
              <a:rPr lang="fr-FR" dirty="0"/>
              <a:t>(0;100000)</a:t>
            </a:r>
          </a:p>
        </p:txBody>
      </p:sp>
      <p:sp>
        <p:nvSpPr>
          <p:cNvPr id="9" name="Right Brace 8">
            <a:extLst>
              <a:ext uri="{FF2B5EF4-FFF2-40B4-BE49-F238E27FC236}">
                <a16:creationId xmlns:a16="http://schemas.microsoft.com/office/drawing/2014/main" id="{2E2C0161-1523-4CF1-9739-B7266C0C029E}"/>
              </a:ext>
            </a:extLst>
          </p:cNvPr>
          <p:cNvSpPr/>
          <p:nvPr/>
        </p:nvSpPr>
        <p:spPr>
          <a:xfrm>
            <a:off x="8229600" y="3520867"/>
            <a:ext cx="854579" cy="2307365"/>
          </a:xfrm>
          <a:prstGeom prst="rightBrace">
            <a:avLst>
              <a:gd name="adj1" fmla="val 8333"/>
              <a:gd name="adj2" fmla="val 4963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1" name="TextBox 10">
            <a:extLst>
              <a:ext uri="{FF2B5EF4-FFF2-40B4-BE49-F238E27FC236}">
                <a16:creationId xmlns:a16="http://schemas.microsoft.com/office/drawing/2014/main" id="{A6336C8F-BC89-416B-AA36-5843BD15EF0B}"/>
              </a:ext>
            </a:extLst>
          </p:cNvPr>
          <p:cNvSpPr txBox="1"/>
          <p:nvPr/>
        </p:nvSpPr>
        <p:spPr>
          <a:xfrm>
            <a:off x="0" y="5900436"/>
            <a:ext cx="12192000" cy="1107996"/>
          </a:xfrm>
          <a:prstGeom prst="rect">
            <a:avLst/>
          </a:prstGeom>
          <a:noFill/>
        </p:spPr>
        <p:txBody>
          <a:bodyPr wrap="square" rtlCol="0">
            <a:spAutoFit/>
          </a:bodyPr>
          <a:lstStyle/>
          <a:p>
            <a:pPr marL="342900" indent="-342900">
              <a:buAutoNum type="arabicPeriod"/>
            </a:pPr>
            <a:r>
              <a:rPr lang="fr-FR" sz="2400" b="1" dirty="0"/>
              <a:t>Créer 2 nouvelles colonnes.</a:t>
            </a:r>
          </a:p>
          <a:p>
            <a:pPr marL="342900" indent="-342900">
              <a:buAutoNum type="arabicPeriod"/>
            </a:pPr>
            <a:r>
              <a:rPr lang="fr-FR" sz="2400" b="1" dirty="0"/>
              <a:t>Peupler la première colonne avec la fonction =</a:t>
            </a:r>
            <a:r>
              <a:rPr lang="fr-FR" sz="2400" b="1" dirty="0" err="1"/>
              <a:t>randbetween</a:t>
            </a:r>
            <a:r>
              <a:rPr lang="fr-FR" sz="2400" b="1" dirty="0"/>
              <a:t> (0;100000)</a:t>
            </a:r>
          </a:p>
          <a:p>
            <a:pPr marL="342900" indent="-342900">
              <a:buAutoNum type="arabicPeriod"/>
            </a:pPr>
            <a:endParaRPr lang="fr-FR" dirty="0"/>
          </a:p>
        </p:txBody>
      </p:sp>
      <p:grpSp>
        <p:nvGrpSpPr>
          <p:cNvPr id="12" name="Group 11">
            <a:extLst>
              <a:ext uri="{FF2B5EF4-FFF2-40B4-BE49-F238E27FC236}">
                <a16:creationId xmlns:a16="http://schemas.microsoft.com/office/drawing/2014/main" id="{D28DE321-9D87-46DB-BF5F-809FBB5E7C41}"/>
              </a:ext>
            </a:extLst>
          </p:cNvPr>
          <p:cNvGrpSpPr/>
          <p:nvPr/>
        </p:nvGrpSpPr>
        <p:grpSpPr>
          <a:xfrm rot="16200000">
            <a:off x="8870535" y="2972059"/>
            <a:ext cx="780177" cy="780177"/>
            <a:chOff x="4563612" y="1333499"/>
            <a:chExt cx="780177" cy="780177"/>
          </a:xfrm>
        </p:grpSpPr>
        <p:pic>
          <p:nvPicPr>
            <p:cNvPr id="13" name="Picture 12">
              <a:extLst>
                <a:ext uri="{FF2B5EF4-FFF2-40B4-BE49-F238E27FC236}">
                  <a16:creationId xmlns:a16="http://schemas.microsoft.com/office/drawing/2014/main" id="{6B07939F-7D5D-475C-AA29-10A484637E11}"/>
                </a:ext>
              </a:extLst>
            </p:cNvPr>
            <p:cNvPicPr>
              <a:picLocks noChangeAspect="1"/>
            </p:cNvPicPr>
            <p:nvPr/>
          </p:nvPicPr>
          <p:blipFill>
            <a:blip r:embed="rId3"/>
            <a:stretch>
              <a:fillRect/>
            </a:stretch>
          </p:blipFill>
          <p:spPr>
            <a:xfrm>
              <a:off x="4563612" y="1333499"/>
              <a:ext cx="780177" cy="780177"/>
            </a:xfrm>
            <a:prstGeom prst="rect">
              <a:avLst/>
            </a:prstGeom>
          </p:spPr>
        </p:pic>
        <p:sp>
          <p:nvSpPr>
            <p:cNvPr id="14" name="TextBox 13">
              <a:extLst>
                <a:ext uri="{FF2B5EF4-FFF2-40B4-BE49-F238E27FC236}">
                  <a16:creationId xmlns:a16="http://schemas.microsoft.com/office/drawing/2014/main" id="{5ADEF87A-C963-4A86-B62D-BA79EF5D0EF9}"/>
                </a:ext>
              </a:extLst>
            </p:cNvPr>
            <p:cNvSpPr txBox="1"/>
            <p:nvPr/>
          </p:nvSpPr>
          <p:spPr>
            <a:xfrm>
              <a:off x="4747235" y="1723588"/>
              <a:ext cx="461665" cy="369332"/>
            </a:xfrm>
            <a:prstGeom prst="rect">
              <a:avLst/>
            </a:prstGeom>
            <a:noFill/>
          </p:spPr>
          <p:txBody>
            <a:bodyPr vert="vert" wrap="square" rtlCol="0">
              <a:spAutoFit/>
            </a:bodyPr>
            <a:lstStyle/>
            <a:p>
              <a:r>
                <a:rPr lang="fr-FR" b="1" dirty="0"/>
                <a:t>1</a:t>
              </a:r>
            </a:p>
          </p:txBody>
        </p:sp>
      </p:grpSp>
      <p:grpSp>
        <p:nvGrpSpPr>
          <p:cNvPr id="15" name="Group 14">
            <a:extLst>
              <a:ext uri="{FF2B5EF4-FFF2-40B4-BE49-F238E27FC236}">
                <a16:creationId xmlns:a16="http://schemas.microsoft.com/office/drawing/2014/main" id="{CFB1610A-4BCA-4339-99F0-79D98D8FEF86}"/>
              </a:ext>
            </a:extLst>
          </p:cNvPr>
          <p:cNvGrpSpPr/>
          <p:nvPr/>
        </p:nvGrpSpPr>
        <p:grpSpPr>
          <a:xfrm>
            <a:off x="9857912" y="4730172"/>
            <a:ext cx="780177" cy="780177"/>
            <a:chOff x="4563611" y="1333499"/>
            <a:chExt cx="780177" cy="780177"/>
          </a:xfrm>
        </p:grpSpPr>
        <p:pic>
          <p:nvPicPr>
            <p:cNvPr id="16" name="Picture 15">
              <a:extLst>
                <a:ext uri="{FF2B5EF4-FFF2-40B4-BE49-F238E27FC236}">
                  <a16:creationId xmlns:a16="http://schemas.microsoft.com/office/drawing/2014/main" id="{771D678D-2258-485E-8D7D-77FE8D1F6E6A}"/>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7" name="TextBox 16">
              <a:extLst>
                <a:ext uri="{FF2B5EF4-FFF2-40B4-BE49-F238E27FC236}">
                  <a16:creationId xmlns:a16="http://schemas.microsoft.com/office/drawing/2014/main" id="{93B66DCE-1C4D-4B85-B1BF-9CA4C8BAA914}"/>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spTree>
    <p:extLst>
      <p:ext uri="{BB962C8B-B14F-4D97-AF65-F5344CB8AC3E}">
        <p14:creationId xmlns:p14="http://schemas.microsoft.com/office/powerpoint/2010/main" val="3825086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Principes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Objectif:</a:t>
            </a:r>
            <a:r>
              <a:rPr lang="fr-FR" sz="2800" b="1" i="0" dirty="0">
                <a:latin typeface="Calibri" panose="020F0502020204030204" pitchFamily="34" charset="0"/>
                <a:cs typeface="Calibri" panose="020F0502020204030204" pitchFamily="34" charset="0"/>
              </a:rPr>
              <a:t> questionnaire unique </a:t>
            </a:r>
            <a:r>
              <a:rPr lang="fr-FR" sz="2800" i="0" dirty="0">
                <a:latin typeface="Calibri" panose="020F0502020204030204" pitchFamily="34" charset="0"/>
                <a:cs typeface="Calibri" panose="020F0502020204030204" pitchFamily="34" charset="0"/>
              </a:rPr>
              <a:t>pour toutes les Zones de Santé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Wingdings" panose="05000000000000000000" pitchFamily="2" charset="2"/>
              <a:buChar char="v"/>
            </a:pPr>
            <a:r>
              <a:rPr lang="fr-FR" sz="2800" b="1" i="0" dirty="0">
                <a:latin typeface="Calibri" panose="020F0502020204030204" pitchFamily="34" charset="0"/>
                <a:cs typeface="Calibri" panose="020F0502020204030204" pitchFamily="34" charset="0"/>
              </a:rPr>
              <a:t>Une seule personne</a:t>
            </a:r>
            <a:r>
              <a:rPr lang="fr-FR" sz="2800" i="0" dirty="0">
                <a:latin typeface="Calibri" panose="020F0502020204030204" pitchFamily="34" charset="0"/>
                <a:cs typeface="Calibri" panose="020F0502020204030204" pitchFamily="34" charset="0"/>
              </a:rPr>
              <a:t> responsable pour programmer le questionnaire</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Wingdings" panose="05000000000000000000" pitchFamily="2" charset="2"/>
              <a:buChar char="v"/>
            </a:pPr>
            <a:r>
              <a:rPr lang="fr-FR" sz="2800" b="1" i="0" dirty="0">
                <a:latin typeface="Calibri" panose="020F0502020204030204" pitchFamily="34" charset="0"/>
                <a:cs typeface="Calibri" panose="020F0502020204030204" pitchFamily="34" charset="0"/>
              </a:rPr>
              <a:t>Eviter à tout prix de changer les questions et les réponses</a:t>
            </a:r>
            <a:r>
              <a:rPr lang="fr-FR" sz="2800" i="0" dirty="0">
                <a:latin typeface="Calibri" panose="020F0502020204030204" pitchFamily="34" charset="0"/>
                <a:cs typeface="Calibri" panose="020F0502020204030204" pitchFamily="34" charset="0"/>
              </a:rPr>
              <a:t> après avoir commencé la collecte des données</a:t>
            </a:r>
          </a:p>
          <a:p>
            <a:pPr marL="0" lvl="2" indent="0">
              <a:buNone/>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591590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 probabiliste</a:t>
            </a:r>
          </a:p>
        </p:txBody>
      </p:sp>
      <p:pic>
        <p:nvPicPr>
          <p:cNvPr id="4" name="Picture 3">
            <a:extLst>
              <a:ext uri="{FF2B5EF4-FFF2-40B4-BE49-F238E27FC236}">
                <a16:creationId xmlns:a16="http://schemas.microsoft.com/office/drawing/2014/main" id="{F0AD3B74-AECE-4A34-AEE4-857AEB4E9516}"/>
              </a:ext>
            </a:extLst>
          </p:cNvPr>
          <p:cNvPicPr>
            <a:picLocks noChangeAspect="1"/>
          </p:cNvPicPr>
          <p:nvPr/>
        </p:nvPicPr>
        <p:blipFill>
          <a:blip r:embed="rId2"/>
          <a:stretch>
            <a:fillRect/>
          </a:stretch>
        </p:blipFill>
        <p:spPr>
          <a:xfrm>
            <a:off x="0" y="938503"/>
            <a:ext cx="12192000" cy="4980994"/>
          </a:xfrm>
          <a:prstGeom prst="rect">
            <a:avLst/>
          </a:prstGeom>
        </p:spPr>
      </p:pic>
      <p:sp>
        <p:nvSpPr>
          <p:cNvPr id="5" name="TextBox 4">
            <a:extLst>
              <a:ext uri="{FF2B5EF4-FFF2-40B4-BE49-F238E27FC236}">
                <a16:creationId xmlns:a16="http://schemas.microsoft.com/office/drawing/2014/main" id="{A7D50CA5-7630-48C6-8D30-48AFAD623510}"/>
              </a:ext>
            </a:extLst>
          </p:cNvPr>
          <p:cNvSpPr txBox="1"/>
          <p:nvPr/>
        </p:nvSpPr>
        <p:spPr>
          <a:xfrm>
            <a:off x="0" y="5919497"/>
            <a:ext cx="12192000" cy="830997"/>
          </a:xfrm>
          <a:prstGeom prst="rect">
            <a:avLst/>
          </a:prstGeom>
          <a:noFill/>
        </p:spPr>
        <p:txBody>
          <a:bodyPr wrap="square" rtlCol="0">
            <a:spAutoFit/>
          </a:bodyPr>
          <a:lstStyle/>
          <a:p>
            <a:r>
              <a:rPr lang="fr-FR" sz="2400" b="1" dirty="0"/>
              <a:t>3. Copier la colonne =</a:t>
            </a:r>
            <a:r>
              <a:rPr lang="fr-FR" sz="2400" b="1" dirty="0" err="1"/>
              <a:t>randbetween</a:t>
            </a:r>
            <a:r>
              <a:rPr lang="fr-FR" sz="2400" b="1" dirty="0"/>
              <a:t>(0;100000) et la coller dans la deuxième colonne en utilisant l’option « Values » (pour seulement copier les valeurs et non pas la formule)</a:t>
            </a:r>
          </a:p>
        </p:txBody>
      </p:sp>
      <p:grpSp>
        <p:nvGrpSpPr>
          <p:cNvPr id="6" name="Group 5">
            <a:extLst>
              <a:ext uri="{FF2B5EF4-FFF2-40B4-BE49-F238E27FC236}">
                <a16:creationId xmlns:a16="http://schemas.microsoft.com/office/drawing/2014/main" id="{7346B52E-77E9-440C-BDC6-1A4CC6722EA8}"/>
              </a:ext>
            </a:extLst>
          </p:cNvPr>
          <p:cNvGrpSpPr/>
          <p:nvPr/>
        </p:nvGrpSpPr>
        <p:grpSpPr>
          <a:xfrm>
            <a:off x="8920791" y="4390541"/>
            <a:ext cx="780177" cy="780177"/>
            <a:chOff x="4563611" y="1333499"/>
            <a:chExt cx="780177" cy="780177"/>
          </a:xfrm>
        </p:grpSpPr>
        <p:pic>
          <p:nvPicPr>
            <p:cNvPr id="7" name="Picture 6">
              <a:extLst>
                <a:ext uri="{FF2B5EF4-FFF2-40B4-BE49-F238E27FC236}">
                  <a16:creationId xmlns:a16="http://schemas.microsoft.com/office/drawing/2014/main" id="{B458850D-44B1-498C-A24A-5C3B9E506D39}"/>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766A1CEC-C537-43DC-B0AE-64CF75AF2511}"/>
                </a:ext>
              </a:extLst>
            </p:cNvPr>
            <p:cNvSpPr txBox="1"/>
            <p:nvPr/>
          </p:nvSpPr>
          <p:spPr>
            <a:xfrm>
              <a:off x="4847438" y="1631659"/>
              <a:ext cx="246077" cy="369332"/>
            </a:xfrm>
            <a:prstGeom prst="rect">
              <a:avLst/>
            </a:prstGeom>
            <a:noFill/>
          </p:spPr>
          <p:txBody>
            <a:bodyPr wrap="square" rtlCol="0">
              <a:spAutoFit/>
            </a:bodyPr>
            <a:lstStyle/>
            <a:p>
              <a:r>
                <a:rPr lang="fr-FR" b="1" dirty="0"/>
                <a:t>3</a:t>
              </a:r>
            </a:p>
          </p:txBody>
        </p:sp>
      </p:grpSp>
    </p:spTree>
    <p:extLst>
      <p:ext uri="{BB962C8B-B14F-4D97-AF65-F5344CB8AC3E}">
        <p14:creationId xmlns:p14="http://schemas.microsoft.com/office/powerpoint/2010/main" val="35578706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 probabiliste</a:t>
            </a:r>
          </a:p>
        </p:txBody>
      </p:sp>
      <p:pic>
        <p:nvPicPr>
          <p:cNvPr id="4" name="Picture 3">
            <a:extLst>
              <a:ext uri="{FF2B5EF4-FFF2-40B4-BE49-F238E27FC236}">
                <a16:creationId xmlns:a16="http://schemas.microsoft.com/office/drawing/2014/main" id="{26D9DC5D-1B3A-4B44-8CD3-6DFCAB6C8307}"/>
              </a:ext>
            </a:extLst>
          </p:cNvPr>
          <p:cNvPicPr>
            <a:picLocks noChangeAspect="1"/>
          </p:cNvPicPr>
          <p:nvPr/>
        </p:nvPicPr>
        <p:blipFill>
          <a:blip r:embed="rId2"/>
          <a:stretch>
            <a:fillRect/>
          </a:stretch>
        </p:blipFill>
        <p:spPr>
          <a:xfrm>
            <a:off x="0" y="1062727"/>
            <a:ext cx="12192000" cy="5285953"/>
          </a:xfrm>
          <a:prstGeom prst="rect">
            <a:avLst/>
          </a:prstGeom>
        </p:spPr>
      </p:pic>
      <p:sp>
        <p:nvSpPr>
          <p:cNvPr id="5" name="TextBox 4">
            <a:extLst>
              <a:ext uri="{FF2B5EF4-FFF2-40B4-BE49-F238E27FC236}">
                <a16:creationId xmlns:a16="http://schemas.microsoft.com/office/drawing/2014/main" id="{7BD731D2-F2D0-4CA4-B827-5CBE1981D0CD}"/>
              </a:ext>
            </a:extLst>
          </p:cNvPr>
          <p:cNvSpPr txBox="1"/>
          <p:nvPr/>
        </p:nvSpPr>
        <p:spPr>
          <a:xfrm>
            <a:off x="0" y="6396335"/>
            <a:ext cx="12192000" cy="461665"/>
          </a:xfrm>
          <a:prstGeom prst="rect">
            <a:avLst/>
          </a:prstGeom>
          <a:noFill/>
        </p:spPr>
        <p:txBody>
          <a:bodyPr wrap="square" rtlCol="0">
            <a:spAutoFit/>
          </a:bodyPr>
          <a:lstStyle/>
          <a:p>
            <a:r>
              <a:rPr lang="fr-FR" sz="2400" b="1" dirty="0"/>
              <a:t>4. Trier la deuxième colonne par ordre croissant ou décroissant (au choix)</a:t>
            </a:r>
          </a:p>
        </p:txBody>
      </p:sp>
      <p:grpSp>
        <p:nvGrpSpPr>
          <p:cNvPr id="6" name="Group 5">
            <a:extLst>
              <a:ext uri="{FF2B5EF4-FFF2-40B4-BE49-F238E27FC236}">
                <a16:creationId xmlns:a16="http://schemas.microsoft.com/office/drawing/2014/main" id="{5972C1D3-E4EF-48A0-B2DB-9C30F377E694}"/>
              </a:ext>
            </a:extLst>
          </p:cNvPr>
          <p:cNvGrpSpPr/>
          <p:nvPr/>
        </p:nvGrpSpPr>
        <p:grpSpPr>
          <a:xfrm>
            <a:off x="7767109" y="3578691"/>
            <a:ext cx="780177" cy="780177"/>
            <a:chOff x="4563611" y="1333499"/>
            <a:chExt cx="780177" cy="780177"/>
          </a:xfrm>
        </p:grpSpPr>
        <p:pic>
          <p:nvPicPr>
            <p:cNvPr id="7" name="Picture 6">
              <a:extLst>
                <a:ext uri="{FF2B5EF4-FFF2-40B4-BE49-F238E27FC236}">
                  <a16:creationId xmlns:a16="http://schemas.microsoft.com/office/drawing/2014/main" id="{07EC1EA3-711F-49FF-A258-5B75B0F7792F}"/>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19F748C5-ECAC-42E6-A5E7-F55F2420053E}"/>
                </a:ext>
              </a:extLst>
            </p:cNvPr>
            <p:cNvSpPr txBox="1"/>
            <p:nvPr/>
          </p:nvSpPr>
          <p:spPr>
            <a:xfrm>
              <a:off x="4847438" y="1631659"/>
              <a:ext cx="246077" cy="369332"/>
            </a:xfrm>
            <a:prstGeom prst="rect">
              <a:avLst/>
            </a:prstGeom>
            <a:noFill/>
          </p:spPr>
          <p:txBody>
            <a:bodyPr wrap="square" rtlCol="0">
              <a:spAutoFit/>
            </a:bodyPr>
            <a:lstStyle/>
            <a:p>
              <a:r>
                <a:rPr lang="fr-FR" b="1" dirty="0"/>
                <a:t>4</a:t>
              </a:r>
            </a:p>
          </p:txBody>
        </p:sp>
      </p:grpSp>
    </p:spTree>
    <p:extLst>
      <p:ext uri="{BB962C8B-B14F-4D97-AF65-F5344CB8AC3E}">
        <p14:creationId xmlns:p14="http://schemas.microsoft.com/office/powerpoint/2010/main" val="351197496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 probabiliste</a:t>
            </a:r>
          </a:p>
        </p:txBody>
      </p:sp>
      <p:pic>
        <p:nvPicPr>
          <p:cNvPr id="4" name="Picture 3">
            <a:extLst>
              <a:ext uri="{FF2B5EF4-FFF2-40B4-BE49-F238E27FC236}">
                <a16:creationId xmlns:a16="http://schemas.microsoft.com/office/drawing/2014/main" id="{3E98EFFA-59EB-40A7-A94B-D1EBF550E0FD}"/>
              </a:ext>
            </a:extLst>
          </p:cNvPr>
          <p:cNvPicPr>
            <a:picLocks noChangeAspect="1"/>
          </p:cNvPicPr>
          <p:nvPr/>
        </p:nvPicPr>
        <p:blipFill>
          <a:blip r:embed="rId2"/>
          <a:stretch>
            <a:fillRect/>
          </a:stretch>
        </p:blipFill>
        <p:spPr>
          <a:xfrm>
            <a:off x="0" y="1077036"/>
            <a:ext cx="12192000" cy="4904754"/>
          </a:xfrm>
          <a:prstGeom prst="rect">
            <a:avLst/>
          </a:prstGeom>
        </p:spPr>
      </p:pic>
      <p:sp>
        <p:nvSpPr>
          <p:cNvPr id="5" name="TextBox 4">
            <a:extLst>
              <a:ext uri="{FF2B5EF4-FFF2-40B4-BE49-F238E27FC236}">
                <a16:creationId xmlns:a16="http://schemas.microsoft.com/office/drawing/2014/main" id="{C52F8A50-F076-4D06-B59B-A0E4FA42301D}"/>
              </a:ext>
            </a:extLst>
          </p:cNvPr>
          <p:cNvSpPr txBox="1"/>
          <p:nvPr/>
        </p:nvSpPr>
        <p:spPr>
          <a:xfrm>
            <a:off x="0" y="6071099"/>
            <a:ext cx="12192000" cy="461665"/>
          </a:xfrm>
          <a:prstGeom prst="rect">
            <a:avLst/>
          </a:prstGeom>
          <a:noFill/>
        </p:spPr>
        <p:txBody>
          <a:bodyPr wrap="square" rtlCol="0">
            <a:spAutoFit/>
          </a:bodyPr>
          <a:lstStyle/>
          <a:p>
            <a:r>
              <a:rPr lang="fr-FR" sz="2400" b="1" dirty="0"/>
              <a:t>5. Sélectionner les 5 premières </a:t>
            </a:r>
            <a:r>
              <a:rPr lang="fr-FR" sz="2400" b="1" dirty="0" err="1"/>
              <a:t>FOSAs</a:t>
            </a:r>
            <a:r>
              <a:rPr lang="fr-FR" sz="2400" b="1" dirty="0"/>
              <a:t>!</a:t>
            </a:r>
          </a:p>
        </p:txBody>
      </p:sp>
      <p:grpSp>
        <p:nvGrpSpPr>
          <p:cNvPr id="6" name="Group 5">
            <a:extLst>
              <a:ext uri="{FF2B5EF4-FFF2-40B4-BE49-F238E27FC236}">
                <a16:creationId xmlns:a16="http://schemas.microsoft.com/office/drawing/2014/main" id="{8C8ABBEA-E5F4-448A-A121-E89ACBF0CBCF}"/>
              </a:ext>
            </a:extLst>
          </p:cNvPr>
          <p:cNvGrpSpPr/>
          <p:nvPr/>
        </p:nvGrpSpPr>
        <p:grpSpPr>
          <a:xfrm rot="16200000">
            <a:off x="9160073" y="3758152"/>
            <a:ext cx="780177" cy="780177"/>
            <a:chOff x="4563611" y="1333499"/>
            <a:chExt cx="780177" cy="780177"/>
          </a:xfrm>
        </p:grpSpPr>
        <p:pic>
          <p:nvPicPr>
            <p:cNvPr id="7" name="Picture 6">
              <a:extLst>
                <a:ext uri="{FF2B5EF4-FFF2-40B4-BE49-F238E27FC236}">
                  <a16:creationId xmlns:a16="http://schemas.microsoft.com/office/drawing/2014/main" id="{831C4B1E-C2F8-4887-877C-BCD8D075FE62}"/>
                </a:ext>
              </a:extLst>
            </p:cNvPr>
            <p:cNvPicPr>
              <a:picLocks noChangeAspect="1"/>
            </p:cNvPicPr>
            <p:nvPr/>
          </p:nvPicPr>
          <p:blipFill>
            <a:blip r:embed="rId3"/>
            <a:stretch>
              <a:fillRect/>
            </a:stretch>
          </p:blipFill>
          <p:spPr>
            <a:xfrm>
              <a:off x="4563611" y="1333499"/>
              <a:ext cx="780177" cy="780177"/>
            </a:xfrm>
            <a:prstGeom prst="rect">
              <a:avLst/>
            </a:prstGeom>
          </p:spPr>
        </p:pic>
        <p:sp>
          <p:nvSpPr>
            <p:cNvPr id="8" name="TextBox 7">
              <a:extLst>
                <a:ext uri="{FF2B5EF4-FFF2-40B4-BE49-F238E27FC236}">
                  <a16:creationId xmlns:a16="http://schemas.microsoft.com/office/drawing/2014/main" id="{8EA8DD13-D271-445D-B053-051CA6D8AFA1}"/>
                </a:ext>
              </a:extLst>
            </p:cNvPr>
            <p:cNvSpPr txBox="1"/>
            <p:nvPr/>
          </p:nvSpPr>
          <p:spPr>
            <a:xfrm>
              <a:off x="4775384" y="1723588"/>
              <a:ext cx="461665" cy="369332"/>
            </a:xfrm>
            <a:prstGeom prst="rect">
              <a:avLst/>
            </a:prstGeom>
            <a:noFill/>
          </p:spPr>
          <p:txBody>
            <a:bodyPr vert="vert" wrap="square" rtlCol="0">
              <a:spAutoFit/>
            </a:bodyPr>
            <a:lstStyle/>
            <a:p>
              <a:r>
                <a:rPr lang="fr-FR" b="1" dirty="0"/>
                <a:t>5</a:t>
              </a:r>
            </a:p>
          </p:txBody>
        </p:sp>
      </p:grpSp>
      <p:sp>
        <p:nvSpPr>
          <p:cNvPr id="9" name="TextBox 8">
            <a:extLst>
              <a:ext uri="{FF2B5EF4-FFF2-40B4-BE49-F238E27FC236}">
                <a16:creationId xmlns:a16="http://schemas.microsoft.com/office/drawing/2014/main" id="{4414FC3C-638A-4632-9D07-7D6600939808}"/>
              </a:ext>
            </a:extLst>
          </p:cNvPr>
          <p:cNvSpPr txBox="1"/>
          <p:nvPr/>
        </p:nvSpPr>
        <p:spPr>
          <a:xfrm>
            <a:off x="922946" y="3649566"/>
            <a:ext cx="7973226" cy="888763"/>
          </a:xfrm>
          <a:prstGeom prst="rect">
            <a:avLst/>
          </a:prstGeom>
          <a:noFill/>
          <a:ln w="38100">
            <a:solidFill>
              <a:srgbClr val="FD4D94"/>
            </a:solidFill>
          </a:ln>
        </p:spPr>
        <p:txBody>
          <a:bodyPr wrap="square" rtlCol="0">
            <a:spAutoFit/>
          </a:bodyPr>
          <a:lstStyle/>
          <a:p>
            <a:endParaRPr lang="fr-FR" dirty="0"/>
          </a:p>
        </p:txBody>
      </p:sp>
    </p:spTree>
    <p:extLst>
      <p:ext uri="{BB962C8B-B14F-4D97-AF65-F5344CB8AC3E}">
        <p14:creationId xmlns:p14="http://schemas.microsoft.com/office/powerpoint/2010/main" val="8084705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les individus dans les FOSA</a:t>
            </a:r>
          </a:p>
        </p:txBody>
      </p:sp>
      <p:sp>
        <p:nvSpPr>
          <p:cNvPr id="10" name="Content Placeholder 2">
            <a:extLst>
              <a:ext uri="{FF2B5EF4-FFF2-40B4-BE49-F238E27FC236}">
                <a16:creationId xmlns:a16="http://schemas.microsoft.com/office/drawing/2014/main" id="{9AADA64F-4622-45EA-BAA2-20BF0837F01B}"/>
              </a:ext>
            </a:extLst>
          </p:cNvPr>
          <p:cNvSpPr>
            <a:spLocks noGrp="1"/>
          </p:cNvSpPr>
          <p:nvPr>
            <p:ph idx="1"/>
          </p:nvPr>
        </p:nvSpPr>
        <p:spPr>
          <a:xfrm>
            <a:off x="676656" y="2011680"/>
            <a:ext cx="10753725" cy="3766185"/>
          </a:xfrm>
        </p:spPr>
        <p:txBody>
          <a:bodyPr/>
          <a:lstStyle/>
          <a:p>
            <a:r>
              <a:rPr lang="fr-FR" dirty="0">
                <a:solidFill>
                  <a:srgbClr val="50B4C8"/>
                </a:solidFill>
              </a:rPr>
              <a:t>La sélection des participants dans une FOSA se fait en considérant l’objectif de l’étude. Par exemple, vous pourrez choisir :</a:t>
            </a:r>
          </a:p>
          <a:p>
            <a:pPr lvl="1"/>
            <a:r>
              <a:rPr lang="fr-FR" dirty="0"/>
              <a:t>Des employés parmi tous les employés d’une FOSA (personnel médical, administratif et équipe de soutient)</a:t>
            </a:r>
          </a:p>
          <a:p>
            <a:pPr lvl="1"/>
            <a:r>
              <a:rPr lang="fr-FR" dirty="0"/>
              <a:t>Des employés parmi ceux qui ont une formation médicale ou paramédicale</a:t>
            </a:r>
          </a:p>
          <a:p>
            <a:pPr lvl="1"/>
            <a:r>
              <a:rPr lang="fr-FR" dirty="0"/>
              <a:t>Des employés parmi ceux au niveau administratif</a:t>
            </a:r>
          </a:p>
          <a:p>
            <a:pPr lvl="1"/>
            <a:r>
              <a:rPr lang="fr-FR" dirty="0"/>
              <a:t>Des employés parmi ceux qui ont suivis une formation PCI</a:t>
            </a:r>
          </a:p>
          <a:p>
            <a:pPr lvl="1"/>
            <a:r>
              <a:rPr lang="fr-FR" dirty="0"/>
              <a:t>Des employés parmi ceux qui sont éligibles de recevoir une formation PCI</a:t>
            </a:r>
          </a:p>
          <a:p>
            <a:endParaRPr lang="fr-FR" dirty="0"/>
          </a:p>
        </p:txBody>
      </p:sp>
    </p:spTree>
    <p:extLst>
      <p:ext uri="{BB962C8B-B14F-4D97-AF65-F5344CB8AC3E}">
        <p14:creationId xmlns:p14="http://schemas.microsoft.com/office/powerpoint/2010/main" val="331318251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Sélectionner les individus dans les FOSA</a:t>
            </a:r>
          </a:p>
        </p:txBody>
      </p:sp>
      <p:sp>
        <p:nvSpPr>
          <p:cNvPr id="10" name="Content Placeholder 2">
            <a:extLst>
              <a:ext uri="{FF2B5EF4-FFF2-40B4-BE49-F238E27FC236}">
                <a16:creationId xmlns:a16="http://schemas.microsoft.com/office/drawing/2014/main" id="{9AADA64F-4622-45EA-BAA2-20BF0837F01B}"/>
              </a:ext>
            </a:extLst>
          </p:cNvPr>
          <p:cNvSpPr>
            <a:spLocks noGrp="1"/>
          </p:cNvSpPr>
          <p:nvPr>
            <p:ph idx="1"/>
          </p:nvPr>
        </p:nvSpPr>
        <p:spPr>
          <a:xfrm>
            <a:off x="676656" y="2011680"/>
            <a:ext cx="10753725" cy="3766185"/>
          </a:xfrm>
        </p:spPr>
        <p:txBody>
          <a:bodyPr/>
          <a:lstStyle/>
          <a:p>
            <a:r>
              <a:rPr lang="fr-FR" b="1" i="1" dirty="0"/>
              <a:t>Exemple 1:</a:t>
            </a:r>
            <a:r>
              <a:rPr lang="fr-FR" i="1" dirty="0"/>
              <a:t> si l’objectif de la formation est d’évaluer les connaissances sur les symptômes de la MVE, il faudra seulement enquêter les employés qui ont une formation médicale ou paramédicale. </a:t>
            </a:r>
          </a:p>
          <a:p>
            <a:endParaRPr lang="fr-FR" i="1" dirty="0"/>
          </a:p>
          <a:p>
            <a:r>
              <a:rPr lang="fr-FR" b="1" i="1" dirty="0"/>
              <a:t>Exemple 2: </a:t>
            </a:r>
            <a:r>
              <a:rPr lang="fr-FR" i="1" dirty="0"/>
              <a:t>si l’objectif est d’évaluer une formation PCI, il faudra seulement enquêter les employé qui ont suivis une formation PCI.</a:t>
            </a:r>
            <a:endParaRPr lang="fr-FR" dirty="0"/>
          </a:p>
          <a:p>
            <a:endParaRPr lang="fr-FR" dirty="0"/>
          </a:p>
        </p:txBody>
      </p:sp>
    </p:spTree>
    <p:extLst>
      <p:ext uri="{BB962C8B-B14F-4D97-AF65-F5344CB8AC3E}">
        <p14:creationId xmlns:p14="http://schemas.microsoft.com/office/powerpoint/2010/main" val="13678934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0"/>
            <a:ext cx="12192000" cy="6858000"/>
          </a:xfrm>
          <a:solidFill>
            <a:schemeClr val="accent1"/>
          </a:solidFill>
        </p:spPr>
        <p:txBody>
          <a:bodyPr>
            <a:normAutofit/>
          </a:bodyPr>
          <a:lstStyle/>
          <a:p>
            <a:pPr algn="ctr"/>
            <a:r>
              <a:rPr lang="fr-FR" sz="4400" b="1" dirty="0">
                <a:solidFill>
                  <a:schemeClr val="bg1"/>
                </a:solidFill>
                <a:latin typeface="Calibri" panose="020F0502020204030204" pitchFamily="34" charset="0"/>
                <a:cs typeface="Calibri" panose="020F0502020204030204" pitchFamily="34" charset="0"/>
              </a:rPr>
              <a:t>Formation des enquêteurs</a:t>
            </a:r>
          </a:p>
        </p:txBody>
      </p:sp>
    </p:spTree>
    <p:extLst>
      <p:ext uri="{BB962C8B-B14F-4D97-AF65-F5344CB8AC3E}">
        <p14:creationId xmlns:p14="http://schemas.microsoft.com/office/powerpoint/2010/main" val="1538011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Plan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Traduction des question</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Consentement éclairé</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Relation interpersonnelles</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Utilisation du questionnaire</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095820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Traduction des question</a:t>
            </a:r>
          </a:p>
        </p:txBody>
      </p:sp>
      <p:sp>
        <p:nvSpPr>
          <p:cNvPr id="5" name="Content Placeholder 4">
            <a:extLst>
              <a:ext uri="{FF2B5EF4-FFF2-40B4-BE49-F238E27FC236}">
                <a16:creationId xmlns:a16="http://schemas.microsoft.com/office/drawing/2014/main" id="{5BF14EFC-EFB4-4DF4-B3C8-9CA4CD3F3995}"/>
              </a:ext>
            </a:extLst>
          </p:cNvPr>
          <p:cNvSpPr>
            <a:spLocks noGrp="1"/>
          </p:cNvSpPr>
          <p:nvPr>
            <p:ph idx="1"/>
          </p:nvPr>
        </p:nvSpPr>
        <p:spPr>
          <a:xfrm>
            <a:off x="719137" y="1768399"/>
            <a:ext cx="10753725" cy="3766185"/>
          </a:xfrm>
        </p:spPr>
        <p:txBody>
          <a:bodyPr/>
          <a:lstStyle/>
          <a:p>
            <a:pPr>
              <a:buFont typeface="Arial" panose="020B0604020202020204" pitchFamily="34" charset="0"/>
              <a:buChar char="•"/>
            </a:pPr>
            <a:r>
              <a:rPr lang="fr-FR" dirty="0">
                <a:solidFill>
                  <a:schemeClr val="accent1">
                    <a:lumMod val="75000"/>
                  </a:schemeClr>
                </a:solidFill>
              </a:rPr>
              <a:t>Traduire verbalement chaque question avec le groupe d’enquêteurs.</a:t>
            </a:r>
          </a:p>
          <a:p>
            <a:pPr>
              <a:buFont typeface="Arial" panose="020B0604020202020204" pitchFamily="34" charset="0"/>
              <a:buChar char="•"/>
            </a:pPr>
            <a:r>
              <a:rPr lang="fr-FR" dirty="0">
                <a:solidFill>
                  <a:schemeClr val="accent1">
                    <a:lumMod val="75000"/>
                  </a:schemeClr>
                </a:solidFill>
              </a:rPr>
              <a:t>S’assurer que les enquêteurs s’accordent sur le vocabulaire à utiliser afin qu’ils </a:t>
            </a:r>
            <a:r>
              <a:rPr lang="fr-FR" b="1" dirty="0">
                <a:solidFill>
                  <a:schemeClr val="accent1">
                    <a:lumMod val="75000"/>
                  </a:schemeClr>
                </a:solidFill>
              </a:rPr>
              <a:t>utilisent des traductions identiques</a:t>
            </a:r>
            <a:r>
              <a:rPr lang="fr-FR" dirty="0">
                <a:solidFill>
                  <a:schemeClr val="accent1">
                    <a:lumMod val="75000"/>
                  </a:schemeClr>
                </a:solidFill>
              </a:rPr>
              <a:t> lors de l’étude.</a:t>
            </a:r>
          </a:p>
          <a:p>
            <a:pPr>
              <a:buFont typeface="Arial" panose="020B0604020202020204" pitchFamily="34" charset="0"/>
              <a:buChar char="•"/>
            </a:pPr>
            <a:r>
              <a:rPr lang="fr-FR" dirty="0">
                <a:solidFill>
                  <a:schemeClr val="accent1">
                    <a:lumMod val="75000"/>
                  </a:schemeClr>
                </a:solidFill>
              </a:rPr>
              <a:t>Rédiger un </a:t>
            </a:r>
            <a:r>
              <a:rPr lang="fr-FR" b="1" dirty="0">
                <a:solidFill>
                  <a:schemeClr val="accent1">
                    <a:lumMod val="75000"/>
                  </a:schemeClr>
                </a:solidFill>
              </a:rPr>
              <a:t>aide-mémoire</a:t>
            </a:r>
            <a:r>
              <a:rPr lang="fr-FR" dirty="0">
                <a:solidFill>
                  <a:schemeClr val="accent1">
                    <a:lumMod val="75000"/>
                  </a:schemeClr>
                </a:solidFill>
              </a:rPr>
              <a:t> pour distribution à chaque énumérateur.</a:t>
            </a:r>
          </a:p>
          <a:p>
            <a:endParaRPr lang="fr-FR" dirty="0"/>
          </a:p>
        </p:txBody>
      </p:sp>
      <p:graphicFrame>
        <p:nvGraphicFramePr>
          <p:cNvPr id="3" name="Table 2">
            <a:extLst>
              <a:ext uri="{FF2B5EF4-FFF2-40B4-BE49-F238E27FC236}">
                <a16:creationId xmlns:a16="http://schemas.microsoft.com/office/drawing/2014/main" id="{F9CC3AA3-0BA7-4CD2-A8A5-E882BEB11235}"/>
              </a:ext>
            </a:extLst>
          </p:cNvPr>
          <p:cNvGraphicFramePr>
            <a:graphicFrameLocks noGrp="1"/>
          </p:cNvGraphicFramePr>
          <p:nvPr>
            <p:extLst>
              <p:ext uri="{D42A27DB-BD31-4B8C-83A1-F6EECF244321}">
                <p14:modId xmlns:p14="http://schemas.microsoft.com/office/powerpoint/2010/main" val="3359437613"/>
              </p:ext>
            </p:extLst>
          </p:nvPr>
        </p:nvGraphicFramePr>
        <p:xfrm>
          <a:off x="1579898" y="4032788"/>
          <a:ext cx="9032204" cy="2233786"/>
        </p:xfrm>
        <a:graphic>
          <a:graphicData uri="http://schemas.openxmlformats.org/drawingml/2006/table">
            <a:tbl>
              <a:tblPr firstRow="1" firstCol="1" bandRow="1">
                <a:tableStyleId>{5C22544A-7EE6-4342-B048-85BDC9FD1C3A}</a:tableStyleId>
              </a:tblPr>
              <a:tblGrid>
                <a:gridCol w="2258051">
                  <a:extLst>
                    <a:ext uri="{9D8B030D-6E8A-4147-A177-3AD203B41FA5}">
                      <a16:colId xmlns:a16="http://schemas.microsoft.com/office/drawing/2014/main" val="3452255079"/>
                    </a:ext>
                  </a:extLst>
                </a:gridCol>
                <a:gridCol w="2258051">
                  <a:extLst>
                    <a:ext uri="{9D8B030D-6E8A-4147-A177-3AD203B41FA5}">
                      <a16:colId xmlns:a16="http://schemas.microsoft.com/office/drawing/2014/main" val="2989219489"/>
                    </a:ext>
                  </a:extLst>
                </a:gridCol>
                <a:gridCol w="2258051">
                  <a:extLst>
                    <a:ext uri="{9D8B030D-6E8A-4147-A177-3AD203B41FA5}">
                      <a16:colId xmlns:a16="http://schemas.microsoft.com/office/drawing/2014/main" val="2841565187"/>
                    </a:ext>
                  </a:extLst>
                </a:gridCol>
                <a:gridCol w="2258051">
                  <a:extLst>
                    <a:ext uri="{9D8B030D-6E8A-4147-A177-3AD203B41FA5}">
                      <a16:colId xmlns:a16="http://schemas.microsoft.com/office/drawing/2014/main" val="2488302542"/>
                    </a:ext>
                  </a:extLst>
                </a:gridCol>
              </a:tblGrid>
              <a:tr h="442658">
                <a:tc>
                  <a:txBody>
                    <a:bodyPr/>
                    <a:lstStyle/>
                    <a:p>
                      <a:pPr algn="ctr">
                        <a:lnSpc>
                          <a:spcPct val="107000"/>
                        </a:lnSpc>
                        <a:spcAft>
                          <a:spcPts val="600"/>
                        </a:spcAft>
                      </a:pPr>
                      <a:r>
                        <a:rPr lang="fr-FR" sz="1800" dirty="0">
                          <a:effectLst/>
                        </a:rPr>
                        <a:t>Français</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fr-FR" sz="1800" dirty="0">
                          <a:effectLst/>
                        </a:rPr>
                        <a:t>Kiswahili</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fr-FR" sz="1800">
                          <a:effectLst/>
                        </a:rPr>
                        <a:t>Bunia Swahil</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600"/>
                        </a:spcAft>
                      </a:pPr>
                      <a:r>
                        <a:rPr lang="fr-FR" sz="1800">
                          <a:effectLst/>
                        </a:rPr>
                        <a:t>Nande</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616541741"/>
                  </a:ext>
                </a:extLst>
              </a:tr>
              <a:tr h="442658">
                <a:tc>
                  <a:txBody>
                    <a:bodyPr/>
                    <a:lstStyle/>
                    <a:p>
                      <a:pPr>
                        <a:lnSpc>
                          <a:spcPct val="107000"/>
                        </a:lnSpc>
                        <a:spcAft>
                          <a:spcPts val="600"/>
                        </a:spcAft>
                      </a:pPr>
                      <a:r>
                        <a:rPr lang="fr-FR" sz="1800">
                          <a:effectLst/>
                        </a:rPr>
                        <a:t>Vaccin</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18874732"/>
                  </a:ext>
                </a:extLst>
              </a:tr>
              <a:tr h="442658">
                <a:tc>
                  <a:txBody>
                    <a:bodyPr/>
                    <a:lstStyle/>
                    <a:p>
                      <a:pPr>
                        <a:lnSpc>
                          <a:spcPct val="107000"/>
                        </a:lnSpc>
                        <a:spcAft>
                          <a:spcPts val="600"/>
                        </a:spcAft>
                      </a:pPr>
                      <a:r>
                        <a:rPr lang="fr-FR" sz="1800">
                          <a:effectLst/>
                        </a:rPr>
                        <a:t>Suivi des contact</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a:effectLst/>
                        </a:rPr>
                        <a:t>?</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a:effectLst/>
                        </a:rPr>
                        <a:t>?</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0973640"/>
                  </a:ext>
                </a:extLst>
              </a:tr>
              <a:tr h="905812">
                <a:tc>
                  <a:txBody>
                    <a:bodyPr/>
                    <a:lstStyle/>
                    <a:p>
                      <a:pPr>
                        <a:lnSpc>
                          <a:spcPct val="107000"/>
                        </a:lnSpc>
                        <a:spcAft>
                          <a:spcPts val="600"/>
                        </a:spcAft>
                      </a:pPr>
                      <a:r>
                        <a:rPr lang="fr-FR" sz="1800">
                          <a:effectLst/>
                        </a:rPr>
                        <a:t>Faites-vous confiances à la riposte ? </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a:effectLst/>
                        </a:rPr>
                        <a:t>?</a:t>
                      </a:r>
                      <a:endParaRPr lang="fr-FR"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600"/>
                        </a:spcAft>
                      </a:pPr>
                      <a:r>
                        <a:rPr lang="fr-FR" sz="1800" dirty="0">
                          <a:effectLst/>
                        </a:rPr>
                        <a:t>?</a:t>
                      </a:r>
                      <a:endParaRPr lang="fr-FR"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56880227"/>
                  </a:ext>
                </a:extLst>
              </a:tr>
            </a:tbl>
          </a:graphicData>
        </a:graphic>
      </p:graphicFrame>
    </p:spTree>
    <p:extLst>
      <p:ext uri="{BB962C8B-B14F-4D97-AF65-F5344CB8AC3E}">
        <p14:creationId xmlns:p14="http://schemas.microsoft.com/office/powerpoint/2010/main" val="155919587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Consentement éclairé</a:t>
            </a:r>
          </a:p>
        </p:txBody>
      </p:sp>
      <p:sp>
        <p:nvSpPr>
          <p:cNvPr id="5" name="Content Placeholder 4">
            <a:extLst>
              <a:ext uri="{FF2B5EF4-FFF2-40B4-BE49-F238E27FC236}">
                <a16:creationId xmlns:a16="http://schemas.microsoft.com/office/drawing/2014/main" id="{BE92BCE1-5834-4D84-8251-B5D0D0067B5E}"/>
              </a:ext>
            </a:extLst>
          </p:cNvPr>
          <p:cNvSpPr>
            <a:spLocks noGrp="1"/>
          </p:cNvSpPr>
          <p:nvPr>
            <p:ph idx="1"/>
          </p:nvPr>
        </p:nvSpPr>
        <p:spPr/>
        <p:txBody>
          <a:bodyPr>
            <a:normAutofit/>
          </a:bodyPr>
          <a:lstStyle/>
          <a:p>
            <a:r>
              <a:rPr lang="fr-FR" dirty="0">
                <a:solidFill>
                  <a:schemeClr val="accent1">
                    <a:lumMod val="75000"/>
                  </a:schemeClr>
                </a:solidFill>
              </a:rPr>
              <a:t>Le consentement éclairé est </a:t>
            </a:r>
            <a:r>
              <a:rPr lang="fr-FR" b="1" dirty="0">
                <a:solidFill>
                  <a:schemeClr val="accent1">
                    <a:lumMod val="75000"/>
                  </a:schemeClr>
                </a:solidFill>
              </a:rPr>
              <a:t>une obligation éthique </a:t>
            </a:r>
            <a:r>
              <a:rPr lang="fr-FR" dirty="0">
                <a:solidFill>
                  <a:schemeClr val="accent1">
                    <a:lumMod val="75000"/>
                  </a:schemeClr>
                </a:solidFill>
              </a:rPr>
              <a:t>qui inclue expliquer au participant  les objectifs et le déroulement de l’étude, les responsabilités et les risques encourus (même si inexistants), et obtenir la permission de faire l’enquête. </a:t>
            </a:r>
          </a:p>
          <a:p>
            <a:r>
              <a:rPr lang="fr-FR" dirty="0">
                <a:solidFill>
                  <a:schemeClr val="accent1">
                    <a:lumMod val="75000"/>
                  </a:schemeClr>
                </a:solidFill>
              </a:rPr>
              <a:t>Avant de commencer une enquête, il faut </a:t>
            </a:r>
            <a:r>
              <a:rPr lang="fr-FR" b="1" dirty="0">
                <a:solidFill>
                  <a:schemeClr val="accent1">
                    <a:lumMod val="75000"/>
                  </a:schemeClr>
                </a:solidFill>
              </a:rPr>
              <a:t>toujours</a:t>
            </a:r>
            <a:r>
              <a:rPr lang="fr-FR" dirty="0">
                <a:solidFill>
                  <a:schemeClr val="accent1">
                    <a:lumMod val="75000"/>
                  </a:schemeClr>
                </a:solidFill>
              </a:rPr>
              <a:t>:</a:t>
            </a:r>
          </a:p>
          <a:p>
            <a:pPr lvl="1"/>
            <a:r>
              <a:rPr lang="fr-FR" dirty="0"/>
              <a:t>Se présenter avec leur nom et agence</a:t>
            </a:r>
          </a:p>
          <a:p>
            <a:pPr lvl="1"/>
            <a:r>
              <a:rPr lang="fr-FR" dirty="0"/>
              <a:t>Présenter les objectifs de l’enquête et le principe de confidentialité</a:t>
            </a:r>
          </a:p>
          <a:p>
            <a:pPr lvl="1"/>
            <a:r>
              <a:rPr lang="fr-FR" dirty="0"/>
              <a:t>Permettre au répondant de poser des questions</a:t>
            </a:r>
          </a:p>
          <a:p>
            <a:pPr lvl="1"/>
            <a:r>
              <a:rPr lang="fr-FR" dirty="0"/>
              <a:t>Obtenir le consentement éclairé</a:t>
            </a:r>
          </a:p>
          <a:p>
            <a:pPr lvl="1"/>
            <a:r>
              <a:rPr lang="fr-FR" dirty="0"/>
              <a:t>Procéder à l’interview</a:t>
            </a:r>
            <a:endParaRPr lang="fr-FR" dirty="0">
              <a:solidFill>
                <a:srgbClr val="50B4C8"/>
              </a:solidFill>
            </a:endParaRPr>
          </a:p>
          <a:p>
            <a:endParaRPr lang="fr-FR" dirty="0"/>
          </a:p>
        </p:txBody>
      </p:sp>
    </p:spTree>
    <p:extLst>
      <p:ext uri="{BB962C8B-B14F-4D97-AF65-F5344CB8AC3E}">
        <p14:creationId xmlns:p14="http://schemas.microsoft.com/office/powerpoint/2010/main" val="10833067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Relation interpersonnelles</a:t>
            </a:r>
          </a:p>
        </p:txBody>
      </p:sp>
      <p:sp>
        <p:nvSpPr>
          <p:cNvPr id="5" name="Content Placeholder 4">
            <a:extLst>
              <a:ext uri="{FF2B5EF4-FFF2-40B4-BE49-F238E27FC236}">
                <a16:creationId xmlns:a16="http://schemas.microsoft.com/office/drawing/2014/main" id="{BE92BCE1-5834-4D84-8251-B5D0D0067B5E}"/>
              </a:ext>
            </a:extLst>
          </p:cNvPr>
          <p:cNvSpPr>
            <a:spLocks noGrp="1"/>
          </p:cNvSpPr>
          <p:nvPr>
            <p:ph idx="1"/>
          </p:nvPr>
        </p:nvSpPr>
        <p:spPr/>
        <p:txBody>
          <a:bodyPr>
            <a:normAutofit/>
          </a:bodyPr>
          <a:lstStyle/>
          <a:p>
            <a:r>
              <a:rPr lang="fr-FR" b="1" dirty="0">
                <a:solidFill>
                  <a:srgbClr val="50B4C8"/>
                </a:solidFill>
              </a:rPr>
              <a:t>Une bonne communication avec les répondants est clé pour éviter des biais qui pourraient affecter les résultats.</a:t>
            </a:r>
          </a:p>
          <a:p>
            <a:endParaRPr lang="fr-FR" b="1" dirty="0">
              <a:solidFill>
                <a:srgbClr val="50B4C8"/>
              </a:solidFill>
            </a:endParaRPr>
          </a:p>
          <a:p>
            <a:r>
              <a:rPr lang="fr-FR" dirty="0">
                <a:solidFill>
                  <a:srgbClr val="50B4C8"/>
                </a:solidFill>
              </a:rPr>
              <a:t>Montrez vous toujours </a:t>
            </a:r>
            <a:r>
              <a:rPr lang="fr-FR" b="1" dirty="0">
                <a:solidFill>
                  <a:srgbClr val="50B4C8"/>
                </a:solidFill>
              </a:rPr>
              <a:t>polis, respectueux, et patient</a:t>
            </a:r>
          </a:p>
          <a:p>
            <a:endParaRPr lang="fr-FR" b="1" dirty="0">
              <a:solidFill>
                <a:srgbClr val="50B4C8"/>
              </a:solidFill>
            </a:endParaRPr>
          </a:p>
          <a:p>
            <a:r>
              <a:rPr lang="fr-FR" dirty="0">
                <a:solidFill>
                  <a:srgbClr val="50B4C8"/>
                </a:solidFill>
              </a:rPr>
              <a:t>Proposez toujours au répondant de conduire l’interview en privé</a:t>
            </a:r>
          </a:p>
          <a:p>
            <a:pPr lvl="1"/>
            <a:r>
              <a:rPr lang="fr-FR" dirty="0">
                <a:solidFill>
                  <a:schemeClr val="tx1"/>
                </a:solidFill>
              </a:rPr>
              <a:t>Un répondant est susceptible de répondre différemment aux questions en fonction de s’il est entouré d’autres personnes</a:t>
            </a:r>
          </a:p>
        </p:txBody>
      </p:sp>
    </p:spTree>
    <p:extLst>
      <p:ext uri="{BB962C8B-B14F-4D97-AF65-F5344CB8AC3E}">
        <p14:creationId xmlns:p14="http://schemas.microsoft.com/office/powerpoint/2010/main" val="2580450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18EFCA0-ABE8-4140-A6FA-E16DF805C2FE}"/>
              </a:ext>
            </a:extLst>
          </p:cNvPr>
          <p:cNvPicPr>
            <a:picLocks noChangeAspect="1"/>
          </p:cNvPicPr>
          <p:nvPr/>
        </p:nvPicPr>
        <p:blipFill>
          <a:blip r:embed="rId2"/>
          <a:stretch>
            <a:fillRect/>
          </a:stretch>
        </p:blipFill>
        <p:spPr>
          <a:xfrm>
            <a:off x="0" y="2019744"/>
            <a:ext cx="12192000" cy="2818511"/>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Créer un nouveau questionnaire</a:t>
            </a:r>
          </a:p>
        </p:txBody>
      </p:sp>
      <p:grpSp>
        <p:nvGrpSpPr>
          <p:cNvPr id="8" name="Group 7">
            <a:extLst>
              <a:ext uri="{FF2B5EF4-FFF2-40B4-BE49-F238E27FC236}">
                <a16:creationId xmlns:a16="http://schemas.microsoft.com/office/drawing/2014/main" id="{F1C25400-4943-4039-AC8D-94252F1B2AED}"/>
              </a:ext>
            </a:extLst>
          </p:cNvPr>
          <p:cNvGrpSpPr/>
          <p:nvPr/>
        </p:nvGrpSpPr>
        <p:grpSpPr>
          <a:xfrm>
            <a:off x="6024693" y="3224482"/>
            <a:ext cx="780177" cy="780177"/>
            <a:chOff x="4563611" y="1333499"/>
            <a:chExt cx="780177" cy="780177"/>
          </a:xfrm>
        </p:grpSpPr>
        <p:pic>
          <p:nvPicPr>
            <p:cNvPr id="9" name="Picture 8">
              <a:extLst>
                <a:ext uri="{FF2B5EF4-FFF2-40B4-BE49-F238E27FC236}">
                  <a16:creationId xmlns:a16="http://schemas.microsoft.com/office/drawing/2014/main" id="{4FECA5DF-3486-4598-A0F8-5DF09225C77B}"/>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DB18C242-9C75-4F09-AC95-99B28BFB9058}"/>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Tree>
    <p:extLst>
      <p:ext uri="{BB962C8B-B14F-4D97-AF65-F5344CB8AC3E}">
        <p14:creationId xmlns:p14="http://schemas.microsoft.com/office/powerpoint/2010/main" val="26307430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Comment poser des questions</a:t>
            </a:r>
          </a:p>
        </p:txBody>
      </p:sp>
      <p:sp>
        <p:nvSpPr>
          <p:cNvPr id="5" name="Content Placeholder 4">
            <a:extLst>
              <a:ext uri="{FF2B5EF4-FFF2-40B4-BE49-F238E27FC236}">
                <a16:creationId xmlns:a16="http://schemas.microsoft.com/office/drawing/2014/main" id="{BE92BCE1-5834-4D84-8251-B5D0D0067B5E}"/>
              </a:ext>
            </a:extLst>
          </p:cNvPr>
          <p:cNvSpPr>
            <a:spLocks noGrp="1"/>
          </p:cNvSpPr>
          <p:nvPr>
            <p:ph idx="1"/>
          </p:nvPr>
        </p:nvSpPr>
        <p:spPr/>
        <p:txBody>
          <a:bodyPr/>
          <a:lstStyle/>
          <a:p>
            <a:r>
              <a:rPr lang="fr-FR" dirty="0">
                <a:solidFill>
                  <a:srgbClr val="50B4C8"/>
                </a:solidFill>
              </a:rPr>
              <a:t>Posez toujours les questions dans l’ordre dans lesquelles elles apparaissent</a:t>
            </a:r>
          </a:p>
          <a:p>
            <a:endParaRPr lang="fr-FR" dirty="0">
              <a:solidFill>
                <a:srgbClr val="50B4C8"/>
              </a:solidFill>
            </a:endParaRPr>
          </a:p>
          <a:p>
            <a:r>
              <a:rPr lang="fr-FR" dirty="0">
                <a:solidFill>
                  <a:srgbClr val="50B4C8"/>
                </a:solidFill>
              </a:rPr>
              <a:t>Ne « forcez » jamais une réponse:</a:t>
            </a:r>
          </a:p>
          <a:p>
            <a:pPr lvl="1"/>
            <a:r>
              <a:rPr lang="fr-FR" dirty="0">
                <a:solidFill>
                  <a:schemeClr val="tx1"/>
                </a:solidFill>
              </a:rPr>
              <a:t>Si le répondant hésite, patientez et ne suggérez pas la réponse</a:t>
            </a:r>
          </a:p>
          <a:p>
            <a:pPr lvl="1"/>
            <a:r>
              <a:rPr lang="fr-FR" dirty="0">
                <a:solidFill>
                  <a:schemeClr val="tx1"/>
                </a:solidFill>
              </a:rPr>
              <a:t>Forcer une réponse peut introduire un biais</a:t>
            </a:r>
          </a:p>
          <a:p>
            <a:pPr lvl="1"/>
            <a:endParaRPr lang="fr-FR" dirty="0">
              <a:solidFill>
                <a:schemeClr val="tx1"/>
              </a:solidFill>
            </a:endParaRPr>
          </a:p>
        </p:txBody>
      </p:sp>
    </p:spTree>
    <p:extLst>
      <p:ext uri="{BB962C8B-B14F-4D97-AF65-F5344CB8AC3E}">
        <p14:creationId xmlns:p14="http://schemas.microsoft.com/office/powerpoint/2010/main" val="13499089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Comment poser des questions</a:t>
            </a:r>
          </a:p>
        </p:txBody>
      </p:sp>
      <p:sp>
        <p:nvSpPr>
          <p:cNvPr id="5" name="Content Placeholder 4">
            <a:extLst>
              <a:ext uri="{FF2B5EF4-FFF2-40B4-BE49-F238E27FC236}">
                <a16:creationId xmlns:a16="http://schemas.microsoft.com/office/drawing/2014/main" id="{BE92BCE1-5834-4D84-8251-B5D0D0067B5E}"/>
              </a:ext>
            </a:extLst>
          </p:cNvPr>
          <p:cNvSpPr>
            <a:spLocks noGrp="1"/>
          </p:cNvSpPr>
          <p:nvPr>
            <p:ph idx="1"/>
          </p:nvPr>
        </p:nvSpPr>
        <p:spPr>
          <a:xfrm>
            <a:off x="690267" y="1594917"/>
            <a:ext cx="8031916" cy="3766185"/>
          </a:xfrm>
        </p:spPr>
        <p:txBody>
          <a:bodyPr/>
          <a:lstStyle/>
          <a:p>
            <a:r>
              <a:rPr lang="fr-FR" dirty="0">
                <a:solidFill>
                  <a:srgbClr val="50B4C8"/>
                </a:solidFill>
              </a:rPr>
              <a:t>Il faut comprendre la différence entre les:</a:t>
            </a:r>
          </a:p>
          <a:p>
            <a:pPr lvl="1"/>
            <a:r>
              <a:rPr lang="fr-FR" dirty="0"/>
              <a:t>Questions ou </a:t>
            </a:r>
            <a:r>
              <a:rPr lang="fr-FR" b="1" dirty="0"/>
              <a:t>les réponses ne sont pas proposés:</a:t>
            </a:r>
            <a:r>
              <a:rPr lang="fr-FR" dirty="0"/>
              <a:t> </a:t>
            </a:r>
          </a:p>
          <a:p>
            <a:pPr lvl="1"/>
            <a:endParaRPr lang="fr-FR" dirty="0"/>
          </a:p>
          <a:p>
            <a:pPr lvl="1"/>
            <a:endParaRPr lang="fr-FR" dirty="0"/>
          </a:p>
          <a:p>
            <a:pPr lvl="1"/>
            <a:endParaRPr lang="fr-FR" dirty="0"/>
          </a:p>
          <a:p>
            <a:pPr marL="4572" lvl="1" indent="0">
              <a:buNone/>
            </a:pPr>
            <a:endParaRPr lang="fr-FR" dirty="0"/>
          </a:p>
          <a:p>
            <a:pPr marL="4572" lvl="1" indent="0">
              <a:buNone/>
            </a:pPr>
            <a:endParaRPr lang="fr-FR" dirty="0"/>
          </a:p>
          <a:p>
            <a:pPr lvl="1"/>
            <a:r>
              <a:rPr lang="fr-FR" dirty="0"/>
              <a:t>Questions ou </a:t>
            </a:r>
            <a:r>
              <a:rPr lang="fr-FR" b="1" dirty="0"/>
              <a:t>tous les choix sont lus à voix haute:</a:t>
            </a:r>
          </a:p>
        </p:txBody>
      </p:sp>
      <p:pic>
        <p:nvPicPr>
          <p:cNvPr id="6" name="Picture 5">
            <a:extLst>
              <a:ext uri="{FF2B5EF4-FFF2-40B4-BE49-F238E27FC236}">
                <a16:creationId xmlns:a16="http://schemas.microsoft.com/office/drawing/2014/main" id="{B941B8AD-232E-4F16-BDB1-EEF80EC420FA}"/>
              </a:ext>
            </a:extLst>
          </p:cNvPr>
          <p:cNvPicPr>
            <a:picLocks noChangeAspect="1"/>
          </p:cNvPicPr>
          <p:nvPr/>
        </p:nvPicPr>
        <p:blipFill rotWithShape="1">
          <a:blip r:embed="rId2"/>
          <a:srcRect l="56232" t="5213" r="9423" b="5084"/>
          <a:stretch/>
        </p:blipFill>
        <p:spPr>
          <a:xfrm>
            <a:off x="8964386" y="1031435"/>
            <a:ext cx="2971800" cy="5826565"/>
          </a:xfrm>
          <a:prstGeom prst="rect">
            <a:avLst/>
          </a:prstGeom>
        </p:spPr>
      </p:pic>
      <p:pic>
        <p:nvPicPr>
          <p:cNvPr id="4" name="Picture 3">
            <a:extLst>
              <a:ext uri="{FF2B5EF4-FFF2-40B4-BE49-F238E27FC236}">
                <a16:creationId xmlns:a16="http://schemas.microsoft.com/office/drawing/2014/main" id="{4F0EC32E-B856-4989-8330-E56D99831FEB}"/>
              </a:ext>
            </a:extLst>
          </p:cNvPr>
          <p:cNvPicPr>
            <a:picLocks noChangeAspect="1"/>
          </p:cNvPicPr>
          <p:nvPr/>
        </p:nvPicPr>
        <p:blipFill>
          <a:blip r:embed="rId3"/>
          <a:stretch>
            <a:fillRect/>
          </a:stretch>
        </p:blipFill>
        <p:spPr>
          <a:xfrm>
            <a:off x="9168958" y="1545355"/>
            <a:ext cx="2594535" cy="4614813"/>
          </a:xfrm>
          <a:prstGeom prst="rect">
            <a:avLst/>
          </a:prstGeom>
        </p:spPr>
      </p:pic>
      <p:pic>
        <p:nvPicPr>
          <p:cNvPr id="10" name="Picture 9">
            <a:extLst>
              <a:ext uri="{FF2B5EF4-FFF2-40B4-BE49-F238E27FC236}">
                <a16:creationId xmlns:a16="http://schemas.microsoft.com/office/drawing/2014/main" id="{4AF3C8C7-ACE1-4F99-8461-D1FA0E2B286D}"/>
              </a:ext>
            </a:extLst>
          </p:cNvPr>
          <p:cNvPicPr>
            <a:picLocks noChangeAspect="1"/>
          </p:cNvPicPr>
          <p:nvPr/>
        </p:nvPicPr>
        <p:blipFill rotWithShape="1">
          <a:blip r:embed="rId3"/>
          <a:srcRect t="77" b="76675"/>
          <a:stretch/>
        </p:blipFill>
        <p:spPr>
          <a:xfrm>
            <a:off x="2096632" y="2565989"/>
            <a:ext cx="3855697" cy="1594285"/>
          </a:xfrm>
          <a:prstGeom prst="rect">
            <a:avLst/>
          </a:prstGeom>
        </p:spPr>
      </p:pic>
      <p:pic>
        <p:nvPicPr>
          <p:cNvPr id="12" name="Picture 11">
            <a:extLst>
              <a:ext uri="{FF2B5EF4-FFF2-40B4-BE49-F238E27FC236}">
                <a16:creationId xmlns:a16="http://schemas.microsoft.com/office/drawing/2014/main" id="{B8817E91-5A92-4F97-AC1E-7B858CAAF0CD}"/>
              </a:ext>
            </a:extLst>
          </p:cNvPr>
          <p:cNvPicPr>
            <a:picLocks noChangeAspect="1"/>
          </p:cNvPicPr>
          <p:nvPr/>
        </p:nvPicPr>
        <p:blipFill rotWithShape="1">
          <a:blip r:embed="rId4"/>
          <a:srcRect b="79971"/>
          <a:stretch/>
        </p:blipFill>
        <p:spPr>
          <a:xfrm>
            <a:off x="2096631" y="4809911"/>
            <a:ext cx="3855697" cy="1373580"/>
          </a:xfrm>
          <a:prstGeom prst="rect">
            <a:avLst/>
          </a:prstGeom>
        </p:spPr>
      </p:pic>
      <p:cxnSp>
        <p:nvCxnSpPr>
          <p:cNvPr id="14" name="Straight Arrow Connector 13">
            <a:extLst>
              <a:ext uri="{FF2B5EF4-FFF2-40B4-BE49-F238E27FC236}">
                <a16:creationId xmlns:a16="http://schemas.microsoft.com/office/drawing/2014/main" id="{E904F314-BB3C-4900-A604-2ABA1E99022F}"/>
              </a:ext>
            </a:extLst>
          </p:cNvPr>
          <p:cNvCxnSpPr>
            <a:cxnSpLocks/>
          </p:cNvCxnSpPr>
          <p:nvPr/>
        </p:nvCxnSpPr>
        <p:spPr>
          <a:xfrm flipH="1">
            <a:off x="4706224" y="3716323"/>
            <a:ext cx="1389775"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12687FC-C87D-4DF9-B67A-A0B7CC898E36}"/>
              </a:ext>
            </a:extLst>
          </p:cNvPr>
          <p:cNvCxnSpPr>
            <a:cxnSpLocks/>
          </p:cNvCxnSpPr>
          <p:nvPr/>
        </p:nvCxnSpPr>
        <p:spPr>
          <a:xfrm flipH="1">
            <a:off x="4706224" y="5940804"/>
            <a:ext cx="1389775" cy="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98A0042-7481-46E0-8A9A-362B804E77C1}"/>
              </a:ext>
            </a:extLst>
          </p:cNvPr>
          <p:cNvSpPr txBox="1"/>
          <p:nvPr/>
        </p:nvSpPr>
        <p:spPr>
          <a:xfrm>
            <a:off x="2565204" y="5779183"/>
            <a:ext cx="2350745" cy="276999"/>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(Lire tous les choix possibles)</a:t>
            </a:r>
          </a:p>
        </p:txBody>
      </p:sp>
    </p:spTree>
    <p:extLst>
      <p:ext uri="{BB962C8B-B14F-4D97-AF65-F5344CB8AC3E}">
        <p14:creationId xmlns:p14="http://schemas.microsoft.com/office/powerpoint/2010/main" val="113995032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0"/>
            <a:ext cx="12192000" cy="6858000"/>
          </a:xfrm>
          <a:solidFill>
            <a:schemeClr val="accent1"/>
          </a:solidFill>
        </p:spPr>
        <p:txBody>
          <a:bodyPr>
            <a:normAutofit/>
          </a:bodyPr>
          <a:lstStyle/>
          <a:p>
            <a:pPr algn="ctr"/>
            <a:r>
              <a:rPr lang="fr-FR" sz="4400" b="1" dirty="0">
                <a:solidFill>
                  <a:schemeClr val="bg1"/>
                </a:solidFill>
                <a:latin typeface="Calibri" panose="020F0502020204030204" pitchFamily="34" charset="0"/>
                <a:cs typeface="Calibri" panose="020F0502020204030204" pitchFamily="34" charset="0"/>
              </a:rPr>
              <a:t>Données</a:t>
            </a:r>
          </a:p>
        </p:txBody>
      </p:sp>
    </p:spTree>
    <p:extLst>
      <p:ext uri="{BB962C8B-B14F-4D97-AF65-F5344CB8AC3E}">
        <p14:creationId xmlns:p14="http://schemas.microsoft.com/office/powerpoint/2010/main" val="346757962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Plan</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Export du questionnaire magpi (en format Word)</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Export des données de magpi (en format Excel)</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Nettoyage des données</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Analyse des données </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Présentation des données</a:t>
            </a:r>
          </a:p>
          <a:p>
            <a:pPr lvl="2">
              <a:buFont typeface="Wingdings" panose="05000000000000000000" pitchFamily="2" charset="2"/>
              <a:buChar char="v"/>
            </a:pPr>
            <a:r>
              <a:rPr lang="fr-FR" sz="2800" i="0" dirty="0">
                <a:latin typeface="Calibri" panose="020F0502020204030204" pitchFamily="34" charset="0"/>
                <a:cs typeface="Calibri" panose="020F0502020204030204" pitchFamily="34" charset="0"/>
              </a:rPr>
              <a:t>Placer tous les fichiers dans Google Drive</a:t>
            </a: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479455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8D314FC-0983-4636-B4CC-22A2513E4052}"/>
              </a:ext>
            </a:extLst>
          </p:cNvPr>
          <p:cNvPicPr>
            <a:picLocks noChangeAspect="1"/>
          </p:cNvPicPr>
          <p:nvPr/>
        </p:nvPicPr>
        <p:blipFill rotWithShape="1">
          <a:blip r:embed="rId2"/>
          <a:srcRect l="1348" b="2722"/>
          <a:stretch/>
        </p:blipFill>
        <p:spPr>
          <a:xfrm>
            <a:off x="967816" y="2181354"/>
            <a:ext cx="10256368" cy="3580140"/>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du questionnaire (format Word)</a:t>
            </a:r>
          </a:p>
        </p:txBody>
      </p:sp>
      <p:grpSp>
        <p:nvGrpSpPr>
          <p:cNvPr id="14" name="Group 13">
            <a:extLst>
              <a:ext uri="{FF2B5EF4-FFF2-40B4-BE49-F238E27FC236}">
                <a16:creationId xmlns:a16="http://schemas.microsoft.com/office/drawing/2014/main" id="{228B7494-1F8C-4582-B22F-4FBB19D7EF75}"/>
              </a:ext>
            </a:extLst>
          </p:cNvPr>
          <p:cNvGrpSpPr/>
          <p:nvPr/>
        </p:nvGrpSpPr>
        <p:grpSpPr>
          <a:xfrm>
            <a:off x="7826929" y="4202533"/>
            <a:ext cx="780177" cy="780177"/>
            <a:chOff x="4563611" y="1333499"/>
            <a:chExt cx="780177" cy="780177"/>
          </a:xfrm>
        </p:grpSpPr>
        <p:pic>
          <p:nvPicPr>
            <p:cNvPr id="12" name="Picture 11">
              <a:extLst>
                <a:ext uri="{FF2B5EF4-FFF2-40B4-BE49-F238E27FC236}">
                  <a16:creationId xmlns:a16="http://schemas.microsoft.com/office/drawing/2014/main" id="{56FE40A8-2052-4837-AD79-34F3C5F40B1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3" name="TextBox 12">
              <a:extLst>
                <a:ext uri="{FF2B5EF4-FFF2-40B4-BE49-F238E27FC236}">
                  <a16:creationId xmlns:a16="http://schemas.microsoft.com/office/drawing/2014/main" id="{F183692F-6A65-4B5C-A8E5-AAAC4BA93B99}"/>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grpSp>
        <p:nvGrpSpPr>
          <p:cNvPr id="15" name="Group 14">
            <a:extLst>
              <a:ext uri="{FF2B5EF4-FFF2-40B4-BE49-F238E27FC236}">
                <a16:creationId xmlns:a16="http://schemas.microsoft.com/office/drawing/2014/main" id="{3FFD52A8-5AFC-4CA3-9C76-B2B209CE31BC}"/>
              </a:ext>
            </a:extLst>
          </p:cNvPr>
          <p:cNvGrpSpPr/>
          <p:nvPr/>
        </p:nvGrpSpPr>
        <p:grpSpPr>
          <a:xfrm>
            <a:off x="907409" y="5571338"/>
            <a:ext cx="780177" cy="780177"/>
            <a:chOff x="4563611" y="1333499"/>
            <a:chExt cx="780177" cy="780177"/>
          </a:xfrm>
        </p:grpSpPr>
        <p:pic>
          <p:nvPicPr>
            <p:cNvPr id="16" name="Picture 15">
              <a:extLst>
                <a:ext uri="{FF2B5EF4-FFF2-40B4-BE49-F238E27FC236}">
                  <a16:creationId xmlns:a16="http://schemas.microsoft.com/office/drawing/2014/main" id="{8FCE2274-48C3-4AB5-9845-E9554847F019}"/>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7" name="TextBox 16">
              <a:extLst>
                <a:ext uri="{FF2B5EF4-FFF2-40B4-BE49-F238E27FC236}">
                  <a16:creationId xmlns:a16="http://schemas.microsoft.com/office/drawing/2014/main" id="{E52F9C49-B292-4B38-A84F-DB1BE636061F}"/>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sp>
        <p:nvSpPr>
          <p:cNvPr id="20" name="TextBox 19">
            <a:extLst>
              <a:ext uri="{FF2B5EF4-FFF2-40B4-BE49-F238E27FC236}">
                <a16:creationId xmlns:a16="http://schemas.microsoft.com/office/drawing/2014/main" id="{B0C22A95-7A6C-4E58-9BBC-3F1F7621CC11}"/>
              </a:ext>
            </a:extLst>
          </p:cNvPr>
          <p:cNvSpPr txBox="1"/>
          <p:nvPr/>
        </p:nvSpPr>
        <p:spPr>
          <a:xfrm>
            <a:off x="967815" y="1578896"/>
            <a:ext cx="9210657" cy="369332"/>
          </a:xfrm>
          <a:prstGeom prst="rect">
            <a:avLst/>
          </a:prstGeom>
          <a:noFill/>
        </p:spPr>
        <p:txBody>
          <a:bodyPr wrap="square" rtlCol="0">
            <a:spAutoFit/>
          </a:bodyPr>
          <a:lstStyle/>
          <a:p>
            <a:r>
              <a:rPr lang="fr-FR" b="1" dirty="0"/>
              <a:t>Pourquoi exporter les question? Pour archiver le questionnaire utilisé avec la base de donnée.</a:t>
            </a:r>
          </a:p>
        </p:txBody>
      </p:sp>
    </p:spTree>
    <p:extLst>
      <p:ext uri="{BB962C8B-B14F-4D97-AF65-F5344CB8AC3E}">
        <p14:creationId xmlns:p14="http://schemas.microsoft.com/office/powerpoint/2010/main" val="168792454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6534C08-707C-44B7-923C-0D634308C97C}"/>
              </a:ext>
            </a:extLst>
          </p:cNvPr>
          <p:cNvPicPr>
            <a:picLocks noChangeAspect="1"/>
          </p:cNvPicPr>
          <p:nvPr/>
        </p:nvPicPr>
        <p:blipFill>
          <a:blip r:embed="rId2"/>
          <a:stretch>
            <a:fillRect/>
          </a:stretch>
        </p:blipFill>
        <p:spPr>
          <a:xfrm>
            <a:off x="1462766" y="1334983"/>
            <a:ext cx="10371762" cy="3389984"/>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du questionnaire (format Word)</a:t>
            </a:r>
          </a:p>
        </p:txBody>
      </p:sp>
      <p:grpSp>
        <p:nvGrpSpPr>
          <p:cNvPr id="14" name="Group 13">
            <a:extLst>
              <a:ext uri="{FF2B5EF4-FFF2-40B4-BE49-F238E27FC236}">
                <a16:creationId xmlns:a16="http://schemas.microsoft.com/office/drawing/2014/main" id="{228B7494-1F8C-4582-B22F-4FBB19D7EF75}"/>
              </a:ext>
            </a:extLst>
          </p:cNvPr>
          <p:cNvGrpSpPr/>
          <p:nvPr/>
        </p:nvGrpSpPr>
        <p:grpSpPr>
          <a:xfrm rot="5400000">
            <a:off x="4456475" y="2897558"/>
            <a:ext cx="780177" cy="780177"/>
            <a:chOff x="4563611" y="1333499"/>
            <a:chExt cx="780177" cy="780177"/>
          </a:xfrm>
        </p:grpSpPr>
        <p:pic>
          <p:nvPicPr>
            <p:cNvPr id="12" name="Picture 11">
              <a:extLst>
                <a:ext uri="{FF2B5EF4-FFF2-40B4-BE49-F238E27FC236}">
                  <a16:creationId xmlns:a16="http://schemas.microsoft.com/office/drawing/2014/main" id="{56FE40A8-2052-4837-AD79-34F3C5F40B1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3" name="TextBox 12">
              <a:extLst>
                <a:ext uri="{FF2B5EF4-FFF2-40B4-BE49-F238E27FC236}">
                  <a16:creationId xmlns:a16="http://schemas.microsoft.com/office/drawing/2014/main" id="{F183692F-6A65-4B5C-A8E5-AAAC4BA93B99}"/>
                </a:ext>
              </a:extLst>
            </p:cNvPr>
            <p:cNvSpPr txBox="1"/>
            <p:nvPr/>
          </p:nvSpPr>
          <p:spPr>
            <a:xfrm>
              <a:off x="4739646" y="1631659"/>
              <a:ext cx="461665" cy="369332"/>
            </a:xfrm>
            <a:prstGeom prst="rect">
              <a:avLst/>
            </a:prstGeom>
            <a:noFill/>
          </p:spPr>
          <p:txBody>
            <a:bodyPr vert="vert270" wrap="square" rtlCol="0">
              <a:spAutoFit/>
            </a:bodyPr>
            <a:lstStyle/>
            <a:p>
              <a:pPr algn="ctr"/>
              <a:r>
                <a:rPr lang="fr-FR" b="1" dirty="0"/>
                <a:t>3</a:t>
              </a:r>
            </a:p>
          </p:txBody>
        </p:sp>
      </p:grpSp>
      <p:grpSp>
        <p:nvGrpSpPr>
          <p:cNvPr id="20" name="Group 19">
            <a:extLst>
              <a:ext uri="{FF2B5EF4-FFF2-40B4-BE49-F238E27FC236}">
                <a16:creationId xmlns:a16="http://schemas.microsoft.com/office/drawing/2014/main" id="{83708535-1533-4184-8324-6FE6C6F00028}"/>
              </a:ext>
            </a:extLst>
          </p:cNvPr>
          <p:cNvGrpSpPr/>
          <p:nvPr/>
        </p:nvGrpSpPr>
        <p:grpSpPr>
          <a:xfrm>
            <a:off x="10244356" y="4413657"/>
            <a:ext cx="780177" cy="780177"/>
            <a:chOff x="4563611" y="1333499"/>
            <a:chExt cx="780177" cy="780177"/>
          </a:xfrm>
        </p:grpSpPr>
        <p:pic>
          <p:nvPicPr>
            <p:cNvPr id="21" name="Picture 20">
              <a:extLst>
                <a:ext uri="{FF2B5EF4-FFF2-40B4-BE49-F238E27FC236}">
                  <a16:creationId xmlns:a16="http://schemas.microsoft.com/office/drawing/2014/main" id="{004BA018-5107-4355-9C37-78E95AEC3BF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22" name="TextBox 21">
              <a:extLst>
                <a:ext uri="{FF2B5EF4-FFF2-40B4-BE49-F238E27FC236}">
                  <a16:creationId xmlns:a16="http://schemas.microsoft.com/office/drawing/2014/main" id="{169E80F5-FB28-4F97-91BB-8462102086DF}"/>
                </a:ext>
              </a:extLst>
            </p:cNvPr>
            <p:cNvSpPr txBox="1"/>
            <p:nvPr/>
          </p:nvSpPr>
          <p:spPr>
            <a:xfrm>
              <a:off x="4847438" y="1631659"/>
              <a:ext cx="246077" cy="369332"/>
            </a:xfrm>
            <a:prstGeom prst="rect">
              <a:avLst/>
            </a:prstGeom>
            <a:noFill/>
          </p:spPr>
          <p:txBody>
            <a:bodyPr wrap="square" rtlCol="0">
              <a:spAutoFit/>
            </a:bodyPr>
            <a:lstStyle/>
            <a:p>
              <a:r>
                <a:rPr lang="fr-FR" b="1" dirty="0"/>
                <a:t>4</a:t>
              </a:r>
            </a:p>
          </p:txBody>
        </p:sp>
      </p:grpSp>
    </p:spTree>
    <p:extLst>
      <p:ext uri="{BB962C8B-B14F-4D97-AF65-F5344CB8AC3E}">
        <p14:creationId xmlns:p14="http://schemas.microsoft.com/office/powerpoint/2010/main" val="262871804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6534C08-707C-44B7-923C-0D634308C97C}"/>
              </a:ext>
            </a:extLst>
          </p:cNvPr>
          <p:cNvPicPr>
            <a:picLocks noChangeAspect="1"/>
          </p:cNvPicPr>
          <p:nvPr/>
        </p:nvPicPr>
        <p:blipFill>
          <a:blip r:embed="rId2"/>
          <a:stretch>
            <a:fillRect/>
          </a:stretch>
        </p:blipFill>
        <p:spPr>
          <a:xfrm>
            <a:off x="1462766" y="1334983"/>
            <a:ext cx="10371762" cy="3389984"/>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du questionnaire (format Word)</a:t>
            </a:r>
          </a:p>
        </p:txBody>
      </p:sp>
      <p:grpSp>
        <p:nvGrpSpPr>
          <p:cNvPr id="14" name="Group 13">
            <a:extLst>
              <a:ext uri="{FF2B5EF4-FFF2-40B4-BE49-F238E27FC236}">
                <a16:creationId xmlns:a16="http://schemas.microsoft.com/office/drawing/2014/main" id="{228B7494-1F8C-4582-B22F-4FBB19D7EF75}"/>
              </a:ext>
            </a:extLst>
          </p:cNvPr>
          <p:cNvGrpSpPr/>
          <p:nvPr/>
        </p:nvGrpSpPr>
        <p:grpSpPr>
          <a:xfrm rot="5400000">
            <a:off x="4456475" y="2897558"/>
            <a:ext cx="780177" cy="780177"/>
            <a:chOff x="4563611" y="1333499"/>
            <a:chExt cx="780177" cy="780177"/>
          </a:xfrm>
        </p:grpSpPr>
        <p:pic>
          <p:nvPicPr>
            <p:cNvPr id="12" name="Picture 11">
              <a:extLst>
                <a:ext uri="{FF2B5EF4-FFF2-40B4-BE49-F238E27FC236}">
                  <a16:creationId xmlns:a16="http://schemas.microsoft.com/office/drawing/2014/main" id="{56FE40A8-2052-4837-AD79-34F3C5F40B1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3" name="TextBox 12">
              <a:extLst>
                <a:ext uri="{FF2B5EF4-FFF2-40B4-BE49-F238E27FC236}">
                  <a16:creationId xmlns:a16="http://schemas.microsoft.com/office/drawing/2014/main" id="{F183692F-6A65-4B5C-A8E5-AAAC4BA93B99}"/>
                </a:ext>
              </a:extLst>
            </p:cNvPr>
            <p:cNvSpPr txBox="1"/>
            <p:nvPr/>
          </p:nvSpPr>
          <p:spPr>
            <a:xfrm>
              <a:off x="4739646" y="1631659"/>
              <a:ext cx="461665" cy="369332"/>
            </a:xfrm>
            <a:prstGeom prst="rect">
              <a:avLst/>
            </a:prstGeom>
            <a:noFill/>
          </p:spPr>
          <p:txBody>
            <a:bodyPr vert="vert270" wrap="square" rtlCol="0">
              <a:spAutoFit/>
            </a:bodyPr>
            <a:lstStyle/>
            <a:p>
              <a:pPr algn="ctr"/>
              <a:r>
                <a:rPr lang="fr-FR" b="1" dirty="0"/>
                <a:t>3</a:t>
              </a:r>
            </a:p>
          </p:txBody>
        </p:sp>
      </p:grpSp>
      <p:grpSp>
        <p:nvGrpSpPr>
          <p:cNvPr id="20" name="Group 19">
            <a:extLst>
              <a:ext uri="{FF2B5EF4-FFF2-40B4-BE49-F238E27FC236}">
                <a16:creationId xmlns:a16="http://schemas.microsoft.com/office/drawing/2014/main" id="{83708535-1533-4184-8324-6FE6C6F00028}"/>
              </a:ext>
            </a:extLst>
          </p:cNvPr>
          <p:cNvGrpSpPr/>
          <p:nvPr/>
        </p:nvGrpSpPr>
        <p:grpSpPr>
          <a:xfrm>
            <a:off x="10244356" y="4413657"/>
            <a:ext cx="780177" cy="780177"/>
            <a:chOff x="4563611" y="1333499"/>
            <a:chExt cx="780177" cy="780177"/>
          </a:xfrm>
        </p:grpSpPr>
        <p:pic>
          <p:nvPicPr>
            <p:cNvPr id="21" name="Picture 20">
              <a:extLst>
                <a:ext uri="{FF2B5EF4-FFF2-40B4-BE49-F238E27FC236}">
                  <a16:creationId xmlns:a16="http://schemas.microsoft.com/office/drawing/2014/main" id="{004BA018-5107-4355-9C37-78E95AEC3BF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22" name="TextBox 21">
              <a:extLst>
                <a:ext uri="{FF2B5EF4-FFF2-40B4-BE49-F238E27FC236}">
                  <a16:creationId xmlns:a16="http://schemas.microsoft.com/office/drawing/2014/main" id="{169E80F5-FB28-4F97-91BB-8462102086DF}"/>
                </a:ext>
              </a:extLst>
            </p:cNvPr>
            <p:cNvSpPr txBox="1"/>
            <p:nvPr/>
          </p:nvSpPr>
          <p:spPr>
            <a:xfrm>
              <a:off x="4847438" y="1631659"/>
              <a:ext cx="246077" cy="369332"/>
            </a:xfrm>
            <a:prstGeom prst="rect">
              <a:avLst/>
            </a:prstGeom>
            <a:noFill/>
          </p:spPr>
          <p:txBody>
            <a:bodyPr wrap="square" rtlCol="0">
              <a:spAutoFit/>
            </a:bodyPr>
            <a:lstStyle/>
            <a:p>
              <a:r>
                <a:rPr lang="fr-FR" b="1" dirty="0"/>
                <a:t>4</a:t>
              </a:r>
            </a:p>
          </p:txBody>
        </p:sp>
      </p:grpSp>
      <p:pic>
        <p:nvPicPr>
          <p:cNvPr id="10" name="Picture 9">
            <a:extLst>
              <a:ext uri="{FF2B5EF4-FFF2-40B4-BE49-F238E27FC236}">
                <a16:creationId xmlns:a16="http://schemas.microsoft.com/office/drawing/2014/main" id="{12A4F7D3-8B14-4C1A-8850-BE70785749C7}"/>
              </a:ext>
            </a:extLst>
          </p:cNvPr>
          <p:cNvPicPr>
            <a:picLocks noChangeAspect="1"/>
          </p:cNvPicPr>
          <p:nvPr/>
        </p:nvPicPr>
        <p:blipFill>
          <a:blip r:embed="rId4"/>
          <a:stretch>
            <a:fillRect/>
          </a:stretch>
        </p:blipFill>
        <p:spPr>
          <a:xfrm>
            <a:off x="166072" y="4140190"/>
            <a:ext cx="6090056" cy="2455364"/>
          </a:xfrm>
          <a:prstGeom prst="rect">
            <a:avLst/>
          </a:prstGeom>
          <a:ln w="25400">
            <a:solidFill>
              <a:schemeClr val="accent4"/>
            </a:solidFill>
          </a:ln>
        </p:spPr>
      </p:pic>
      <p:grpSp>
        <p:nvGrpSpPr>
          <p:cNvPr id="11" name="Group 10">
            <a:extLst>
              <a:ext uri="{FF2B5EF4-FFF2-40B4-BE49-F238E27FC236}">
                <a16:creationId xmlns:a16="http://schemas.microsoft.com/office/drawing/2014/main" id="{AB55D6CE-1EEB-4CBC-8BC0-980C37F27B82}"/>
              </a:ext>
            </a:extLst>
          </p:cNvPr>
          <p:cNvGrpSpPr/>
          <p:nvPr/>
        </p:nvGrpSpPr>
        <p:grpSpPr>
          <a:xfrm rot="5400000">
            <a:off x="2911467" y="5907481"/>
            <a:ext cx="780177" cy="780177"/>
            <a:chOff x="4563611" y="1333499"/>
            <a:chExt cx="780177" cy="780177"/>
          </a:xfrm>
        </p:grpSpPr>
        <p:pic>
          <p:nvPicPr>
            <p:cNvPr id="15" name="Picture 14">
              <a:extLst>
                <a:ext uri="{FF2B5EF4-FFF2-40B4-BE49-F238E27FC236}">
                  <a16:creationId xmlns:a16="http://schemas.microsoft.com/office/drawing/2014/main" id="{9FFB653B-4651-4BBD-B0F1-6484CD390D0C}"/>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6" name="TextBox 15">
              <a:extLst>
                <a:ext uri="{FF2B5EF4-FFF2-40B4-BE49-F238E27FC236}">
                  <a16:creationId xmlns:a16="http://schemas.microsoft.com/office/drawing/2014/main" id="{25CC11F0-5B42-4F80-BDA9-7D7EF02B161C}"/>
                </a:ext>
              </a:extLst>
            </p:cNvPr>
            <p:cNvSpPr txBox="1"/>
            <p:nvPr/>
          </p:nvSpPr>
          <p:spPr>
            <a:xfrm>
              <a:off x="4769053" y="1630851"/>
              <a:ext cx="461665" cy="369332"/>
            </a:xfrm>
            <a:prstGeom prst="rect">
              <a:avLst/>
            </a:prstGeom>
            <a:noFill/>
          </p:spPr>
          <p:txBody>
            <a:bodyPr vert="vert270" wrap="square" rtlCol="0">
              <a:spAutoFit/>
            </a:bodyPr>
            <a:lstStyle/>
            <a:p>
              <a:pPr algn="ctr"/>
              <a:r>
                <a:rPr lang="fr-FR" b="1" dirty="0"/>
                <a:t>5</a:t>
              </a:r>
            </a:p>
          </p:txBody>
        </p:sp>
      </p:grpSp>
    </p:spTree>
    <p:extLst>
      <p:ext uri="{BB962C8B-B14F-4D97-AF65-F5344CB8AC3E}">
        <p14:creationId xmlns:p14="http://schemas.microsoft.com/office/powerpoint/2010/main" val="219270799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8D314FC-0983-4636-B4CC-22A2513E4052}"/>
              </a:ext>
            </a:extLst>
          </p:cNvPr>
          <p:cNvPicPr>
            <a:picLocks noChangeAspect="1"/>
          </p:cNvPicPr>
          <p:nvPr/>
        </p:nvPicPr>
        <p:blipFill rotWithShape="1">
          <a:blip r:embed="rId2"/>
          <a:srcRect l="1348" b="2722"/>
          <a:stretch/>
        </p:blipFill>
        <p:spPr>
          <a:xfrm>
            <a:off x="967816" y="2181354"/>
            <a:ext cx="10256368" cy="3580140"/>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des données de magpi (format Excel)</a:t>
            </a:r>
          </a:p>
        </p:txBody>
      </p:sp>
      <p:grpSp>
        <p:nvGrpSpPr>
          <p:cNvPr id="14" name="Group 13">
            <a:extLst>
              <a:ext uri="{FF2B5EF4-FFF2-40B4-BE49-F238E27FC236}">
                <a16:creationId xmlns:a16="http://schemas.microsoft.com/office/drawing/2014/main" id="{228B7494-1F8C-4582-B22F-4FBB19D7EF75}"/>
              </a:ext>
            </a:extLst>
          </p:cNvPr>
          <p:cNvGrpSpPr/>
          <p:nvPr/>
        </p:nvGrpSpPr>
        <p:grpSpPr>
          <a:xfrm>
            <a:off x="7692705" y="4168978"/>
            <a:ext cx="780177" cy="780177"/>
            <a:chOff x="4563611" y="1333499"/>
            <a:chExt cx="780177" cy="780177"/>
          </a:xfrm>
        </p:grpSpPr>
        <p:pic>
          <p:nvPicPr>
            <p:cNvPr id="12" name="Picture 11">
              <a:extLst>
                <a:ext uri="{FF2B5EF4-FFF2-40B4-BE49-F238E27FC236}">
                  <a16:creationId xmlns:a16="http://schemas.microsoft.com/office/drawing/2014/main" id="{56FE40A8-2052-4837-AD79-34F3C5F40B10}"/>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3" name="TextBox 12">
              <a:extLst>
                <a:ext uri="{FF2B5EF4-FFF2-40B4-BE49-F238E27FC236}">
                  <a16:creationId xmlns:a16="http://schemas.microsoft.com/office/drawing/2014/main" id="{F183692F-6A65-4B5C-A8E5-AAAC4BA93B99}"/>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grpSp>
        <p:nvGrpSpPr>
          <p:cNvPr id="15" name="Group 14">
            <a:extLst>
              <a:ext uri="{FF2B5EF4-FFF2-40B4-BE49-F238E27FC236}">
                <a16:creationId xmlns:a16="http://schemas.microsoft.com/office/drawing/2014/main" id="{3FFD52A8-5AFC-4CA3-9C76-B2B209CE31BC}"/>
              </a:ext>
            </a:extLst>
          </p:cNvPr>
          <p:cNvGrpSpPr/>
          <p:nvPr/>
        </p:nvGrpSpPr>
        <p:grpSpPr>
          <a:xfrm>
            <a:off x="907409" y="5571338"/>
            <a:ext cx="780177" cy="780177"/>
            <a:chOff x="4563611" y="1333499"/>
            <a:chExt cx="780177" cy="780177"/>
          </a:xfrm>
        </p:grpSpPr>
        <p:pic>
          <p:nvPicPr>
            <p:cNvPr id="16" name="Picture 15">
              <a:extLst>
                <a:ext uri="{FF2B5EF4-FFF2-40B4-BE49-F238E27FC236}">
                  <a16:creationId xmlns:a16="http://schemas.microsoft.com/office/drawing/2014/main" id="{8FCE2274-48C3-4AB5-9845-E9554847F019}"/>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7" name="TextBox 16">
              <a:extLst>
                <a:ext uri="{FF2B5EF4-FFF2-40B4-BE49-F238E27FC236}">
                  <a16:creationId xmlns:a16="http://schemas.microsoft.com/office/drawing/2014/main" id="{E52F9C49-B292-4B38-A84F-DB1BE636061F}"/>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spTree>
    <p:extLst>
      <p:ext uri="{BB962C8B-B14F-4D97-AF65-F5344CB8AC3E}">
        <p14:creationId xmlns:p14="http://schemas.microsoft.com/office/powerpoint/2010/main" val="156590361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des données de magpi (format Excel)</a:t>
            </a:r>
          </a:p>
        </p:txBody>
      </p:sp>
      <p:pic>
        <p:nvPicPr>
          <p:cNvPr id="3" name="Picture 2">
            <a:extLst>
              <a:ext uri="{FF2B5EF4-FFF2-40B4-BE49-F238E27FC236}">
                <a16:creationId xmlns:a16="http://schemas.microsoft.com/office/drawing/2014/main" id="{1F39ABF4-6C65-486D-AAFB-3138BD86A73E}"/>
              </a:ext>
            </a:extLst>
          </p:cNvPr>
          <p:cNvPicPr>
            <a:picLocks noChangeAspect="1"/>
          </p:cNvPicPr>
          <p:nvPr/>
        </p:nvPicPr>
        <p:blipFill rotWithShape="1">
          <a:blip r:embed="rId2"/>
          <a:srcRect l="1490" r="-1"/>
          <a:stretch/>
        </p:blipFill>
        <p:spPr>
          <a:xfrm>
            <a:off x="1406183" y="1768826"/>
            <a:ext cx="9379634" cy="4244519"/>
          </a:xfrm>
          <a:prstGeom prst="rect">
            <a:avLst/>
          </a:prstGeom>
        </p:spPr>
      </p:pic>
      <p:grpSp>
        <p:nvGrpSpPr>
          <p:cNvPr id="4" name="Group 3">
            <a:extLst>
              <a:ext uri="{FF2B5EF4-FFF2-40B4-BE49-F238E27FC236}">
                <a16:creationId xmlns:a16="http://schemas.microsoft.com/office/drawing/2014/main" id="{5CBACF85-565C-4017-927E-E0CA1F12D75F}"/>
              </a:ext>
            </a:extLst>
          </p:cNvPr>
          <p:cNvGrpSpPr/>
          <p:nvPr/>
        </p:nvGrpSpPr>
        <p:grpSpPr>
          <a:xfrm rot="5400000">
            <a:off x="751841" y="4262656"/>
            <a:ext cx="780177" cy="780177"/>
            <a:chOff x="4563611" y="1333499"/>
            <a:chExt cx="780177" cy="780177"/>
          </a:xfrm>
        </p:grpSpPr>
        <p:pic>
          <p:nvPicPr>
            <p:cNvPr id="5" name="Picture 4">
              <a:extLst>
                <a:ext uri="{FF2B5EF4-FFF2-40B4-BE49-F238E27FC236}">
                  <a16:creationId xmlns:a16="http://schemas.microsoft.com/office/drawing/2014/main" id="{8595D512-CBE8-4384-9A8E-573630D5346D}"/>
                </a:ext>
              </a:extLst>
            </p:cNvPr>
            <p:cNvPicPr>
              <a:picLocks noChangeAspect="1"/>
            </p:cNvPicPr>
            <p:nvPr/>
          </p:nvPicPr>
          <p:blipFill>
            <a:blip r:embed="rId3"/>
            <a:stretch>
              <a:fillRect/>
            </a:stretch>
          </p:blipFill>
          <p:spPr>
            <a:xfrm>
              <a:off x="4563611" y="1333499"/>
              <a:ext cx="780177" cy="780177"/>
            </a:xfrm>
            <a:prstGeom prst="rect">
              <a:avLst/>
            </a:prstGeom>
          </p:spPr>
        </p:pic>
        <p:sp>
          <p:nvSpPr>
            <p:cNvPr id="6" name="TextBox 5">
              <a:extLst>
                <a:ext uri="{FF2B5EF4-FFF2-40B4-BE49-F238E27FC236}">
                  <a16:creationId xmlns:a16="http://schemas.microsoft.com/office/drawing/2014/main" id="{92A08F38-C818-4BB0-9805-AC2F31873832}"/>
                </a:ext>
              </a:extLst>
            </p:cNvPr>
            <p:cNvSpPr txBox="1"/>
            <p:nvPr/>
          </p:nvSpPr>
          <p:spPr>
            <a:xfrm>
              <a:off x="4739646" y="1631659"/>
              <a:ext cx="461665" cy="369332"/>
            </a:xfrm>
            <a:prstGeom prst="rect">
              <a:avLst/>
            </a:prstGeom>
            <a:noFill/>
          </p:spPr>
          <p:txBody>
            <a:bodyPr vert="vert270" wrap="square" rtlCol="0">
              <a:spAutoFit/>
            </a:bodyPr>
            <a:lstStyle/>
            <a:p>
              <a:pPr algn="ctr"/>
              <a:r>
                <a:rPr lang="fr-FR" b="1" dirty="0"/>
                <a:t>4</a:t>
              </a:r>
            </a:p>
          </p:txBody>
        </p:sp>
      </p:grpSp>
      <p:grpSp>
        <p:nvGrpSpPr>
          <p:cNvPr id="7" name="Group 6">
            <a:extLst>
              <a:ext uri="{FF2B5EF4-FFF2-40B4-BE49-F238E27FC236}">
                <a16:creationId xmlns:a16="http://schemas.microsoft.com/office/drawing/2014/main" id="{3C52DDA7-D39E-48DA-8C4B-B737DBFF3445}"/>
              </a:ext>
            </a:extLst>
          </p:cNvPr>
          <p:cNvGrpSpPr/>
          <p:nvPr/>
        </p:nvGrpSpPr>
        <p:grpSpPr>
          <a:xfrm>
            <a:off x="6175696" y="3110908"/>
            <a:ext cx="780177" cy="780177"/>
            <a:chOff x="4563611" y="1333499"/>
            <a:chExt cx="780177" cy="780177"/>
          </a:xfrm>
        </p:grpSpPr>
        <p:pic>
          <p:nvPicPr>
            <p:cNvPr id="8" name="Picture 7">
              <a:extLst>
                <a:ext uri="{FF2B5EF4-FFF2-40B4-BE49-F238E27FC236}">
                  <a16:creationId xmlns:a16="http://schemas.microsoft.com/office/drawing/2014/main" id="{5F19C0ED-853D-4A5D-96C8-A5C71D885149}"/>
                </a:ext>
              </a:extLst>
            </p:cNvPr>
            <p:cNvPicPr>
              <a:picLocks noChangeAspect="1"/>
            </p:cNvPicPr>
            <p:nvPr/>
          </p:nvPicPr>
          <p:blipFill>
            <a:blip r:embed="rId3"/>
            <a:stretch>
              <a:fillRect/>
            </a:stretch>
          </p:blipFill>
          <p:spPr>
            <a:xfrm>
              <a:off x="4563611" y="1333499"/>
              <a:ext cx="780177" cy="780177"/>
            </a:xfrm>
            <a:prstGeom prst="rect">
              <a:avLst/>
            </a:prstGeom>
          </p:spPr>
        </p:pic>
        <p:sp>
          <p:nvSpPr>
            <p:cNvPr id="9" name="TextBox 8">
              <a:extLst>
                <a:ext uri="{FF2B5EF4-FFF2-40B4-BE49-F238E27FC236}">
                  <a16:creationId xmlns:a16="http://schemas.microsoft.com/office/drawing/2014/main" id="{5E97E993-A803-46B4-B4A6-CE6A641F6DF5}"/>
                </a:ext>
              </a:extLst>
            </p:cNvPr>
            <p:cNvSpPr txBox="1"/>
            <p:nvPr/>
          </p:nvSpPr>
          <p:spPr>
            <a:xfrm>
              <a:off x="4847438" y="1631659"/>
              <a:ext cx="246077" cy="369332"/>
            </a:xfrm>
            <a:prstGeom prst="rect">
              <a:avLst/>
            </a:prstGeom>
            <a:noFill/>
          </p:spPr>
          <p:txBody>
            <a:bodyPr wrap="square" rtlCol="0">
              <a:spAutoFit/>
            </a:bodyPr>
            <a:lstStyle/>
            <a:p>
              <a:r>
                <a:rPr lang="fr-FR" b="1" dirty="0"/>
                <a:t>3</a:t>
              </a:r>
            </a:p>
          </p:txBody>
        </p:sp>
      </p:grpSp>
      <p:grpSp>
        <p:nvGrpSpPr>
          <p:cNvPr id="10" name="Group 9">
            <a:extLst>
              <a:ext uri="{FF2B5EF4-FFF2-40B4-BE49-F238E27FC236}">
                <a16:creationId xmlns:a16="http://schemas.microsoft.com/office/drawing/2014/main" id="{7A495330-A6EA-492F-937A-939A8F9D0520}"/>
              </a:ext>
            </a:extLst>
          </p:cNvPr>
          <p:cNvGrpSpPr/>
          <p:nvPr/>
        </p:nvGrpSpPr>
        <p:grpSpPr>
          <a:xfrm rot="5400000">
            <a:off x="7402642" y="3845996"/>
            <a:ext cx="780177" cy="780177"/>
            <a:chOff x="4563611" y="1333499"/>
            <a:chExt cx="780177" cy="780177"/>
          </a:xfrm>
        </p:grpSpPr>
        <p:pic>
          <p:nvPicPr>
            <p:cNvPr id="11" name="Picture 10">
              <a:extLst>
                <a:ext uri="{FF2B5EF4-FFF2-40B4-BE49-F238E27FC236}">
                  <a16:creationId xmlns:a16="http://schemas.microsoft.com/office/drawing/2014/main" id="{5920F48F-2DE5-42A3-9951-2C46CDDCAF1A}"/>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2" name="TextBox 11">
              <a:extLst>
                <a:ext uri="{FF2B5EF4-FFF2-40B4-BE49-F238E27FC236}">
                  <a16:creationId xmlns:a16="http://schemas.microsoft.com/office/drawing/2014/main" id="{689505BB-7A23-4A76-A572-4A0567FEE3DC}"/>
                </a:ext>
              </a:extLst>
            </p:cNvPr>
            <p:cNvSpPr txBox="1"/>
            <p:nvPr/>
          </p:nvSpPr>
          <p:spPr>
            <a:xfrm>
              <a:off x="4739646" y="1631659"/>
              <a:ext cx="461665" cy="369332"/>
            </a:xfrm>
            <a:prstGeom prst="rect">
              <a:avLst/>
            </a:prstGeom>
            <a:noFill/>
          </p:spPr>
          <p:txBody>
            <a:bodyPr vert="vert270" wrap="square" rtlCol="0">
              <a:spAutoFit/>
            </a:bodyPr>
            <a:lstStyle/>
            <a:p>
              <a:pPr algn="ctr"/>
              <a:r>
                <a:rPr lang="fr-FR" b="1" dirty="0"/>
                <a:t>5</a:t>
              </a:r>
            </a:p>
          </p:txBody>
        </p:sp>
      </p:grpSp>
    </p:spTree>
    <p:extLst>
      <p:ext uri="{BB962C8B-B14F-4D97-AF65-F5344CB8AC3E}">
        <p14:creationId xmlns:p14="http://schemas.microsoft.com/office/powerpoint/2010/main" val="360587303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3">
            <a:extLst>
              <a:ext uri="{FF2B5EF4-FFF2-40B4-BE49-F238E27FC236}">
                <a16:creationId xmlns:a16="http://schemas.microsoft.com/office/drawing/2014/main" id="{DE0DCB65-6AFA-48A0-B071-441AD682D668}"/>
              </a:ext>
            </a:extLst>
          </p:cNvPr>
          <p:cNvPicPr>
            <a:picLocks noGrp="1" noChangeAspect="1"/>
          </p:cNvPicPr>
          <p:nvPr>
            <p:ph idx="1"/>
          </p:nvPr>
        </p:nvPicPr>
        <p:blipFill>
          <a:blip r:embed="rId2"/>
          <a:stretch>
            <a:fillRect/>
          </a:stretch>
        </p:blipFill>
        <p:spPr>
          <a:xfrm>
            <a:off x="2734073" y="2950646"/>
            <a:ext cx="5981700" cy="1790700"/>
          </a:xfrm>
          <a:prstGeom prst="rect">
            <a:avLst/>
          </a:prstGeom>
        </p:spPr>
      </p:pic>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Export des données de magpi (format Excel)</a:t>
            </a:r>
          </a:p>
        </p:txBody>
      </p:sp>
      <p:grpSp>
        <p:nvGrpSpPr>
          <p:cNvPr id="7" name="Group 6">
            <a:extLst>
              <a:ext uri="{FF2B5EF4-FFF2-40B4-BE49-F238E27FC236}">
                <a16:creationId xmlns:a16="http://schemas.microsoft.com/office/drawing/2014/main" id="{3C52DDA7-D39E-48DA-8C4B-B737DBFF3445}"/>
              </a:ext>
            </a:extLst>
          </p:cNvPr>
          <p:cNvGrpSpPr/>
          <p:nvPr/>
        </p:nvGrpSpPr>
        <p:grpSpPr>
          <a:xfrm>
            <a:off x="6134122" y="3961169"/>
            <a:ext cx="780177" cy="780177"/>
            <a:chOff x="4563611" y="1333499"/>
            <a:chExt cx="780177" cy="780177"/>
          </a:xfrm>
        </p:grpSpPr>
        <p:pic>
          <p:nvPicPr>
            <p:cNvPr id="8" name="Picture 7">
              <a:extLst>
                <a:ext uri="{FF2B5EF4-FFF2-40B4-BE49-F238E27FC236}">
                  <a16:creationId xmlns:a16="http://schemas.microsoft.com/office/drawing/2014/main" id="{5F19C0ED-853D-4A5D-96C8-A5C71D885149}"/>
                </a:ext>
              </a:extLst>
            </p:cNvPr>
            <p:cNvPicPr>
              <a:picLocks noChangeAspect="1"/>
            </p:cNvPicPr>
            <p:nvPr/>
          </p:nvPicPr>
          <p:blipFill>
            <a:blip r:embed="rId3"/>
            <a:stretch>
              <a:fillRect/>
            </a:stretch>
          </p:blipFill>
          <p:spPr>
            <a:xfrm>
              <a:off x="4563611" y="1333499"/>
              <a:ext cx="780177" cy="780177"/>
            </a:xfrm>
            <a:prstGeom prst="rect">
              <a:avLst/>
            </a:prstGeom>
          </p:spPr>
        </p:pic>
        <p:sp>
          <p:nvSpPr>
            <p:cNvPr id="9" name="TextBox 8">
              <a:extLst>
                <a:ext uri="{FF2B5EF4-FFF2-40B4-BE49-F238E27FC236}">
                  <a16:creationId xmlns:a16="http://schemas.microsoft.com/office/drawing/2014/main" id="{5E97E993-A803-46B4-B4A6-CE6A641F6DF5}"/>
                </a:ext>
              </a:extLst>
            </p:cNvPr>
            <p:cNvSpPr txBox="1"/>
            <p:nvPr/>
          </p:nvSpPr>
          <p:spPr>
            <a:xfrm>
              <a:off x="4847438" y="1631659"/>
              <a:ext cx="246077" cy="369332"/>
            </a:xfrm>
            <a:prstGeom prst="rect">
              <a:avLst/>
            </a:prstGeom>
            <a:noFill/>
          </p:spPr>
          <p:txBody>
            <a:bodyPr wrap="square" rtlCol="0">
              <a:spAutoFit/>
            </a:bodyPr>
            <a:lstStyle/>
            <a:p>
              <a:r>
                <a:rPr lang="fr-FR" b="1" dirty="0"/>
                <a:t>6</a:t>
              </a:r>
            </a:p>
          </p:txBody>
        </p:sp>
      </p:grpSp>
      <p:grpSp>
        <p:nvGrpSpPr>
          <p:cNvPr id="14" name="Group 13">
            <a:extLst>
              <a:ext uri="{FF2B5EF4-FFF2-40B4-BE49-F238E27FC236}">
                <a16:creationId xmlns:a16="http://schemas.microsoft.com/office/drawing/2014/main" id="{4EA9B7FD-13D5-4AF7-B0A8-FC4C5F7EF2AF}"/>
              </a:ext>
            </a:extLst>
          </p:cNvPr>
          <p:cNvGrpSpPr/>
          <p:nvPr/>
        </p:nvGrpSpPr>
        <p:grpSpPr>
          <a:xfrm>
            <a:off x="3409749" y="4351257"/>
            <a:ext cx="780177" cy="780177"/>
            <a:chOff x="4563611" y="1333499"/>
            <a:chExt cx="780177" cy="780177"/>
          </a:xfrm>
        </p:grpSpPr>
        <p:pic>
          <p:nvPicPr>
            <p:cNvPr id="15" name="Picture 14">
              <a:extLst>
                <a:ext uri="{FF2B5EF4-FFF2-40B4-BE49-F238E27FC236}">
                  <a16:creationId xmlns:a16="http://schemas.microsoft.com/office/drawing/2014/main" id="{F4895210-EDE5-4F6D-963B-163FE3263737}"/>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6" name="TextBox 15">
              <a:extLst>
                <a:ext uri="{FF2B5EF4-FFF2-40B4-BE49-F238E27FC236}">
                  <a16:creationId xmlns:a16="http://schemas.microsoft.com/office/drawing/2014/main" id="{4BD999FC-19EC-40CE-97FF-A677756A11C2}"/>
                </a:ext>
              </a:extLst>
            </p:cNvPr>
            <p:cNvSpPr txBox="1"/>
            <p:nvPr/>
          </p:nvSpPr>
          <p:spPr>
            <a:xfrm>
              <a:off x="4847438" y="1631659"/>
              <a:ext cx="246077" cy="369332"/>
            </a:xfrm>
            <a:prstGeom prst="rect">
              <a:avLst/>
            </a:prstGeom>
            <a:noFill/>
          </p:spPr>
          <p:txBody>
            <a:bodyPr wrap="square" rtlCol="0">
              <a:spAutoFit/>
            </a:bodyPr>
            <a:lstStyle/>
            <a:p>
              <a:r>
                <a:rPr lang="fr-FR" b="1" dirty="0"/>
                <a:t>7</a:t>
              </a:r>
            </a:p>
          </p:txBody>
        </p:sp>
      </p:grpSp>
    </p:spTree>
    <p:extLst>
      <p:ext uri="{BB962C8B-B14F-4D97-AF65-F5344CB8AC3E}">
        <p14:creationId xmlns:p14="http://schemas.microsoft.com/office/powerpoint/2010/main" val="887283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Eteindre la fonction GPS</a:t>
            </a:r>
          </a:p>
        </p:txBody>
      </p:sp>
      <p:pic>
        <p:nvPicPr>
          <p:cNvPr id="7" name="Content Placeholder 6">
            <a:extLst>
              <a:ext uri="{FF2B5EF4-FFF2-40B4-BE49-F238E27FC236}">
                <a16:creationId xmlns:a16="http://schemas.microsoft.com/office/drawing/2014/main" id="{50FEDF3B-6B28-41C4-9983-6768105B7E5A}"/>
              </a:ext>
            </a:extLst>
          </p:cNvPr>
          <p:cNvPicPr>
            <a:picLocks noGrp="1" noChangeAspect="1"/>
          </p:cNvPicPr>
          <p:nvPr>
            <p:ph idx="1"/>
          </p:nvPr>
        </p:nvPicPr>
        <p:blipFill>
          <a:blip r:embed="rId2"/>
          <a:stretch>
            <a:fillRect/>
          </a:stretch>
        </p:blipFill>
        <p:spPr>
          <a:xfrm>
            <a:off x="-1" y="1062727"/>
            <a:ext cx="5935579" cy="5749261"/>
          </a:xfrm>
        </p:spPr>
      </p:pic>
      <p:grpSp>
        <p:nvGrpSpPr>
          <p:cNvPr id="8" name="Group 7">
            <a:extLst>
              <a:ext uri="{FF2B5EF4-FFF2-40B4-BE49-F238E27FC236}">
                <a16:creationId xmlns:a16="http://schemas.microsoft.com/office/drawing/2014/main" id="{F1C25400-4943-4039-AC8D-94252F1B2AED}"/>
              </a:ext>
            </a:extLst>
          </p:cNvPr>
          <p:cNvGrpSpPr/>
          <p:nvPr/>
        </p:nvGrpSpPr>
        <p:grpSpPr>
          <a:xfrm>
            <a:off x="5192989" y="1175506"/>
            <a:ext cx="780177" cy="780177"/>
            <a:chOff x="4563611" y="1333499"/>
            <a:chExt cx="780177" cy="780177"/>
          </a:xfrm>
        </p:grpSpPr>
        <p:pic>
          <p:nvPicPr>
            <p:cNvPr id="9" name="Picture 8">
              <a:extLst>
                <a:ext uri="{FF2B5EF4-FFF2-40B4-BE49-F238E27FC236}">
                  <a16:creationId xmlns:a16="http://schemas.microsoft.com/office/drawing/2014/main" id="{4FECA5DF-3486-4598-A0F8-5DF09225C77B}"/>
                </a:ext>
              </a:extLst>
            </p:cNvPr>
            <p:cNvPicPr>
              <a:picLocks noChangeAspect="1"/>
            </p:cNvPicPr>
            <p:nvPr/>
          </p:nvPicPr>
          <p:blipFill>
            <a:blip r:embed="rId3"/>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DB18C242-9C75-4F09-AC95-99B28BFB9058}"/>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
        <p:nvSpPr>
          <p:cNvPr id="15" name="Content Placeholder 2">
            <a:extLst>
              <a:ext uri="{FF2B5EF4-FFF2-40B4-BE49-F238E27FC236}">
                <a16:creationId xmlns:a16="http://schemas.microsoft.com/office/drawing/2014/main" id="{526C6F9B-1FA2-4BD0-A925-EC9B35285A44}"/>
              </a:ext>
            </a:extLst>
          </p:cNvPr>
          <p:cNvSpPr txBox="1">
            <a:spLocks/>
          </p:cNvSpPr>
          <p:nvPr/>
        </p:nvSpPr>
        <p:spPr>
          <a:xfrm>
            <a:off x="6790931" y="1955683"/>
            <a:ext cx="5173957" cy="422134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fr-FR" dirty="0"/>
              <a:t>Eteindre la fonction GPS pour garantir l’anonymat des ménages et préserver la batterie de la tablette</a:t>
            </a:r>
          </a:p>
          <a:p>
            <a:endParaRPr lang="fr-FR" dirty="0"/>
          </a:p>
        </p:txBody>
      </p:sp>
    </p:spTree>
    <p:extLst>
      <p:ext uri="{BB962C8B-B14F-4D97-AF65-F5344CB8AC3E}">
        <p14:creationId xmlns:p14="http://schemas.microsoft.com/office/powerpoint/2010/main" val="335197071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BD8CA2E4-21B2-4D9E-A4FA-6CB5326C7ED2}"/>
              </a:ext>
            </a:extLst>
          </p:cNvPr>
          <p:cNvPicPr>
            <a:picLocks noChangeAspect="1"/>
          </p:cNvPicPr>
          <p:nvPr/>
        </p:nvPicPr>
        <p:blipFill rotWithShape="1">
          <a:blip r:embed="rId2"/>
          <a:srcRect b="11375"/>
          <a:stretch/>
        </p:blipFill>
        <p:spPr>
          <a:xfrm>
            <a:off x="3080203" y="2370788"/>
            <a:ext cx="6031593" cy="2821997"/>
          </a:xfrm>
          <a:prstGeom prst="rect">
            <a:avLst/>
          </a:prstGeom>
        </p:spPr>
      </p:pic>
    </p:spTree>
    <p:extLst>
      <p:ext uri="{BB962C8B-B14F-4D97-AF65-F5344CB8AC3E}">
        <p14:creationId xmlns:p14="http://schemas.microsoft.com/office/powerpoint/2010/main" val="61825780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5081002"/>
          </a:xfrm>
        </p:spPr>
        <p:txBody>
          <a:bodyPr>
            <a:normAutofit/>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lgn="ctr">
              <a:buNone/>
            </a:pPr>
            <a:r>
              <a:rPr lang="fr-FR" sz="2800" i="0" dirty="0">
                <a:solidFill>
                  <a:srgbClr val="50B4C8"/>
                </a:solidFill>
                <a:latin typeface="Calibri" panose="020F0502020204030204" pitchFamily="34" charset="0"/>
                <a:cs typeface="Calibri" panose="020F0502020204030204" pitchFamily="34" charset="0"/>
              </a:rPr>
              <a:t>Attention: archiver toujours la base de donnée originale (sans modification) sur le Google Drive</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BD8CA2E4-21B2-4D9E-A4FA-6CB5326C7ED2}"/>
              </a:ext>
            </a:extLst>
          </p:cNvPr>
          <p:cNvPicPr>
            <a:picLocks noChangeAspect="1"/>
          </p:cNvPicPr>
          <p:nvPr/>
        </p:nvPicPr>
        <p:blipFill rotWithShape="1">
          <a:blip r:embed="rId2"/>
          <a:srcRect b="11375"/>
          <a:stretch/>
        </p:blipFill>
        <p:spPr>
          <a:xfrm>
            <a:off x="3080203" y="2370788"/>
            <a:ext cx="6031593" cy="2821997"/>
          </a:xfrm>
          <a:prstGeom prst="rect">
            <a:avLst/>
          </a:prstGeom>
        </p:spPr>
      </p:pic>
    </p:spTree>
    <p:extLst>
      <p:ext uri="{BB962C8B-B14F-4D97-AF65-F5344CB8AC3E}">
        <p14:creationId xmlns:p14="http://schemas.microsoft.com/office/powerpoint/2010/main" val="421500079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DB8F8CBC-C0B4-4EDA-BFBC-8770F7CA5902}"/>
              </a:ext>
            </a:extLst>
          </p:cNvPr>
          <p:cNvPicPr>
            <a:picLocks noChangeAspect="1"/>
          </p:cNvPicPr>
          <p:nvPr/>
        </p:nvPicPr>
        <p:blipFill>
          <a:blip r:embed="rId2"/>
          <a:stretch>
            <a:fillRect/>
          </a:stretch>
        </p:blipFill>
        <p:spPr>
          <a:xfrm>
            <a:off x="2648581" y="1844842"/>
            <a:ext cx="6894838" cy="4750712"/>
          </a:xfrm>
          <a:prstGeom prst="rect">
            <a:avLst/>
          </a:prstGeom>
        </p:spPr>
      </p:pic>
    </p:spTree>
    <p:extLst>
      <p:ext uri="{BB962C8B-B14F-4D97-AF65-F5344CB8AC3E}">
        <p14:creationId xmlns:p14="http://schemas.microsoft.com/office/powerpoint/2010/main" val="33249127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984F6040-DFAE-4323-BC78-E864723B5EC2}"/>
              </a:ext>
            </a:extLst>
          </p:cNvPr>
          <p:cNvPicPr>
            <a:picLocks noChangeAspect="1"/>
          </p:cNvPicPr>
          <p:nvPr/>
        </p:nvPicPr>
        <p:blipFill rotWithShape="1">
          <a:blip r:embed="rId2"/>
          <a:srcRect b="13668"/>
          <a:stretch/>
        </p:blipFill>
        <p:spPr>
          <a:xfrm>
            <a:off x="3028039" y="2523008"/>
            <a:ext cx="6135922" cy="2309051"/>
          </a:xfrm>
          <a:prstGeom prst="rect">
            <a:avLst/>
          </a:prstGeom>
        </p:spPr>
      </p:pic>
      <p:sp>
        <p:nvSpPr>
          <p:cNvPr id="8" name="TextBox 7">
            <a:extLst>
              <a:ext uri="{FF2B5EF4-FFF2-40B4-BE49-F238E27FC236}">
                <a16:creationId xmlns:a16="http://schemas.microsoft.com/office/drawing/2014/main" id="{0FBF9B32-5EA7-45F4-B10F-476D39DA10F3}"/>
              </a:ext>
            </a:extLst>
          </p:cNvPr>
          <p:cNvSpPr txBox="1"/>
          <p:nvPr/>
        </p:nvSpPr>
        <p:spPr>
          <a:xfrm>
            <a:off x="3401956" y="4182574"/>
            <a:ext cx="4718587" cy="302144"/>
          </a:xfrm>
          <a:prstGeom prst="rect">
            <a:avLst/>
          </a:prstGeom>
          <a:noFill/>
          <a:ln w="28575">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33999470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984F6040-DFAE-4323-BC78-E864723B5EC2}"/>
              </a:ext>
            </a:extLst>
          </p:cNvPr>
          <p:cNvPicPr>
            <a:picLocks noChangeAspect="1"/>
          </p:cNvPicPr>
          <p:nvPr/>
        </p:nvPicPr>
        <p:blipFill rotWithShape="1">
          <a:blip r:embed="rId2"/>
          <a:srcRect b="13668"/>
          <a:stretch/>
        </p:blipFill>
        <p:spPr>
          <a:xfrm>
            <a:off x="3028039" y="2523008"/>
            <a:ext cx="6135922" cy="2309051"/>
          </a:xfrm>
          <a:prstGeom prst="rect">
            <a:avLst/>
          </a:prstGeom>
        </p:spPr>
      </p:pic>
      <p:sp>
        <p:nvSpPr>
          <p:cNvPr id="8" name="TextBox 7">
            <a:extLst>
              <a:ext uri="{FF2B5EF4-FFF2-40B4-BE49-F238E27FC236}">
                <a16:creationId xmlns:a16="http://schemas.microsoft.com/office/drawing/2014/main" id="{0FBF9B32-5EA7-45F4-B10F-476D39DA10F3}"/>
              </a:ext>
            </a:extLst>
          </p:cNvPr>
          <p:cNvSpPr txBox="1"/>
          <p:nvPr/>
        </p:nvSpPr>
        <p:spPr>
          <a:xfrm>
            <a:off x="3401956" y="4182574"/>
            <a:ext cx="4718587" cy="302144"/>
          </a:xfrm>
          <a:prstGeom prst="rect">
            <a:avLst/>
          </a:prstGeom>
          <a:noFill/>
          <a:ln w="28575">
            <a:solidFill>
              <a:srgbClr val="C00000"/>
            </a:solidFill>
          </a:ln>
        </p:spPr>
        <p:txBody>
          <a:bodyPr wrap="square" rtlCol="0">
            <a:spAutoFit/>
          </a:bodyPr>
          <a:lstStyle/>
          <a:p>
            <a:endParaRPr lang="fr-FR" dirty="0"/>
          </a:p>
        </p:txBody>
      </p:sp>
      <p:pic>
        <p:nvPicPr>
          <p:cNvPr id="4098" name="Picture 2" descr="Image result for delete key symbol">
            <a:extLst>
              <a:ext uri="{FF2B5EF4-FFF2-40B4-BE49-F238E27FC236}">
                <a16:creationId xmlns:a16="http://schemas.microsoft.com/office/drawing/2014/main" id="{ABA0A538-9996-4A56-B827-26CE325F71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4140699"/>
            <a:ext cx="385894" cy="385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20980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Vérifier que les questions avec skip pattern ont bien été sautées. </a:t>
            </a: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D062E9D7-4CFE-4BA0-BFBB-12F942DC8C67}"/>
              </a:ext>
            </a:extLst>
          </p:cNvPr>
          <p:cNvPicPr>
            <a:picLocks noChangeAspect="1"/>
          </p:cNvPicPr>
          <p:nvPr/>
        </p:nvPicPr>
        <p:blipFill rotWithShape="1">
          <a:blip r:embed="rId2"/>
          <a:srcRect b="13668"/>
          <a:stretch/>
        </p:blipFill>
        <p:spPr>
          <a:xfrm>
            <a:off x="3028039" y="2523008"/>
            <a:ext cx="6135922" cy="2309051"/>
          </a:xfrm>
          <a:prstGeom prst="rect">
            <a:avLst/>
          </a:prstGeom>
        </p:spPr>
      </p:pic>
      <p:sp>
        <p:nvSpPr>
          <p:cNvPr id="7" name="Rectangle 6">
            <a:extLst>
              <a:ext uri="{FF2B5EF4-FFF2-40B4-BE49-F238E27FC236}">
                <a16:creationId xmlns:a16="http://schemas.microsoft.com/office/drawing/2014/main" id="{7551388B-83B9-4E13-ACC9-1CFCF674A589}"/>
              </a:ext>
            </a:extLst>
          </p:cNvPr>
          <p:cNvSpPr/>
          <p:nvPr/>
        </p:nvSpPr>
        <p:spPr>
          <a:xfrm>
            <a:off x="5754848" y="4253218"/>
            <a:ext cx="1216404" cy="20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TextBox 9">
            <a:extLst>
              <a:ext uri="{FF2B5EF4-FFF2-40B4-BE49-F238E27FC236}">
                <a16:creationId xmlns:a16="http://schemas.microsoft.com/office/drawing/2014/main" id="{5B59CB07-57F7-4CA0-A035-A4CEDBA0DA7D}"/>
              </a:ext>
            </a:extLst>
          </p:cNvPr>
          <p:cNvSpPr txBox="1"/>
          <p:nvPr/>
        </p:nvSpPr>
        <p:spPr>
          <a:xfrm>
            <a:off x="3401956" y="4182574"/>
            <a:ext cx="4718587" cy="302144"/>
          </a:xfrm>
          <a:prstGeom prst="rect">
            <a:avLst/>
          </a:prstGeom>
          <a:noFill/>
          <a:ln w="28575">
            <a:solidFill>
              <a:srgbClr val="C00000"/>
            </a:solidFill>
          </a:ln>
        </p:spPr>
        <p:txBody>
          <a:bodyPr wrap="square" rtlCol="0">
            <a:spAutoFit/>
          </a:bodyPr>
          <a:lstStyle/>
          <a:p>
            <a:endParaRPr lang="fr-FR" dirty="0"/>
          </a:p>
        </p:txBody>
      </p:sp>
    </p:spTree>
    <p:extLst>
      <p:ext uri="{BB962C8B-B14F-4D97-AF65-F5344CB8AC3E}">
        <p14:creationId xmlns:p14="http://schemas.microsoft.com/office/powerpoint/2010/main" val="157570668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Lors de l’export Excel, la première colonne contiendra seulement le nom des variables </a:t>
            </a: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r>
              <a:rPr lang="fr-FR" sz="2800" i="0" dirty="0">
                <a:latin typeface="Calibri" panose="020F0502020204030204" pitchFamily="34" charset="0"/>
                <a:cs typeface="Calibri" panose="020F0502020204030204" pitchFamily="34" charset="0"/>
              </a:rPr>
              <a:t>1. Envoyez cette version à l’équipe SBS/CDC</a:t>
            </a: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551388B-83B9-4E13-ACC9-1CFCF674A589}"/>
              </a:ext>
            </a:extLst>
          </p:cNvPr>
          <p:cNvSpPr/>
          <p:nvPr/>
        </p:nvSpPr>
        <p:spPr>
          <a:xfrm>
            <a:off x="5754848" y="4253218"/>
            <a:ext cx="1216404" cy="20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a:extLst>
              <a:ext uri="{FF2B5EF4-FFF2-40B4-BE49-F238E27FC236}">
                <a16:creationId xmlns:a16="http://schemas.microsoft.com/office/drawing/2014/main" id="{F61806C6-4C63-4A7B-878D-34BF4DAE5AD2}"/>
              </a:ext>
            </a:extLst>
          </p:cNvPr>
          <p:cNvPicPr>
            <a:picLocks noChangeAspect="1"/>
          </p:cNvPicPr>
          <p:nvPr/>
        </p:nvPicPr>
        <p:blipFill rotWithShape="1">
          <a:blip r:embed="rId2"/>
          <a:srcRect b="41938"/>
          <a:stretch/>
        </p:blipFill>
        <p:spPr>
          <a:xfrm>
            <a:off x="1676859" y="2461581"/>
            <a:ext cx="9372382" cy="1551344"/>
          </a:xfrm>
          <a:prstGeom prst="rect">
            <a:avLst/>
          </a:prstGeom>
        </p:spPr>
      </p:pic>
    </p:spTree>
    <p:extLst>
      <p:ext uri="{BB962C8B-B14F-4D97-AF65-F5344CB8AC3E}">
        <p14:creationId xmlns:p14="http://schemas.microsoft.com/office/powerpoint/2010/main" val="374342472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normAutofit fontScale="92500" lnSpcReduction="10000"/>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Lors de l’export Excel, la première colonne contiendra seulement le nom des variables </a:t>
            </a: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514350" lvl="2" indent="-514350">
              <a:buAutoNum type="arabicPeriod"/>
            </a:pPr>
            <a:r>
              <a:rPr lang="fr-FR" sz="2800" i="0" dirty="0">
                <a:latin typeface="Calibri" panose="020F0502020204030204" pitchFamily="34" charset="0"/>
                <a:cs typeface="Calibri" panose="020F0502020204030204" pitchFamily="34" charset="0"/>
              </a:rPr>
              <a:t>Envoyez cette version à l’équipe SBS/CDC</a:t>
            </a:r>
          </a:p>
          <a:p>
            <a:pPr marL="457200" lvl="2" indent="-457200">
              <a:buAutoNum type="arabicPeriod"/>
            </a:pPr>
            <a:r>
              <a:rPr lang="fr-FR" sz="2800" i="0" dirty="0">
                <a:latin typeface="Calibri" panose="020F0502020204030204" pitchFamily="34" charset="0"/>
                <a:cs typeface="Calibri" panose="020F0502020204030204" pitchFamily="34" charset="0"/>
              </a:rPr>
              <a:t>Créer un copie du document Excel</a:t>
            </a:r>
          </a:p>
          <a:p>
            <a:pPr marL="457200" lvl="2" indent="-457200">
              <a:buAutoNum type="arabicPeriod"/>
            </a:pPr>
            <a:r>
              <a:rPr lang="fr-FR" sz="2800" i="0" dirty="0" err="1">
                <a:latin typeface="Calibri" panose="020F0502020204030204" pitchFamily="34" charset="0"/>
                <a:cs typeface="Calibri" panose="020F0502020204030204" pitchFamily="34" charset="0"/>
              </a:rPr>
              <a:t>Re-écrire</a:t>
            </a:r>
            <a:r>
              <a:rPr lang="fr-FR" sz="2800" i="0" dirty="0">
                <a:latin typeface="Calibri" panose="020F0502020204030204" pitchFamily="34" charset="0"/>
                <a:cs typeface="Calibri" panose="020F0502020204030204" pitchFamily="34" charset="0"/>
              </a:rPr>
              <a:t> la question exacte </a:t>
            </a:r>
          </a:p>
          <a:p>
            <a:pPr marL="457200" lvl="2" indent="-457200">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551388B-83B9-4E13-ACC9-1CFCF674A589}"/>
              </a:ext>
            </a:extLst>
          </p:cNvPr>
          <p:cNvSpPr/>
          <p:nvPr/>
        </p:nvSpPr>
        <p:spPr>
          <a:xfrm>
            <a:off x="5754848" y="4253218"/>
            <a:ext cx="1216404" cy="20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a:extLst>
              <a:ext uri="{FF2B5EF4-FFF2-40B4-BE49-F238E27FC236}">
                <a16:creationId xmlns:a16="http://schemas.microsoft.com/office/drawing/2014/main" id="{F61806C6-4C63-4A7B-878D-34BF4DAE5AD2}"/>
              </a:ext>
            </a:extLst>
          </p:cNvPr>
          <p:cNvPicPr>
            <a:picLocks noChangeAspect="1"/>
          </p:cNvPicPr>
          <p:nvPr/>
        </p:nvPicPr>
        <p:blipFill rotWithShape="1">
          <a:blip r:embed="rId2"/>
          <a:srcRect b="41938"/>
          <a:stretch/>
        </p:blipFill>
        <p:spPr>
          <a:xfrm>
            <a:off x="1676859" y="2461581"/>
            <a:ext cx="9372382" cy="1551344"/>
          </a:xfrm>
          <a:prstGeom prst="rect">
            <a:avLst/>
          </a:prstGeom>
        </p:spPr>
      </p:pic>
    </p:spTree>
    <p:extLst>
      <p:ext uri="{BB962C8B-B14F-4D97-AF65-F5344CB8AC3E}">
        <p14:creationId xmlns:p14="http://schemas.microsoft.com/office/powerpoint/2010/main" val="235694176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Nettoyage des données</a:t>
            </a:r>
          </a:p>
        </p:txBody>
      </p:sp>
      <p:sp>
        <p:nvSpPr>
          <p:cNvPr id="3" name="Content Placeholder 2">
            <a:extLst>
              <a:ext uri="{FF2B5EF4-FFF2-40B4-BE49-F238E27FC236}">
                <a16:creationId xmlns:a16="http://schemas.microsoft.com/office/drawing/2014/main" id="{0FCEB799-05B4-452D-9172-E170321EEA5D}"/>
              </a:ext>
            </a:extLst>
          </p:cNvPr>
          <p:cNvSpPr>
            <a:spLocks noGrp="1"/>
          </p:cNvSpPr>
          <p:nvPr>
            <p:ph idx="1"/>
          </p:nvPr>
        </p:nvSpPr>
        <p:spPr>
          <a:xfrm>
            <a:off x="676656" y="1303020"/>
            <a:ext cx="10753725" cy="4474845"/>
          </a:xfrm>
        </p:spPr>
        <p:txBody>
          <a:bodyPr/>
          <a:lstStyle/>
          <a:p>
            <a:pPr marL="0" lvl="2" indent="0">
              <a:buNone/>
            </a:pPr>
            <a:r>
              <a:rPr lang="fr-FR" sz="2800" i="0" dirty="0">
                <a:solidFill>
                  <a:srgbClr val="50B4C8"/>
                </a:solidFill>
                <a:latin typeface="Calibri" panose="020F0502020204030204" pitchFamily="34" charset="0"/>
                <a:cs typeface="Calibri" panose="020F0502020204030204" pitchFamily="34" charset="0"/>
              </a:rPr>
              <a:t>Lors de l’export Excel, la première colonne contiendra seulement le nom des variables </a:t>
            </a: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marL="0" lvl="2" indent="0">
              <a:buNone/>
            </a:pPr>
            <a:endParaRPr lang="fr-FR" sz="2800" i="0" dirty="0">
              <a:solidFill>
                <a:srgbClr val="50B4C8"/>
              </a:solidFill>
              <a:latin typeface="Calibri" panose="020F0502020204030204" pitchFamily="34" charset="0"/>
              <a:cs typeface="Calibri" panose="020F0502020204030204" pitchFamily="34" charset="0"/>
            </a:endParaRPr>
          </a:p>
          <a:p>
            <a:pPr lvl="2">
              <a:buFont typeface="Wingdings" panose="05000000000000000000" pitchFamily="2" charset="2"/>
              <a:buChar char="v"/>
            </a:pPr>
            <a:endParaRPr lang="fr-FR" sz="2800" i="0" dirty="0">
              <a:latin typeface="Calibri" panose="020F0502020204030204" pitchFamily="34" charset="0"/>
              <a:cs typeface="Calibri" panose="020F0502020204030204" pitchFamily="34" charset="0"/>
            </a:endParaRPr>
          </a:p>
          <a:p>
            <a:pPr lvl="2">
              <a:buFont typeface="+mj-lt"/>
              <a:buAutoNum type="arabicPeriod"/>
            </a:pPr>
            <a:endParaRPr lang="fr-FR" i="0" dirty="0">
              <a:latin typeface="Calibri" panose="020F0502020204030204" pitchFamily="34" charset="0"/>
              <a:cs typeface="Calibri" panose="020F0502020204030204" pitchFamily="34" charset="0"/>
            </a:endParaRPr>
          </a:p>
          <a:p>
            <a:pPr lvl="2">
              <a:buFont typeface="Wingdings" panose="05000000000000000000" pitchFamily="2" charset="2"/>
              <a:buChar char="§"/>
            </a:pPr>
            <a:endParaRPr lang="fr-FR" i="0" dirty="0">
              <a:latin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551388B-83B9-4E13-ACC9-1CFCF674A589}"/>
              </a:ext>
            </a:extLst>
          </p:cNvPr>
          <p:cNvSpPr/>
          <p:nvPr/>
        </p:nvSpPr>
        <p:spPr>
          <a:xfrm>
            <a:off x="5754848" y="4253218"/>
            <a:ext cx="1216404" cy="209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 name="Picture 8">
            <a:extLst>
              <a:ext uri="{FF2B5EF4-FFF2-40B4-BE49-F238E27FC236}">
                <a16:creationId xmlns:a16="http://schemas.microsoft.com/office/drawing/2014/main" id="{F61806C6-4C63-4A7B-878D-34BF4DAE5AD2}"/>
              </a:ext>
            </a:extLst>
          </p:cNvPr>
          <p:cNvPicPr>
            <a:picLocks noChangeAspect="1"/>
          </p:cNvPicPr>
          <p:nvPr/>
        </p:nvPicPr>
        <p:blipFill rotWithShape="1">
          <a:blip r:embed="rId2"/>
          <a:srcRect b="41938"/>
          <a:stretch/>
        </p:blipFill>
        <p:spPr>
          <a:xfrm>
            <a:off x="1676859" y="2461581"/>
            <a:ext cx="9372382" cy="1551344"/>
          </a:xfrm>
          <a:prstGeom prst="rect">
            <a:avLst/>
          </a:prstGeom>
        </p:spPr>
      </p:pic>
      <p:pic>
        <p:nvPicPr>
          <p:cNvPr id="11" name="Picture 10">
            <a:extLst>
              <a:ext uri="{FF2B5EF4-FFF2-40B4-BE49-F238E27FC236}">
                <a16:creationId xmlns:a16="http://schemas.microsoft.com/office/drawing/2014/main" id="{40FE94AD-41D7-454F-8AC3-BD3AA32CA0DF}"/>
              </a:ext>
            </a:extLst>
          </p:cNvPr>
          <p:cNvPicPr>
            <a:picLocks noChangeAspect="1"/>
          </p:cNvPicPr>
          <p:nvPr/>
        </p:nvPicPr>
        <p:blipFill>
          <a:blip r:embed="rId3"/>
          <a:stretch>
            <a:fillRect/>
          </a:stretch>
        </p:blipFill>
        <p:spPr>
          <a:xfrm>
            <a:off x="709247" y="4833183"/>
            <a:ext cx="10688542" cy="1762371"/>
          </a:xfrm>
          <a:prstGeom prst="rect">
            <a:avLst/>
          </a:prstGeom>
        </p:spPr>
      </p:pic>
      <p:cxnSp>
        <p:nvCxnSpPr>
          <p:cNvPr id="5" name="Straight Arrow Connector 4">
            <a:extLst>
              <a:ext uri="{FF2B5EF4-FFF2-40B4-BE49-F238E27FC236}">
                <a16:creationId xmlns:a16="http://schemas.microsoft.com/office/drawing/2014/main" id="{7BCBCAE8-4B02-4813-9E85-BFDBFDD591AA}"/>
              </a:ext>
            </a:extLst>
          </p:cNvPr>
          <p:cNvCxnSpPr>
            <a:cxnSpLocks/>
          </p:cNvCxnSpPr>
          <p:nvPr/>
        </p:nvCxnSpPr>
        <p:spPr>
          <a:xfrm flipH="1">
            <a:off x="1142760" y="3028426"/>
            <a:ext cx="602150" cy="238247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E5548A3-2BF8-43FB-BCE9-F514408581A2}"/>
              </a:ext>
            </a:extLst>
          </p:cNvPr>
          <p:cNvCxnSpPr>
            <a:cxnSpLocks/>
          </p:cNvCxnSpPr>
          <p:nvPr/>
        </p:nvCxnSpPr>
        <p:spPr>
          <a:xfrm flipH="1">
            <a:off x="4303552" y="3028425"/>
            <a:ext cx="739630" cy="2749440"/>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3A37A1B1-A8E8-4CED-9684-CEFE3C6D6117}"/>
              </a:ext>
            </a:extLst>
          </p:cNvPr>
          <p:cNvCxnSpPr>
            <a:cxnSpLocks/>
          </p:cNvCxnSpPr>
          <p:nvPr/>
        </p:nvCxnSpPr>
        <p:spPr>
          <a:xfrm flipH="1">
            <a:off x="5577281" y="2941835"/>
            <a:ext cx="602150" cy="261314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2AD0865-883C-484D-82C8-52878CD8A0BF}"/>
              </a:ext>
            </a:extLst>
          </p:cNvPr>
          <p:cNvSpPr txBox="1"/>
          <p:nvPr/>
        </p:nvSpPr>
        <p:spPr>
          <a:xfrm>
            <a:off x="922790" y="4079979"/>
            <a:ext cx="9009776" cy="646331"/>
          </a:xfrm>
          <a:prstGeom prst="rect">
            <a:avLst/>
          </a:prstGeom>
          <a:noFill/>
        </p:spPr>
        <p:txBody>
          <a:bodyPr wrap="square" rtlCol="0">
            <a:spAutoFit/>
          </a:bodyPr>
          <a:lstStyle/>
          <a:p>
            <a:r>
              <a:rPr lang="fr-FR" dirty="0">
                <a:highlight>
                  <a:srgbClr val="FFFF00"/>
                </a:highlight>
              </a:rPr>
              <a:t>THIS STEP IS NOT NECESSARY IF YOU USE THE EXCEL QUESTION IMPORT (SLIDE 16) OPTION AS THIS WILL BE YOUR CODEBOOK</a:t>
            </a:r>
          </a:p>
        </p:txBody>
      </p:sp>
    </p:spTree>
    <p:extLst>
      <p:ext uri="{BB962C8B-B14F-4D97-AF65-F5344CB8AC3E}">
        <p14:creationId xmlns:p14="http://schemas.microsoft.com/office/powerpoint/2010/main" val="154138077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Analyse des données </a:t>
            </a:r>
          </a:p>
        </p:txBody>
      </p:sp>
      <p:sp>
        <p:nvSpPr>
          <p:cNvPr id="5" name="Content Placeholder 4">
            <a:extLst>
              <a:ext uri="{FF2B5EF4-FFF2-40B4-BE49-F238E27FC236}">
                <a16:creationId xmlns:a16="http://schemas.microsoft.com/office/drawing/2014/main" id="{C9364A00-C35C-4365-B53B-4D4223FD1C47}"/>
              </a:ext>
            </a:extLst>
          </p:cNvPr>
          <p:cNvSpPr>
            <a:spLocks noGrp="1"/>
          </p:cNvSpPr>
          <p:nvPr>
            <p:ph idx="1"/>
          </p:nvPr>
        </p:nvSpPr>
        <p:spPr/>
        <p:txBody>
          <a:bodyPr/>
          <a:lstStyle/>
          <a:p>
            <a:r>
              <a:rPr lang="fr-FR" dirty="0">
                <a:solidFill>
                  <a:schemeClr val="accent1">
                    <a:lumMod val="75000"/>
                  </a:schemeClr>
                </a:solidFill>
              </a:rPr>
              <a:t>Calculer pour chaque variable (question):</a:t>
            </a:r>
          </a:p>
          <a:p>
            <a:pPr lvl="1"/>
            <a:r>
              <a:rPr lang="fr-FR" dirty="0"/>
              <a:t>La proportion des résultat pas type de réponse</a:t>
            </a:r>
          </a:p>
          <a:p>
            <a:pPr lvl="1"/>
            <a:r>
              <a:rPr lang="fr-FR" dirty="0"/>
              <a:t>L’intervalle de confiance</a:t>
            </a:r>
          </a:p>
          <a:p>
            <a:r>
              <a:rPr lang="fr-FR" dirty="0">
                <a:solidFill>
                  <a:schemeClr val="accent1">
                    <a:lumMod val="75000"/>
                  </a:schemeClr>
                </a:solidFill>
              </a:rPr>
              <a:t>Analyse statistique:</a:t>
            </a:r>
          </a:p>
          <a:p>
            <a:pPr lvl="1"/>
            <a:r>
              <a:rPr lang="fr-FR" dirty="0"/>
              <a:t>Population générale: analyse par sexe et ZS</a:t>
            </a:r>
          </a:p>
          <a:p>
            <a:pPr lvl="1"/>
            <a:r>
              <a:rPr lang="fr-FR" dirty="0"/>
              <a:t>FOSA: analyse par type de FOSA et ZS</a:t>
            </a:r>
          </a:p>
        </p:txBody>
      </p:sp>
    </p:spTree>
    <p:extLst>
      <p:ext uri="{BB962C8B-B14F-4D97-AF65-F5344CB8AC3E}">
        <p14:creationId xmlns:p14="http://schemas.microsoft.com/office/powerpoint/2010/main" val="1364356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Eteindre la fonction GPS</a:t>
            </a:r>
          </a:p>
        </p:txBody>
      </p:sp>
      <p:grpSp>
        <p:nvGrpSpPr>
          <p:cNvPr id="8" name="Group 7">
            <a:extLst>
              <a:ext uri="{FF2B5EF4-FFF2-40B4-BE49-F238E27FC236}">
                <a16:creationId xmlns:a16="http://schemas.microsoft.com/office/drawing/2014/main" id="{F1C25400-4943-4039-AC8D-94252F1B2AED}"/>
              </a:ext>
            </a:extLst>
          </p:cNvPr>
          <p:cNvGrpSpPr/>
          <p:nvPr/>
        </p:nvGrpSpPr>
        <p:grpSpPr>
          <a:xfrm>
            <a:off x="5010981" y="1339166"/>
            <a:ext cx="780177" cy="780177"/>
            <a:chOff x="4563611" y="1333499"/>
            <a:chExt cx="780177" cy="780177"/>
          </a:xfrm>
        </p:grpSpPr>
        <p:pic>
          <p:nvPicPr>
            <p:cNvPr id="9" name="Picture 8">
              <a:extLst>
                <a:ext uri="{FF2B5EF4-FFF2-40B4-BE49-F238E27FC236}">
                  <a16:creationId xmlns:a16="http://schemas.microsoft.com/office/drawing/2014/main" id="{4FECA5DF-3486-4598-A0F8-5DF09225C77B}"/>
                </a:ext>
              </a:extLst>
            </p:cNvPr>
            <p:cNvPicPr>
              <a:picLocks noChangeAspect="1"/>
            </p:cNvPicPr>
            <p:nvPr/>
          </p:nvPicPr>
          <p:blipFill>
            <a:blip r:embed="rId2"/>
            <a:stretch>
              <a:fillRect/>
            </a:stretch>
          </p:blipFill>
          <p:spPr>
            <a:xfrm>
              <a:off x="4563611" y="1333499"/>
              <a:ext cx="780177" cy="780177"/>
            </a:xfrm>
            <a:prstGeom prst="rect">
              <a:avLst/>
            </a:prstGeom>
          </p:spPr>
        </p:pic>
        <p:sp>
          <p:nvSpPr>
            <p:cNvPr id="10" name="TextBox 9">
              <a:extLst>
                <a:ext uri="{FF2B5EF4-FFF2-40B4-BE49-F238E27FC236}">
                  <a16:creationId xmlns:a16="http://schemas.microsoft.com/office/drawing/2014/main" id="{DB18C242-9C75-4F09-AC95-99B28BFB9058}"/>
                </a:ext>
              </a:extLst>
            </p:cNvPr>
            <p:cNvSpPr txBox="1"/>
            <p:nvPr/>
          </p:nvSpPr>
          <p:spPr>
            <a:xfrm>
              <a:off x="4847438" y="1631659"/>
              <a:ext cx="246077" cy="369332"/>
            </a:xfrm>
            <a:prstGeom prst="rect">
              <a:avLst/>
            </a:prstGeom>
            <a:noFill/>
          </p:spPr>
          <p:txBody>
            <a:bodyPr wrap="square" rtlCol="0">
              <a:spAutoFit/>
            </a:bodyPr>
            <a:lstStyle/>
            <a:p>
              <a:r>
                <a:rPr lang="fr-FR" b="1" dirty="0"/>
                <a:t>1</a:t>
              </a:r>
            </a:p>
          </p:txBody>
        </p:sp>
      </p:grpSp>
      <p:sp>
        <p:nvSpPr>
          <p:cNvPr id="15" name="Content Placeholder 2">
            <a:extLst>
              <a:ext uri="{FF2B5EF4-FFF2-40B4-BE49-F238E27FC236}">
                <a16:creationId xmlns:a16="http://schemas.microsoft.com/office/drawing/2014/main" id="{526C6F9B-1FA2-4BD0-A925-EC9B35285A44}"/>
              </a:ext>
            </a:extLst>
          </p:cNvPr>
          <p:cNvSpPr txBox="1">
            <a:spLocks/>
          </p:cNvSpPr>
          <p:nvPr/>
        </p:nvSpPr>
        <p:spPr>
          <a:xfrm>
            <a:off x="6790931" y="1955683"/>
            <a:ext cx="5173957" cy="4221340"/>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fr-FR" dirty="0"/>
              <a:t>Eteindre la fonction GPS (pour garantir l’anonymat des ménages et préserver la batterie de la tablette)</a:t>
            </a:r>
          </a:p>
          <a:p>
            <a:endParaRPr lang="fr-FR" dirty="0"/>
          </a:p>
        </p:txBody>
      </p:sp>
      <p:pic>
        <p:nvPicPr>
          <p:cNvPr id="4" name="Picture 3">
            <a:extLst>
              <a:ext uri="{FF2B5EF4-FFF2-40B4-BE49-F238E27FC236}">
                <a16:creationId xmlns:a16="http://schemas.microsoft.com/office/drawing/2014/main" id="{650DC1AA-8BB1-4FA1-95A8-5D61CC636CA6}"/>
              </a:ext>
            </a:extLst>
          </p:cNvPr>
          <p:cNvPicPr>
            <a:picLocks noChangeAspect="1"/>
          </p:cNvPicPr>
          <p:nvPr/>
        </p:nvPicPr>
        <p:blipFill>
          <a:blip r:embed="rId3"/>
          <a:stretch>
            <a:fillRect/>
          </a:stretch>
        </p:blipFill>
        <p:spPr>
          <a:xfrm>
            <a:off x="0" y="1424554"/>
            <a:ext cx="12192000" cy="4094280"/>
          </a:xfrm>
          <a:prstGeom prst="rect">
            <a:avLst/>
          </a:prstGeom>
        </p:spPr>
      </p:pic>
      <p:grpSp>
        <p:nvGrpSpPr>
          <p:cNvPr id="12" name="Group 11">
            <a:extLst>
              <a:ext uri="{FF2B5EF4-FFF2-40B4-BE49-F238E27FC236}">
                <a16:creationId xmlns:a16="http://schemas.microsoft.com/office/drawing/2014/main" id="{15737505-1758-4E12-B360-DC28B6454714}"/>
              </a:ext>
            </a:extLst>
          </p:cNvPr>
          <p:cNvGrpSpPr/>
          <p:nvPr/>
        </p:nvGrpSpPr>
        <p:grpSpPr>
          <a:xfrm rot="2675390">
            <a:off x="5491249" y="3891370"/>
            <a:ext cx="780177" cy="780177"/>
            <a:chOff x="4563611" y="1333499"/>
            <a:chExt cx="780177" cy="780177"/>
          </a:xfrm>
        </p:grpSpPr>
        <p:pic>
          <p:nvPicPr>
            <p:cNvPr id="13" name="Picture 12">
              <a:extLst>
                <a:ext uri="{FF2B5EF4-FFF2-40B4-BE49-F238E27FC236}">
                  <a16:creationId xmlns:a16="http://schemas.microsoft.com/office/drawing/2014/main" id="{DEC01141-4EDE-4F73-8605-691D5A2335EC}"/>
                </a:ext>
              </a:extLst>
            </p:cNvPr>
            <p:cNvPicPr>
              <a:picLocks noChangeAspect="1"/>
            </p:cNvPicPr>
            <p:nvPr/>
          </p:nvPicPr>
          <p:blipFill>
            <a:blip r:embed="rId2"/>
            <a:stretch>
              <a:fillRect/>
            </a:stretch>
          </p:blipFill>
          <p:spPr>
            <a:xfrm>
              <a:off x="4563611" y="1333499"/>
              <a:ext cx="780177" cy="780177"/>
            </a:xfrm>
            <a:prstGeom prst="rect">
              <a:avLst/>
            </a:prstGeom>
          </p:spPr>
        </p:pic>
        <p:sp>
          <p:nvSpPr>
            <p:cNvPr id="14" name="TextBox 13">
              <a:extLst>
                <a:ext uri="{FF2B5EF4-FFF2-40B4-BE49-F238E27FC236}">
                  <a16:creationId xmlns:a16="http://schemas.microsoft.com/office/drawing/2014/main" id="{4F009019-6835-4795-941D-738BC58EB38C}"/>
                </a:ext>
              </a:extLst>
            </p:cNvPr>
            <p:cNvSpPr txBox="1"/>
            <p:nvPr/>
          </p:nvSpPr>
          <p:spPr>
            <a:xfrm>
              <a:off x="4847438" y="1631659"/>
              <a:ext cx="246077" cy="369332"/>
            </a:xfrm>
            <a:prstGeom prst="rect">
              <a:avLst/>
            </a:prstGeom>
            <a:noFill/>
          </p:spPr>
          <p:txBody>
            <a:bodyPr wrap="square" rtlCol="0">
              <a:spAutoFit/>
            </a:bodyPr>
            <a:lstStyle/>
            <a:p>
              <a:r>
                <a:rPr lang="fr-FR" b="1" dirty="0"/>
                <a:t>2</a:t>
              </a:r>
            </a:p>
          </p:txBody>
        </p:sp>
      </p:grpSp>
      <p:grpSp>
        <p:nvGrpSpPr>
          <p:cNvPr id="16" name="Group 15">
            <a:extLst>
              <a:ext uri="{FF2B5EF4-FFF2-40B4-BE49-F238E27FC236}">
                <a16:creationId xmlns:a16="http://schemas.microsoft.com/office/drawing/2014/main" id="{B354E9F5-FA85-4337-AF5D-676DA2E0A872}"/>
              </a:ext>
            </a:extLst>
          </p:cNvPr>
          <p:cNvGrpSpPr/>
          <p:nvPr/>
        </p:nvGrpSpPr>
        <p:grpSpPr>
          <a:xfrm>
            <a:off x="11275035" y="2281990"/>
            <a:ext cx="780177" cy="780177"/>
            <a:chOff x="4563611" y="1333499"/>
            <a:chExt cx="780177" cy="780177"/>
          </a:xfrm>
        </p:grpSpPr>
        <p:pic>
          <p:nvPicPr>
            <p:cNvPr id="17" name="Picture 16">
              <a:extLst>
                <a:ext uri="{FF2B5EF4-FFF2-40B4-BE49-F238E27FC236}">
                  <a16:creationId xmlns:a16="http://schemas.microsoft.com/office/drawing/2014/main" id="{A8D8DA4D-4E02-453E-9709-382BA884567B}"/>
                </a:ext>
              </a:extLst>
            </p:cNvPr>
            <p:cNvPicPr>
              <a:picLocks noChangeAspect="1"/>
            </p:cNvPicPr>
            <p:nvPr/>
          </p:nvPicPr>
          <p:blipFill>
            <a:blip r:embed="rId2"/>
            <a:stretch>
              <a:fillRect/>
            </a:stretch>
          </p:blipFill>
          <p:spPr>
            <a:xfrm>
              <a:off x="4563611" y="1333499"/>
              <a:ext cx="780177" cy="780177"/>
            </a:xfrm>
            <a:prstGeom prst="rect">
              <a:avLst/>
            </a:prstGeom>
          </p:spPr>
        </p:pic>
        <p:sp>
          <p:nvSpPr>
            <p:cNvPr id="18" name="TextBox 17">
              <a:extLst>
                <a:ext uri="{FF2B5EF4-FFF2-40B4-BE49-F238E27FC236}">
                  <a16:creationId xmlns:a16="http://schemas.microsoft.com/office/drawing/2014/main" id="{930B5C0D-CBF4-4977-96B4-EB5B36CF489E}"/>
                </a:ext>
              </a:extLst>
            </p:cNvPr>
            <p:cNvSpPr txBox="1"/>
            <p:nvPr/>
          </p:nvSpPr>
          <p:spPr>
            <a:xfrm>
              <a:off x="4847438" y="1631659"/>
              <a:ext cx="246077" cy="369332"/>
            </a:xfrm>
            <a:prstGeom prst="rect">
              <a:avLst/>
            </a:prstGeom>
            <a:noFill/>
          </p:spPr>
          <p:txBody>
            <a:bodyPr wrap="square" rtlCol="0">
              <a:spAutoFit/>
            </a:bodyPr>
            <a:lstStyle/>
            <a:p>
              <a:r>
                <a:rPr lang="fr-FR" b="1" dirty="0"/>
                <a:t>3</a:t>
              </a:r>
            </a:p>
          </p:txBody>
        </p:sp>
      </p:grpSp>
      <p:sp>
        <p:nvSpPr>
          <p:cNvPr id="19" name="Content Placeholder 2">
            <a:extLst>
              <a:ext uri="{FF2B5EF4-FFF2-40B4-BE49-F238E27FC236}">
                <a16:creationId xmlns:a16="http://schemas.microsoft.com/office/drawing/2014/main" id="{A3E6AAE5-9D5A-4E83-B955-4A32C1A61C48}"/>
              </a:ext>
            </a:extLst>
          </p:cNvPr>
          <p:cNvSpPr txBox="1">
            <a:spLocks/>
          </p:cNvSpPr>
          <p:nvPr/>
        </p:nvSpPr>
        <p:spPr>
          <a:xfrm>
            <a:off x="3616536" y="5731606"/>
            <a:ext cx="3426294" cy="725577"/>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pPr marL="0" indent="0">
              <a:buNone/>
            </a:pPr>
            <a:r>
              <a:rPr lang="fr-FR" dirty="0"/>
              <a:t>Décochez « GPS </a:t>
            </a:r>
            <a:r>
              <a:rPr lang="fr-FR" dirty="0" err="1"/>
              <a:t>Stamp</a:t>
            </a:r>
            <a:r>
              <a:rPr lang="fr-FR" dirty="0"/>
              <a:t> »</a:t>
            </a:r>
          </a:p>
          <a:p>
            <a:endParaRPr lang="fr-FR" dirty="0"/>
          </a:p>
        </p:txBody>
      </p:sp>
    </p:spTree>
    <p:extLst>
      <p:ext uri="{BB962C8B-B14F-4D97-AF65-F5344CB8AC3E}">
        <p14:creationId xmlns:p14="http://schemas.microsoft.com/office/powerpoint/2010/main" val="36654609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Présentation des données</a:t>
            </a:r>
          </a:p>
        </p:txBody>
      </p:sp>
      <p:sp>
        <p:nvSpPr>
          <p:cNvPr id="5" name="Content Placeholder 4">
            <a:extLst>
              <a:ext uri="{FF2B5EF4-FFF2-40B4-BE49-F238E27FC236}">
                <a16:creationId xmlns:a16="http://schemas.microsoft.com/office/drawing/2014/main" id="{5132A0FB-B906-4E8C-9A55-4211DAAAB751}"/>
              </a:ext>
            </a:extLst>
          </p:cNvPr>
          <p:cNvSpPr>
            <a:spLocks noGrp="1"/>
          </p:cNvSpPr>
          <p:nvPr>
            <p:ph idx="1"/>
          </p:nvPr>
        </p:nvSpPr>
        <p:spPr/>
        <p:txBody>
          <a:bodyPr>
            <a:normAutofit/>
          </a:bodyPr>
          <a:lstStyle/>
          <a:p>
            <a:pPr marL="0" indent="0">
              <a:buNone/>
            </a:pPr>
            <a:r>
              <a:rPr lang="fr-FR" dirty="0">
                <a:solidFill>
                  <a:schemeClr val="accent1">
                    <a:lumMod val="75000"/>
                  </a:schemeClr>
                </a:solidFill>
              </a:rPr>
              <a:t>Les données doivent toujours être présentées de la même manière</a:t>
            </a:r>
          </a:p>
          <a:p>
            <a:pPr marL="0" indent="0">
              <a:buNone/>
            </a:pPr>
            <a:r>
              <a:rPr lang="fr-FR" dirty="0">
                <a:solidFill>
                  <a:schemeClr val="accent1">
                    <a:lumMod val="75000"/>
                  </a:schemeClr>
                </a:solidFill>
              </a:rPr>
              <a:t>Utiliser la même palette de couleur</a:t>
            </a:r>
          </a:p>
          <a:p>
            <a:pPr marL="0" indent="0">
              <a:buNone/>
            </a:pPr>
            <a:r>
              <a:rPr lang="fr-FR" dirty="0">
                <a:solidFill>
                  <a:schemeClr val="accent1">
                    <a:lumMod val="75000"/>
                  </a:schemeClr>
                </a:solidFill>
              </a:rPr>
              <a:t>Pour les résultats généraux (sans-stratification), indiquer toujours:</a:t>
            </a:r>
          </a:p>
          <a:p>
            <a:pPr marL="256032" lvl="1" indent="0">
              <a:buNone/>
            </a:pPr>
            <a:r>
              <a:rPr lang="fr-FR" dirty="0"/>
              <a:t>La taille de l’échantillon</a:t>
            </a:r>
          </a:p>
          <a:p>
            <a:pPr marL="256032" lvl="1" indent="0">
              <a:buNone/>
            </a:pPr>
            <a:r>
              <a:rPr lang="fr-FR" dirty="0"/>
              <a:t>L’intervalle de confiance</a:t>
            </a:r>
          </a:p>
          <a:p>
            <a:pPr marL="0" indent="0">
              <a:buNone/>
            </a:pPr>
            <a:r>
              <a:rPr lang="fr-FR" dirty="0">
                <a:solidFill>
                  <a:schemeClr val="accent1">
                    <a:lumMod val="75000"/>
                  </a:schemeClr>
                </a:solidFill>
              </a:rPr>
              <a:t>Pour les résultats stratifiés (par sexe, FOSA, ou ZS), indiquer toujours:</a:t>
            </a:r>
          </a:p>
          <a:p>
            <a:pPr marL="256032" lvl="1" indent="0">
              <a:buNone/>
            </a:pPr>
            <a:r>
              <a:rPr lang="fr-FR" dirty="0"/>
              <a:t>La taille de l’échantillon</a:t>
            </a:r>
          </a:p>
          <a:p>
            <a:pPr marL="256032" lvl="1" indent="0">
              <a:buNone/>
            </a:pPr>
            <a:r>
              <a:rPr lang="fr-FR" dirty="0"/>
              <a:t>L’existence d’une différence significative (p&lt;0.05)</a:t>
            </a:r>
          </a:p>
          <a:p>
            <a:pPr marL="0" indent="0">
              <a:buNone/>
            </a:pPr>
            <a:endParaRPr lang="fr-FR" dirty="0"/>
          </a:p>
        </p:txBody>
      </p:sp>
    </p:spTree>
    <p:extLst>
      <p:ext uri="{BB962C8B-B14F-4D97-AF65-F5344CB8AC3E}">
        <p14:creationId xmlns:p14="http://schemas.microsoft.com/office/powerpoint/2010/main" val="25629457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B1C5B-D802-4474-86B6-AAB8CD84E3F7}"/>
              </a:ext>
            </a:extLst>
          </p:cNvPr>
          <p:cNvSpPr>
            <a:spLocks noGrp="1"/>
          </p:cNvSpPr>
          <p:nvPr>
            <p:ph type="title"/>
          </p:nvPr>
        </p:nvSpPr>
        <p:spPr>
          <a:xfrm>
            <a:off x="0" y="0"/>
            <a:ext cx="12192000" cy="702410"/>
          </a:xfrm>
          <a:solidFill>
            <a:schemeClr val="accent4"/>
          </a:solidFill>
        </p:spPr>
        <p:txBody>
          <a:bodyPr>
            <a:normAutofit/>
          </a:bodyPr>
          <a:lstStyle/>
          <a:p>
            <a:pPr algn="ctr"/>
            <a:r>
              <a:rPr lang="fr-FR" sz="3600" dirty="0">
                <a:solidFill>
                  <a:schemeClr val="bg1"/>
                </a:solidFill>
                <a:latin typeface="Calibri" panose="020F0502020204030204" pitchFamily="34" charset="0"/>
                <a:cs typeface="Calibri" panose="020F0502020204030204" pitchFamily="34" charset="0"/>
              </a:rPr>
              <a:t>Perceptions sur l’</a:t>
            </a:r>
            <a:r>
              <a:rPr lang="fr-FR" sz="3600" dirty="0" err="1">
                <a:solidFill>
                  <a:schemeClr val="bg1"/>
                </a:solidFill>
                <a:latin typeface="Calibri" panose="020F0502020204030204" pitchFamily="34" charset="0"/>
                <a:cs typeface="Calibri" panose="020F0502020204030204" pitchFamily="34" charset="0"/>
              </a:rPr>
              <a:t>éfficacité</a:t>
            </a:r>
            <a:r>
              <a:rPr lang="fr-FR" sz="3600" dirty="0">
                <a:solidFill>
                  <a:schemeClr val="bg1"/>
                </a:solidFill>
                <a:latin typeface="Calibri" panose="020F0502020204030204" pitchFamily="34" charset="0"/>
                <a:cs typeface="Calibri" panose="020F0502020204030204" pitchFamily="34" charset="0"/>
              </a:rPr>
              <a:t> du vaccin contre la MVE</a:t>
            </a:r>
          </a:p>
        </p:txBody>
      </p:sp>
      <p:graphicFrame>
        <p:nvGraphicFramePr>
          <p:cNvPr id="6" name="Content Placeholder 3">
            <a:extLst>
              <a:ext uri="{FF2B5EF4-FFF2-40B4-BE49-F238E27FC236}">
                <a16:creationId xmlns:a16="http://schemas.microsoft.com/office/drawing/2014/main" id="{947AF0F8-8534-4142-AA2F-F3BB5D1C9FD4}"/>
              </a:ext>
            </a:extLst>
          </p:cNvPr>
          <p:cNvGraphicFramePr>
            <a:graphicFrameLocks noGrp="1"/>
          </p:cNvGraphicFramePr>
          <p:nvPr>
            <p:ph idx="1"/>
          </p:nvPr>
        </p:nvGraphicFramePr>
        <p:xfrm>
          <a:off x="0" y="883106"/>
          <a:ext cx="12192000" cy="5974894"/>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a:extLst>
              <a:ext uri="{FF2B5EF4-FFF2-40B4-BE49-F238E27FC236}">
                <a16:creationId xmlns:a16="http://schemas.microsoft.com/office/drawing/2014/main" id="{6A449E1C-0D68-423B-AE15-378D2DF2C250}"/>
              </a:ext>
            </a:extLst>
          </p:cNvPr>
          <p:cNvSpPr txBox="1"/>
          <p:nvPr/>
        </p:nvSpPr>
        <p:spPr>
          <a:xfrm>
            <a:off x="1943356" y="6275831"/>
            <a:ext cx="1595535"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Ne protège pas</a:t>
            </a:r>
          </a:p>
        </p:txBody>
      </p:sp>
      <p:sp>
        <p:nvSpPr>
          <p:cNvPr id="11" name="TextBox 10">
            <a:extLst>
              <a:ext uri="{FF2B5EF4-FFF2-40B4-BE49-F238E27FC236}">
                <a16:creationId xmlns:a16="http://schemas.microsoft.com/office/drawing/2014/main" id="{B54F6C5F-8876-4801-9A7F-2F84479391D2}"/>
              </a:ext>
            </a:extLst>
          </p:cNvPr>
          <p:cNvSpPr txBox="1"/>
          <p:nvPr/>
        </p:nvSpPr>
        <p:spPr>
          <a:xfrm>
            <a:off x="5687785" y="6275831"/>
            <a:ext cx="1595535"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Protège</a:t>
            </a:r>
          </a:p>
        </p:txBody>
      </p:sp>
      <p:sp>
        <p:nvSpPr>
          <p:cNvPr id="12" name="TextBox 11">
            <a:extLst>
              <a:ext uri="{FF2B5EF4-FFF2-40B4-BE49-F238E27FC236}">
                <a16:creationId xmlns:a16="http://schemas.microsoft.com/office/drawing/2014/main" id="{D4B760AE-6F7D-4C97-9149-BC39F25A8303}"/>
              </a:ext>
            </a:extLst>
          </p:cNvPr>
          <p:cNvSpPr txBox="1"/>
          <p:nvPr/>
        </p:nvSpPr>
        <p:spPr>
          <a:xfrm>
            <a:off x="9537441" y="6275831"/>
            <a:ext cx="1595535"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Ne sait pas</a:t>
            </a:r>
          </a:p>
        </p:txBody>
      </p:sp>
      <p:sp>
        <p:nvSpPr>
          <p:cNvPr id="13" name="TextBox 18">
            <a:extLst>
              <a:ext uri="{FF2B5EF4-FFF2-40B4-BE49-F238E27FC236}">
                <a16:creationId xmlns:a16="http://schemas.microsoft.com/office/drawing/2014/main" id="{2CC47DEB-775B-4D25-B056-267570D071E5}"/>
              </a:ext>
            </a:extLst>
          </p:cNvPr>
          <p:cNvSpPr txBox="1"/>
          <p:nvPr/>
        </p:nvSpPr>
        <p:spPr>
          <a:xfrm>
            <a:off x="10335208" y="702410"/>
            <a:ext cx="2387931" cy="400113"/>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N=370</a:t>
            </a:r>
          </a:p>
        </p:txBody>
      </p:sp>
      <p:cxnSp>
        <p:nvCxnSpPr>
          <p:cNvPr id="5" name="Straight Arrow Connector 4">
            <a:extLst>
              <a:ext uri="{FF2B5EF4-FFF2-40B4-BE49-F238E27FC236}">
                <a16:creationId xmlns:a16="http://schemas.microsoft.com/office/drawing/2014/main" id="{32D7B1FF-05FB-4CDE-873B-254A092387F2}"/>
              </a:ext>
            </a:extLst>
          </p:cNvPr>
          <p:cNvCxnSpPr>
            <a:cxnSpLocks/>
          </p:cNvCxnSpPr>
          <p:nvPr/>
        </p:nvCxnSpPr>
        <p:spPr>
          <a:xfrm>
            <a:off x="10268910" y="884603"/>
            <a:ext cx="86406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C29E1BED-2402-4AD8-8B59-A4FD131FE17B}"/>
              </a:ext>
            </a:extLst>
          </p:cNvPr>
          <p:cNvSpPr txBox="1"/>
          <p:nvPr/>
        </p:nvSpPr>
        <p:spPr>
          <a:xfrm>
            <a:off x="8326074" y="701111"/>
            <a:ext cx="2224276" cy="338554"/>
          </a:xfrm>
          <a:prstGeom prst="rect">
            <a:avLst/>
          </a:prstGeom>
          <a:noFill/>
        </p:spPr>
        <p:txBody>
          <a:bodyPr wrap="square" rtlCol="0">
            <a:spAutoFit/>
          </a:bodyPr>
          <a:lstStyle/>
          <a:p>
            <a:r>
              <a:rPr lang="fr-FR" sz="1600" dirty="0">
                <a:solidFill>
                  <a:srgbClr val="C00000"/>
                </a:solidFill>
              </a:rPr>
              <a:t>Taille de l’</a:t>
            </a:r>
            <a:r>
              <a:rPr lang="fr-FR" sz="1600" dirty="0" err="1">
                <a:solidFill>
                  <a:srgbClr val="C00000"/>
                </a:solidFill>
              </a:rPr>
              <a:t>échantillion</a:t>
            </a:r>
            <a:endParaRPr lang="fr-FR" sz="1600" dirty="0">
              <a:solidFill>
                <a:srgbClr val="C00000"/>
              </a:solidFill>
            </a:endParaRPr>
          </a:p>
        </p:txBody>
      </p:sp>
      <p:cxnSp>
        <p:nvCxnSpPr>
          <p:cNvPr id="14" name="Straight Arrow Connector 13">
            <a:extLst>
              <a:ext uri="{FF2B5EF4-FFF2-40B4-BE49-F238E27FC236}">
                <a16:creationId xmlns:a16="http://schemas.microsoft.com/office/drawing/2014/main" id="{FDD53BDB-0DCB-41A9-B9C5-07A18E30601F}"/>
              </a:ext>
            </a:extLst>
          </p:cNvPr>
          <p:cNvCxnSpPr>
            <a:cxnSpLocks/>
          </p:cNvCxnSpPr>
          <p:nvPr/>
        </p:nvCxnSpPr>
        <p:spPr>
          <a:xfrm>
            <a:off x="6302316" y="1943014"/>
            <a:ext cx="86406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8E0BD60-7EC9-4F11-B6D7-4DC881E1E38A}"/>
              </a:ext>
            </a:extLst>
          </p:cNvPr>
          <p:cNvSpPr txBox="1"/>
          <p:nvPr/>
        </p:nvSpPr>
        <p:spPr>
          <a:xfrm>
            <a:off x="4186106" y="1822380"/>
            <a:ext cx="2083061" cy="338554"/>
          </a:xfrm>
          <a:prstGeom prst="rect">
            <a:avLst/>
          </a:prstGeom>
          <a:noFill/>
        </p:spPr>
        <p:txBody>
          <a:bodyPr wrap="square" rtlCol="0">
            <a:spAutoFit/>
          </a:bodyPr>
          <a:lstStyle/>
          <a:p>
            <a:r>
              <a:rPr lang="fr-FR" sz="1600" dirty="0">
                <a:solidFill>
                  <a:srgbClr val="C00000"/>
                </a:solidFill>
              </a:rPr>
              <a:t>Intervalle de confiance</a:t>
            </a:r>
          </a:p>
        </p:txBody>
      </p:sp>
      <p:sp>
        <p:nvSpPr>
          <p:cNvPr id="17" name="TextBox 16">
            <a:extLst>
              <a:ext uri="{FF2B5EF4-FFF2-40B4-BE49-F238E27FC236}">
                <a16:creationId xmlns:a16="http://schemas.microsoft.com/office/drawing/2014/main" id="{87A32668-A773-4CD8-B3AC-247985C452DE}"/>
              </a:ext>
            </a:extLst>
          </p:cNvPr>
          <p:cNvSpPr txBox="1"/>
          <p:nvPr/>
        </p:nvSpPr>
        <p:spPr>
          <a:xfrm>
            <a:off x="4316455" y="2752661"/>
            <a:ext cx="4895273" cy="1569660"/>
          </a:xfrm>
          <a:prstGeom prst="rect">
            <a:avLst/>
          </a:prstGeom>
          <a:noFill/>
        </p:spPr>
        <p:txBody>
          <a:bodyPr wrap="square" rtlCol="0">
            <a:spAutoFit/>
          </a:bodyPr>
          <a:lstStyle/>
          <a:p>
            <a:r>
              <a:rPr lang="fr-FR" sz="9600" b="1" dirty="0">
                <a:solidFill>
                  <a:srgbClr val="C00000"/>
                </a:solidFill>
              </a:rPr>
              <a:t>EXEMPLE</a:t>
            </a:r>
            <a:endParaRPr lang="fr-FR" b="1" dirty="0">
              <a:solidFill>
                <a:srgbClr val="C00000"/>
              </a:solidFill>
            </a:endParaRPr>
          </a:p>
        </p:txBody>
      </p:sp>
    </p:spTree>
    <p:extLst>
      <p:ext uri="{BB962C8B-B14F-4D97-AF65-F5344CB8AC3E}">
        <p14:creationId xmlns:p14="http://schemas.microsoft.com/office/powerpoint/2010/main" val="27432919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a:extLst>
              <a:ext uri="{FF2B5EF4-FFF2-40B4-BE49-F238E27FC236}">
                <a16:creationId xmlns:a16="http://schemas.microsoft.com/office/drawing/2014/main" id="{3C3A5149-18E4-4F64-B066-51DE0FE805F8}"/>
              </a:ext>
            </a:extLst>
          </p:cNvPr>
          <p:cNvGraphicFramePr>
            <a:graphicFrameLocks/>
          </p:cNvGraphicFramePr>
          <p:nvPr/>
        </p:nvGraphicFramePr>
        <p:xfrm>
          <a:off x="4038600" y="1014153"/>
          <a:ext cx="8153402" cy="5789329"/>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18">
            <a:extLst>
              <a:ext uri="{FF2B5EF4-FFF2-40B4-BE49-F238E27FC236}">
                <a16:creationId xmlns:a16="http://schemas.microsoft.com/office/drawing/2014/main" id="{A2AB9D9D-2F2A-4A8A-86FB-BC65EB898B01}"/>
              </a:ext>
            </a:extLst>
          </p:cNvPr>
          <p:cNvSpPr txBox="1"/>
          <p:nvPr/>
        </p:nvSpPr>
        <p:spPr>
          <a:xfrm>
            <a:off x="8626221" y="6519446"/>
            <a:ext cx="4164340"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différence significative (p&lt;0.05)</a:t>
            </a:r>
          </a:p>
        </p:txBody>
      </p:sp>
      <p:sp>
        <p:nvSpPr>
          <p:cNvPr id="5" name="TextBox 4">
            <a:extLst>
              <a:ext uri="{FF2B5EF4-FFF2-40B4-BE49-F238E27FC236}">
                <a16:creationId xmlns:a16="http://schemas.microsoft.com/office/drawing/2014/main" id="{C0EEC9BE-6F33-4911-AB67-8D9D58705E6A}"/>
              </a:ext>
            </a:extLst>
          </p:cNvPr>
          <p:cNvSpPr txBox="1"/>
          <p:nvPr/>
        </p:nvSpPr>
        <p:spPr>
          <a:xfrm>
            <a:off x="9335908" y="1443912"/>
            <a:ext cx="441424"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a:t>
            </a:r>
            <a:endParaRPr kumimoji="0" lang="fr-FR" sz="1800" b="1"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6" name="TextBox 5">
            <a:extLst>
              <a:ext uri="{FF2B5EF4-FFF2-40B4-BE49-F238E27FC236}">
                <a16:creationId xmlns:a16="http://schemas.microsoft.com/office/drawing/2014/main" id="{FA01265A-277D-476A-8912-518F4E83BFE0}"/>
              </a:ext>
            </a:extLst>
          </p:cNvPr>
          <p:cNvSpPr txBox="1"/>
          <p:nvPr/>
        </p:nvSpPr>
        <p:spPr>
          <a:xfrm>
            <a:off x="9329965" y="2725524"/>
            <a:ext cx="441424"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a:t>
            </a:r>
            <a:endParaRPr kumimoji="0" lang="fr-FR" sz="1800" b="1"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7" name="TextBox 6">
            <a:extLst>
              <a:ext uri="{FF2B5EF4-FFF2-40B4-BE49-F238E27FC236}">
                <a16:creationId xmlns:a16="http://schemas.microsoft.com/office/drawing/2014/main" id="{732B6986-CBF3-4582-86C9-DD3F9660B1D5}"/>
              </a:ext>
            </a:extLst>
          </p:cNvPr>
          <p:cNvSpPr txBox="1"/>
          <p:nvPr/>
        </p:nvSpPr>
        <p:spPr>
          <a:xfrm>
            <a:off x="11799061" y="6350169"/>
            <a:ext cx="441424" cy="36933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a:t>
            </a:r>
            <a:endParaRPr kumimoji="0" lang="fr-FR" sz="1800" b="1" i="0"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8" name="TextBox 18">
            <a:extLst>
              <a:ext uri="{FF2B5EF4-FFF2-40B4-BE49-F238E27FC236}">
                <a16:creationId xmlns:a16="http://schemas.microsoft.com/office/drawing/2014/main" id="{13C6F766-E4DA-453E-BF2C-26A1B8B403E9}"/>
              </a:ext>
            </a:extLst>
          </p:cNvPr>
          <p:cNvSpPr txBox="1"/>
          <p:nvPr/>
        </p:nvSpPr>
        <p:spPr>
          <a:xfrm>
            <a:off x="10909006" y="1043802"/>
            <a:ext cx="1484934" cy="4001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N=396</a:t>
            </a:r>
          </a:p>
        </p:txBody>
      </p:sp>
      <p:sp>
        <p:nvSpPr>
          <p:cNvPr id="4" name="TextBox 3">
            <a:extLst>
              <a:ext uri="{FF2B5EF4-FFF2-40B4-BE49-F238E27FC236}">
                <a16:creationId xmlns:a16="http://schemas.microsoft.com/office/drawing/2014/main" id="{62F254FF-4CE1-47BB-8388-7653F0B0FFBB}"/>
              </a:ext>
            </a:extLst>
          </p:cNvPr>
          <p:cNvSpPr txBox="1"/>
          <p:nvPr/>
        </p:nvSpPr>
        <p:spPr>
          <a:xfrm>
            <a:off x="828987" y="1485713"/>
            <a:ext cx="3333864"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black"/>
                </a:solidFill>
                <a:effectLst/>
                <a:uLnTx/>
                <a:uFillTx/>
                <a:latin typeface="Calibri"/>
                <a:ea typeface="+mn-ea"/>
                <a:cs typeface="+mn-cs"/>
              </a:rPr>
              <a:t>Clinique privée</a:t>
            </a:r>
          </a:p>
        </p:txBody>
      </p:sp>
      <p:sp>
        <p:nvSpPr>
          <p:cNvPr id="12" name="TextBox 11">
            <a:extLst>
              <a:ext uri="{FF2B5EF4-FFF2-40B4-BE49-F238E27FC236}">
                <a16:creationId xmlns:a16="http://schemas.microsoft.com/office/drawing/2014/main" id="{30E68476-8AA7-4764-8C5A-3BD4A02FF55C}"/>
              </a:ext>
            </a:extLst>
          </p:cNvPr>
          <p:cNvSpPr txBox="1"/>
          <p:nvPr/>
        </p:nvSpPr>
        <p:spPr>
          <a:xfrm>
            <a:off x="1826051" y="2844225"/>
            <a:ext cx="4673600"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fr-FR"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FB607A98-AED4-418F-B2BE-7B20FCEC7DC5}"/>
              </a:ext>
            </a:extLst>
          </p:cNvPr>
          <p:cNvSpPr txBox="1"/>
          <p:nvPr/>
        </p:nvSpPr>
        <p:spPr>
          <a:xfrm>
            <a:off x="-510749" y="2869277"/>
            <a:ext cx="4673600"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black"/>
                </a:solidFill>
                <a:effectLst/>
                <a:uLnTx/>
                <a:uFillTx/>
                <a:latin typeface="Calibri"/>
                <a:ea typeface="+mn-ea"/>
                <a:cs typeface="+mn-cs"/>
              </a:rPr>
              <a:t>Clinique conventionnée</a:t>
            </a:r>
          </a:p>
        </p:txBody>
      </p:sp>
      <p:sp>
        <p:nvSpPr>
          <p:cNvPr id="14" name="TextBox 13">
            <a:extLst>
              <a:ext uri="{FF2B5EF4-FFF2-40B4-BE49-F238E27FC236}">
                <a16:creationId xmlns:a16="http://schemas.microsoft.com/office/drawing/2014/main" id="{D2AC8ED8-F21F-491A-8BEF-3984AAD496E2}"/>
              </a:ext>
            </a:extLst>
          </p:cNvPr>
          <p:cNvSpPr txBox="1"/>
          <p:nvPr/>
        </p:nvSpPr>
        <p:spPr>
          <a:xfrm>
            <a:off x="828987" y="4091433"/>
            <a:ext cx="3333864"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err="1">
                <a:ln>
                  <a:noFill/>
                </a:ln>
                <a:solidFill>
                  <a:prstClr val="black"/>
                </a:solidFill>
                <a:effectLst/>
                <a:uLnTx/>
                <a:uFillTx/>
                <a:latin typeface="Calibri"/>
                <a:ea typeface="+mn-ea"/>
                <a:cs typeface="+mn-cs"/>
              </a:rPr>
              <a:t>Tradipracticien</a:t>
            </a:r>
            <a:endParaRPr kumimoji="0" lang="fr-FR" sz="3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B2973A2D-9F60-428C-87F7-A14DC34ED334}"/>
              </a:ext>
            </a:extLst>
          </p:cNvPr>
          <p:cNvSpPr txBox="1"/>
          <p:nvPr/>
        </p:nvSpPr>
        <p:spPr>
          <a:xfrm>
            <a:off x="766862" y="5297728"/>
            <a:ext cx="3333864" cy="584775"/>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fr-FR" sz="3200" b="0" i="0" u="none" strike="noStrike" kern="1200" cap="none" spc="0" normalizeH="0" baseline="0" noProof="0" dirty="0">
                <a:ln>
                  <a:noFill/>
                </a:ln>
                <a:solidFill>
                  <a:prstClr val="black"/>
                </a:solidFill>
                <a:effectLst/>
                <a:uLnTx/>
                <a:uFillTx/>
                <a:latin typeface="Calibri"/>
                <a:ea typeface="+mn-ea"/>
                <a:cs typeface="+mn-cs"/>
              </a:rPr>
              <a:t>Personne</a:t>
            </a:r>
          </a:p>
        </p:txBody>
      </p:sp>
      <p:sp>
        <p:nvSpPr>
          <p:cNvPr id="16" name="Title 1">
            <a:extLst>
              <a:ext uri="{FF2B5EF4-FFF2-40B4-BE49-F238E27FC236}">
                <a16:creationId xmlns:a16="http://schemas.microsoft.com/office/drawing/2014/main" id="{4BB8F851-419A-41D2-BC0A-8113774BD058}"/>
              </a:ext>
            </a:extLst>
          </p:cNvPr>
          <p:cNvSpPr txBox="1">
            <a:spLocks/>
          </p:cNvSpPr>
          <p:nvPr/>
        </p:nvSpPr>
        <p:spPr>
          <a:xfrm>
            <a:off x="0" y="0"/>
            <a:ext cx="12192000" cy="702410"/>
          </a:xfrm>
          <a:prstGeom prst="rect">
            <a:avLst/>
          </a:prstGeom>
          <a:solidFill>
            <a:schemeClr val="accent4"/>
          </a:solidFill>
        </p:spPr>
        <p:txBody>
          <a:bodyPr vert="horz" lIns="91440" tIns="45720" rIns="91440" bIns="45720" rtlCol="0" anchor="ctr">
            <a:normAutofit/>
          </a:bodyPr>
          <a:lst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a:lstStyle>
          <a:p>
            <a:pPr algn="ctr"/>
            <a:r>
              <a:rPr lang="fr-FR" sz="3600" dirty="0">
                <a:solidFill>
                  <a:schemeClr val="bg1"/>
                </a:solidFill>
              </a:rPr>
              <a:t>Services de santé visité le mois passé par genre </a:t>
            </a:r>
            <a:endParaRPr lang="fr-FR" sz="3600" dirty="0">
              <a:solidFill>
                <a:schemeClr val="bg1"/>
              </a:solidFill>
              <a:latin typeface="Calibri" panose="020F0502020204030204" pitchFamily="34" charset="0"/>
              <a:cs typeface="Calibri" panose="020F0502020204030204" pitchFamily="34" charset="0"/>
            </a:endParaRPr>
          </a:p>
        </p:txBody>
      </p:sp>
      <p:cxnSp>
        <p:nvCxnSpPr>
          <p:cNvPr id="17" name="Straight Arrow Connector 16">
            <a:extLst>
              <a:ext uri="{FF2B5EF4-FFF2-40B4-BE49-F238E27FC236}">
                <a16:creationId xmlns:a16="http://schemas.microsoft.com/office/drawing/2014/main" id="{3EDDE274-3FDA-4FEE-84C4-A84F461DF5E4}"/>
              </a:ext>
            </a:extLst>
          </p:cNvPr>
          <p:cNvCxnSpPr>
            <a:cxnSpLocks/>
          </p:cNvCxnSpPr>
          <p:nvPr/>
        </p:nvCxnSpPr>
        <p:spPr>
          <a:xfrm>
            <a:off x="10425628" y="1243248"/>
            <a:ext cx="86406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77AF94-4A5E-4B89-9423-56CBD21B8FFA}"/>
              </a:ext>
            </a:extLst>
          </p:cNvPr>
          <p:cNvSpPr txBox="1"/>
          <p:nvPr/>
        </p:nvSpPr>
        <p:spPr>
          <a:xfrm>
            <a:off x="8482792" y="1059756"/>
            <a:ext cx="2224276" cy="338554"/>
          </a:xfrm>
          <a:prstGeom prst="rect">
            <a:avLst/>
          </a:prstGeom>
          <a:noFill/>
        </p:spPr>
        <p:txBody>
          <a:bodyPr wrap="square" rtlCol="0">
            <a:spAutoFit/>
          </a:bodyPr>
          <a:lstStyle/>
          <a:p>
            <a:r>
              <a:rPr lang="fr-FR" sz="1600" dirty="0">
                <a:solidFill>
                  <a:srgbClr val="C00000"/>
                </a:solidFill>
              </a:rPr>
              <a:t>Taille de l’</a:t>
            </a:r>
            <a:r>
              <a:rPr lang="fr-FR" sz="1600" dirty="0" err="1">
                <a:solidFill>
                  <a:srgbClr val="C00000"/>
                </a:solidFill>
              </a:rPr>
              <a:t>échantillion</a:t>
            </a:r>
            <a:endParaRPr lang="fr-FR" sz="1600" dirty="0">
              <a:solidFill>
                <a:srgbClr val="C00000"/>
              </a:solidFill>
            </a:endParaRPr>
          </a:p>
        </p:txBody>
      </p:sp>
      <p:cxnSp>
        <p:nvCxnSpPr>
          <p:cNvPr id="19" name="Straight Arrow Connector 18">
            <a:extLst>
              <a:ext uri="{FF2B5EF4-FFF2-40B4-BE49-F238E27FC236}">
                <a16:creationId xmlns:a16="http://schemas.microsoft.com/office/drawing/2014/main" id="{6D456A6B-A7EB-412F-905D-A0CD8744CDE3}"/>
              </a:ext>
            </a:extLst>
          </p:cNvPr>
          <p:cNvCxnSpPr>
            <a:cxnSpLocks/>
          </p:cNvCxnSpPr>
          <p:nvPr/>
        </p:nvCxnSpPr>
        <p:spPr>
          <a:xfrm>
            <a:off x="11702132" y="3038554"/>
            <a:ext cx="6452" cy="348089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BE4E031-AD6B-4C65-9FCC-5D95C3644EEC}"/>
              </a:ext>
            </a:extLst>
          </p:cNvPr>
          <p:cNvSpPr txBox="1"/>
          <p:nvPr/>
        </p:nvSpPr>
        <p:spPr>
          <a:xfrm>
            <a:off x="10140224" y="2713406"/>
            <a:ext cx="2224276" cy="338554"/>
          </a:xfrm>
          <a:prstGeom prst="rect">
            <a:avLst/>
          </a:prstGeom>
          <a:noFill/>
        </p:spPr>
        <p:txBody>
          <a:bodyPr wrap="square" rtlCol="0">
            <a:spAutoFit/>
          </a:bodyPr>
          <a:lstStyle/>
          <a:p>
            <a:r>
              <a:rPr lang="fr-FR" sz="1600" dirty="0">
                <a:solidFill>
                  <a:srgbClr val="C00000"/>
                </a:solidFill>
              </a:rPr>
              <a:t>Différence significative</a:t>
            </a:r>
          </a:p>
        </p:txBody>
      </p:sp>
      <p:cxnSp>
        <p:nvCxnSpPr>
          <p:cNvPr id="23" name="Straight Arrow Connector 22">
            <a:extLst>
              <a:ext uri="{FF2B5EF4-FFF2-40B4-BE49-F238E27FC236}">
                <a16:creationId xmlns:a16="http://schemas.microsoft.com/office/drawing/2014/main" id="{FEC3B051-DFEA-45E0-AFEC-DEFBACE567FE}"/>
              </a:ext>
            </a:extLst>
          </p:cNvPr>
          <p:cNvCxnSpPr>
            <a:cxnSpLocks/>
            <a:stCxn id="20" idx="1"/>
          </p:cNvCxnSpPr>
          <p:nvPr/>
        </p:nvCxnSpPr>
        <p:spPr>
          <a:xfrm flipH="1">
            <a:off x="9631428" y="2882683"/>
            <a:ext cx="508796" cy="539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FEC34DB-D2AB-48B0-AD32-2064A7979595}"/>
              </a:ext>
            </a:extLst>
          </p:cNvPr>
          <p:cNvSpPr txBox="1"/>
          <p:nvPr/>
        </p:nvSpPr>
        <p:spPr>
          <a:xfrm>
            <a:off x="4316455" y="2752661"/>
            <a:ext cx="4895273" cy="1569660"/>
          </a:xfrm>
          <a:prstGeom prst="rect">
            <a:avLst/>
          </a:prstGeom>
          <a:noFill/>
        </p:spPr>
        <p:txBody>
          <a:bodyPr wrap="square" rtlCol="0">
            <a:spAutoFit/>
          </a:bodyPr>
          <a:lstStyle/>
          <a:p>
            <a:r>
              <a:rPr lang="fr-FR" sz="9600" b="1" dirty="0">
                <a:solidFill>
                  <a:srgbClr val="C00000"/>
                </a:solidFill>
              </a:rPr>
              <a:t>EXEMPLE</a:t>
            </a:r>
            <a:endParaRPr lang="fr-FR" b="1" dirty="0">
              <a:solidFill>
                <a:srgbClr val="C00000"/>
              </a:solidFill>
            </a:endParaRPr>
          </a:p>
        </p:txBody>
      </p:sp>
    </p:spTree>
    <p:extLst>
      <p:ext uri="{BB962C8B-B14F-4D97-AF65-F5344CB8AC3E}">
        <p14:creationId xmlns:p14="http://schemas.microsoft.com/office/powerpoint/2010/main" val="215817438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Archivage Google Drive</a:t>
            </a:r>
          </a:p>
        </p:txBody>
      </p:sp>
      <p:sp>
        <p:nvSpPr>
          <p:cNvPr id="5" name="Content Placeholder 4">
            <a:extLst>
              <a:ext uri="{FF2B5EF4-FFF2-40B4-BE49-F238E27FC236}">
                <a16:creationId xmlns:a16="http://schemas.microsoft.com/office/drawing/2014/main" id="{5132A0FB-B906-4E8C-9A55-4211DAAAB751}"/>
              </a:ext>
            </a:extLst>
          </p:cNvPr>
          <p:cNvSpPr>
            <a:spLocks noGrp="1"/>
          </p:cNvSpPr>
          <p:nvPr>
            <p:ph idx="1"/>
          </p:nvPr>
        </p:nvSpPr>
        <p:spPr/>
        <p:txBody>
          <a:bodyPr>
            <a:normAutofit/>
          </a:bodyPr>
          <a:lstStyle/>
          <a:p>
            <a:pPr lvl="0"/>
            <a:r>
              <a:rPr lang="fr-FR" dirty="0"/>
              <a:t>Questionnaire (Word)</a:t>
            </a:r>
          </a:p>
          <a:p>
            <a:pPr lvl="0"/>
            <a:r>
              <a:rPr lang="fr-FR" dirty="0"/>
              <a:t>Questionnaire exporté de magpi (Word)</a:t>
            </a:r>
          </a:p>
          <a:p>
            <a:pPr lvl="0"/>
            <a:r>
              <a:rPr lang="fr-FR" dirty="0"/>
              <a:t>Base de données brute (Excel)</a:t>
            </a:r>
          </a:p>
          <a:p>
            <a:pPr lvl="0"/>
            <a:r>
              <a:rPr lang="fr-FR" dirty="0"/>
              <a:t>Base de données nettoyée (Excel)</a:t>
            </a:r>
          </a:p>
          <a:p>
            <a:pPr lvl="0"/>
            <a:r>
              <a:rPr lang="fr-FR" dirty="0"/>
              <a:t>Résultats de l’analyse (Excel)</a:t>
            </a:r>
          </a:p>
          <a:p>
            <a:pPr lvl="0"/>
            <a:r>
              <a:rPr lang="fr-FR" dirty="0"/>
              <a:t>Présentation (Power Point)</a:t>
            </a:r>
          </a:p>
          <a:p>
            <a:pPr lvl="0"/>
            <a:r>
              <a:rPr lang="fr-FR" dirty="0"/>
              <a:t>Aide-mémoire pour les traductions</a:t>
            </a:r>
          </a:p>
        </p:txBody>
      </p:sp>
    </p:spTree>
    <p:extLst>
      <p:ext uri="{BB962C8B-B14F-4D97-AF65-F5344CB8AC3E}">
        <p14:creationId xmlns:p14="http://schemas.microsoft.com/office/powerpoint/2010/main" val="1432960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3A6BD-E717-419B-B0D4-D76D2955D4F3}"/>
              </a:ext>
            </a:extLst>
          </p:cNvPr>
          <p:cNvSpPr>
            <a:spLocks noGrp="1"/>
          </p:cNvSpPr>
          <p:nvPr>
            <p:ph type="title"/>
          </p:nvPr>
        </p:nvSpPr>
        <p:spPr>
          <a:xfrm>
            <a:off x="0" y="262446"/>
            <a:ext cx="12192000" cy="800281"/>
          </a:xfrm>
          <a:solidFill>
            <a:schemeClr val="accent1"/>
          </a:solidFill>
        </p:spPr>
        <p:txBody>
          <a:bodyPr>
            <a:normAutofit/>
          </a:bodyPr>
          <a:lstStyle/>
          <a:p>
            <a:pPr algn="ctr"/>
            <a:r>
              <a:rPr lang="fr-FR" sz="3600" b="1" dirty="0">
                <a:solidFill>
                  <a:schemeClr val="bg1"/>
                </a:solidFill>
                <a:latin typeface="Calibri" panose="020F0502020204030204" pitchFamily="34" charset="0"/>
                <a:cs typeface="Calibri" panose="020F0502020204030204" pitchFamily="34" charset="0"/>
              </a:rPr>
              <a:t>Catégories de questions magpi</a:t>
            </a:r>
          </a:p>
        </p:txBody>
      </p:sp>
      <p:graphicFrame>
        <p:nvGraphicFramePr>
          <p:cNvPr id="4" name="Table 3">
            <a:extLst>
              <a:ext uri="{FF2B5EF4-FFF2-40B4-BE49-F238E27FC236}">
                <a16:creationId xmlns:a16="http://schemas.microsoft.com/office/drawing/2014/main" id="{C6102C83-B13C-487C-A371-55E3654D70CE}"/>
              </a:ext>
            </a:extLst>
          </p:cNvPr>
          <p:cNvGraphicFramePr>
            <a:graphicFrameLocks noGrp="1"/>
          </p:cNvGraphicFramePr>
          <p:nvPr>
            <p:extLst>
              <p:ext uri="{D42A27DB-BD31-4B8C-83A1-F6EECF244321}">
                <p14:modId xmlns:p14="http://schemas.microsoft.com/office/powerpoint/2010/main" val="436653906"/>
              </p:ext>
            </p:extLst>
          </p:nvPr>
        </p:nvGraphicFramePr>
        <p:xfrm>
          <a:off x="169692" y="1233011"/>
          <a:ext cx="7846017" cy="4991328"/>
        </p:xfrm>
        <a:graphic>
          <a:graphicData uri="http://schemas.openxmlformats.org/drawingml/2006/table">
            <a:tbl>
              <a:tblPr firstRow="1" bandRow="1">
                <a:tableStyleId>{5C22544A-7EE6-4342-B048-85BDC9FD1C3A}</a:tableStyleId>
              </a:tblPr>
              <a:tblGrid>
                <a:gridCol w="1397092">
                  <a:extLst>
                    <a:ext uri="{9D8B030D-6E8A-4147-A177-3AD203B41FA5}">
                      <a16:colId xmlns:a16="http://schemas.microsoft.com/office/drawing/2014/main" val="1834755323"/>
                    </a:ext>
                  </a:extLst>
                </a:gridCol>
                <a:gridCol w="2411658">
                  <a:extLst>
                    <a:ext uri="{9D8B030D-6E8A-4147-A177-3AD203B41FA5}">
                      <a16:colId xmlns:a16="http://schemas.microsoft.com/office/drawing/2014/main" val="4154127973"/>
                    </a:ext>
                  </a:extLst>
                </a:gridCol>
                <a:gridCol w="4037267">
                  <a:extLst>
                    <a:ext uri="{9D8B030D-6E8A-4147-A177-3AD203B41FA5}">
                      <a16:colId xmlns:a16="http://schemas.microsoft.com/office/drawing/2014/main" val="116716607"/>
                    </a:ext>
                  </a:extLst>
                </a:gridCol>
              </a:tblGrid>
              <a:tr h="707144">
                <a:tc>
                  <a:txBody>
                    <a:bodyPr/>
                    <a:lstStyle/>
                    <a:p>
                      <a:pPr algn="ctr"/>
                      <a:r>
                        <a:rPr lang="fr-FR" sz="2400" b="1" dirty="0"/>
                        <a:t>Type</a:t>
                      </a:r>
                    </a:p>
                  </a:txBody>
                  <a:tcPr/>
                </a:tc>
                <a:tc>
                  <a:txBody>
                    <a:bodyPr/>
                    <a:lstStyle/>
                    <a:p>
                      <a:pPr algn="ctr"/>
                      <a:r>
                        <a:rPr lang="fr-FR" sz="2400" dirty="0"/>
                        <a:t>Utilisation</a:t>
                      </a:r>
                    </a:p>
                  </a:txBody>
                  <a:tcPr/>
                </a:tc>
                <a:tc>
                  <a:txBody>
                    <a:bodyPr/>
                    <a:lstStyle/>
                    <a:p>
                      <a:pPr algn="ctr"/>
                      <a:r>
                        <a:rPr lang="fr-FR" sz="2400" dirty="0"/>
                        <a:t>Exemple</a:t>
                      </a:r>
                    </a:p>
                  </a:txBody>
                  <a:tcPr/>
                </a:tc>
                <a:extLst>
                  <a:ext uri="{0D108BD9-81ED-4DB2-BD59-A6C34878D82A}">
                    <a16:rowId xmlns:a16="http://schemas.microsoft.com/office/drawing/2014/main" val="789749639"/>
                  </a:ext>
                </a:extLst>
              </a:tr>
              <a:tr h="727804">
                <a:tc>
                  <a:txBody>
                    <a:bodyPr/>
                    <a:lstStyle/>
                    <a:p>
                      <a:r>
                        <a:rPr lang="fr-FR" b="1" dirty="0"/>
                        <a:t>Label</a:t>
                      </a:r>
                    </a:p>
                  </a:txBody>
                  <a:tcPr/>
                </a:tc>
                <a:tc>
                  <a:txBody>
                    <a:bodyPr/>
                    <a:lstStyle/>
                    <a:p>
                      <a:r>
                        <a:rPr lang="fr-FR" dirty="0"/>
                        <a:t>Titre ou note d’information</a:t>
                      </a:r>
                    </a:p>
                  </a:txBody>
                  <a:tcPr/>
                </a:tc>
                <a:tc>
                  <a:txBody>
                    <a:bodyPr/>
                    <a:lstStyle/>
                    <a:p>
                      <a:r>
                        <a:rPr lang="fr-FR" dirty="0"/>
                        <a:t>Merci pour votre participation</a:t>
                      </a:r>
                    </a:p>
                  </a:txBody>
                  <a:tcPr/>
                </a:tc>
                <a:extLst>
                  <a:ext uri="{0D108BD9-81ED-4DB2-BD59-A6C34878D82A}">
                    <a16:rowId xmlns:a16="http://schemas.microsoft.com/office/drawing/2014/main" val="1726084576"/>
                  </a:ext>
                </a:extLst>
              </a:tr>
              <a:tr h="707144">
                <a:tc>
                  <a:txBody>
                    <a:bodyPr/>
                    <a:lstStyle/>
                    <a:p>
                      <a:r>
                        <a:rPr lang="fr-FR" b="1" dirty="0"/>
                        <a:t>Plain </a:t>
                      </a:r>
                      <a:r>
                        <a:rPr lang="fr-FR" b="1" dirty="0" err="1"/>
                        <a:t>text</a:t>
                      </a:r>
                      <a:endParaRPr lang="fr-FR" b="1" dirty="0"/>
                    </a:p>
                  </a:txBody>
                  <a:tcPr/>
                </a:tc>
                <a:tc>
                  <a:txBody>
                    <a:bodyPr/>
                    <a:lstStyle/>
                    <a:p>
                      <a:r>
                        <a:rPr lang="fr-FR" dirty="0"/>
                        <a:t>Texte libre</a:t>
                      </a:r>
                    </a:p>
                  </a:txBody>
                  <a:tcPr/>
                </a:tc>
                <a:tc>
                  <a:txBody>
                    <a:bodyPr/>
                    <a:lstStyle/>
                    <a:p>
                      <a:r>
                        <a:rPr lang="fr-FR" dirty="0"/>
                        <a:t>Si autre, préciser:</a:t>
                      </a:r>
                    </a:p>
                  </a:txBody>
                  <a:tcPr/>
                </a:tc>
                <a:extLst>
                  <a:ext uri="{0D108BD9-81ED-4DB2-BD59-A6C34878D82A}">
                    <a16:rowId xmlns:a16="http://schemas.microsoft.com/office/drawing/2014/main" val="1709503333"/>
                  </a:ext>
                </a:extLst>
              </a:tr>
              <a:tr h="707144">
                <a:tc>
                  <a:txBody>
                    <a:bodyPr/>
                    <a:lstStyle/>
                    <a:p>
                      <a:r>
                        <a:rPr lang="fr-FR" b="1" dirty="0"/>
                        <a:t>Integer</a:t>
                      </a:r>
                    </a:p>
                  </a:txBody>
                  <a:tcPr/>
                </a:tc>
                <a:tc>
                  <a:txBody>
                    <a:bodyPr/>
                    <a:lstStyle/>
                    <a:p>
                      <a:r>
                        <a:rPr lang="fr-FR" dirty="0"/>
                        <a:t>Numéro entier</a:t>
                      </a:r>
                    </a:p>
                  </a:txBody>
                  <a:tcPr/>
                </a:tc>
                <a:tc>
                  <a:txBody>
                    <a:bodyPr/>
                    <a:lstStyle/>
                    <a:p>
                      <a:r>
                        <a:rPr lang="fr-FR" dirty="0"/>
                        <a:t>Quel est votre âge? </a:t>
                      </a:r>
                    </a:p>
                  </a:txBody>
                  <a:tcPr/>
                </a:tc>
                <a:extLst>
                  <a:ext uri="{0D108BD9-81ED-4DB2-BD59-A6C34878D82A}">
                    <a16:rowId xmlns:a16="http://schemas.microsoft.com/office/drawing/2014/main" val="408113366"/>
                  </a:ext>
                </a:extLst>
              </a:tr>
              <a:tr h="707144">
                <a:tc>
                  <a:txBody>
                    <a:bodyPr/>
                    <a:lstStyle/>
                    <a:p>
                      <a:r>
                        <a:rPr lang="fr-FR" b="1" dirty="0"/>
                        <a:t>Radio </a:t>
                      </a:r>
                      <a:r>
                        <a:rPr lang="fr-FR" b="1" dirty="0" err="1"/>
                        <a:t>button</a:t>
                      </a:r>
                      <a:endParaRPr lang="fr-FR" b="1" dirty="0"/>
                    </a:p>
                  </a:txBody>
                  <a:tcPr/>
                </a:tc>
                <a:tc>
                  <a:txBody>
                    <a:bodyPr/>
                    <a:lstStyle/>
                    <a:p>
                      <a:r>
                        <a:rPr lang="fr-FR" dirty="0"/>
                        <a:t>Question à choix unique</a:t>
                      </a:r>
                    </a:p>
                  </a:txBody>
                  <a:tcPr/>
                </a:tc>
                <a:tc>
                  <a:txBody>
                    <a:bodyPr/>
                    <a:lstStyle/>
                    <a:p>
                      <a:r>
                        <a:rPr lang="fr-FR" dirty="0"/>
                        <a:t>Sexe du participant:</a:t>
                      </a:r>
                    </a:p>
                  </a:txBody>
                  <a:tcPr/>
                </a:tc>
                <a:extLst>
                  <a:ext uri="{0D108BD9-81ED-4DB2-BD59-A6C34878D82A}">
                    <a16:rowId xmlns:a16="http://schemas.microsoft.com/office/drawing/2014/main" val="3457875342"/>
                  </a:ext>
                </a:extLst>
              </a:tr>
              <a:tr h="707144">
                <a:tc>
                  <a:txBody>
                    <a:bodyPr/>
                    <a:lstStyle/>
                    <a:p>
                      <a:r>
                        <a:rPr lang="fr-FR" b="1" dirty="0"/>
                        <a:t>Drop down</a:t>
                      </a:r>
                    </a:p>
                  </a:txBody>
                  <a:tcPr/>
                </a:tc>
                <a:tc>
                  <a:txBody>
                    <a:bodyPr/>
                    <a:lstStyle/>
                    <a:p>
                      <a:r>
                        <a:rPr lang="fr-FR" dirty="0"/>
                        <a:t>Question à choix unique</a:t>
                      </a:r>
                    </a:p>
                  </a:txBody>
                  <a:tcPr/>
                </a:tc>
                <a:tc>
                  <a:txBody>
                    <a:bodyPr/>
                    <a:lstStyle/>
                    <a:p>
                      <a:r>
                        <a:rPr lang="fr-FR" dirty="0"/>
                        <a:t>Dans quelle zone de santé habitez –vous?</a:t>
                      </a:r>
                    </a:p>
                  </a:txBody>
                  <a:tcPr/>
                </a:tc>
                <a:extLst>
                  <a:ext uri="{0D108BD9-81ED-4DB2-BD59-A6C34878D82A}">
                    <a16:rowId xmlns:a16="http://schemas.microsoft.com/office/drawing/2014/main" val="1204427438"/>
                  </a:ext>
                </a:extLst>
              </a:tr>
              <a:tr h="727804">
                <a:tc>
                  <a:txBody>
                    <a:bodyPr/>
                    <a:lstStyle/>
                    <a:p>
                      <a:r>
                        <a:rPr lang="fr-FR" b="1" dirty="0"/>
                        <a:t>Check box</a:t>
                      </a:r>
                    </a:p>
                  </a:txBody>
                  <a:tcPr/>
                </a:tc>
                <a:tc>
                  <a:txBody>
                    <a:bodyPr/>
                    <a:lstStyle/>
                    <a:p>
                      <a:r>
                        <a:rPr lang="fr-FR" dirty="0"/>
                        <a:t>Question à choix multiples</a:t>
                      </a:r>
                    </a:p>
                  </a:txBody>
                  <a:tcPr/>
                </a:tc>
                <a:tc>
                  <a:txBody>
                    <a:bodyPr/>
                    <a:lstStyle/>
                    <a:p>
                      <a:r>
                        <a:rPr lang="fr-FR" dirty="0"/>
                        <a:t>Parmi les choix suivants, quels sont les symptômes de la MVE?</a:t>
                      </a:r>
                    </a:p>
                  </a:txBody>
                  <a:tcPr/>
                </a:tc>
                <a:extLst>
                  <a:ext uri="{0D108BD9-81ED-4DB2-BD59-A6C34878D82A}">
                    <a16:rowId xmlns:a16="http://schemas.microsoft.com/office/drawing/2014/main" val="2162992911"/>
                  </a:ext>
                </a:extLst>
              </a:tr>
            </a:tbl>
          </a:graphicData>
        </a:graphic>
      </p:graphicFrame>
      <p:pic>
        <p:nvPicPr>
          <p:cNvPr id="8" name="Picture 7">
            <a:extLst>
              <a:ext uri="{FF2B5EF4-FFF2-40B4-BE49-F238E27FC236}">
                <a16:creationId xmlns:a16="http://schemas.microsoft.com/office/drawing/2014/main" id="{3DCE8D8B-E468-4A95-9A0F-05CF88489BAA}"/>
              </a:ext>
            </a:extLst>
          </p:cNvPr>
          <p:cNvPicPr>
            <a:picLocks noChangeAspect="1"/>
          </p:cNvPicPr>
          <p:nvPr/>
        </p:nvPicPr>
        <p:blipFill>
          <a:blip r:embed="rId2"/>
          <a:stretch>
            <a:fillRect/>
          </a:stretch>
        </p:blipFill>
        <p:spPr>
          <a:xfrm>
            <a:off x="8185401" y="1062727"/>
            <a:ext cx="4006599" cy="3209475"/>
          </a:xfrm>
          <a:prstGeom prst="rect">
            <a:avLst/>
          </a:prstGeom>
        </p:spPr>
      </p:pic>
      <p:cxnSp>
        <p:nvCxnSpPr>
          <p:cNvPr id="10" name="Straight Arrow Connector 9">
            <a:extLst>
              <a:ext uri="{FF2B5EF4-FFF2-40B4-BE49-F238E27FC236}">
                <a16:creationId xmlns:a16="http://schemas.microsoft.com/office/drawing/2014/main" id="{76C71103-CFF2-450E-B1CE-E929C7407AE5}"/>
              </a:ext>
            </a:extLst>
          </p:cNvPr>
          <p:cNvCxnSpPr>
            <a:cxnSpLocks/>
          </p:cNvCxnSpPr>
          <p:nvPr/>
        </p:nvCxnSpPr>
        <p:spPr>
          <a:xfrm flipH="1">
            <a:off x="8084734" y="4488109"/>
            <a:ext cx="48042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7006B63-432B-4E0A-8519-E54E6C1B2BAD}"/>
              </a:ext>
            </a:extLst>
          </p:cNvPr>
          <p:cNvSpPr txBox="1"/>
          <p:nvPr/>
        </p:nvSpPr>
        <p:spPr>
          <a:xfrm>
            <a:off x="8539822" y="4242442"/>
            <a:ext cx="3203510" cy="523220"/>
          </a:xfrm>
          <a:prstGeom prst="rect">
            <a:avLst/>
          </a:prstGeom>
          <a:noFill/>
        </p:spPr>
        <p:txBody>
          <a:bodyPr wrap="square" rtlCol="0">
            <a:spAutoFit/>
          </a:bodyPr>
          <a:lstStyle/>
          <a:p>
            <a:r>
              <a:rPr lang="fr-FR" sz="1400" b="1" dirty="0"/>
              <a:t>Utiliser lorsqu’il y a peu de choix </a:t>
            </a:r>
          </a:p>
          <a:p>
            <a:r>
              <a:rPr lang="fr-FR" sz="1400" b="1" dirty="0"/>
              <a:t>(exemple: sexe)</a:t>
            </a:r>
          </a:p>
        </p:txBody>
      </p:sp>
      <p:cxnSp>
        <p:nvCxnSpPr>
          <p:cNvPr id="15" name="Straight Arrow Connector 14">
            <a:extLst>
              <a:ext uri="{FF2B5EF4-FFF2-40B4-BE49-F238E27FC236}">
                <a16:creationId xmlns:a16="http://schemas.microsoft.com/office/drawing/2014/main" id="{87F5B4C6-2AF6-4F61-A3F7-53D3ACDBA004}"/>
              </a:ext>
            </a:extLst>
          </p:cNvPr>
          <p:cNvCxnSpPr>
            <a:cxnSpLocks/>
          </p:cNvCxnSpPr>
          <p:nvPr/>
        </p:nvCxnSpPr>
        <p:spPr>
          <a:xfrm flipH="1">
            <a:off x="8101512" y="5135459"/>
            <a:ext cx="48042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1E93EF4C-7147-4DD1-A5C7-C73054AEC027}"/>
              </a:ext>
            </a:extLst>
          </p:cNvPr>
          <p:cNvSpPr txBox="1"/>
          <p:nvPr/>
        </p:nvSpPr>
        <p:spPr>
          <a:xfrm>
            <a:off x="8539822" y="4873849"/>
            <a:ext cx="3203510" cy="523220"/>
          </a:xfrm>
          <a:prstGeom prst="rect">
            <a:avLst/>
          </a:prstGeom>
          <a:noFill/>
        </p:spPr>
        <p:txBody>
          <a:bodyPr wrap="square" rtlCol="0">
            <a:spAutoFit/>
          </a:bodyPr>
          <a:lstStyle/>
          <a:p>
            <a:r>
              <a:rPr lang="fr-FR" sz="1400" b="1" dirty="0"/>
              <a:t>Utiliser lorsqu’il y a beaucoup de choix </a:t>
            </a:r>
          </a:p>
          <a:p>
            <a:r>
              <a:rPr lang="fr-FR" sz="1400" b="1" dirty="0"/>
              <a:t>(exemple: Zone de Santé)</a:t>
            </a:r>
          </a:p>
        </p:txBody>
      </p:sp>
    </p:spTree>
    <p:extLst>
      <p:ext uri="{BB962C8B-B14F-4D97-AF65-F5344CB8AC3E}">
        <p14:creationId xmlns:p14="http://schemas.microsoft.com/office/powerpoint/2010/main" val="1390140219"/>
      </p:ext>
    </p:extLst>
  </p:cSld>
  <p:clrMapOvr>
    <a:masterClrMapping/>
  </p:clrMapOvr>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F865EAB71A82046BA34F3803188F714" ma:contentTypeVersion="12" ma:contentTypeDescription="Create a new document." ma:contentTypeScope="" ma:versionID="fc41a00bb42d9e1c634256159ff8b6cb">
  <xsd:schema xmlns:xsd="http://www.w3.org/2001/XMLSchema" xmlns:xs="http://www.w3.org/2001/XMLSchema" xmlns:p="http://schemas.microsoft.com/office/2006/metadata/properties" xmlns:ns3="0587f48c-f81a-4cbe-93c9-dadf6302313b" xmlns:ns4="4e20ccbb-bc32-4776-9387-f878ccb04682" targetNamespace="http://schemas.microsoft.com/office/2006/metadata/properties" ma:root="true" ma:fieldsID="6ad2313305ceff7a1080f5e4615beb09" ns3:_="" ns4:_="">
    <xsd:import namespace="0587f48c-f81a-4cbe-93c9-dadf6302313b"/>
    <xsd:import namespace="4e20ccbb-bc32-4776-9387-f878ccb0468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87f48c-f81a-4cbe-93c9-dadf630231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e20ccbb-bc32-4776-9387-f878ccb0468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514AD7-BD84-4E93-B44D-06E44AB648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87f48c-f81a-4cbe-93c9-dadf6302313b"/>
    <ds:schemaRef ds:uri="4e20ccbb-bc32-4776-9387-f878ccb046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FAA3B42-C06A-4F7B-8A5F-CA79DAEFBDF2}">
  <ds:schemaRefs>
    <ds:schemaRef ds:uri="http://schemas.microsoft.com/sharepoint/v3/contenttype/forms"/>
  </ds:schemaRefs>
</ds:datastoreItem>
</file>

<file path=customXml/itemProps3.xml><?xml version="1.0" encoding="utf-8"?>
<ds:datastoreItem xmlns:ds="http://schemas.openxmlformats.org/officeDocument/2006/customXml" ds:itemID="{FA272EAE-D0E8-4E68-83D1-74960194162E}">
  <ds:schemaRefs>
    <ds:schemaRef ds:uri="4e20ccbb-bc32-4776-9387-f878ccb04682"/>
    <ds:schemaRef ds:uri="http://schemas.microsoft.com/office/2006/documentManagement/types"/>
    <ds:schemaRef ds:uri="http://purl.org/dc/elements/1.1/"/>
    <ds:schemaRef ds:uri="http://purl.org/dc/dcmitype/"/>
    <ds:schemaRef ds:uri="http://schemas.microsoft.com/office/2006/metadata/properties"/>
    <ds:schemaRef ds:uri="http://schemas.openxmlformats.org/package/2006/metadata/core-properties"/>
    <ds:schemaRef ds:uri="http://purl.org/dc/terms/"/>
    <ds:schemaRef ds:uri="http://schemas.microsoft.com/office/infopath/2007/PartnerControls"/>
    <ds:schemaRef ds:uri="0587f48c-f81a-4cbe-93c9-dadf6302313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17316</TotalTime>
  <Words>2863</Words>
  <Application>Microsoft Macintosh PowerPoint</Application>
  <PresentationFormat>Widescreen</PresentationFormat>
  <Paragraphs>553</Paragraphs>
  <Slides>83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83</vt:i4>
      </vt:variant>
    </vt:vector>
  </HeadingPairs>
  <TitlesOfParts>
    <vt:vector size="88" baseType="lpstr">
      <vt:lpstr>Arial</vt:lpstr>
      <vt:lpstr>Calibri</vt:lpstr>
      <vt:lpstr>Calibri Light</vt:lpstr>
      <vt:lpstr>Wingdings</vt:lpstr>
      <vt:lpstr>Metropolitan</vt:lpstr>
      <vt:lpstr>PowerPoint Presentation</vt:lpstr>
      <vt:lpstr>Approche générale</vt:lpstr>
      <vt:lpstr>Programmation du questionnaire dans magpi</vt:lpstr>
      <vt:lpstr>Plan</vt:lpstr>
      <vt:lpstr>Principes</vt:lpstr>
      <vt:lpstr>Créer un nouveau questionnaire</vt:lpstr>
      <vt:lpstr>Eteindre la fonction GPS</vt:lpstr>
      <vt:lpstr>Eteindre la fonction GPS</vt:lpstr>
      <vt:lpstr>Catégories de questions magpi</vt:lpstr>
      <vt:lpstr>Programmer une question dans magpi</vt:lpstr>
      <vt:lpstr>Programmer une question dans magpi</vt:lpstr>
      <vt:lpstr>Programmer une question dans magpi</vt:lpstr>
      <vt:lpstr>Skip pattern</vt:lpstr>
      <vt:lpstr>Insérer un skip pattern</vt:lpstr>
      <vt:lpstr>Insérer un skip pattern</vt:lpstr>
      <vt:lpstr>Importer un questionnaire Excel</vt:lpstr>
      <vt:lpstr>Importer un questionnaire Excel</vt:lpstr>
      <vt:lpstr>Importer un questionnaire Excel</vt:lpstr>
      <vt:lpstr>Modifier un questionnaire pendant la collecte des données </vt:lpstr>
      <vt:lpstr>Modifier un questionnaire pendant la collecte des données </vt:lpstr>
      <vt:lpstr>Créer la copie d’un questionnaire</vt:lpstr>
      <vt:lpstr>Créer la copie d’un questionnaire</vt:lpstr>
      <vt:lpstr>Créer la copie d’un questionnaire</vt:lpstr>
      <vt:lpstr>Enquête pilote</vt:lpstr>
      <vt:lpstr>PLAN</vt:lpstr>
      <vt:lpstr>Revue du questionnaire avec les enquêteurs </vt:lpstr>
      <vt:lpstr>Pilotage du questionnaire avec la population cible</vt:lpstr>
      <vt:lpstr>Enquête pilote</vt:lpstr>
      <vt:lpstr>Echantillonnage</vt:lpstr>
      <vt:lpstr>PLAN</vt:lpstr>
      <vt:lpstr>Calculer la taille de l’échantillon</vt:lpstr>
      <vt:lpstr>Calculer la taille de l’échantillon</vt:lpstr>
      <vt:lpstr>Calculer la taille de l’échantillon</vt:lpstr>
      <vt:lpstr>Calculer la taille de l’échantillon</vt:lpstr>
      <vt:lpstr>Calculer la taille de l’échantillon</vt:lpstr>
      <vt:lpstr>Sélectionner du premier ménage</vt:lpstr>
      <vt:lpstr>Sélectionner du premier ménage</vt:lpstr>
      <vt:lpstr>Sélectionner du premier ménage</vt:lpstr>
      <vt:lpstr>Sélectionner du premier ménage</vt:lpstr>
      <vt:lpstr>Sélectionner des ménages subséquents</vt:lpstr>
      <vt:lpstr>Sélection FOSA</vt:lpstr>
      <vt:lpstr>Calculation de l’échantillon FOSA </vt:lpstr>
      <vt:lpstr>Calculer la taille de l’échantillon FOSA</vt:lpstr>
      <vt:lpstr>Calculer la taille de l’échantillon FOSA</vt:lpstr>
      <vt:lpstr>Calculer la taille de l’échantillon FOSA</vt:lpstr>
      <vt:lpstr>Calculer la taille de l’échantillon FOSA</vt:lpstr>
      <vt:lpstr>Calculer la taille de l’échantillon FOSA</vt:lpstr>
      <vt:lpstr>Sélection probabiliste</vt:lpstr>
      <vt:lpstr>Sélection probabiliste</vt:lpstr>
      <vt:lpstr>Sélection probabiliste</vt:lpstr>
      <vt:lpstr>Sélection probabiliste</vt:lpstr>
      <vt:lpstr>Sélection probabiliste</vt:lpstr>
      <vt:lpstr>Sélectionner les individus dans les FOSA</vt:lpstr>
      <vt:lpstr>Sélectionner les individus dans les FOSA</vt:lpstr>
      <vt:lpstr>Formation des enquêteurs</vt:lpstr>
      <vt:lpstr>Plan</vt:lpstr>
      <vt:lpstr>Traduction des question</vt:lpstr>
      <vt:lpstr>Consentement éclairé</vt:lpstr>
      <vt:lpstr>Relation interpersonnelles</vt:lpstr>
      <vt:lpstr>Comment poser des questions</vt:lpstr>
      <vt:lpstr>Comment poser des questions</vt:lpstr>
      <vt:lpstr>Données</vt:lpstr>
      <vt:lpstr>Plan</vt:lpstr>
      <vt:lpstr>Export du questionnaire (format Word)</vt:lpstr>
      <vt:lpstr>Export du questionnaire (format Word)</vt:lpstr>
      <vt:lpstr>Export du questionnaire (format Word)</vt:lpstr>
      <vt:lpstr>Export des données de magpi (format Excel)</vt:lpstr>
      <vt:lpstr>Export des données de magpi (format Excel)</vt:lpstr>
      <vt:lpstr>Export des données de magpi (format Excel)</vt:lpstr>
      <vt:lpstr>Nettoyage des données</vt:lpstr>
      <vt:lpstr>Nettoyage des données</vt:lpstr>
      <vt:lpstr>Nettoyage des données</vt:lpstr>
      <vt:lpstr>Nettoyage des données</vt:lpstr>
      <vt:lpstr>Nettoyage des données</vt:lpstr>
      <vt:lpstr>Nettoyage des données</vt:lpstr>
      <vt:lpstr>Nettoyage des données</vt:lpstr>
      <vt:lpstr>Nettoyage des données</vt:lpstr>
      <vt:lpstr>Nettoyage des données</vt:lpstr>
      <vt:lpstr>Analyse des données </vt:lpstr>
      <vt:lpstr>Présentation des données</vt:lpstr>
      <vt:lpstr>Perceptions sur l’éfficacité du vaccin contre la MVE</vt:lpstr>
      <vt:lpstr>PowerPoint Presentation</vt:lpstr>
      <vt:lpstr>Archivage Google Drive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Sonya Sagan</dc:creator>
  <cp:lastModifiedBy>Sonya Sagan</cp:lastModifiedBy>
  <cp:revision>88</cp:revision>
  <cp:lastPrinted>2019-11-12T08:13:41Z</cp:lastPrinted>
  <dcterms:created xsi:type="dcterms:W3CDTF">2019-11-09T08:57:09Z</dcterms:created>
  <dcterms:modified xsi:type="dcterms:W3CDTF">2020-04-01T11:33:41Z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0x0101003F865EAB71A82046BA34F3803188F714</vt:lpwstr>
  </property>
</Properties>
</file>