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Montserrat SemiBold"/>
      <p:regular r:id="rId41"/>
      <p:bold r:id="rId42"/>
      <p:italic r:id="rId43"/>
      <p:boldItalic r:id="rId44"/>
    </p:embeddedFont>
    <p:embeddedFont>
      <p:font typeface="Montserrat"/>
      <p:regular r:id="rId45"/>
      <p:bold r:id="rId46"/>
      <p:italic r:id="rId47"/>
      <p:boldItalic r:id="rId48"/>
    </p:embeddedFont>
    <p:embeddedFont>
      <p:font typeface="Lato"/>
      <p:regular r:id="rId49"/>
      <p:bold r:id="rId50"/>
      <p:italic r:id="rId51"/>
      <p:boldItalic r:id="rId52"/>
    </p:embeddedFont>
    <p:embeddedFont>
      <p:font typeface="Montserrat Light"/>
      <p:regular r:id="rId53"/>
      <p:bold r:id="rId54"/>
      <p:italic r:id="rId55"/>
      <p:boldItalic r:id="rId56"/>
    </p:embeddedFont>
    <p:embeddedFont>
      <p:font typeface="Open Sans Light"/>
      <p:regular r:id="rId57"/>
      <p:bold r:id="rId58"/>
      <p:italic r:id="rId59"/>
      <p:boldItalic r:id="rId60"/>
    </p:embeddedFont>
    <p:embeddedFont>
      <p:font typeface="Open Sans"/>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913">
          <p15:clr>
            <a:srgbClr val="A4A3A4"/>
          </p15:clr>
        </p15:guide>
        <p15:guide id="2">
          <p15:clr>
            <a:srgbClr val="A4A3A4"/>
          </p15:clr>
        </p15:guide>
      </p15:sldGuideLst>
    </p:ext>
    <p:ext uri="GoogleSlidesCustomDataVersion2">
      <go:slidesCustomData xmlns:go="http://customooxmlschemas.google.com/" r:id="rId65" roundtripDataSignature="AMtx7miJGYxJCqS2ENAkx3Cp9D9tY11Hc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FBC114-9F63-46D0-BE0E-6E94AA490A70}">
  <a:tblStyle styleId="{09FBC114-9F63-46D0-BE0E-6E94AA490A7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13" orient="horz"/>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MontserratSemiBold-bold.fntdata"/><Relationship Id="rId41" Type="http://schemas.openxmlformats.org/officeDocument/2006/relationships/font" Target="fonts/MontserratSemiBold-regular.fntdata"/><Relationship Id="rId44" Type="http://schemas.openxmlformats.org/officeDocument/2006/relationships/font" Target="fonts/MontserratSemiBold-boldItalic.fntdata"/><Relationship Id="rId43" Type="http://schemas.openxmlformats.org/officeDocument/2006/relationships/font" Target="fonts/MontserratSemiBold-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fntdata"/><Relationship Id="rId61" Type="http://schemas.openxmlformats.org/officeDocument/2006/relationships/font" Target="fonts/OpenSans-regular.fntdata"/><Relationship Id="rId20" Type="http://schemas.openxmlformats.org/officeDocument/2006/relationships/slide" Target="slides/slide14.xml"/><Relationship Id="rId64" Type="http://schemas.openxmlformats.org/officeDocument/2006/relationships/font" Target="fonts/OpenSans-boldItalic.fntdata"/><Relationship Id="rId63"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Ligh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italic.fntdata"/><Relationship Id="rId50" Type="http://schemas.openxmlformats.org/officeDocument/2006/relationships/font" Target="fonts/Lato-bold.fntdata"/><Relationship Id="rId53" Type="http://schemas.openxmlformats.org/officeDocument/2006/relationships/font" Target="fonts/MontserratLight-regular.fntdata"/><Relationship Id="rId52" Type="http://schemas.openxmlformats.org/officeDocument/2006/relationships/font" Target="fonts/Lato-boldItalic.fntdata"/><Relationship Id="rId11" Type="http://schemas.openxmlformats.org/officeDocument/2006/relationships/slide" Target="slides/slide5.xml"/><Relationship Id="rId55" Type="http://schemas.openxmlformats.org/officeDocument/2006/relationships/font" Target="fonts/MontserratLight-italic.fntdata"/><Relationship Id="rId10" Type="http://schemas.openxmlformats.org/officeDocument/2006/relationships/slide" Target="slides/slide4.xml"/><Relationship Id="rId54" Type="http://schemas.openxmlformats.org/officeDocument/2006/relationships/font" Target="fonts/MontserratLight-bold.fntdata"/><Relationship Id="rId13" Type="http://schemas.openxmlformats.org/officeDocument/2006/relationships/slide" Target="slides/slide7.xml"/><Relationship Id="rId57" Type="http://schemas.openxmlformats.org/officeDocument/2006/relationships/font" Target="fonts/OpenSansLight-regular.fntdata"/><Relationship Id="rId12" Type="http://schemas.openxmlformats.org/officeDocument/2006/relationships/slide" Target="slides/slide6.xml"/><Relationship Id="rId56" Type="http://schemas.openxmlformats.org/officeDocument/2006/relationships/font" Target="fonts/MontserratLight-boldItalic.fntdata"/><Relationship Id="rId15" Type="http://schemas.openxmlformats.org/officeDocument/2006/relationships/slide" Target="slides/slide9.xml"/><Relationship Id="rId59" Type="http://schemas.openxmlformats.org/officeDocument/2006/relationships/font" Target="fonts/OpenSansLight-italic.fntdata"/><Relationship Id="rId14" Type="http://schemas.openxmlformats.org/officeDocument/2006/relationships/slide" Target="slides/slide8.xml"/><Relationship Id="rId58" Type="http://schemas.openxmlformats.org/officeDocument/2006/relationships/font" Target="fonts/OpenSansLigh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00000"/>
              </a:lnSpc>
              <a:spcBef>
                <a:spcPts val="0"/>
              </a:spcBef>
              <a:spcAft>
                <a:spcPts val="0"/>
              </a:spcAft>
              <a:buSzPts val="1400"/>
              <a:buNone/>
            </a:pPr>
            <a:r>
              <a:t/>
            </a:r>
            <a:endParaRPr/>
          </a:p>
        </p:txBody>
      </p:sp>
      <p:sp>
        <p:nvSpPr>
          <p:cNvPr id="54" name="Google Shape;5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c30e58157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2ec30e58157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128" name="Google Shape;128;g2ec30e58157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c30e5815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ec30e58157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139" name="Google Shape;139;g2ec30e58157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33434ed7d_1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e33434ed7d_1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8332"/>
              </a:lnSpc>
              <a:spcBef>
                <a:spcPts val="0"/>
              </a:spcBef>
              <a:spcAft>
                <a:spcPts val="0"/>
              </a:spcAft>
              <a:buClr>
                <a:schemeClr val="dk1"/>
              </a:buClr>
              <a:buSzPts val="1100"/>
              <a:buFont typeface="Arial"/>
              <a:buNone/>
            </a:pPr>
            <a:r>
              <a:rPr lang="en-GB"/>
              <a:t>When you are assessing what information exists and what is needed it is helpful to go back to the reasons for doing an RQA we looked at just now</a:t>
            </a:r>
            <a:endParaRPr/>
          </a:p>
          <a:p>
            <a:pPr indent="-323850" lvl="0" marL="457200" rtl="0" algn="l">
              <a:lnSpc>
                <a:spcPct val="115000"/>
              </a:lnSpc>
              <a:spcBef>
                <a:spcPts val="1200"/>
              </a:spcBef>
              <a:spcAft>
                <a:spcPts val="0"/>
              </a:spcAft>
              <a:buClr>
                <a:schemeClr val="dk1"/>
              </a:buClr>
              <a:buSzPts val="1500"/>
              <a:buFont typeface="Open Sans"/>
              <a:buChar char="•"/>
            </a:pPr>
            <a:r>
              <a:rPr lang="en-GB" sz="800">
                <a:latin typeface="Open Sans"/>
                <a:ea typeface="Open Sans"/>
                <a:cs typeface="Open Sans"/>
                <a:sym typeface="Open Sans"/>
              </a:rPr>
              <a:t>Understand key social, cultural, political, and economic dynamics</a:t>
            </a:r>
            <a:endParaRPr sz="800">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GB" sz="800">
                <a:latin typeface="Open Sans"/>
                <a:ea typeface="Open Sans"/>
                <a:cs typeface="Open Sans"/>
                <a:sym typeface="Open Sans"/>
              </a:rPr>
              <a:t>Identify relevant authorities and trusted leaders for message dissemination; </a:t>
            </a:r>
            <a:endParaRPr sz="800">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GB" sz="800">
                <a:latin typeface="Open Sans"/>
                <a:ea typeface="Open Sans"/>
                <a:cs typeface="Open Sans"/>
                <a:sym typeface="Open Sans"/>
              </a:rPr>
              <a:t>Gather communities’ understanding of the disease and health decision-making processes;</a:t>
            </a:r>
            <a:endParaRPr sz="800">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Char char="•"/>
            </a:pPr>
            <a:r>
              <a:rPr lang="en-GB" sz="800">
                <a:latin typeface="Open Sans"/>
                <a:ea typeface="Open Sans"/>
                <a:cs typeface="Open Sans"/>
                <a:sym typeface="Open Sans"/>
              </a:rPr>
              <a:t>Inform appropriate and effective response efforts.</a:t>
            </a:r>
            <a:endParaRPr sz="1500">
              <a:latin typeface="Open Sans"/>
              <a:ea typeface="Open Sans"/>
              <a:cs typeface="Open Sans"/>
              <a:sym typeface="Open Sans"/>
            </a:endParaRPr>
          </a:p>
          <a:p>
            <a:pPr indent="0" lvl="0" marL="0" rtl="0" algn="l">
              <a:lnSpc>
                <a:spcPct val="100000"/>
              </a:lnSpc>
              <a:spcBef>
                <a:spcPts val="1200"/>
              </a:spcBef>
              <a:spcAft>
                <a:spcPts val="0"/>
              </a:spcAft>
              <a:buClr>
                <a:schemeClr val="dk1"/>
              </a:buClr>
              <a:buSzPts val="1400"/>
              <a:buFont typeface="Arial"/>
              <a:buNone/>
            </a:pPr>
            <a:r>
              <a:rPr lang="en-GB"/>
              <a:t>And use these to work out what questions you want answer from the RQA.  It can be helpful to think of key RCCE indicators to inform your assessment, as these can be tracked later on.</a:t>
            </a:r>
            <a:endParaRPr/>
          </a:p>
          <a:p>
            <a:pPr indent="0" lvl="0" marL="0" rtl="0" algn="l">
              <a:lnSpc>
                <a:spcPct val="100000"/>
              </a:lnSpc>
              <a:spcBef>
                <a:spcPts val="1200"/>
              </a:spcBef>
              <a:spcAft>
                <a:spcPts val="0"/>
              </a:spcAft>
              <a:buClr>
                <a:schemeClr val="dk1"/>
              </a:buClr>
              <a:buSzPts val="1400"/>
              <a:buFont typeface="Arial"/>
              <a:buNone/>
            </a:pPr>
            <a:r>
              <a:rPr lang="en-GB"/>
              <a:t>An example of </a:t>
            </a:r>
            <a:r>
              <a:rPr lang="en-GB">
                <a:extLst>
                  <a:ext uri="http://customooxmlschemas.google.com/">
                    <go:slidesCustomData xmlns:go="http://customooxmlschemas.google.com/" textRoundtripDataId="0"/>
                  </a:ext>
                </a:extLst>
              </a:rPr>
              <a:t>indicators</a:t>
            </a:r>
            <a:r>
              <a:rPr lang="en-GB"/>
              <a:t> developed for COVID-19 are shown on this slide and can be adapted for cholera</a:t>
            </a:r>
            <a:endParaRPr/>
          </a:p>
          <a:p>
            <a:pPr indent="0" lvl="0" marL="0" rtl="0" algn="l">
              <a:lnSpc>
                <a:spcPct val="100000"/>
              </a:lnSpc>
              <a:spcBef>
                <a:spcPts val="1200"/>
              </a:spcBef>
              <a:spcAft>
                <a:spcPts val="0"/>
              </a:spcAft>
              <a:buClr>
                <a:schemeClr val="dk1"/>
              </a:buClr>
              <a:buSzPts val="1400"/>
              <a:buFont typeface="Arial"/>
              <a:buNone/>
            </a:pPr>
            <a:r>
              <a:rPr i="1" lang="en-GB"/>
              <a:t>Could do a bit of brainstorm about relevant indicators if you have time.</a:t>
            </a:r>
            <a:endParaRPr i="1"/>
          </a:p>
          <a:p>
            <a:pPr indent="0" lvl="0" marL="0" rtl="0" algn="l">
              <a:lnSpc>
                <a:spcPct val="100000"/>
              </a:lnSpc>
              <a:spcBef>
                <a:spcPts val="1200"/>
              </a:spcBef>
              <a:spcAft>
                <a:spcPts val="0"/>
              </a:spcAft>
              <a:buClr>
                <a:schemeClr val="dk1"/>
              </a:buClr>
              <a:buSzPts val="1400"/>
              <a:buFont typeface="Arial"/>
              <a:buNone/>
            </a:pPr>
            <a:r>
              <a:t/>
            </a:r>
            <a:endParaRPr/>
          </a:p>
        </p:txBody>
      </p:sp>
      <p:sp>
        <p:nvSpPr>
          <p:cNvPr id="147" name="Google Shape;147;g2e33434ed7d_1_1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46bb64f7b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e46bb64f7b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8332"/>
              </a:lnSpc>
              <a:spcBef>
                <a:spcPts val="0"/>
              </a:spcBef>
              <a:spcAft>
                <a:spcPts val="0"/>
              </a:spcAft>
              <a:buClr>
                <a:schemeClr val="dk1"/>
              </a:buClr>
              <a:buSzPts val="1100"/>
              <a:buFont typeface="Arial"/>
              <a:buNone/>
            </a:pPr>
            <a:r>
              <a:rPr lang="en-GB"/>
              <a:t>The ToR serve as a comprehensive guide  for any research project, - which in our case would be doing a rapid qualitative assessment. It  provides clear guiding steps ensuring that all aspects are well-planned, coordinated, and aligned with objectives.</a:t>
            </a:r>
            <a:endParaRPr/>
          </a:p>
          <a:p>
            <a:pPr indent="0" lvl="0" marL="0" rtl="0" algn="l">
              <a:lnSpc>
                <a:spcPct val="128332"/>
              </a:lnSpc>
              <a:spcBef>
                <a:spcPts val="0"/>
              </a:spcBef>
              <a:spcAft>
                <a:spcPts val="0"/>
              </a:spcAft>
              <a:buClr>
                <a:schemeClr val="dk1"/>
              </a:buClr>
              <a:buSzPts val="1100"/>
              <a:buFont typeface="Arial"/>
              <a:buNone/>
            </a:pPr>
            <a:r>
              <a:rPr lang="en-GB"/>
              <a:t>Anyone who has done research consultancy, or data collection through their work will most likely have seen Terms of Reference for it.  If your ToR are clear and are followed, then the RQA should have the expected outcome.  There are many different ways of setting out a ToR, but the structure you see on this slide is a fairly common way of presenting it.</a:t>
            </a:r>
            <a:endParaRPr/>
          </a:p>
          <a:p>
            <a:pPr indent="0" lvl="0" marL="0" marR="0" rtl="0" algn="l">
              <a:lnSpc>
                <a:spcPct val="128332"/>
              </a:lnSpc>
              <a:spcBef>
                <a:spcPts val="0"/>
              </a:spcBef>
              <a:spcAft>
                <a:spcPts val="0"/>
              </a:spcAft>
              <a:buClr>
                <a:schemeClr val="dk1"/>
              </a:buClr>
              <a:buSzPts val="1100"/>
              <a:buFont typeface="Arial"/>
              <a:buNone/>
            </a:pPr>
            <a:r>
              <a:rPr lang="en-GB"/>
              <a:t>You will start with providing a quick background and the objectives for the work, ensuring  that everyone involved has a common understanding of what the RQA aims to achieve and who your audiences are. It is crucial you should clearly articulate your key questions/areas of inquiry.</a:t>
            </a:r>
            <a:endParaRPr/>
          </a:p>
          <a:p>
            <a:pPr indent="0" lvl="0" marL="0" rtl="0" algn="l">
              <a:lnSpc>
                <a:spcPct val="128332"/>
              </a:lnSpc>
              <a:spcBef>
                <a:spcPts val="0"/>
              </a:spcBef>
              <a:spcAft>
                <a:spcPts val="0"/>
              </a:spcAft>
              <a:buClr>
                <a:schemeClr val="dk1"/>
              </a:buClr>
              <a:buSzPts val="1100"/>
              <a:buFont typeface="Arial"/>
              <a:buNone/>
            </a:pPr>
            <a:r>
              <a:t/>
            </a:r>
            <a:endParaRPr/>
          </a:p>
          <a:p>
            <a:pPr indent="0" lvl="0" marL="0" rtl="0" algn="l">
              <a:lnSpc>
                <a:spcPct val="128332"/>
              </a:lnSpc>
              <a:spcBef>
                <a:spcPts val="0"/>
              </a:spcBef>
              <a:spcAft>
                <a:spcPts val="0"/>
              </a:spcAft>
              <a:buClr>
                <a:schemeClr val="dk1"/>
              </a:buClr>
              <a:buSzPts val="1100"/>
              <a:buFont typeface="Arial"/>
              <a:buNone/>
            </a:pPr>
            <a:r>
              <a:rPr lang="en-GB"/>
              <a:t>Next is the scope of work section of the ToR, which we will break down into more detail.</a:t>
            </a:r>
            <a:endParaRPr/>
          </a:p>
          <a:p>
            <a:pPr indent="0" lvl="0" marL="0" rtl="0" algn="l">
              <a:lnSpc>
                <a:spcPct val="128332"/>
              </a:lnSpc>
              <a:spcBef>
                <a:spcPts val="0"/>
              </a:spcBef>
              <a:spcAft>
                <a:spcPts val="0"/>
              </a:spcAft>
              <a:buClr>
                <a:schemeClr val="dk1"/>
              </a:buClr>
              <a:buSzPts val="1100"/>
              <a:buFont typeface="Arial"/>
              <a:buNone/>
            </a:pPr>
            <a:r>
              <a:t/>
            </a:r>
            <a:endParaRPr/>
          </a:p>
          <a:p>
            <a:pPr indent="0" lvl="0" marL="0" rtl="0" algn="l">
              <a:lnSpc>
                <a:spcPct val="128332"/>
              </a:lnSpc>
              <a:spcBef>
                <a:spcPts val="0"/>
              </a:spcBef>
              <a:spcAft>
                <a:spcPts val="0"/>
              </a:spcAft>
              <a:buClr>
                <a:schemeClr val="dk1"/>
              </a:buClr>
              <a:buSzPts val="1100"/>
              <a:buFont typeface="Arial"/>
              <a:buNone/>
            </a:pPr>
            <a:r>
              <a:t/>
            </a:r>
            <a:endParaRPr/>
          </a:p>
        </p:txBody>
      </p:sp>
      <p:sp>
        <p:nvSpPr>
          <p:cNvPr id="155" name="Google Shape;155;g2e46bb64f7b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33434ed7d_1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e33434ed7d_1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e33434ed7d_1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e33434ed7d_1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e33434ed7d_1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71" name="Google Shape;171;g2e33434ed7d_1_1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4ae3e0e7a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e4ae3e0e7a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4ae3e0e7a_2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g2e4ae3e0e7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4ae3e0e7a_2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e4ae3e0e7a_2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e4ae3e0e7a_2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e4ae3e0e7a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38a08cf42f4888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g538a08cf42f4888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t>This session is about the process of doing a rapid qualitative assessment.  You will see here the main steps in the process.  It may look like the most important part is step 6, when you design your tools and do the assessment.  Actually they are all vital steps, if any are not done sufficiently well then it puts the success of the other steps at risk. </a:t>
            </a:r>
            <a:endParaRPr/>
          </a:p>
          <a:p>
            <a:pPr indent="0" lvl="0" marL="0" rtl="0" algn="l">
              <a:lnSpc>
                <a:spcPct val="100000"/>
              </a:lnSpc>
              <a:spcBef>
                <a:spcPts val="0"/>
              </a:spcBef>
              <a:spcAft>
                <a:spcPts val="0"/>
              </a:spcAft>
              <a:buSzPts val="1400"/>
              <a:buNone/>
            </a:pPr>
            <a:r>
              <a:t/>
            </a:r>
            <a:endParaRPr/>
          </a:p>
        </p:txBody>
      </p:sp>
      <p:sp>
        <p:nvSpPr>
          <p:cNvPr id="59" name="Google Shape;59;g538a08cf42f4888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4ae3e0e7a_2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e4ae3e0e7a_2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4ae3e0e7a_2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Talk a bit about what it means to maintain ethical principles - e.g. some IRBs have a very strict view on timing of interview, compensation etc. (e.g. any interview over one hour must be compensated…) - you need to make these decisions based on your judgement of the situation. Don’t apply strict rules, but assess the context and the interviewee’s state: are they feeling comfortable? Do they need to stop/pause? Do they need support (referral to MHPSS, social protection…)? Being RESPONSIVE is more important than following very strict rules.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What kinds of ethical challenges can you expect to arise during an RQA for outbreak response? </a:t>
            </a:r>
            <a:endParaRPr/>
          </a:p>
          <a:p>
            <a:pPr indent="-317500" lvl="0" marL="457200" rtl="0" algn="l">
              <a:lnSpc>
                <a:spcPct val="100000"/>
              </a:lnSpc>
              <a:spcBef>
                <a:spcPts val="0"/>
              </a:spcBef>
              <a:spcAft>
                <a:spcPts val="0"/>
              </a:spcAft>
              <a:buSzPts val="1400"/>
              <a:buChar char="-"/>
            </a:pPr>
            <a:r>
              <a:rPr lang="en-GB"/>
              <a:t>Think especially of the ‘do no harm’ principle: what kinds of reactions might you encounter or even trigger during RQA? </a:t>
            </a:r>
            <a:endParaRPr/>
          </a:p>
          <a:p>
            <a:pPr indent="-317500" lvl="0" marL="457200" rtl="0" algn="l">
              <a:lnSpc>
                <a:spcPct val="100000"/>
              </a:lnSpc>
              <a:spcBef>
                <a:spcPts val="0"/>
              </a:spcBef>
              <a:spcAft>
                <a:spcPts val="0"/>
              </a:spcAft>
              <a:buSzPts val="1400"/>
              <a:buChar char="-"/>
            </a:pPr>
            <a:r>
              <a:rPr lang="en-GB"/>
              <a:t>Emotional distress</a:t>
            </a:r>
            <a:endParaRPr/>
          </a:p>
          <a:p>
            <a:pPr indent="-317500" lvl="0" marL="457200" rtl="0" algn="l">
              <a:lnSpc>
                <a:spcPct val="100000"/>
              </a:lnSpc>
              <a:spcBef>
                <a:spcPts val="0"/>
              </a:spcBef>
              <a:spcAft>
                <a:spcPts val="0"/>
              </a:spcAft>
              <a:buSzPts val="1400"/>
              <a:buChar char="-"/>
            </a:pPr>
            <a:r>
              <a:rPr lang="en-GB"/>
              <a:t>Fear and uncertainty</a:t>
            </a:r>
            <a:endParaRPr/>
          </a:p>
          <a:p>
            <a:pPr indent="-317500" lvl="0" marL="457200" rtl="0" algn="l">
              <a:lnSpc>
                <a:spcPct val="100000"/>
              </a:lnSpc>
              <a:spcBef>
                <a:spcPts val="0"/>
              </a:spcBef>
              <a:spcAft>
                <a:spcPts val="0"/>
              </a:spcAft>
              <a:buSzPts val="1400"/>
              <a:buChar char="-"/>
            </a:pPr>
            <a:r>
              <a:rPr lang="en-GB"/>
              <a:t>High level of need and despair</a:t>
            </a:r>
            <a:endParaRPr/>
          </a:p>
          <a:p>
            <a:pPr indent="-317500" lvl="0" marL="457200" rtl="0" algn="l">
              <a:lnSpc>
                <a:spcPct val="100000"/>
              </a:lnSpc>
              <a:spcBef>
                <a:spcPts val="0"/>
              </a:spcBef>
              <a:spcAft>
                <a:spcPts val="0"/>
              </a:spcAft>
              <a:buSzPts val="1400"/>
              <a:buChar char="-"/>
            </a:pPr>
            <a:r>
              <a:rPr lang="en-GB"/>
              <a:t>Mistrust </a:t>
            </a:r>
            <a:endParaRPr/>
          </a:p>
          <a:p>
            <a:pPr indent="0" lvl="0" marL="0" rtl="0" algn="l">
              <a:lnSpc>
                <a:spcPct val="100000"/>
              </a:lnSpc>
              <a:spcBef>
                <a:spcPts val="0"/>
              </a:spcBef>
              <a:spcAft>
                <a:spcPts val="0"/>
              </a:spcAft>
              <a:buSzPts val="1400"/>
              <a:buNone/>
            </a:pPr>
            <a:r>
              <a:rPr lang="en-GB"/>
              <a:t>How could we address these? What does respectful, ethical work mean in this context? </a:t>
            </a:r>
            <a:endParaRPr/>
          </a:p>
          <a:p>
            <a:pPr indent="0" lvl="0" marL="0" rtl="0" algn="l">
              <a:lnSpc>
                <a:spcPct val="100000"/>
              </a:lnSpc>
              <a:spcBef>
                <a:spcPts val="0"/>
              </a:spcBef>
              <a:spcAft>
                <a:spcPts val="0"/>
              </a:spcAft>
              <a:buSzPts val="1400"/>
              <a:buNone/>
            </a:pPr>
            <a:r>
              <a:t/>
            </a:r>
            <a:endParaRPr/>
          </a:p>
        </p:txBody>
      </p:sp>
      <p:sp>
        <p:nvSpPr>
          <p:cNvPr id="226" name="Google Shape;226;g2e4ae3e0e7a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4ae3e0e7a_2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 last point is really important: ideally work together in a participatory way, but at the very least, go back to the community, talk about overall findings, how their participation has had an impact and how local action can be supported.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Make sure there is time and resources for keeping the lines of communication open. E.g. cholera outbreak - plan and implement the set up of ORPs with the community, and do the same when the ORP is taken down again! </a:t>
            </a:r>
            <a:endParaRPr/>
          </a:p>
        </p:txBody>
      </p:sp>
      <p:sp>
        <p:nvSpPr>
          <p:cNvPr id="236" name="Google Shape;236;g2e4ae3e0e7a_2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4ae3e0e7a_2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2e4ae3e0e7a_2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538a08cf42f4888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538a08cf42f4888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538a08cf42f4888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538a08cf42f4888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538a08cf42f4888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59" name="Google Shape;259;g538a08cf42f4888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538a08cf42f4888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538a08cf42f4888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266" name="Google Shape;266;g538a08cf42f4888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t>For our purposes, the part on developing the tools for our RQA is our main focus for this week. </a:t>
            </a:r>
            <a:endParaRPr sz="1400"/>
          </a:p>
          <a:p>
            <a:pPr indent="-330200" lvl="0" marL="457200" rtl="0" algn="l">
              <a:lnSpc>
                <a:spcPct val="100000"/>
              </a:lnSpc>
              <a:spcBef>
                <a:spcPts val="0"/>
              </a:spcBef>
              <a:spcAft>
                <a:spcPts val="0"/>
              </a:spcAft>
              <a:buSzPts val="1600"/>
              <a:buChar char="-"/>
            </a:pPr>
            <a:r>
              <a:rPr lang="en-GB" sz="1400"/>
              <a:t>The first step in tool development is to identify your areas of inquiry - what are the overarching questions you hope to answer, or areas where there are gaps in information that you need to fill in order to understand community experiences, needs, concerns, and improve response processes?</a:t>
            </a:r>
            <a:endParaRPr sz="1400"/>
          </a:p>
          <a:p>
            <a:pPr indent="-330200" lvl="0" marL="457200" rtl="0" algn="l">
              <a:lnSpc>
                <a:spcPct val="100000"/>
              </a:lnSpc>
              <a:spcBef>
                <a:spcPts val="0"/>
              </a:spcBef>
              <a:spcAft>
                <a:spcPts val="0"/>
              </a:spcAft>
              <a:buSzPts val="1600"/>
              <a:buChar char="-"/>
            </a:pPr>
            <a:r>
              <a:rPr lang="en-GB" sz="1400"/>
              <a:t>Try to keep your scope focused - while it’s interesting to ask about every question coming up in every response pillar, </a:t>
            </a:r>
            <a:r>
              <a:rPr b="1" lang="en-GB" sz="1400"/>
              <a:t>think about what needs to be prioritized</a:t>
            </a:r>
            <a:r>
              <a:rPr lang="en-GB" sz="1400"/>
              <a:t>. Focus on those topics for now.</a:t>
            </a:r>
            <a:endParaRPr sz="1400"/>
          </a:p>
          <a:p>
            <a:pPr indent="-330200" lvl="0" marL="457200" rtl="0" algn="l">
              <a:lnSpc>
                <a:spcPct val="100000"/>
              </a:lnSpc>
              <a:spcBef>
                <a:spcPts val="0"/>
              </a:spcBef>
              <a:spcAft>
                <a:spcPts val="0"/>
              </a:spcAft>
              <a:buSzPts val="1600"/>
              <a:buChar char="-"/>
            </a:pPr>
            <a:r>
              <a:rPr lang="en-GB" sz="1400"/>
              <a:t>Refer to the links provided here for some excellent resources (many created/curated by Ginger/SSHAP and the Collective Service). </a:t>
            </a:r>
            <a:endParaRPr sz="1400"/>
          </a:p>
        </p:txBody>
      </p:sp>
      <p:sp>
        <p:nvSpPr>
          <p:cNvPr id="273" name="Google Shape;273;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ec30e58157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2ec30e58157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281" name="Google Shape;281;g2ec30e58157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ec66b4afe4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ec66b4afe4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289" name="Google Shape;289;g2ec66b4afe4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46bb64f7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2e46bb64f7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RCCE Activities need to be driven by evidence! IF we don’t have evidence, we need to collect it.</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rtl="0" algn="l">
              <a:lnSpc>
                <a:spcPct val="115000"/>
              </a:lnSpc>
              <a:spcBef>
                <a:spcPts val="0"/>
              </a:spcBef>
              <a:spcAft>
                <a:spcPts val="0"/>
              </a:spcAft>
              <a:buSzPts val="1100"/>
              <a:buNone/>
            </a:pPr>
            <a:r>
              <a:rPr lang="en-GB" sz="750">
                <a:solidFill>
                  <a:srgbClr val="3A3939"/>
                </a:solidFill>
                <a:latin typeface="Arial"/>
                <a:ea typeface="Arial"/>
                <a:cs typeface="Arial"/>
                <a:sym typeface="Arial"/>
              </a:rPr>
              <a:t>Before we consider why an RQA is needed, it is important to remind ourselves why evidence is needed at all.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rPr lang="en-GB" sz="750">
                <a:solidFill>
                  <a:srgbClr val="3A3939"/>
                </a:solidFill>
                <a:latin typeface="Arial"/>
                <a:ea typeface="Arial"/>
                <a:cs typeface="Arial"/>
                <a:sym typeface="Arial"/>
              </a:rPr>
              <a:t>RCCE teams play a critical role in transforming evidence into messages, materials and interventions that influence behaviours and can save lives. A structured and accessible approach to using evidence fosters trust, inclusion and shared ownership of strategies and actions.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rPr lang="en-GB" sz="750">
                <a:solidFill>
                  <a:srgbClr val="3A3939"/>
                </a:solidFill>
                <a:latin typeface="Arial"/>
                <a:ea typeface="Arial"/>
                <a:cs typeface="Arial"/>
                <a:sym typeface="Arial"/>
              </a:rPr>
              <a:t>Making sure that RCCE practice is based on evidence ensures that technical work and solutions are grounded on a solid and rigorous foundation.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rPr lang="en-GB" sz="750">
                <a:solidFill>
                  <a:srgbClr val="3A3939"/>
                </a:solidFill>
                <a:latin typeface="Arial"/>
                <a:ea typeface="Arial"/>
                <a:cs typeface="Arial"/>
                <a:sym typeface="Arial"/>
              </a:rPr>
              <a:t>Generating, analysing and using data and evidence is therefore fundamental to effective emergency management.</a:t>
            </a:r>
            <a:endParaRPr/>
          </a:p>
          <a:p>
            <a:pPr indent="0" lvl="0" marL="0" rtl="0" algn="l">
              <a:lnSpc>
                <a:spcPct val="115000"/>
              </a:lnSpc>
              <a:spcBef>
                <a:spcPts val="0"/>
              </a:spcBef>
              <a:spcAft>
                <a:spcPts val="0"/>
              </a:spcAft>
              <a:buSzPts val="1100"/>
              <a:buNone/>
            </a:pPr>
            <a:r>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rPr lang="en-GB" sz="750">
                <a:solidFill>
                  <a:srgbClr val="3A3939"/>
                </a:solidFill>
                <a:latin typeface="Arial"/>
                <a:ea typeface="Arial"/>
                <a:cs typeface="Arial"/>
                <a:sym typeface="Arial"/>
              </a:rPr>
              <a:t>The recently published Competency Framework for RCCE published by WHO sets out the behaviours (shown on this slide) as well as key activities and  tasks for a rigorous process in collecting and using evidence for public health emergencies. These are the behavioural competencies that RCCE teams should demonstrate when it comes to evidence.  </a:t>
            </a:r>
            <a:endParaRPr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rPr i="1" lang="en-GB" sz="750">
                <a:solidFill>
                  <a:srgbClr val="3A3939"/>
                </a:solidFill>
                <a:latin typeface="Arial"/>
                <a:ea typeface="Arial"/>
                <a:cs typeface="Arial"/>
                <a:sym typeface="Arial"/>
              </a:rPr>
              <a:t>Talk through competency 13.  Ask the group - who feels they already have some of these competencies?  Ask someone to share an experience  when they have demonstrated one or any of these.</a:t>
            </a:r>
            <a:endParaRPr i="1"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i="1" sz="750">
              <a:solidFill>
                <a:srgbClr val="3A3939"/>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sz="750">
              <a:solidFill>
                <a:srgbClr val="3A3939"/>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66" name="Google Shape;66;g2e46bb64f7b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GB" sz="1400"/>
              <a:t>Now that you have your areas of inquiry set, and you know who your target audience is for the RQAs (when you determined your scope in your TOR) and you’ve taken a look at existing resources and decided you need to create a tool that doesn’t already exist, you can refer to question banks to inform the development of your tool - use existing questions, create your own, or pull and adapt questions from multiple tools, as appropriate </a:t>
            </a:r>
            <a:endParaRPr sz="1400"/>
          </a:p>
          <a:p>
            <a:pPr indent="-330200" lvl="0" marL="457200" rtl="0" algn="l">
              <a:lnSpc>
                <a:spcPct val="100000"/>
              </a:lnSpc>
              <a:spcBef>
                <a:spcPts val="0"/>
              </a:spcBef>
              <a:spcAft>
                <a:spcPts val="0"/>
              </a:spcAft>
              <a:buSzPts val="1600"/>
              <a:buChar char="-"/>
            </a:pPr>
            <a:r>
              <a:rPr lang="en-GB" sz="1400"/>
              <a:t>Whenever possible, stick to open-ended questions (not yes/no). This can be hard to do! If you are stuck on a yes/no question, consider appropriate follow-up questions you can include in the tool to gain a deeper understanding.</a:t>
            </a:r>
            <a:endParaRPr sz="1400"/>
          </a:p>
          <a:p>
            <a:pPr indent="-330200" lvl="0" marL="457200" rtl="0" algn="l">
              <a:lnSpc>
                <a:spcPct val="100000"/>
              </a:lnSpc>
              <a:spcBef>
                <a:spcPts val="0"/>
              </a:spcBef>
              <a:spcAft>
                <a:spcPts val="0"/>
              </a:spcAft>
              <a:buSzPts val="1600"/>
              <a:buChar char="-"/>
            </a:pPr>
            <a:r>
              <a:rPr lang="en-GB" sz="1400"/>
              <a:t>As you develop questions, identify potential probes, which can be used to prompt for more in-depth responses from participants beyond the initial question. Also consider how a question could be re-worded whilst maintaining the original meaning of the question, should the interviewee not understand. These alternate wordings can be noted in the tool</a:t>
            </a:r>
            <a:endParaRPr sz="1400"/>
          </a:p>
        </p:txBody>
      </p:sp>
      <p:sp>
        <p:nvSpPr>
          <p:cNvPr id="296" name="Google Shape;296;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GB" sz="1400"/>
              <a:t>Starting with socio demographic questions helps to frame the rest of the conversation, and understand a bit about the perspective they are coming from.</a:t>
            </a:r>
            <a:endParaRPr sz="1400"/>
          </a:p>
          <a:p>
            <a:pPr indent="-330200" lvl="0" marL="457200" rtl="0" algn="l">
              <a:lnSpc>
                <a:spcPct val="100000"/>
              </a:lnSpc>
              <a:spcBef>
                <a:spcPts val="0"/>
              </a:spcBef>
              <a:spcAft>
                <a:spcPts val="0"/>
              </a:spcAft>
              <a:buSzPts val="1600"/>
              <a:buChar char="-"/>
            </a:pPr>
            <a:r>
              <a:rPr lang="en-GB" sz="1400"/>
              <a:t>These Qs are also less emotionally charged, which gives you a chance to establish a comfortable conversational flow and develop a rapport before getting into more sensitive questions</a:t>
            </a:r>
            <a:endParaRPr sz="1400"/>
          </a:p>
          <a:p>
            <a:pPr indent="-330200" lvl="0" marL="457200" rtl="0" algn="l">
              <a:lnSpc>
                <a:spcPct val="100000"/>
              </a:lnSpc>
              <a:spcBef>
                <a:spcPts val="0"/>
              </a:spcBef>
              <a:spcAft>
                <a:spcPts val="0"/>
              </a:spcAft>
              <a:buSzPts val="1600"/>
              <a:buChar char="-"/>
            </a:pPr>
            <a:r>
              <a:rPr lang="en-GB" sz="1400"/>
              <a:t>When feasible, group questions by thematic area - this will make it easier to navigate the conversation and keep it on track if the interviewee starts to answer multiple questions or jump around with their answers</a:t>
            </a:r>
            <a:endParaRPr sz="1400"/>
          </a:p>
          <a:p>
            <a:pPr indent="-330200" lvl="0" marL="457200" rtl="0" algn="l">
              <a:lnSpc>
                <a:spcPct val="100000"/>
              </a:lnSpc>
              <a:spcBef>
                <a:spcPts val="0"/>
              </a:spcBef>
              <a:spcAft>
                <a:spcPts val="0"/>
              </a:spcAft>
              <a:buSzPts val="1600"/>
              <a:buChar char="-"/>
            </a:pPr>
            <a:r>
              <a:rPr lang="en-GB" sz="1400"/>
              <a:t>When you are asking about outbreak experiences, or specific illness journey experiences, try to keep questions chronological - as you would follow someone telling you a story about something that happened - what happened first? Then what? Etc</a:t>
            </a:r>
            <a:endParaRPr sz="1400"/>
          </a:p>
          <a:p>
            <a:pPr indent="-330200" lvl="0" marL="457200" rtl="0" algn="l">
              <a:lnSpc>
                <a:spcPct val="100000"/>
              </a:lnSpc>
              <a:spcBef>
                <a:spcPts val="0"/>
              </a:spcBef>
              <a:spcAft>
                <a:spcPts val="0"/>
              </a:spcAft>
              <a:buSzPts val="1600"/>
              <a:buChar char="-"/>
            </a:pPr>
            <a:r>
              <a:rPr lang="en-GB" sz="1400"/>
              <a:t>Review and revise the tools with the data collection team. This is an important step! As you begin to go through the tools with a group, you’ll identify where the questions don’t flow well are unintentionally repetitive, or may be difficult to interpret. Make as many changes as you need. And be aware of how long it takes even just to go through the questions - how much time do you intend to allocate for each interview? Are there questions that are not necessary that you can remove?</a:t>
            </a:r>
            <a:endParaRPr sz="1400"/>
          </a:p>
          <a:p>
            <a:pPr indent="-330200" lvl="0" marL="457200" rtl="0" algn="l">
              <a:lnSpc>
                <a:spcPct val="100000"/>
              </a:lnSpc>
              <a:spcBef>
                <a:spcPts val="0"/>
              </a:spcBef>
              <a:spcAft>
                <a:spcPts val="0"/>
              </a:spcAft>
              <a:buSzPts val="1600"/>
              <a:buChar char="-"/>
            </a:pPr>
            <a:r>
              <a:rPr lang="en-GB" sz="1400"/>
              <a:t>PIlot test with a community similar to your target interviewee demographics. Again, adapt the tool as needed after this!</a:t>
            </a:r>
            <a:endParaRPr sz="1400"/>
          </a:p>
        </p:txBody>
      </p:sp>
      <p:sp>
        <p:nvSpPr>
          <p:cNvPr id="305" name="Google Shape;30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e33434ed7d_1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2e33434ed7d_1_1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2700" rtl="0" algn="l">
              <a:lnSpc>
                <a:spcPct val="98181"/>
              </a:lnSpc>
              <a:spcBef>
                <a:spcPts val="500"/>
              </a:spcBef>
              <a:spcAft>
                <a:spcPts val="0"/>
              </a:spcAft>
              <a:buSzPts val="1100"/>
              <a:buNone/>
            </a:pPr>
            <a:r>
              <a:rPr lang="en-GB">
                <a:latin typeface="Open Sans"/>
                <a:ea typeface="Open Sans"/>
                <a:cs typeface="Open Sans"/>
                <a:sym typeface="Open Sans"/>
              </a:rPr>
              <a:t>We are now going to take a leap, assuming you have developed and tested your tool, collected your data from various sources, and analysed it.  These steps are covered in detail in separate sessions.</a:t>
            </a:r>
            <a:endParaRPr>
              <a:latin typeface="Open Sans"/>
              <a:ea typeface="Open Sans"/>
              <a:cs typeface="Open Sans"/>
              <a:sym typeface="Open Sans"/>
            </a:endParaRPr>
          </a:p>
          <a:p>
            <a:pPr indent="0" lvl="0" marL="0" rtl="0" algn="l">
              <a:lnSpc>
                <a:spcPct val="98181"/>
              </a:lnSpc>
              <a:spcBef>
                <a:spcPts val="500"/>
              </a:spcBef>
              <a:spcAft>
                <a:spcPts val="0"/>
              </a:spcAft>
              <a:buSzPts val="1100"/>
              <a:buNone/>
            </a:pPr>
            <a:r>
              <a:rPr lang="en-GB">
                <a:latin typeface="Open Sans"/>
                <a:ea typeface="Open Sans"/>
                <a:cs typeface="Open Sans"/>
                <a:sym typeface="Open Sans"/>
              </a:rPr>
              <a:t>A major limitation we often see is that assessments are done, but the evidence isn’t used.  Who has experience of that?</a:t>
            </a:r>
            <a:r>
              <a:rPr i="1" lang="en-GB">
                <a:latin typeface="Open Sans"/>
                <a:ea typeface="Open Sans"/>
                <a:cs typeface="Open Sans"/>
                <a:sym typeface="Open Sans"/>
              </a:rPr>
              <a:t> Take some answers from the room…</a:t>
            </a:r>
            <a:endParaRPr i="1">
              <a:latin typeface="Open Sans"/>
              <a:ea typeface="Open Sans"/>
              <a:cs typeface="Open Sans"/>
              <a:sym typeface="Open Sans"/>
            </a:endParaRPr>
          </a:p>
          <a:p>
            <a:pPr indent="0" lvl="0" marL="12700" rtl="0" algn="l">
              <a:lnSpc>
                <a:spcPct val="98181"/>
              </a:lnSpc>
              <a:spcBef>
                <a:spcPts val="500"/>
              </a:spcBef>
              <a:spcAft>
                <a:spcPts val="0"/>
              </a:spcAft>
              <a:buSzPts val="1100"/>
              <a:buNone/>
            </a:pPr>
            <a:r>
              <a:rPr lang="en-GB">
                <a:latin typeface="Open Sans"/>
                <a:ea typeface="Open Sans"/>
                <a:cs typeface="Open Sans"/>
                <a:sym typeface="Open Sans"/>
              </a:rPr>
              <a:t>We are going to spend the last part of this session thinking about how to help ensure that findings are used, and lessons are learned.</a:t>
            </a:r>
            <a:endParaRPr>
              <a:latin typeface="Open Sans"/>
              <a:ea typeface="Open Sans"/>
              <a:cs typeface="Open Sans"/>
              <a:sym typeface="Open Sans"/>
            </a:endParaRPr>
          </a:p>
          <a:p>
            <a:pPr indent="0" lvl="0" marL="12700" rtl="0" algn="l">
              <a:lnSpc>
                <a:spcPct val="98181"/>
              </a:lnSpc>
              <a:spcBef>
                <a:spcPts val="500"/>
              </a:spcBef>
              <a:spcAft>
                <a:spcPts val="0"/>
              </a:spcAft>
              <a:buSzPts val="1100"/>
              <a:buNone/>
            </a:pPr>
            <a:r>
              <a:t/>
            </a:r>
            <a:endParaRPr sz="900">
              <a:latin typeface="Open Sans"/>
              <a:ea typeface="Open Sans"/>
              <a:cs typeface="Open Sans"/>
              <a:sym typeface="Open Sans"/>
            </a:endParaRPr>
          </a:p>
          <a:p>
            <a:pPr indent="0" lvl="0" marL="12700" rtl="0" algn="l">
              <a:lnSpc>
                <a:spcPct val="98181"/>
              </a:lnSpc>
              <a:spcBef>
                <a:spcPts val="500"/>
              </a:spcBef>
              <a:spcAft>
                <a:spcPts val="0"/>
              </a:spcAft>
              <a:buSzPts val="1100"/>
              <a:buNone/>
            </a:pPr>
            <a:r>
              <a:t/>
            </a:r>
            <a:endParaRPr sz="900">
              <a:latin typeface="Open Sans"/>
              <a:ea typeface="Open Sans"/>
              <a:cs typeface="Open Sans"/>
              <a:sym typeface="Open Sans"/>
            </a:endParaRPr>
          </a:p>
          <a:p>
            <a:pPr indent="0" lvl="0" marL="0" rtl="0" algn="l">
              <a:lnSpc>
                <a:spcPct val="98181"/>
              </a:lnSpc>
              <a:spcBef>
                <a:spcPts val="500"/>
              </a:spcBef>
              <a:spcAft>
                <a:spcPts val="0"/>
              </a:spcAft>
              <a:buSzPts val="1100"/>
              <a:buNone/>
            </a:pPr>
            <a:r>
              <a:t/>
            </a:r>
            <a:endParaRPr sz="900"/>
          </a:p>
        </p:txBody>
      </p:sp>
      <p:sp>
        <p:nvSpPr>
          <p:cNvPr id="313" name="Google Shape;313;g2e33434ed7d_1_1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e33434ed7d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2e33434ed7d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a:t>FACILITATOR NOTES</a:t>
            </a:r>
            <a:endParaRPr sz="2200">
              <a:latin typeface="Arial"/>
              <a:ea typeface="Arial"/>
              <a:cs typeface="Arial"/>
              <a:sym typeface="Arial"/>
            </a:endParaRPr>
          </a:p>
          <a:p>
            <a:pPr indent="0" lvl="0" marL="0" rtl="0" algn="l">
              <a:lnSpc>
                <a:spcPct val="115000"/>
              </a:lnSpc>
              <a:spcBef>
                <a:spcPts val="1200"/>
              </a:spcBef>
              <a:spcAft>
                <a:spcPts val="0"/>
              </a:spcAft>
              <a:buSzPts val="1100"/>
              <a:buNone/>
            </a:pPr>
            <a:r>
              <a:rPr lang="en-GB" sz="1000">
                <a:highlight>
                  <a:srgbClr val="FFFFFF"/>
                </a:highlight>
                <a:latin typeface="Open Sans"/>
                <a:ea typeface="Open Sans"/>
                <a:cs typeface="Open Sans"/>
                <a:sym typeface="Open Sans"/>
              </a:rPr>
              <a:t>Consider who are the key stakeholders, actors or organisations, including the affected populations themselves. </a:t>
            </a:r>
            <a:endParaRPr sz="1000">
              <a:highlight>
                <a:srgbClr val="FFFFFF"/>
              </a:highlight>
              <a:latin typeface="Open Sans"/>
              <a:ea typeface="Open Sans"/>
              <a:cs typeface="Open Sans"/>
              <a:sym typeface="Open Sans"/>
            </a:endParaRPr>
          </a:p>
          <a:p>
            <a:pPr indent="0" lvl="0" marL="0" rtl="0" algn="l">
              <a:lnSpc>
                <a:spcPct val="115000"/>
              </a:lnSpc>
              <a:spcBef>
                <a:spcPts val="1200"/>
              </a:spcBef>
              <a:spcAft>
                <a:spcPts val="0"/>
              </a:spcAft>
              <a:buClr>
                <a:schemeClr val="dk1"/>
              </a:buClr>
              <a:buSzPts val="1100"/>
              <a:buFont typeface="Arial"/>
              <a:buNone/>
            </a:pPr>
            <a:r>
              <a:rPr lang="en-GB" sz="1000">
                <a:highlight>
                  <a:srgbClr val="FFFFFF"/>
                </a:highlight>
                <a:latin typeface="Open Sans"/>
                <a:ea typeface="Open Sans"/>
                <a:cs typeface="Open Sans"/>
                <a:sym typeface="Open Sans"/>
              </a:rPr>
              <a:t>Think about what format will work best for your audience, and use different formats (written reports, infographics, presentations, animations, etc.) as appropriate. When sharing findings, use existing networks, channels, and events, and time your communications so that they can be used to inform decision-making (e.g. prior to the start of an intervention, before new response plans are drawn up).</a:t>
            </a:r>
            <a:endParaRPr sz="1000">
              <a:highlight>
                <a:srgbClr val="FFFFFF"/>
              </a:highlight>
              <a:latin typeface="Open Sans"/>
              <a:ea typeface="Open Sans"/>
              <a:cs typeface="Open Sans"/>
              <a:sym typeface="Open Sans"/>
            </a:endParaRPr>
          </a:p>
          <a:p>
            <a:pPr indent="0" lvl="0" marL="0" rtl="0" algn="l">
              <a:lnSpc>
                <a:spcPct val="100000"/>
              </a:lnSpc>
              <a:spcBef>
                <a:spcPts val="1200"/>
              </a:spcBef>
              <a:spcAft>
                <a:spcPts val="0"/>
              </a:spcAft>
              <a:buSzPts val="1400"/>
              <a:buNone/>
            </a:pPr>
            <a:r>
              <a:t/>
            </a:r>
            <a:endParaRPr/>
          </a:p>
        </p:txBody>
      </p:sp>
      <p:sp>
        <p:nvSpPr>
          <p:cNvPr id="321" name="Google Shape;321;g2e33434ed7d_1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e33434ed7d_1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g2e33434ed7d_1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330" name="Google Shape;330;g2e33434ed7d_1_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33434ed7d_1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2e33434ed7d_1_1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r>
              <a:rPr lang="en-GB"/>
              <a:t>: </a:t>
            </a:r>
            <a:r>
              <a:rPr lang="en-GB" sz="1000">
                <a:latin typeface="Arial"/>
                <a:ea typeface="Arial"/>
                <a:cs typeface="Arial"/>
                <a:sym typeface="Arial"/>
              </a:rPr>
              <a:t>Collection of new data should be undertaken where existing information sources are insufficient to the reasons we looked at just now:</a:t>
            </a:r>
            <a:endParaRPr sz="10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75" name="Google Shape;75;g2e33434ed7d_1_1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33434ed7d_1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e33434ed7d_1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84" name="Google Shape;84;g2e33434ed7d_1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c30e581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2ec30e5815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93" name="Google Shape;93;g2ec30e5815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c30e5815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g2ec30e5815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102" name="Google Shape;102;g2ec30e58157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ec30e5815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ec30e5815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111" name="Google Shape;111;g2ec30e58157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c30e58157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2ec30e58157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a:t>FACILITATOR NOTES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GB"/>
              <a:t>The sorts of evidence you will search for depends on what the reason is for doing the assessment. </a:t>
            </a:r>
            <a:endParaRPr/>
          </a:p>
          <a:p>
            <a:pPr indent="0" lvl="0" marL="0" rtl="0" algn="l">
              <a:lnSpc>
                <a:spcPct val="100000"/>
              </a:lnSpc>
              <a:spcBef>
                <a:spcPts val="0"/>
              </a:spcBef>
              <a:spcAft>
                <a:spcPts val="0"/>
              </a:spcAft>
              <a:buSzPts val="1400"/>
              <a:buNone/>
            </a:pPr>
            <a:r>
              <a:rPr lang="en-GB"/>
              <a:t>In the urgent context of a new disease outbreak evidence and data are needed to inform the response FAST. </a:t>
            </a:r>
            <a:endParaRPr/>
          </a:p>
          <a:p>
            <a:pPr indent="0" lvl="0" marL="0" rtl="0" algn="l">
              <a:lnSpc>
                <a:spcPct val="100000"/>
              </a:lnSpc>
              <a:spcBef>
                <a:spcPts val="0"/>
              </a:spcBef>
              <a:spcAft>
                <a:spcPts val="0"/>
              </a:spcAft>
              <a:buSzPts val="1400"/>
              <a:buNone/>
            </a:pPr>
            <a:r>
              <a:rPr lang="en-GB"/>
              <a:t>This is the reason why it is important first to see what information already exists, and what may be relevant to inform immediate response actions.</a:t>
            </a:r>
            <a:endParaRPr/>
          </a:p>
          <a:p>
            <a:pPr indent="0" lvl="0" marL="0" rtl="0" algn="l">
              <a:lnSpc>
                <a:spcPct val="100000"/>
              </a:lnSpc>
              <a:spcBef>
                <a:spcPts val="0"/>
              </a:spcBef>
              <a:spcAft>
                <a:spcPts val="0"/>
              </a:spcAft>
              <a:buSzPts val="1400"/>
              <a:buNone/>
            </a:pPr>
            <a:r>
              <a:rPr lang="en-GB"/>
              <a:t>If, in the case of Cholera for example, there have been outbreaks in the recent past there should be some existing information on socio-behavioual factors, e.g. on levels of knowledge about transmission, perception of risk</a:t>
            </a:r>
            <a:endParaRPr/>
          </a:p>
          <a:p>
            <a:pPr indent="0" lvl="0" marL="0" rtl="0" algn="l">
              <a:lnSpc>
                <a:spcPct val="100000"/>
              </a:lnSpc>
              <a:spcBef>
                <a:spcPts val="0"/>
              </a:spcBef>
              <a:spcAft>
                <a:spcPts val="0"/>
              </a:spcAft>
              <a:buSzPts val="1400"/>
              <a:buNone/>
            </a:pPr>
            <a:r>
              <a:rPr lang="en-GB"/>
              <a:t>Other evidence may be out of date, or from areas with different contextual features.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 some contexts the national RCCE plan may either have mapped the 4Ws - who is doing what, where, why? And this will point you to possible sources of evidence.  It may also refer to existing evidence.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GB"/>
              <a:t>Ask the group - of the list on the right, which ones do you think it is important are very up to date, and which ones can be older?  Ask them to explain why they have given their answers.</a:t>
            </a:r>
            <a:endParaRPr i="1"/>
          </a:p>
          <a:p>
            <a:pPr indent="0" lvl="0" marL="0" rtl="0" algn="l">
              <a:lnSpc>
                <a:spcPct val="100000"/>
              </a:lnSpc>
              <a:spcBef>
                <a:spcPts val="0"/>
              </a:spcBef>
              <a:spcAft>
                <a:spcPts val="0"/>
              </a:spcAft>
              <a:buSzPts val="1400"/>
              <a:buNone/>
            </a:pPr>
            <a:r>
              <a:rPr lang="en-GB"/>
              <a:t> </a:t>
            </a:r>
            <a:endParaRPr/>
          </a:p>
        </p:txBody>
      </p:sp>
      <p:sp>
        <p:nvSpPr>
          <p:cNvPr id="119" name="Google Shape;119;g2ec30e58157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5" name="Shape 15"/>
        <p:cNvGrpSpPr/>
        <p:nvPr/>
      </p:nvGrpSpPr>
      <p:grpSpPr>
        <a:xfrm>
          <a:off x="0" y="0"/>
          <a:ext cx="0" cy="0"/>
          <a:chOff x="0" y="0"/>
          <a:chExt cx="0" cy="0"/>
        </a:xfrm>
      </p:grpSpPr>
      <p:pic>
        <p:nvPicPr>
          <p:cNvPr id="16" name="Google Shape;16;p5"/>
          <p:cNvPicPr preferRelativeResize="0"/>
          <p:nvPr/>
        </p:nvPicPr>
        <p:blipFill rotWithShape="1">
          <a:blip r:embed="rId2">
            <a:alphaModFix/>
          </a:blip>
          <a:srcRect b="0" l="780" r="782" t="0"/>
          <a:stretch/>
        </p:blipFill>
        <p:spPr>
          <a:xfrm>
            <a:off x="0" y="996132"/>
            <a:ext cx="9144000" cy="2361042"/>
          </a:xfrm>
          <a:prstGeom prst="rect">
            <a:avLst/>
          </a:prstGeom>
          <a:noFill/>
          <a:ln>
            <a:noFill/>
          </a:ln>
        </p:spPr>
      </p:pic>
      <p:sp>
        <p:nvSpPr>
          <p:cNvPr id="17" name="Google Shape;17;p5"/>
          <p:cNvSpPr txBox="1"/>
          <p:nvPr>
            <p:ph idx="11" type="ftr"/>
          </p:nvPr>
        </p:nvSpPr>
        <p:spPr>
          <a:xfrm>
            <a:off x="2935782" y="4805146"/>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
          <p:cNvSpPr txBox="1"/>
          <p:nvPr>
            <p:ph idx="12" type="sldNum"/>
          </p:nvPr>
        </p:nvSpPr>
        <p:spPr>
          <a:xfrm>
            <a:off x="6115050" y="4742012"/>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19" name="Google Shape;19;p5"/>
          <p:cNvPicPr preferRelativeResize="0"/>
          <p:nvPr/>
        </p:nvPicPr>
        <p:blipFill rotWithShape="1">
          <a:blip r:embed="rId3">
            <a:alphaModFix/>
          </a:blip>
          <a:srcRect b="7701" l="0" r="58654" t="0"/>
          <a:stretch/>
        </p:blipFill>
        <p:spPr>
          <a:xfrm>
            <a:off x="-9734" y="30092"/>
            <a:ext cx="1508334" cy="516863"/>
          </a:xfrm>
          <a:prstGeom prst="rect">
            <a:avLst/>
          </a:prstGeom>
          <a:noFill/>
          <a:ln>
            <a:noFill/>
          </a:ln>
        </p:spPr>
      </p:pic>
      <p:sp>
        <p:nvSpPr>
          <p:cNvPr id="20" name="Google Shape;20;p5"/>
          <p:cNvSpPr txBox="1"/>
          <p:nvPr/>
        </p:nvSpPr>
        <p:spPr>
          <a:xfrm>
            <a:off x="400261" y="3558747"/>
            <a:ext cx="81570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2B9C67"/>
              </a:buClr>
              <a:buSzPts val="1800"/>
              <a:buFont typeface="Montserrat"/>
              <a:buNone/>
            </a:pPr>
            <a:r>
              <a:rPr b="1" i="0" lang="en-GB" sz="2500" u="none" cap="none" strike="noStrike">
                <a:solidFill>
                  <a:srgbClr val="2B9C67"/>
                </a:solidFill>
                <a:latin typeface="Montserrat"/>
                <a:ea typeface="Montserrat"/>
                <a:cs typeface="Montserrat"/>
                <a:sym typeface="Montserrat"/>
              </a:rPr>
              <a:t>Planning a Rapid Qualitative Assessment: Research Questions and Areas of Enquiry</a:t>
            </a:r>
            <a:endParaRPr b="0" i="0" sz="2500" u="none" cap="none" strike="noStrike">
              <a:solidFill>
                <a:srgbClr val="2B9C67"/>
              </a:solidFill>
              <a:latin typeface="Montserrat Light"/>
              <a:ea typeface="Montserrat Light"/>
              <a:cs typeface="Montserrat Light"/>
              <a:sym typeface="Montserrat Light"/>
            </a:endParaRPr>
          </a:p>
        </p:txBody>
      </p:sp>
      <p:sp>
        <p:nvSpPr>
          <p:cNvPr id="21" name="Google Shape;21;p5"/>
          <p:cNvSpPr/>
          <p:nvPr/>
        </p:nvSpPr>
        <p:spPr>
          <a:xfrm>
            <a:off x="0" y="982045"/>
            <a:ext cx="9144000" cy="45719"/>
          </a:xfrm>
          <a:prstGeom prst="rect">
            <a:avLst/>
          </a:prstGeom>
          <a:solidFill>
            <a:srgbClr val="2F9C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5"/>
          <p:cNvSpPr txBox="1"/>
          <p:nvPr/>
        </p:nvSpPr>
        <p:spPr>
          <a:xfrm>
            <a:off x="395288" y="1017025"/>
            <a:ext cx="3195921" cy="400110"/>
          </a:xfrm>
          <a:prstGeom prst="rect">
            <a:avLst/>
          </a:prstGeom>
          <a:solidFill>
            <a:srgbClr val="2F9C67"/>
          </a:solidFill>
          <a:ln>
            <a:noFill/>
          </a:ln>
        </p:spPr>
        <p:txBody>
          <a:bodyPr anchorCtr="0" anchor="t" bIns="45700" lIns="72000" spcFirstLastPara="1" rIns="72000"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Montserrat"/>
                <a:ea typeface="Montserrat"/>
                <a:cs typeface="Montserrat"/>
                <a:sym typeface="Montserrat"/>
              </a:rPr>
              <a:t>MODULE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Montserrat Light"/>
                <a:ea typeface="Montserrat Light"/>
                <a:cs typeface="Montserrat Light"/>
                <a:sym typeface="Montserrat Light"/>
              </a:rPr>
              <a:t>RAPID QUALITATIVE ASSESSMENT TRAINING</a:t>
            </a:r>
            <a:endParaRPr b="0" i="0" sz="1400" u="none" cap="none" strike="noStrike">
              <a:solidFill>
                <a:srgbClr val="000000"/>
              </a:solidFill>
              <a:latin typeface="Arial"/>
              <a:ea typeface="Arial"/>
              <a:cs typeface="Arial"/>
              <a:sym typeface="Arial"/>
            </a:endParaRPr>
          </a:p>
        </p:txBody>
      </p:sp>
      <p:grpSp>
        <p:nvGrpSpPr>
          <p:cNvPr id="23" name="Google Shape;23;p5"/>
          <p:cNvGrpSpPr/>
          <p:nvPr/>
        </p:nvGrpSpPr>
        <p:grpSpPr>
          <a:xfrm>
            <a:off x="5469467" y="30091"/>
            <a:ext cx="3562481" cy="704661"/>
            <a:chOff x="6191586" y="3987387"/>
            <a:chExt cx="2790489" cy="499684"/>
          </a:xfrm>
        </p:grpSpPr>
        <p:pic>
          <p:nvPicPr>
            <p:cNvPr id="24" name="Google Shape;24;p5"/>
            <p:cNvPicPr preferRelativeResize="0"/>
            <p:nvPr/>
          </p:nvPicPr>
          <p:blipFill rotWithShape="1">
            <a:blip r:embed="rId4">
              <a:alphaModFix/>
            </a:blip>
            <a:srcRect b="0" l="0" r="0" t="0"/>
            <a:stretch/>
          </p:blipFill>
          <p:spPr>
            <a:xfrm>
              <a:off x="8289926" y="4105311"/>
              <a:ext cx="692149" cy="216021"/>
            </a:xfrm>
            <a:prstGeom prst="rect">
              <a:avLst/>
            </a:prstGeom>
            <a:noFill/>
            <a:ln>
              <a:noFill/>
            </a:ln>
          </p:spPr>
        </p:pic>
        <p:pic>
          <p:nvPicPr>
            <p:cNvPr id="25" name="Google Shape;25;p5"/>
            <p:cNvPicPr preferRelativeResize="0"/>
            <p:nvPr/>
          </p:nvPicPr>
          <p:blipFill rotWithShape="1">
            <a:blip r:embed="rId5">
              <a:alphaModFix/>
            </a:blip>
            <a:srcRect b="0" l="0" r="0" t="0"/>
            <a:stretch/>
          </p:blipFill>
          <p:spPr>
            <a:xfrm>
              <a:off x="7266608" y="4119751"/>
              <a:ext cx="855042" cy="205444"/>
            </a:xfrm>
            <a:prstGeom prst="rect">
              <a:avLst/>
            </a:prstGeom>
            <a:noFill/>
            <a:ln>
              <a:noFill/>
            </a:ln>
          </p:spPr>
        </p:pic>
        <p:pic>
          <p:nvPicPr>
            <p:cNvPr id="26" name="Google Shape;26;p5"/>
            <p:cNvPicPr preferRelativeResize="0"/>
            <p:nvPr/>
          </p:nvPicPr>
          <p:blipFill rotWithShape="1">
            <a:blip r:embed="rId6">
              <a:alphaModFix/>
            </a:blip>
            <a:srcRect b="0" l="0" r="0" t="0"/>
            <a:stretch/>
          </p:blipFill>
          <p:spPr>
            <a:xfrm>
              <a:off x="6191586" y="3987387"/>
              <a:ext cx="1107193" cy="499684"/>
            </a:xfrm>
            <a:prstGeom prst="rect">
              <a:avLst/>
            </a:prstGeom>
            <a:noFill/>
            <a:ln>
              <a:noFill/>
            </a:ln>
          </p:spPr>
        </p:pic>
      </p:grpSp>
      <p:pic>
        <p:nvPicPr>
          <p:cNvPr id="27" name="Google Shape;27;p5"/>
          <p:cNvPicPr preferRelativeResize="0"/>
          <p:nvPr/>
        </p:nvPicPr>
        <p:blipFill rotWithShape="1">
          <a:blip r:embed="rId7">
            <a:alphaModFix/>
          </a:blip>
          <a:srcRect b="0" l="0" r="0" t="0"/>
          <a:stretch/>
        </p:blipFill>
        <p:spPr>
          <a:xfrm>
            <a:off x="1856317" y="4284661"/>
            <a:ext cx="7226300" cy="850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bg>
      <p:bgPr>
        <a:solidFill>
          <a:srgbClr val="EFF5F0">
            <a:alpha val="7450"/>
          </a:srgbClr>
        </a:solidFill>
      </p:bgPr>
    </p:bg>
    <p:spTree>
      <p:nvGrpSpPr>
        <p:cNvPr id="28" name="Shape 28"/>
        <p:cNvGrpSpPr/>
        <p:nvPr/>
      </p:nvGrpSpPr>
      <p:grpSpPr>
        <a:xfrm>
          <a:off x="0" y="0"/>
          <a:ext cx="0" cy="0"/>
          <a:chOff x="0" y="0"/>
          <a:chExt cx="0" cy="0"/>
        </a:xfrm>
      </p:grpSpPr>
      <p:sp>
        <p:nvSpPr>
          <p:cNvPr id="29" name="Google Shape;29;p11"/>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2"/>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Uma imagem com texto&#10;&#10;Descrição gerada automaticamente" id="31" name="Google Shape;31;p11"/>
          <p:cNvPicPr preferRelativeResize="0"/>
          <p:nvPr/>
        </p:nvPicPr>
        <p:blipFill rotWithShape="1">
          <a:blip r:embed="rId2">
            <a:alphaModFix/>
          </a:blip>
          <a:srcRect b="11387" l="0" r="59938" t="0"/>
          <a:stretch/>
        </p:blipFill>
        <p:spPr>
          <a:xfrm>
            <a:off x="437699" y="4673376"/>
            <a:ext cx="1309124" cy="458576"/>
          </a:xfrm>
          <a:prstGeom prst="rect">
            <a:avLst/>
          </a:prstGeom>
          <a:noFill/>
          <a:ln>
            <a:noFill/>
          </a:ln>
        </p:spPr>
      </p:pic>
      <p:sp>
        <p:nvSpPr>
          <p:cNvPr id="32" name="Google Shape;32;p11"/>
          <p:cNvSpPr/>
          <p:nvPr/>
        </p:nvSpPr>
        <p:spPr>
          <a:xfrm>
            <a:off x="0" y="0"/>
            <a:ext cx="215900" cy="257175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0" y="2571750"/>
            <a:ext cx="215900" cy="257175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4" name="Google Shape;34;p11"/>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grpSp>
        <p:nvGrpSpPr>
          <p:cNvPr id="35" name="Google Shape;35;p11"/>
          <p:cNvGrpSpPr/>
          <p:nvPr/>
        </p:nvGrpSpPr>
        <p:grpSpPr>
          <a:xfrm>
            <a:off x="4572000" y="4561107"/>
            <a:ext cx="3964190" cy="734752"/>
            <a:chOff x="6191586" y="3987387"/>
            <a:chExt cx="2790489" cy="499684"/>
          </a:xfrm>
        </p:grpSpPr>
        <p:pic>
          <p:nvPicPr>
            <p:cNvPr id="36" name="Google Shape;36;p11"/>
            <p:cNvPicPr preferRelativeResize="0"/>
            <p:nvPr/>
          </p:nvPicPr>
          <p:blipFill rotWithShape="1">
            <a:blip r:embed="rId3">
              <a:alphaModFix/>
            </a:blip>
            <a:srcRect b="0" l="0" r="0" t="0"/>
            <a:stretch/>
          </p:blipFill>
          <p:spPr>
            <a:xfrm>
              <a:off x="8289926" y="4105311"/>
              <a:ext cx="692149" cy="216021"/>
            </a:xfrm>
            <a:prstGeom prst="rect">
              <a:avLst/>
            </a:prstGeom>
            <a:noFill/>
            <a:ln>
              <a:noFill/>
            </a:ln>
          </p:spPr>
        </p:pic>
        <p:pic>
          <p:nvPicPr>
            <p:cNvPr id="37" name="Google Shape;37;p11"/>
            <p:cNvPicPr preferRelativeResize="0"/>
            <p:nvPr/>
          </p:nvPicPr>
          <p:blipFill rotWithShape="1">
            <a:blip r:embed="rId4">
              <a:alphaModFix/>
            </a:blip>
            <a:srcRect b="0" l="0" r="0" t="0"/>
            <a:stretch/>
          </p:blipFill>
          <p:spPr>
            <a:xfrm>
              <a:off x="7266608" y="4119751"/>
              <a:ext cx="855042" cy="205444"/>
            </a:xfrm>
            <a:prstGeom prst="rect">
              <a:avLst/>
            </a:prstGeom>
            <a:noFill/>
            <a:ln>
              <a:noFill/>
            </a:ln>
          </p:spPr>
        </p:pic>
        <p:pic>
          <p:nvPicPr>
            <p:cNvPr id="38" name="Google Shape;38;p11"/>
            <p:cNvPicPr preferRelativeResize="0"/>
            <p:nvPr/>
          </p:nvPicPr>
          <p:blipFill rotWithShape="1">
            <a:blip r:embed="rId5">
              <a:alphaModFix/>
            </a:blip>
            <a:srcRect b="0" l="0" r="0" t="0"/>
            <a:stretch/>
          </p:blipFill>
          <p:spPr>
            <a:xfrm>
              <a:off x="6191586" y="3987387"/>
              <a:ext cx="1107193" cy="49968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_Green">
  <p:cSld name="Question_Green">
    <p:bg>
      <p:bgPr>
        <a:solidFill>
          <a:srgbClr val="2F9C67">
            <a:alpha val="8627"/>
          </a:srgbClr>
        </a:solidFill>
      </p:bgPr>
    </p:bg>
    <p:spTree>
      <p:nvGrpSpPr>
        <p:cNvPr id="39" name="Shape 39"/>
        <p:cNvGrpSpPr/>
        <p:nvPr/>
      </p:nvGrpSpPr>
      <p:grpSpPr>
        <a:xfrm>
          <a:off x="0" y="0"/>
          <a:ext cx="0" cy="0"/>
          <a:chOff x="0" y="0"/>
          <a:chExt cx="0" cy="0"/>
        </a:xfrm>
      </p:grpSpPr>
      <p:sp>
        <p:nvSpPr>
          <p:cNvPr id="40" name="Google Shape;40;g2e4ae3e0e7a_2_173"/>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lvl1pPr lvl="0" algn="l">
              <a:lnSpc>
                <a:spcPct val="90000"/>
              </a:lnSpc>
              <a:spcBef>
                <a:spcPts val="0"/>
              </a:spcBef>
              <a:spcAft>
                <a:spcPts val="0"/>
              </a:spcAft>
              <a:buClr>
                <a:srgbClr val="2F9C67"/>
              </a:buClr>
              <a:buSzPts val="1800"/>
              <a:buFont typeface="Montserrat"/>
              <a:buNone/>
              <a:defRPr sz="1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g2e4ae3e0e7a_2_17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04800" lvl="0" marL="457200" marR="0" algn="l">
              <a:lnSpc>
                <a:spcPct val="128332"/>
              </a:lnSpc>
              <a:spcBef>
                <a:spcPts val="750"/>
              </a:spcBef>
              <a:spcAft>
                <a:spcPts val="0"/>
              </a:spcAft>
              <a:buClr>
                <a:srgbClr val="204669"/>
              </a:buClr>
              <a:buSzPts val="1200"/>
              <a:buFont typeface="Arial"/>
              <a:buChar char="•"/>
              <a:defRPr sz="1200"/>
            </a:lvl1pPr>
            <a:lvl2pPr indent="-342900" lvl="1" marL="914400" algn="l">
              <a:lnSpc>
                <a:spcPct val="90000"/>
              </a:lnSpc>
              <a:spcBef>
                <a:spcPts val="375"/>
              </a:spcBef>
              <a:spcAft>
                <a:spcPts val="0"/>
              </a:spcAft>
              <a:buSzPts val="1800"/>
              <a:buChar char="•"/>
              <a:defRPr/>
            </a:lvl2pPr>
            <a:lvl3pPr indent="-342900" lvl="2" marL="1371600" algn="l">
              <a:lnSpc>
                <a:spcPct val="90000"/>
              </a:lnSpc>
              <a:spcBef>
                <a:spcPts val="375"/>
              </a:spcBef>
              <a:spcAft>
                <a:spcPts val="0"/>
              </a:spcAft>
              <a:buSzPts val="1800"/>
              <a:buChar char="•"/>
              <a:defRPr/>
            </a:lvl3pPr>
            <a:lvl4pPr indent="-342900" lvl="3" marL="1828800" algn="l">
              <a:lnSpc>
                <a:spcPct val="90000"/>
              </a:lnSpc>
              <a:spcBef>
                <a:spcPts val="375"/>
              </a:spcBef>
              <a:spcAft>
                <a:spcPts val="0"/>
              </a:spcAft>
              <a:buSzPts val="1800"/>
              <a:buChar char="•"/>
              <a:defRPr/>
            </a:lvl4pPr>
            <a:lvl5pPr indent="-342900" lvl="4" marL="2286000" algn="l">
              <a:lnSpc>
                <a:spcPct val="90000"/>
              </a:lnSpc>
              <a:spcBef>
                <a:spcPts val="375"/>
              </a:spcBef>
              <a:spcAft>
                <a:spcPts val="0"/>
              </a:spcAft>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g2e4ae3e0e7a_2_17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2e4ae3e0e7a_2_17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g2e4ae3e0e7a_2_17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descr="Uma imagem com texto&#10;&#10;Descrição gerada automaticamente" id="45" name="Google Shape;45;g2e4ae3e0e7a_2_173"/>
          <p:cNvPicPr preferRelativeResize="0"/>
          <p:nvPr/>
        </p:nvPicPr>
        <p:blipFill rotWithShape="1">
          <a:blip r:embed="rId2">
            <a:alphaModFix/>
          </a:blip>
          <a:srcRect b="0" l="0" r="0" t="0"/>
          <a:stretch/>
        </p:blipFill>
        <p:spPr>
          <a:xfrm>
            <a:off x="6946922" y="4721902"/>
            <a:ext cx="2013225" cy="309036"/>
          </a:xfrm>
          <a:prstGeom prst="rect">
            <a:avLst/>
          </a:prstGeom>
          <a:noFill/>
          <a:ln>
            <a:noFill/>
          </a:ln>
        </p:spPr>
      </p:pic>
      <p:sp>
        <p:nvSpPr>
          <p:cNvPr id="46" name="Google Shape;46;g2e4ae3e0e7a_2_173"/>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g2e4ae3e0e7a_2_173"/>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8" name="Google Shape;48;g2e4ae3e0e7a_2_173"/>
          <p:cNvCxnSpPr/>
          <p:nvPr/>
        </p:nvCxnSpPr>
        <p:spPr>
          <a:xfrm>
            <a:off x="648261" y="907368"/>
            <a:ext cx="444000" cy="0"/>
          </a:xfrm>
          <a:prstGeom prst="straightConnector1">
            <a:avLst/>
          </a:prstGeom>
          <a:noFill/>
          <a:ln cap="flat" cmpd="sng" w="28575">
            <a:solidFill>
              <a:srgbClr val="D90368"/>
            </a:solidFill>
            <a:prstDash val="solid"/>
            <a:miter lim="800000"/>
            <a:headEnd len="sm" w="sm" type="none"/>
            <a:tailEnd len="sm" w="sm" type="none"/>
          </a:ln>
        </p:spPr>
      </p:cxnSp>
      <p:sp>
        <p:nvSpPr>
          <p:cNvPr id="49" name="Google Shape;49;g2e4ae3e0e7a_2_173"/>
          <p:cNvSpPr/>
          <p:nvPr/>
        </p:nvSpPr>
        <p:spPr>
          <a:xfrm>
            <a:off x="7103356" y="367818"/>
            <a:ext cx="1584300" cy="1584300"/>
          </a:xfrm>
          <a:prstGeom prst="ellipse">
            <a:avLst/>
          </a:prstGeom>
          <a:solidFill>
            <a:srgbClr val="2F9C67">
              <a:alpha val="9019"/>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 name="Google Shape;50;g2e4ae3e0e7a_2_173"/>
          <p:cNvPicPr preferRelativeResize="0"/>
          <p:nvPr/>
        </p:nvPicPr>
        <p:blipFill rotWithShape="1">
          <a:blip r:embed="rId3">
            <a:alphaModFix/>
          </a:blip>
          <a:srcRect b="0" l="0" r="0" t="0"/>
          <a:stretch/>
        </p:blipFill>
        <p:spPr>
          <a:xfrm>
            <a:off x="7522653" y="643071"/>
            <a:ext cx="716699" cy="10561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628650" y="537795"/>
            <a:ext cx="7886700" cy="341632"/>
          </a:xfrm>
          <a:prstGeom prst="rect">
            <a:avLst/>
          </a:prstGeom>
          <a:noFill/>
          <a:ln>
            <a:noFill/>
          </a:ln>
        </p:spPr>
        <p:txBody>
          <a:bodyPr anchorCtr="0" anchor="t" bIns="45700" lIns="0" spcFirstLastPara="1" rIns="91425" wrap="square" tIns="45700">
            <a:spAutoFit/>
          </a:bodyPr>
          <a:lstStyle>
            <a:lvl1pPr lvl="0" marR="0" rtl="0" algn="l">
              <a:lnSpc>
                <a:spcPct val="90000"/>
              </a:lnSpc>
              <a:spcBef>
                <a:spcPts val="0"/>
              </a:spcBef>
              <a:spcAft>
                <a:spcPts val="0"/>
              </a:spcAft>
              <a:buClr>
                <a:srgbClr val="2F9C67"/>
              </a:buClr>
              <a:buSzPts val="1800"/>
              <a:buFont typeface="Montserrat"/>
              <a:buNone/>
              <a:defRPr b="1" i="0" sz="1800" u="none" cap="none" strike="noStrike">
                <a:solidFill>
                  <a:srgbClr val="2F9C67"/>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rgbClr val="204669"/>
              </a:buClr>
              <a:buSzPts val="2000"/>
              <a:buFont typeface="Arial"/>
              <a:buChar char="•"/>
              <a:defRPr b="0" i="0" sz="20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375"/>
              </a:spcBef>
              <a:spcAft>
                <a:spcPts val="0"/>
              </a:spcAft>
              <a:buClr>
                <a:srgbClr val="204669"/>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375"/>
              </a:spcBef>
              <a:spcAft>
                <a:spcPts val="0"/>
              </a:spcAft>
              <a:buClr>
                <a:srgbClr val="204669"/>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4325" lvl="3" marL="18288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4pPr>
            <a:lvl5pPr indent="-314325" lvl="4" marL="2286000" marR="0" rtl="0" algn="l">
              <a:lnSpc>
                <a:spcPct val="90000"/>
              </a:lnSpc>
              <a:spcBef>
                <a:spcPts val="375"/>
              </a:spcBef>
              <a:spcAft>
                <a:spcPts val="0"/>
              </a:spcAft>
              <a:buClr>
                <a:srgbClr val="204669"/>
              </a:buClr>
              <a:buSzPts val="1350"/>
              <a:buFont typeface="Arial"/>
              <a:buChar char="•"/>
              <a:defRPr b="0" i="0" sz="1350" u="none" cap="none" strike="noStrike">
                <a:solidFill>
                  <a:schemeClr val="dk1"/>
                </a:solidFill>
                <a:latin typeface="Open Sans Light"/>
                <a:ea typeface="Open Sans Light"/>
                <a:cs typeface="Open Sans Light"/>
                <a:sym typeface="Open Sans Light"/>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research.uci.edu/human-research-protection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ready-initiative.org/rcce-readiness-kit/rcce-surveys-bank/" TargetMode="External"/><Relationship Id="rId4" Type="http://schemas.openxmlformats.org/officeDocument/2006/relationships/hyperlink" Target="https://opendocs.ids.ac.uk/opendocs/bitstream/handle/20.500.12413/15429/PracApproach%204.pdf?sequence=3&amp;isAllowed=y" TargetMode="External"/><Relationship Id="rId5" Type="http://schemas.openxmlformats.org/officeDocument/2006/relationships/hyperlink" Target="https://opendocs.ids.ac.uk/opendocs/bitstream/handle/20.500.12413/15429/PracApproach%204.pdf?sequence=3&amp;isAllowed=y" TargetMode="External"/><Relationship Id="rId6" Type="http://schemas.openxmlformats.org/officeDocument/2006/relationships/hyperlink" Target="https://www.rcce-collective.net/resource/cholera-questions-ban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29" name="Shape 129"/>
        <p:cNvGrpSpPr/>
        <p:nvPr/>
      </p:nvGrpSpPr>
      <p:grpSpPr>
        <a:xfrm>
          <a:off x="0" y="0"/>
          <a:ext cx="0" cy="0"/>
          <a:chOff x="0" y="0"/>
          <a:chExt cx="0" cy="0"/>
        </a:xfrm>
      </p:grpSpPr>
      <p:sp>
        <p:nvSpPr>
          <p:cNvPr id="130" name="Google Shape;130;g2ec30e58157_0_67"/>
          <p:cNvSpPr txBox="1"/>
          <p:nvPr>
            <p:ph type="title"/>
          </p:nvPr>
        </p:nvSpPr>
        <p:spPr>
          <a:xfrm>
            <a:off x="628650" y="525763"/>
            <a:ext cx="7886700" cy="1102200"/>
          </a:xfrm>
          <a:prstGeom prst="rect">
            <a:avLst/>
          </a:prstGeom>
          <a:noFill/>
          <a:ln>
            <a:noFill/>
          </a:ln>
        </p:spPr>
        <p:txBody>
          <a:bodyPr anchorCtr="0" anchor="t" bIns="45700" lIns="0" spcFirstLastPara="1" rIns="91425" wrap="square" tIns="45700">
            <a:spAutoFit/>
          </a:bodyPr>
          <a:lstStyle/>
          <a:p>
            <a:pPr indent="0" lvl="0" marL="0" rtl="0" algn="l">
              <a:lnSpc>
                <a:spcPct val="100000"/>
              </a:lnSpc>
              <a:spcBef>
                <a:spcPts val="0"/>
              </a:spcBef>
              <a:spcAft>
                <a:spcPts val="0"/>
              </a:spcAft>
              <a:buClr>
                <a:schemeClr val="dk1"/>
              </a:buClr>
              <a:buSzPts val="2000"/>
              <a:buFont typeface="Arial"/>
              <a:buNone/>
            </a:pPr>
            <a:r>
              <a:rPr lang="en-GB" sz="2600">
                <a:solidFill>
                  <a:srgbClr val="2F9C67"/>
                </a:solidFill>
                <a:latin typeface="Open Sans"/>
                <a:ea typeface="Open Sans"/>
                <a:cs typeface="Open Sans"/>
                <a:sym typeface="Open Sans"/>
              </a:rPr>
              <a:t>Moving from Exploratory to Deep Dive RQA:</a:t>
            </a:r>
            <a:endParaRPr sz="2600">
              <a:solidFill>
                <a:srgbClr val="2F9C67"/>
              </a:solidFill>
              <a:latin typeface="Open Sans"/>
              <a:ea typeface="Open Sans"/>
              <a:cs typeface="Open Sans"/>
              <a:sym typeface="Open Sans"/>
            </a:endParaRPr>
          </a:p>
          <a:p>
            <a:pPr indent="0" lvl="0" marL="0" rtl="0" algn="l">
              <a:lnSpc>
                <a:spcPct val="90000"/>
              </a:lnSpc>
              <a:spcBef>
                <a:spcPts val="0"/>
              </a:spcBef>
              <a:spcAft>
                <a:spcPts val="0"/>
              </a:spcAft>
              <a:buClr>
                <a:srgbClr val="2F9C67"/>
              </a:buClr>
              <a:buSzPts val="1800"/>
              <a:buFont typeface="Montserrat"/>
              <a:buNone/>
            </a:pPr>
            <a:r>
              <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131" name="Google Shape;131;g2ec30e58157_0_67"/>
          <p:cNvSpPr txBox="1"/>
          <p:nvPr/>
        </p:nvSpPr>
        <p:spPr>
          <a:xfrm>
            <a:off x="469875" y="1029525"/>
            <a:ext cx="8022300" cy="830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rPr b="0" i="1" lang="en-GB" sz="2100" u="none" cap="none" strike="noStrike">
                <a:solidFill>
                  <a:srgbClr val="333333"/>
                </a:solidFill>
                <a:latin typeface="Open Sans"/>
                <a:ea typeface="Open Sans"/>
                <a:cs typeface="Open Sans"/>
                <a:sym typeface="Open Sans"/>
              </a:rPr>
              <a:t>‘Our questions change during the process of research to reflect an increased understanding of the problem’ (Crestwell 2007)</a:t>
            </a:r>
            <a:endParaRPr b="1" i="0" sz="2300" u="none" cap="none" strike="noStrike">
              <a:solidFill>
                <a:srgbClr val="C55A11"/>
              </a:solidFill>
              <a:latin typeface="Open Sans"/>
              <a:ea typeface="Open Sans"/>
              <a:cs typeface="Open Sans"/>
              <a:sym typeface="Open Sans"/>
            </a:endParaRPr>
          </a:p>
        </p:txBody>
      </p:sp>
      <p:sp>
        <p:nvSpPr>
          <p:cNvPr id="132" name="Google Shape;132;g2ec30e58157_0_67"/>
          <p:cNvSpPr txBox="1"/>
          <p:nvPr/>
        </p:nvSpPr>
        <p:spPr>
          <a:xfrm>
            <a:off x="381850" y="2047100"/>
            <a:ext cx="3811500" cy="2693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100" u="none" cap="none" strike="noStrike">
                <a:solidFill>
                  <a:schemeClr val="dk1"/>
                </a:solidFill>
                <a:latin typeface="Open Sans"/>
                <a:ea typeface="Open Sans"/>
                <a:cs typeface="Open Sans"/>
                <a:sym typeface="Open Sans"/>
              </a:rPr>
              <a:t>Phase 1: Exploratory</a:t>
            </a:r>
            <a:endParaRPr b="1" i="0" sz="2100" u="none" cap="none" strike="noStrike">
              <a:solidFill>
                <a:schemeClr val="dk1"/>
              </a:solidFill>
              <a:latin typeface="Open Sans"/>
              <a:ea typeface="Open Sans"/>
              <a:cs typeface="Open Sans"/>
              <a:sym typeface="Open Sans"/>
            </a:endParaRPr>
          </a:p>
          <a:p>
            <a:pPr indent="-361950" lvl="0" marL="457200" marR="0" rtl="0" algn="l">
              <a:lnSpc>
                <a:spcPct val="100000"/>
              </a:lnSpc>
              <a:spcBef>
                <a:spcPts val="0"/>
              </a:spcBef>
              <a:spcAft>
                <a:spcPts val="0"/>
              </a:spcAft>
              <a:buClr>
                <a:schemeClr val="dk1"/>
              </a:buClr>
              <a:buSzPts val="2100"/>
              <a:buFont typeface="Open Sans"/>
              <a:buChar char="-"/>
            </a:pPr>
            <a:r>
              <a:rPr b="1" i="0" lang="en-GB" sz="2100" u="none" cap="none" strike="noStrike">
                <a:solidFill>
                  <a:schemeClr val="dk1"/>
                </a:solidFill>
                <a:latin typeface="Open Sans"/>
                <a:ea typeface="Open Sans"/>
                <a:cs typeface="Open Sans"/>
                <a:sym typeface="Open Sans"/>
              </a:rPr>
              <a:t>How are communities affected by the current drought conditions in Zambia? </a:t>
            </a:r>
            <a:endParaRPr b="1" i="0" sz="2100" u="none" cap="none" strike="noStrike">
              <a:solidFill>
                <a:schemeClr val="dk1"/>
              </a:solidFill>
              <a:latin typeface="Open Sans"/>
              <a:ea typeface="Open Sans"/>
              <a:cs typeface="Open Sans"/>
              <a:sym typeface="Open Sans"/>
            </a:endParaRPr>
          </a:p>
          <a:p>
            <a:pPr indent="-361950" lvl="0" marL="457200" marR="0" rtl="0" algn="l">
              <a:lnSpc>
                <a:spcPct val="100000"/>
              </a:lnSpc>
              <a:spcBef>
                <a:spcPts val="0"/>
              </a:spcBef>
              <a:spcAft>
                <a:spcPts val="0"/>
              </a:spcAft>
              <a:buClr>
                <a:schemeClr val="dk1"/>
              </a:buClr>
              <a:buSzPts val="2100"/>
              <a:buFont typeface="Open Sans"/>
              <a:buChar char="-"/>
            </a:pPr>
            <a:r>
              <a:rPr b="1" i="0" lang="en-GB" sz="2100" u="none" cap="none" strike="noStrike">
                <a:solidFill>
                  <a:schemeClr val="dk1"/>
                </a:solidFill>
                <a:latin typeface="Open Sans"/>
                <a:ea typeface="Open Sans"/>
                <a:cs typeface="Open Sans"/>
                <a:sym typeface="Open Sans"/>
              </a:rPr>
              <a:t>How are communities and actors responding? Why? </a:t>
            </a:r>
            <a:endParaRPr b="1"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Open Sans"/>
              <a:ea typeface="Open Sans"/>
              <a:cs typeface="Open Sans"/>
              <a:sym typeface="Open Sans"/>
            </a:endParaRPr>
          </a:p>
        </p:txBody>
      </p:sp>
      <p:sp>
        <p:nvSpPr>
          <p:cNvPr id="133" name="Google Shape;133;g2ec30e58157_0_67"/>
          <p:cNvSpPr txBox="1"/>
          <p:nvPr/>
        </p:nvSpPr>
        <p:spPr>
          <a:xfrm>
            <a:off x="4678600" y="2047100"/>
            <a:ext cx="3915900" cy="257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100" u="none" cap="none" strike="noStrike">
                <a:solidFill>
                  <a:schemeClr val="dk1"/>
                </a:solidFill>
                <a:latin typeface="Open Sans"/>
                <a:ea typeface="Open Sans"/>
                <a:cs typeface="Open Sans"/>
                <a:sym typeface="Open Sans"/>
              </a:rPr>
              <a:t>Phase 2: Deep Dive</a:t>
            </a:r>
            <a:endParaRPr b="1"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Open Sans"/>
              <a:ea typeface="Open Sans"/>
              <a:cs typeface="Open Sans"/>
              <a:sym typeface="Open Sans"/>
            </a:endParaRPr>
          </a:p>
        </p:txBody>
      </p:sp>
      <p:sp>
        <p:nvSpPr>
          <p:cNvPr id="134" name="Google Shape;134;g2ec30e58157_0_67"/>
          <p:cNvSpPr/>
          <p:nvPr/>
        </p:nvSpPr>
        <p:spPr>
          <a:xfrm>
            <a:off x="3964350" y="3246175"/>
            <a:ext cx="1215300" cy="52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Light"/>
              <a:ea typeface="Open Sans Light"/>
              <a:cs typeface="Open Sans Light"/>
              <a:sym typeface="Open Sans Light"/>
            </a:endParaRPr>
          </a:p>
        </p:txBody>
      </p:sp>
      <p:pic>
        <p:nvPicPr>
          <p:cNvPr id="135" name="Google Shape;135;g2ec30e58157_0_67" title="Question Mark GIF (Provided by Tenor)"/>
          <p:cNvPicPr preferRelativeResize="0"/>
          <p:nvPr/>
        </p:nvPicPr>
        <p:blipFill rotWithShape="1">
          <a:blip r:embed="rId3">
            <a:alphaModFix amt="56000"/>
          </a:blip>
          <a:srcRect b="0" l="0" r="0" t="0"/>
          <a:stretch/>
        </p:blipFill>
        <p:spPr>
          <a:xfrm>
            <a:off x="5882825" y="2758314"/>
            <a:ext cx="1250125" cy="1754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40" name="Shape 140"/>
        <p:cNvGrpSpPr/>
        <p:nvPr/>
      </p:nvGrpSpPr>
      <p:grpSpPr>
        <a:xfrm>
          <a:off x="0" y="0"/>
          <a:ext cx="0" cy="0"/>
          <a:chOff x="0" y="0"/>
          <a:chExt cx="0" cy="0"/>
        </a:xfrm>
      </p:grpSpPr>
      <p:sp>
        <p:nvSpPr>
          <p:cNvPr id="141" name="Google Shape;141;g2ec30e58157_0_24"/>
          <p:cNvSpPr txBox="1"/>
          <p:nvPr>
            <p:ph type="title"/>
          </p:nvPr>
        </p:nvSpPr>
        <p:spPr>
          <a:xfrm>
            <a:off x="628650" y="525763"/>
            <a:ext cx="7886700" cy="702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Phase 2: what are your key questions?</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142" name="Google Shape;142;g2ec30e58157_0_24"/>
          <p:cNvSpPr txBox="1"/>
          <p:nvPr/>
        </p:nvSpPr>
        <p:spPr>
          <a:xfrm>
            <a:off x="469875" y="1029525"/>
            <a:ext cx="8022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t/>
            </a:r>
            <a:endParaRPr b="1" i="0" sz="2300" u="none" cap="none" strike="noStrike">
              <a:solidFill>
                <a:srgbClr val="C55A11"/>
              </a:solidFill>
              <a:latin typeface="Open Sans"/>
              <a:ea typeface="Open Sans"/>
              <a:cs typeface="Open Sans"/>
              <a:sym typeface="Open Sans"/>
            </a:endParaRPr>
          </a:p>
        </p:txBody>
      </p:sp>
      <p:sp>
        <p:nvSpPr>
          <p:cNvPr id="143" name="Google Shape;143;g2ec30e58157_0_24"/>
          <p:cNvSpPr txBox="1"/>
          <p:nvPr/>
        </p:nvSpPr>
        <p:spPr>
          <a:xfrm>
            <a:off x="469875" y="1312000"/>
            <a:ext cx="7376100" cy="3159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2100"/>
              <a:buFont typeface="Arial"/>
              <a:buNone/>
            </a:pPr>
            <a:r>
              <a:rPr b="1" i="0" lang="en-GB" sz="2100" u="none" cap="none" strike="noStrike">
                <a:solidFill>
                  <a:schemeClr val="dk1"/>
                </a:solidFill>
                <a:latin typeface="Open Sans"/>
                <a:ea typeface="Open Sans"/>
                <a:cs typeface="Open Sans"/>
                <a:sym typeface="Open Sans"/>
              </a:rPr>
              <a:t>Iterative process to develop specific sub-questions and areas of enquiry within your broader topic.</a:t>
            </a:r>
            <a:endParaRPr b="1" i="0" sz="2100" u="none" cap="none" strike="noStrike">
              <a:solidFill>
                <a:schemeClr val="dk1"/>
              </a:solidFill>
              <a:latin typeface="Open Sans"/>
              <a:ea typeface="Open Sans"/>
              <a:cs typeface="Open Sans"/>
              <a:sym typeface="Open Sans"/>
            </a:endParaRPr>
          </a:p>
          <a:p>
            <a:pPr indent="-361950" lvl="1" marL="914400" marR="0" rtl="0" algn="l">
              <a:lnSpc>
                <a:spcPct val="128332"/>
              </a:lnSpc>
              <a:spcBef>
                <a:spcPts val="0"/>
              </a:spcBef>
              <a:spcAft>
                <a:spcPts val="0"/>
              </a:spcAft>
              <a:buClr>
                <a:schemeClr val="dk1"/>
              </a:buClr>
              <a:buSzPts val="2100"/>
              <a:buFont typeface="Open Sans"/>
              <a:buChar char="-"/>
            </a:pPr>
            <a:r>
              <a:rPr b="0" i="0" lang="en-GB" sz="2100" u="none" cap="none" strike="noStrike">
                <a:solidFill>
                  <a:schemeClr val="dk1"/>
                </a:solidFill>
                <a:latin typeface="Open Sans"/>
                <a:ea typeface="Open Sans"/>
                <a:cs typeface="Open Sans"/>
                <a:sym typeface="Open Sans"/>
              </a:rPr>
              <a:t>Particular vulnerable population groups</a:t>
            </a:r>
            <a:endParaRPr b="0" i="0" sz="2100" u="none" cap="none" strike="noStrike">
              <a:solidFill>
                <a:schemeClr val="dk1"/>
              </a:solidFill>
              <a:latin typeface="Open Sans"/>
              <a:ea typeface="Open Sans"/>
              <a:cs typeface="Open Sans"/>
              <a:sym typeface="Open Sans"/>
            </a:endParaRPr>
          </a:p>
          <a:p>
            <a:pPr indent="-361950" lvl="1" marL="914400" marR="0" rtl="0" algn="l">
              <a:lnSpc>
                <a:spcPct val="128332"/>
              </a:lnSpc>
              <a:spcBef>
                <a:spcPts val="0"/>
              </a:spcBef>
              <a:spcAft>
                <a:spcPts val="0"/>
              </a:spcAft>
              <a:buClr>
                <a:schemeClr val="dk1"/>
              </a:buClr>
              <a:buSzPts val="2100"/>
              <a:buFont typeface="Open Sans"/>
              <a:buChar char="-"/>
            </a:pPr>
            <a:r>
              <a:rPr b="0" i="0" lang="en-GB" sz="2100" u="none" cap="none" strike="noStrike">
                <a:solidFill>
                  <a:schemeClr val="dk1"/>
                </a:solidFill>
                <a:latin typeface="Open Sans"/>
                <a:ea typeface="Open Sans"/>
                <a:cs typeface="Open Sans"/>
                <a:sym typeface="Open Sans"/>
              </a:rPr>
              <a:t>Processes (how)</a:t>
            </a:r>
            <a:endParaRPr b="0" i="0" sz="2100" u="none" cap="none" strike="noStrike">
              <a:solidFill>
                <a:schemeClr val="dk1"/>
              </a:solidFill>
              <a:latin typeface="Open Sans"/>
              <a:ea typeface="Open Sans"/>
              <a:cs typeface="Open Sans"/>
              <a:sym typeface="Open Sans"/>
            </a:endParaRPr>
          </a:p>
          <a:p>
            <a:pPr indent="-361950" lvl="1" marL="914400" marR="0" rtl="0" algn="l">
              <a:lnSpc>
                <a:spcPct val="128332"/>
              </a:lnSpc>
              <a:spcBef>
                <a:spcPts val="0"/>
              </a:spcBef>
              <a:spcAft>
                <a:spcPts val="0"/>
              </a:spcAft>
              <a:buClr>
                <a:schemeClr val="dk1"/>
              </a:buClr>
              <a:buSzPts val="2100"/>
              <a:buFont typeface="Open Sans"/>
              <a:buChar char="-"/>
            </a:pPr>
            <a:r>
              <a:rPr b="0" i="0" lang="en-GB" sz="2100" u="none" cap="none" strike="noStrike">
                <a:solidFill>
                  <a:schemeClr val="dk1"/>
                </a:solidFill>
                <a:latin typeface="Open Sans"/>
                <a:ea typeface="Open Sans"/>
                <a:cs typeface="Open Sans"/>
                <a:sym typeface="Open Sans"/>
              </a:rPr>
              <a:t>Drivers of a behavior (why)</a:t>
            </a:r>
            <a:endParaRPr b="0" i="0" sz="2100" u="none" cap="none" strike="noStrike">
              <a:solidFill>
                <a:schemeClr val="dk1"/>
              </a:solidFill>
              <a:latin typeface="Open Sans"/>
              <a:ea typeface="Open Sans"/>
              <a:cs typeface="Open Sans"/>
              <a:sym typeface="Open Sans"/>
            </a:endParaRPr>
          </a:p>
          <a:p>
            <a:pPr indent="-361950" lvl="1" marL="914400" marR="0" rtl="0" algn="l">
              <a:lnSpc>
                <a:spcPct val="128332"/>
              </a:lnSpc>
              <a:spcBef>
                <a:spcPts val="0"/>
              </a:spcBef>
              <a:spcAft>
                <a:spcPts val="0"/>
              </a:spcAft>
              <a:buClr>
                <a:schemeClr val="dk1"/>
              </a:buClr>
              <a:buSzPts val="2100"/>
              <a:buFont typeface="Open Sans"/>
              <a:buChar char="-"/>
            </a:pPr>
            <a:r>
              <a:rPr b="0" i="0" lang="en-GB" sz="2100" u="none" cap="none" strike="noStrike">
                <a:solidFill>
                  <a:schemeClr val="dk1"/>
                </a:solidFill>
                <a:latin typeface="Open Sans"/>
                <a:ea typeface="Open Sans"/>
                <a:cs typeface="Open Sans"/>
                <a:sym typeface="Open Sans"/>
              </a:rPr>
              <a:t>Engagement with other stakeholders (govt, aid/relief, community members)</a:t>
            </a:r>
            <a:endParaRPr b="0" i="0" sz="2100" u="none" cap="none" strike="noStrik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235"/>
          </a:srgbClr>
        </a:solidFill>
      </p:bgPr>
    </p:bg>
    <p:spTree>
      <p:nvGrpSpPr>
        <p:cNvPr id="148" name="Shape 148"/>
        <p:cNvGrpSpPr/>
        <p:nvPr/>
      </p:nvGrpSpPr>
      <p:grpSpPr>
        <a:xfrm>
          <a:off x="0" y="0"/>
          <a:ext cx="0" cy="0"/>
          <a:chOff x="0" y="0"/>
          <a:chExt cx="0" cy="0"/>
        </a:xfrm>
      </p:grpSpPr>
      <p:sp>
        <p:nvSpPr>
          <p:cNvPr id="149" name="Google Shape;149;g2e33434ed7d_1_143"/>
          <p:cNvSpPr txBox="1"/>
          <p:nvPr>
            <p:ph type="title"/>
          </p:nvPr>
        </p:nvSpPr>
        <p:spPr>
          <a:xfrm>
            <a:off x="628650" y="154663"/>
            <a:ext cx="7886700" cy="4524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Indicators (COVID-19 example)</a:t>
            </a:r>
            <a:endParaRPr sz="2600"/>
          </a:p>
        </p:txBody>
      </p:sp>
      <p:sp>
        <p:nvSpPr>
          <p:cNvPr id="150" name="Google Shape;150;g2e33434ed7d_1_143"/>
          <p:cNvSpPr txBox="1"/>
          <p:nvPr/>
        </p:nvSpPr>
        <p:spPr>
          <a:xfrm>
            <a:off x="628650" y="1307361"/>
            <a:ext cx="6064800" cy="170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914400" marR="0" rtl="0" algn="l">
              <a:lnSpc>
                <a:spcPct val="128332"/>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g2e33434ed7d_1_143"/>
          <p:cNvPicPr preferRelativeResize="0"/>
          <p:nvPr/>
        </p:nvPicPr>
        <p:blipFill rotWithShape="1">
          <a:blip r:embed="rId3">
            <a:alphaModFix/>
          </a:blip>
          <a:srcRect b="0" l="0" r="0" t="0"/>
          <a:stretch/>
        </p:blipFill>
        <p:spPr>
          <a:xfrm>
            <a:off x="146225" y="607075"/>
            <a:ext cx="7168666" cy="45364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156" name="Shape 156"/>
        <p:cNvGrpSpPr/>
        <p:nvPr/>
      </p:nvGrpSpPr>
      <p:grpSpPr>
        <a:xfrm>
          <a:off x="0" y="0"/>
          <a:ext cx="0" cy="0"/>
          <a:chOff x="0" y="0"/>
          <a:chExt cx="0" cy="0"/>
        </a:xfrm>
      </p:grpSpPr>
      <p:sp>
        <p:nvSpPr>
          <p:cNvPr id="157" name="Google Shape;157;g2e46bb64f7b_0_22"/>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Terms of Reference (ToR) 1 - Structure </a:t>
            </a:r>
            <a:endParaRPr/>
          </a:p>
        </p:txBody>
      </p:sp>
      <p:sp>
        <p:nvSpPr>
          <p:cNvPr id="158" name="Google Shape;158;g2e46bb64f7b_0_22"/>
          <p:cNvSpPr txBox="1"/>
          <p:nvPr/>
        </p:nvSpPr>
        <p:spPr>
          <a:xfrm>
            <a:off x="628650" y="1307361"/>
            <a:ext cx="6064800" cy="170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Open Sans"/>
              <a:ea typeface="Open Sans"/>
              <a:cs typeface="Open Sans"/>
              <a:sym typeface="Open Sans"/>
            </a:endParaRPr>
          </a:p>
          <a:p>
            <a:pPr indent="0" lvl="0" marL="914400" marR="0" rtl="0" algn="l">
              <a:lnSpc>
                <a:spcPct val="128332"/>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e46bb64f7b_0_22"/>
          <p:cNvSpPr txBox="1"/>
          <p:nvPr/>
        </p:nvSpPr>
        <p:spPr>
          <a:xfrm>
            <a:off x="1129425" y="1090900"/>
            <a:ext cx="2920200" cy="3567300"/>
          </a:xfrm>
          <a:prstGeom prst="rect">
            <a:avLst/>
          </a:prstGeom>
          <a:solidFill>
            <a:schemeClr val="lt1"/>
          </a:solidFill>
          <a:ln>
            <a:noFill/>
          </a:ln>
        </p:spPr>
        <p:txBody>
          <a:bodyPr anchorCtr="0" anchor="t" bIns="91425" lIns="91425" spcFirstLastPara="1" rIns="91425" wrap="square" tIns="91425">
            <a:noAutofit/>
          </a:bodyPr>
          <a:lstStyle/>
          <a:p>
            <a:pPr indent="0" lvl="0" marL="457200" marR="0" rtl="0" algn="l">
              <a:lnSpc>
                <a:spcPct val="128332"/>
              </a:lnSpc>
              <a:spcBef>
                <a:spcPts val="0"/>
              </a:spcBef>
              <a:spcAft>
                <a:spcPts val="0"/>
              </a:spcAft>
              <a:buClr>
                <a:srgbClr val="000000"/>
              </a:buClr>
              <a:buSzPts val="1500"/>
              <a:buFont typeface="Arial"/>
              <a:buNone/>
            </a:pPr>
            <a:r>
              <a:t/>
            </a:r>
            <a:endParaRPr b="0" i="0" sz="15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rPr b="0" i="0" lang="en-GB" sz="1600" u="none" cap="none" strike="noStrike">
                <a:solidFill>
                  <a:schemeClr val="dk1"/>
                </a:solidFill>
                <a:latin typeface="Open Sans"/>
                <a:ea typeface="Open Sans"/>
                <a:cs typeface="Open Sans"/>
                <a:sym typeface="Open Sans"/>
              </a:rPr>
              <a:t>1. Background</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rPr b="1" i="0" lang="en-GB" sz="1600" u="none" cap="none" strike="noStrike">
                <a:solidFill>
                  <a:schemeClr val="dk1"/>
                </a:solidFill>
                <a:latin typeface="Open Sans"/>
                <a:ea typeface="Open Sans"/>
                <a:cs typeface="Open Sans"/>
                <a:sym typeface="Open Sans"/>
              </a:rPr>
              <a:t>2. Objectives &amp; questions of enquiry</a:t>
            </a:r>
            <a:endParaRPr b="1"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1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rPr b="0" i="0" lang="en-GB" sz="1600" u="none" cap="none" strike="noStrike">
                <a:solidFill>
                  <a:schemeClr val="dk1"/>
                </a:solidFill>
                <a:latin typeface="Open Sans"/>
                <a:ea typeface="Open Sans"/>
                <a:cs typeface="Open Sans"/>
                <a:sym typeface="Open Sans"/>
              </a:rPr>
              <a:t>3. Scope of work</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1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rPr b="0" i="0" lang="en-GB" sz="1600" u="none" cap="none" strike="noStrike">
                <a:solidFill>
                  <a:schemeClr val="dk1"/>
                </a:solidFill>
                <a:latin typeface="Open Sans"/>
                <a:ea typeface="Open Sans"/>
                <a:cs typeface="Open Sans"/>
                <a:sym typeface="Open Sans"/>
              </a:rPr>
              <a:t>4. Deliverables</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Light"/>
              <a:ea typeface="Open Sans Light"/>
              <a:cs typeface="Open Sans Light"/>
              <a:sym typeface="Open Sans Light"/>
            </a:endParaRPr>
          </a:p>
        </p:txBody>
      </p:sp>
      <p:sp>
        <p:nvSpPr>
          <p:cNvPr id="160" name="Google Shape;160;g2e46bb64f7b_0_22"/>
          <p:cNvSpPr txBox="1"/>
          <p:nvPr/>
        </p:nvSpPr>
        <p:spPr>
          <a:xfrm>
            <a:off x="5233900" y="1090900"/>
            <a:ext cx="2920200" cy="3567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5. Timeline</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6. Budget</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7. Team composition</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8. Ethical considerations</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9. Reporting </a:t>
            </a:r>
            <a:endParaRPr b="0"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1300"/>
              <a:buFont typeface="Arial"/>
              <a:buNone/>
            </a:pP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165" name="Shape 165"/>
        <p:cNvGrpSpPr/>
        <p:nvPr/>
      </p:nvGrpSpPr>
      <p:grpSpPr>
        <a:xfrm>
          <a:off x="0" y="0"/>
          <a:ext cx="0" cy="0"/>
          <a:chOff x="0" y="0"/>
          <a:chExt cx="0" cy="0"/>
        </a:xfrm>
      </p:grpSpPr>
      <p:sp>
        <p:nvSpPr>
          <p:cNvPr id="166" name="Google Shape;166;g2e33434ed7d_1_181"/>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Terms of Reference (ToR) 2 - Scope of work   </a:t>
            </a:r>
            <a:endParaRPr/>
          </a:p>
        </p:txBody>
      </p:sp>
      <p:sp>
        <p:nvSpPr>
          <p:cNvPr id="167" name="Google Shape;167;g2e33434ed7d_1_181"/>
          <p:cNvSpPr txBox="1"/>
          <p:nvPr/>
        </p:nvSpPr>
        <p:spPr>
          <a:xfrm>
            <a:off x="628650" y="1075200"/>
            <a:ext cx="8125500" cy="3646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GB" sz="1600" u="none" cap="none" strike="noStrike">
                <a:solidFill>
                  <a:schemeClr val="dk1"/>
                </a:solidFill>
                <a:latin typeface="Open Sans"/>
                <a:ea typeface="Open Sans"/>
                <a:cs typeface="Open Sans"/>
                <a:sym typeface="Open Sans"/>
              </a:rPr>
              <a:t>The Scope of Work covers the key activities:</a:t>
            </a:r>
            <a:endParaRPr b="1" i="0" sz="1600" u="none" cap="none" strike="noStrike">
              <a:solidFill>
                <a:schemeClr val="dk1"/>
              </a:solidFill>
              <a:latin typeface="Open Sans"/>
              <a:ea typeface="Open Sans"/>
              <a:cs typeface="Open Sans"/>
              <a:sym typeface="Open Sans"/>
            </a:endParaRPr>
          </a:p>
          <a:p>
            <a:pPr indent="-336550" lvl="0" marL="457200" marR="0" rtl="0" algn="l">
              <a:lnSpc>
                <a:spcPct val="115000"/>
              </a:lnSpc>
              <a:spcBef>
                <a:spcPts val="0"/>
              </a:spcBef>
              <a:spcAft>
                <a:spcPts val="0"/>
              </a:spcAft>
              <a:buClr>
                <a:schemeClr val="dk1"/>
              </a:buClr>
              <a:buSzPts val="1700"/>
              <a:buFont typeface="Open Sans"/>
              <a:buChar char="●"/>
            </a:pPr>
            <a:r>
              <a:rPr b="1" i="0" lang="en-GB" sz="1700" u="none" cap="none" strike="noStrike">
                <a:solidFill>
                  <a:schemeClr val="dk1"/>
                </a:solidFill>
                <a:latin typeface="Open Sans"/>
                <a:ea typeface="Open Sans"/>
                <a:cs typeface="Open Sans"/>
                <a:sym typeface="Open Sans"/>
              </a:rPr>
              <a:t>Stakeholder Engagement</a:t>
            </a:r>
            <a:r>
              <a:rPr b="0" i="0" lang="en-GB" sz="1700" u="none" cap="none" strike="noStrike">
                <a:solidFill>
                  <a:schemeClr val="dk1"/>
                </a:solidFill>
                <a:latin typeface="Open Sans"/>
                <a:ea typeface="Open Sans"/>
                <a:cs typeface="Open Sans"/>
                <a:sym typeface="Open Sans"/>
              </a:rPr>
              <a:t>: Engage with key stakeholders from the RCCE pillar and other pillars</a:t>
            </a:r>
            <a:endParaRPr b="0" i="0" sz="1700" u="none" cap="none" strike="noStrike">
              <a:solidFill>
                <a:schemeClr val="dk1"/>
              </a:solidFill>
              <a:latin typeface="Open Sans"/>
              <a:ea typeface="Open Sans"/>
              <a:cs typeface="Open Sans"/>
              <a:sym typeface="Open Sans"/>
            </a:endParaRPr>
          </a:p>
          <a:p>
            <a:pPr indent="-336550" lvl="0" marL="457200" marR="0" rtl="0" algn="l">
              <a:lnSpc>
                <a:spcPct val="115000"/>
              </a:lnSpc>
              <a:spcBef>
                <a:spcPts val="0"/>
              </a:spcBef>
              <a:spcAft>
                <a:spcPts val="0"/>
              </a:spcAft>
              <a:buClr>
                <a:schemeClr val="dk1"/>
              </a:buClr>
              <a:buSzPts val="1700"/>
              <a:buFont typeface="Open Sans"/>
              <a:buChar char="●"/>
            </a:pPr>
            <a:r>
              <a:rPr b="1" i="0" lang="en-GB" sz="1700" u="none" cap="none" strike="noStrike">
                <a:solidFill>
                  <a:schemeClr val="dk1"/>
                </a:solidFill>
                <a:latin typeface="Open Sans"/>
                <a:ea typeface="Open Sans"/>
                <a:cs typeface="Open Sans"/>
                <a:sym typeface="Open Sans"/>
              </a:rPr>
              <a:t>Data Collection and methods</a:t>
            </a:r>
            <a:r>
              <a:rPr b="0" i="0" lang="en-GB" sz="1700" u="none" cap="none" strike="noStrike">
                <a:solidFill>
                  <a:schemeClr val="dk1"/>
                </a:solidFill>
                <a:latin typeface="Open Sans"/>
                <a:ea typeface="Open Sans"/>
                <a:cs typeface="Open Sans"/>
                <a:sym typeface="Open Sans"/>
              </a:rPr>
              <a:t>:RQA using the following methods e.g.</a:t>
            </a:r>
            <a:endParaRPr b="0" i="0" sz="1700" u="none" cap="none" strike="noStrike">
              <a:solidFill>
                <a:schemeClr val="dk1"/>
              </a:solidFill>
              <a:latin typeface="Open Sans"/>
              <a:ea typeface="Open Sans"/>
              <a:cs typeface="Open Sans"/>
              <a:sym typeface="Open Sans"/>
            </a:endParaRPr>
          </a:p>
          <a:p>
            <a:pPr indent="-336550" lvl="0" marL="914400" marR="0" rtl="0" algn="l">
              <a:lnSpc>
                <a:spcPct val="115000"/>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Conduct  FGDs with community members; IDIs with key informants such as healthcare providers, local leaders, and affected families.</a:t>
            </a:r>
            <a:endParaRPr b="0" i="0" sz="1700" u="none" cap="none" strike="noStrike">
              <a:solidFill>
                <a:schemeClr val="dk1"/>
              </a:solidFill>
              <a:latin typeface="Open Sans"/>
              <a:ea typeface="Open Sans"/>
              <a:cs typeface="Open Sans"/>
              <a:sym typeface="Open Sans"/>
            </a:endParaRPr>
          </a:p>
          <a:p>
            <a:pPr indent="-336550" lvl="0" marL="914400" marR="0" rtl="0" algn="l">
              <a:lnSpc>
                <a:spcPct val="115000"/>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Observation, other participatory methods…</a:t>
            </a:r>
            <a:endParaRPr b="0" i="0" sz="1700" u="none" cap="none" strike="noStrike">
              <a:solidFill>
                <a:schemeClr val="dk1"/>
              </a:solidFill>
              <a:latin typeface="Open Sans"/>
              <a:ea typeface="Open Sans"/>
              <a:cs typeface="Open Sans"/>
              <a:sym typeface="Open Sans"/>
            </a:endParaRPr>
          </a:p>
          <a:p>
            <a:pPr indent="-336550" lvl="0" marL="457200" marR="0" rtl="0" algn="l">
              <a:lnSpc>
                <a:spcPct val="115000"/>
              </a:lnSpc>
              <a:spcBef>
                <a:spcPts val="0"/>
              </a:spcBef>
              <a:spcAft>
                <a:spcPts val="0"/>
              </a:spcAft>
              <a:buClr>
                <a:schemeClr val="dk1"/>
              </a:buClr>
              <a:buSzPts val="1700"/>
              <a:buFont typeface="Open Sans"/>
              <a:buChar char="●"/>
            </a:pPr>
            <a:r>
              <a:rPr b="1" i="0" lang="en-GB" sz="1700" u="none" cap="none" strike="noStrike">
                <a:solidFill>
                  <a:schemeClr val="dk1"/>
                </a:solidFill>
                <a:latin typeface="Open Sans"/>
                <a:ea typeface="Open Sans"/>
                <a:cs typeface="Open Sans"/>
                <a:sym typeface="Open Sans"/>
              </a:rPr>
              <a:t>Boundaries </a:t>
            </a:r>
            <a:r>
              <a:rPr b="0" i="0" lang="en-GB" sz="1700" u="none" cap="none" strike="noStrike">
                <a:solidFill>
                  <a:schemeClr val="dk1"/>
                </a:solidFill>
                <a:latin typeface="Open Sans"/>
                <a:ea typeface="Open Sans"/>
                <a:cs typeface="Open Sans"/>
                <a:sym typeface="Open Sans"/>
              </a:rPr>
              <a:t>Who / what is included and excluded from the assessment, what locations will it take place in? Which methods in which locations.</a:t>
            </a:r>
            <a:endParaRPr b="0" i="0" sz="1700" u="none" cap="none" strike="noStrike">
              <a:solidFill>
                <a:schemeClr val="dk1"/>
              </a:solidFill>
              <a:latin typeface="Open Sans"/>
              <a:ea typeface="Open Sans"/>
              <a:cs typeface="Open Sans"/>
              <a:sym typeface="Open Sans"/>
            </a:endParaRPr>
          </a:p>
          <a:p>
            <a:pPr indent="-336550" lvl="0" marL="457200" marR="0" rtl="0" algn="l">
              <a:lnSpc>
                <a:spcPct val="115000"/>
              </a:lnSpc>
              <a:spcBef>
                <a:spcPts val="0"/>
              </a:spcBef>
              <a:spcAft>
                <a:spcPts val="0"/>
              </a:spcAft>
              <a:buClr>
                <a:schemeClr val="dk1"/>
              </a:buClr>
              <a:buSzPts val="1700"/>
              <a:buFont typeface="Open Sans"/>
              <a:buChar char="●"/>
            </a:pPr>
            <a:r>
              <a:rPr b="1" i="0" lang="en-GB" sz="1700" u="none" cap="none" strike="noStrike">
                <a:solidFill>
                  <a:schemeClr val="dk1"/>
                </a:solidFill>
                <a:latin typeface="Open Sans"/>
                <a:ea typeface="Open Sans"/>
                <a:cs typeface="Open Sans"/>
                <a:sym typeface="Open Sans"/>
              </a:rPr>
              <a:t>Data Analysis</a:t>
            </a:r>
            <a:r>
              <a:rPr b="0" i="0" lang="en-GB" sz="1700" u="none" cap="none" strike="noStrike">
                <a:solidFill>
                  <a:schemeClr val="dk1"/>
                </a:solidFill>
                <a:latin typeface="Open Sans"/>
                <a:ea typeface="Open Sans"/>
                <a:cs typeface="Open Sans"/>
                <a:sym typeface="Open Sans"/>
              </a:rPr>
              <a:t>: Method for rapid analysis of  the data </a:t>
            </a:r>
            <a:endParaRPr b="0" i="0" sz="1700" u="none" cap="none" strike="noStrike">
              <a:solidFill>
                <a:schemeClr val="dk1"/>
              </a:solidFill>
              <a:latin typeface="Open Sans"/>
              <a:ea typeface="Open Sans"/>
              <a:cs typeface="Open Sans"/>
              <a:sym typeface="Open Sans"/>
            </a:endParaRPr>
          </a:p>
          <a:p>
            <a:pPr indent="-336550" lvl="0" marL="457200" marR="0" rtl="0" algn="l">
              <a:lnSpc>
                <a:spcPct val="115000"/>
              </a:lnSpc>
              <a:spcBef>
                <a:spcPts val="0"/>
              </a:spcBef>
              <a:spcAft>
                <a:spcPts val="0"/>
              </a:spcAft>
              <a:buClr>
                <a:schemeClr val="dk1"/>
              </a:buClr>
              <a:buSzPts val="1700"/>
              <a:buFont typeface="Open Sans"/>
              <a:buChar char="●"/>
            </a:pPr>
            <a:r>
              <a:rPr b="1" i="0" lang="en-GB" sz="1700" u="none" cap="none" strike="noStrike">
                <a:solidFill>
                  <a:schemeClr val="dk1"/>
                </a:solidFill>
                <a:latin typeface="Open Sans"/>
                <a:ea typeface="Open Sans"/>
                <a:cs typeface="Open Sans"/>
                <a:sym typeface="Open Sans"/>
              </a:rPr>
              <a:t>Reporting</a:t>
            </a:r>
            <a:r>
              <a:rPr b="0" i="0" lang="en-GB" sz="1700" u="none" cap="none" strike="noStrike">
                <a:solidFill>
                  <a:schemeClr val="dk1"/>
                </a:solidFill>
                <a:latin typeface="Open Sans"/>
                <a:ea typeface="Open Sans"/>
                <a:cs typeface="Open Sans"/>
                <a:sym typeface="Open Sans"/>
              </a:rPr>
              <a:t>:  what format will the RQA outputs take? Who will the audiences be?</a:t>
            </a:r>
            <a:endParaRPr b="0" i="0" sz="17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172" name="Shape 172"/>
        <p:cNvGrpSpPr/>
        <p:nvPr/>
      </p:nvGrpSpPr>
      <p:grpSpPr>
        <a:xfrm>
          <a:off x="0" y="0"/>
          <a:ext cx="0" cy="0"/>
          <a:chOff x="0" y="0"/>
          <a:chExt cx="0" cy="0"/>
        </a:xfrm>
      </p:grpSpPr>
      <p:sp>
        <p:nvSpPr>
          <p:cNvPr id="173" name="Google Shape;173;g2e33434ed7d_1_134"/>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Terms of Reference (ToR) 3 - </a:t>
            </a:r>
            <a:endParaRPr/>
          </a:p>
        </p:txBody>
      </p:sp>
      <p:sp>
        <p:nvSpPr>
          <p:cNvPr id="174" name="Google Shape;174;g2e33434ed7d_1_134"/>
          <p:cNvSpPr txBox="1"/>
          <p:nvPr/>
        </p:nvSpPr>
        <p:spPr>
          <a:xfrm>
            <a:off x="556050" y="943250"/>
            <a:ext cx="8031900" cy="5240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1600"/>
              <a:buFont typeface="Arial"/>
              <a:buNone/>
            </a:pPr>
            <a:r>
              <a:t/>
            </a:r>
            <a:endParaRPr b="1"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chemeClr val="dk1"/>
              </a:buClr>
              <a:buSzPts val="1300"/>
              <a:buFont typeface="Arial"/>
              <a:buNone/>
            </a:pPr>
            <a:r>
              <a:rPr b="1" i="0" lang="en-GB" sz="1600" u="none" cap="none" strike="noStrike">
                <a:solidFill>
                  <a:schemeClr val="dk1"/>
                </a:solidFill>
                <a:latin typeface="Open Sans"/>
                <a:ea typeface="Open Sans"/>
                <a:cs typeface="Open Sans"/>
                <a:sym typeface="Open Sans"/>
              </a:rPr>
              <a:t>Timeline</a:t>
            </a:r>
            <a:endParaRPr b="1"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300"/>
              <a:buFont typeface="Arial"/>
              <a:buNone/>
            </a:pPr>
            <a:r>
              <a:rPr b="0" i="0" lang="en-GB" sz="1600" u="none" cap="none" strike="noStrike">
                <a:solidFill>
                  <a:schemeClr val="dk1"/>
                </a:solidFill>
                <a:latin typeface="Open Sans"/>
                <a:ea typeface="Open Sans"/>
                <a:cs typeface="Open Sans"/>
                <a:sym typeface="Open Sans"/>
              </a:rPr>
              <a:t>Establish timeline, including any key milestones and deadlines</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chemeClr val="dk1"/>
              </a:buClr>
              <a:buSzPts val="1300"/>
              <a:buFont typeface="Arial"/>
              <a:buNone/>
            </a:pPr>
            <a:r>
              <a:rPr b="1" i="0" lang="en-GB" sz="1600" u="none" cap="none" strike="noStrike">
                <a:solidFill>
                  <a:schemeClr val="dk1"/>
                </a:solidFill>
                <a:latin typeface="Open Sans"/>
                <a:ea typeface="Open Sans"/>
                <a:cs typeface="Open Sans"/>
                <a:sym typeface="Open Sans"/>
              </a:rPr>
              <a:t>Budget</a:t>
            </a:r>
            <a:endParaRPr b="1"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300"/>
              <a:buFont typeface="Arial"/>
              <a:buNone/>
            </a:pPr>
            <a:r>
              <a:rPr b="0" i="0" lang="en-GB" sz="1600" u="none" cap="none" strike="noStrike">
                <a:solidFill>
                  <a:schemeClr val="dk1"/>
                </a:solidFill>
                <a:latin typeface="Open Sans"/>
                <a:ea typeface="Open Sans"/>
                <a:cs typeface="Open Sans"/>
                <a:sym typeface="Open Sans"/>
              </a:rPr>
              <a:t>Outline the budget and resources to ensure the project stays on schedule (remember the focus is on </a:t>
            </a:r>
            <a:r>
              <a:rPr b="1" i="0" lang="en-GB" sz="1600" u="none" cap="none" strike="noStrike">
                <a:solidFill>
                  <a:schemeClr val="dk1"/>
                </a:solidFill>
                <a:latin typeface="Open Sans"/>
                <a:ea typeface="Open Sans"/>
                <a:cs typeface="Open Sans"/>
                <a:sym typeface="Open Sans"/>
              </a:rPr>
              <a:t>rapid</a:t>
            </a:r>
            <a:r>
              <a:rPr b="0" i="0" lang="en-GB" sz="1600" u="none" cap="none" strike="noStrike">
                <a:solidFill>
                  <a:schemeClr val="dk1"/>
                </a:solidFill>
                <a:latin typeface="Open Sans"/>
                <a:ea typeface="Open Sans"/>
                <a:cs typeface="Open Sans"/>
                <a:sym typeface="Open Sans"/>
              </a:rPr>
              <a:t>)</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chemeClr val="dk1"/>
              </a:buClr>
              <a:buSzPts val="1300"/>
              <a:buFont typeface="Arial"/>
              <a:buNone/>
            </a:pPr>
            <a:r>
              <a:rPr b="1" i="0" lang="en-GB" sz="1600" u="none" cap="none" strike="noStrike">
                <a:solidFill>
                  <a:schemeClr val="dk1"/>
                </a:solidFill>
                <a:latin typeface="Open Sans"/>
                <a:ea typeface="Open Sans"/>
                <a:cs typeface="Open Sans"/>
                <a:sym typeface="Open Sans"/>
              </a:rPr>
              <a:t>Team composition</a:t>
            </a:r>
            <a:endParaRPr b="1"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300"/>
              <a:buFont typeface="Arial"/>
              <a:buNone/>
            </a:pPr>
            <a:r>
              <a:rPr b="0" i="0" lang="en-GB" sz="1600" u="none" cap="none" strike="noStrike">
                <a:solidFill>
                  <a:schemeClr val="dk1"/>
                </a:solidFill>
                <a:latin typeface="Open Sans"/>
                <a:ea typeface="Open Sans"/>
                <a:cs typeface="Open Sans"/>
                <a:sym typeface="Open Sans"/>
              </a:rPr>
              <a:t>Who will do the work? Outline responsibilities of the principle investigator, research assistants, analyst, community ‘gatekeepers’  etc.</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chemeClr val="dk1"/>
              </a:buClr>
              <a:buSzPts val="1300"/>
              <a:buFont typeface="Arial"/>
              <a:buNone/>
            </a:pPr>
            <a:r>
              <a:rPr b="1" i="0" lang="en-GB" sz="1600" u="none" cap="none" strike="noStrike">
                <a:solidFill>
                  <a:schemeClr val="dk1"/>
                </a:solidFill>
                <a:latin typeface="Open Sans"/>
                <a:ea typeface="Open Sans"/>
                <a:cs typeface="Open Sans"/>
                <a:sym typeface="Open Sans"/>
              </a:rPr>
              <a:t>Ethical considerations</a:t>
            </a:r>
            <a:endParaRPr b="1" i="0" sz="16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chemeClr val="dk1"/>
              </a:buClr>
              <a:buSzPts val="1300"/>
              <a:buFont typeface="Arial"/>
              <a:buNone/>
            </a:pPr>
            <a:r>
              <a:rPr b="0" i="0" lang="en-GB" sz="1600" u="none" cap="none" strike="noStrike">
                <a:solidFill>
                  <a:schemeClr val="dk1"/>
                </a:solidFill>
                <a:latin typeface="Open Sans"/>
                <a:ea typeface="Open Sans"/>
                <a:cs typeface="Open Sans"/>
                <a:sym typeface="Open Sans"/>
              </a:rPr>
              <a:t>Outline the ethical issues and measures to maintain ethical principles</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chemeClr val="dk1"/>
              </a:buClr>
              <a:buSzPts val="13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228600" lvl="1" marL="914400" marR="0" rtl="0" algn="l">
              <a:lnSpc>
                <a:spcPct val="128332"/>
              </a:lnSpc>
              <a:spcBef>
                <a:spcPts val="0"/>
              </a:spcBef>
              <a:spcAft>
                <a:spcPts val="0"/>
              </a:spcAft>
              <a:buClr>
                <a:schemeClr val="dk1"/>
              </a:buClr>
              <a:buSzPts val="1600"/>
              <a:buFont typeface="Open Sans"/>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6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8" name="Shape 178"/>
        <p:cNvGrpSpPr/>
        <p:nvPr/>
      </p:nvGrpSpPr>
      <p:grpSpPr>
        <a:xfrm>
          <a:off x="0" y="0"/>
          <a:ext cx="0" cy="0"/>
          <a:chOff x="0" y="0"/>
          <a:chExt cx="0" cy="0"/>
        </a:xfrm>
      </p:grpSpPr>
      <p:sp>
        <p:nvSpPr>
          <p:cNvPr id="179" name="Google Shape;179;g2e4ae3e0e7a_2_0"/>
          <p:cNvSpPr txBox="1"/>
          <p:nvPr>
            <p:ph idx="1" type="body"/>
          </p:nvPr>
        </p:nvSpPr>
        <p:spPr>
          <a:xfrm>
            <a:off x="773793" y="1376477"/>
            <a:ext cx="5017500" cy="3263400"/>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96250"/>
              </a:lnSpc>
              <a:spcBef>
                <a:spcPts val="0"/>
              </a:spcBef>
              <a:spcAft>
                <a:spcPts val="0"/>
              </a:spcAft>
              <a:buClr>
                <a:srgbClr val="204669"/>
              </a:buClr>
              <a:buSzPts val="2000"/>
              <a:buFont typeface="Arial"/>
              <a:buChar char="•"/>
            </a:pPr>
            <a:r>
              <a:rPr lang="en-GB" sz="2000">
                <a:latin typeface="Open Sans"/>
                <a:ea typeface="Open Sans"/>
                <a:cs typeface="Open Sans"/>
                <a:sym typeface="Open Sans"/>
              </a:rPr>
              <a:t>Consider your current work with communities. </a:t>
            </a:r>
            <a:endParaRPr sz="1600"/>
          </a:p>
          <a:p>
            <a:pPr indent="-171450" lvl="0" marL="171450" marR="0" rtl="0" algn="l">
              <a:lnSpc>
                <a:spcPct val="96250"/>
              </a:lnSpc>
              <a:spcBef>
                <a:spcPts val="750"/>
              </a:spcBef>
              <a:spcAft>
                <a:spcPts val="0"/>
              </a:spcAft>
              <a:buClr>
                <a:srgbClr val="204669"/>
              </a:buClr>
              <a:buSzPts val="2000"/>
              <a:buFont typeface="Arial"/>
              <a:buChar char="•"/>
            </a:pPr>
            <a:r>
              <a:rPr lang="en-GB" sz="2000">
                <a:latin typeface="Open Sans"/>
                <a:ea typeface="Open Sans"/>
                <a:cs typeface="Open Sans"/>
                <a:sym typeface="Open Sans"/>
              </a:rPr>
              <a:t>Which ethical principles guide your work?</a:t>
            </a:r>
            <a:endParaRPr sz="1600"/>
          </a:p>
        </p:txBody>
      </p:sp>
      <p:sp>
        <p:nvSpPr>
          <p:cNvPr id="180" name="Google Shape;180;g2e4ae3e0e7a_2_0"/>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184" name="Shape 184"/>
        <p:cNvGrpSpPr/>
        <p:nvPr/>
      </p:nvGrpSpPr>
      <p:grpSpPr>
        <a:xfrm>
          <a:off x="0" y="0"/>
          <a:ext cx="0" cy="0"/>
          <a:chOff x="0" y="0"/>
          <a:chExt cx="0" cy="0"/>
        </a:xfrm>
      </p:grpSpPr>
      <p:sp>
        <p:nvSpPr>
          <p:cNvPr id="185" name="Google Shape;185;g2e4ae3e0e7a_2_5"/>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186" name="Google Shape;186;g2e4ae3e0e7a_2_5"/>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7" name="Google Shape;187;g2e4ae3e0e7a_2_5"/>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188" name="Google Shape;188;g2e4ae3e0e7a_2_5"/>
          <p:cNvGraphicFramePr/>
          <p:nvPr/>
        </p:nvGraphicFramePr>
        <p:xfrm>
          <a:off x="792000" y="961832"/>
          <a:ext cx="3000000" cy="3000000"/>
        </p:xfrm>
        <a:graphic>
          <a:graphicData uri="http://schemas.openxmlformats.org/drawingml/2006/table">
            <a:tbl>
              <a:tblPr>
                <a:noFill/>
                <a:tableStyleId>{09FBC114-9F63-46D0-BE0E-6E94AA490A70}</a:tableStyleId>
              </a:tblPr>
              <a:tblGrid>
                <a:gridCol w="2486500"/>
                <a:gridCol w="5478000"/>
              </a:tblGrid>
              <a:tr h="223825">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Montserrat SemiBold"/>
                          <a:ea typeface="Montserrat SemiBold"/>
                          <a:cs typeface="Montserrat SemiBold"/>
                          <a:sym typeface="Montserrat SemiBold"/>
                        </a:rPr>
                        <a:t>Ethical principle</a:t>
                      </a:r>
                      <a:endParaRPr b="1" i="0" sz="1100" u="none" cap="none" strike="noStrike">
                        <a:solidFill>
                          <a:schemeClr val="lt1"/>
                        </a:solidFill>
                        <a:latin typeface="Montserrat SemiBold"/>
                        <a:ea typeface="Montserrat SemiBold"/>
                        <a:cs typeface="Montserrat SemiBold"/>
                        <a:sym typeface="Montserrat SemiBold"/>
                      </a:endParaRPr>
                    </a:p>
                  </a:txBody>
                  <a:tcPr marT="0" marB="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Montserrat SemiBold"/>
                          <a:ea typeface="Montserrat SemiBold"/>
                          <a:cs typeface="Montserrat SemiBold"/>
                          <a:sym typeface="Montserrat SemiBold"/>
                        </a:rPr>
                        <a:t>Application</a:t>
                      </a:r>
                      <a:endParaRPr sz="1600" u="none" cap="none" strike="noStrike"/>
                    </a:p>
                  </a:txBody>
                  <a:tcPr marT="0" marB="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348572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Respect for persons</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Individuals should be treated as independent individuals, not under the control of others</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People with diminished ability to act independently require special protection</a:t>
                      </a:r>
                      <a:r>
                        <a:rPr b="0" i="0" lang="en-GB" sz="1000" u="none" cap="none" strike="noStrike">
                          <a:latin typeface="Open Sans Light"/>
                          <a:ea typeface="Open Sans Light"/>
                          <a:cs typeface="Open Sans Light"/>
                          <a:sym typeface="Open Sans Light"/>
                        </a:rPr>
                        <a:t> </a:t>
                      </a:r>
                      <a:endParaRPr sz="1600" u="none" cap="none" strike="noStrike"/>
                    </a:p>
                  </a:txBody>
                  <a:tcPr marT="36000" marB="36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Informed consent</a:t>
                      </a:r>
                      <a:endParaRPr sz="1600" u="none" cap="none" strike="noStrike"/>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The person should have the capacity to give consent and should have the power of choice without constraint or coercion – without feeling forced or persuaded</a:t>
                      </a:r>
                      <a:endParaRPr b="0" i="0" sz="1000" u="none" cap="none" strike="noStrike">
                        <a:latin typeface="Open Sans Light"/>
                        <a:ea typeface="Open Sans Light"/>
                        <a:cs typeface="Open Sans Light"/>
                        <a:sym typeface="Open Sans Light"/>
                      </a:endParaRPr>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The person should have sufficient knowledge and understanding to enable him or her to make the right decision</a:t>
                      </a:r>
                      <a:endParaRPr b="0" i="0" sz="1000" u="none" cap="none" strike="noStrike">
                        <a:latin typeface="Open Sans Light"/>
                        <a:ea typeface="Open Sans Light"/>
                        <a:cs typeface="Open Sans Light"/>
                        <a:sym typeface="Open Sans Light"/>
                      </a:endParaRPr>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If someone is under the legal age of adulthood, ‘assent’ should be gained from them, and consent should be gained from a caregiver over the legal age of adulthood</a:t>
                      </a:r>
                      <a:endParaRPr b="0" i="0" sz="1000" u="none" cap="none" strike="noStrike">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000"/>
                        <a:buFont typeface="Arial"/>
                        <a:buNone/>
                      </a:pPr>
                      <a:r>
                        <a:rPr lang="en-GB" sz="1000" u="none" cap="none" strike="noStrike"/>
                        <a:t>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Right to withdraw </a:t>
                      </a:r>
                      <a:endParaRPr b="1" i="0" sz="1000" u="none" cap="none" strike="noStrike">
                        <a:solidFill>
                          <a:srgbClr val="204669"/>
                        </a:solidFill>
                        <a:latin typeface="Montserrat SemiBold"/>
                        <a:ea typeface="Montserrat SemiBold"/>
                        <a:cs typeface="Montserrat SemiBold"/>
                        <a:sym typeface="Montserrat SemiBold"/>
                      </a:endParaRPr>
                    </a:p>
                    <a:p>
                      <a:pPr indent="-85725" lvl="0" marL="85725"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This should be possible at any time during the </a:t>
                      </a:r>
                      <a:r>
                        <a:rPr lang="en-GB" sz="1000" u="none" cap="none" strike="noStrike">
                          <a:latin typeface="Open Sans Light"/>
                          <a:ea typeface="Open Sans Light"/>
                          <a:cs typeface="Open Sans Light"/>
                          <a:sym typeface="Open Sans Light"/>
                        </a:rPr>
                        <a:t>assessment</a:t>
                      </a:r>
                      <a:r>
                        <a:rPr b="0" i="0" lang="en-GB" sz="1000" u="none" cap="none" strike="noStrike">
                          <a:latin typeface="Open Sans Light"/>
                          <a:ea typeface="Open Sans Light"/>
                          <a:cs typeface="Open Sans Light"/>
                          <a:sym typeface="Open Sans Light"/>
                        </a:rPr>
                        <a:t>, without consequence</a:t>
                      </a:r>
                      <a:endParaRPr sz="1600" u="none" cap="none" strike="noStrike"/>
                    </a:p>
                    <a:p>
                      <a:pPr indent="-85725" lvl="0" marL="85725"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This includes the right to ask for the tape-recorder (if </a:t>
                      </a:r>
                      <a:r>
                        <a:rPr lang="en-GB" sz="1000" u="none" cap="none" strike="noStrike">
                          <a:latin typeface="Open Sans Light"/>
                          <a:ea typeface="Open Sans Light"/>
                          <a:cs typeface="Open Sans Light"/>
                          <a:sym typeface="Open Sans Light"/>
                        </a:rPr>
                        <a:t>one is used) </a:t>
                      </a:r>
                      <a:r>
                        <a:rPr b="0" i="0" lang="en-GB" sz="1000" u="none" cap="none" strike="noStrike">
                          <a:latin typeface="Open Sans Light"/>
                          <a:ea typeface="Open Sans Light"/>
                          <a:cs typeface="Open Sans Light"/>
                          <a:sym typeface="Open Sans Light"/>
                        </a:rPr>
                        <a:t>to be switched off</a:t>
                      </a:r>
                      <a:endParaRPr sz="1600" u="none" cap="none" strike="noStrike"/>
                    </a:p>
                    <a:p>
                      <a:pPr indent="0" lvl="0" marL="0" marR="0" rtl="0" algn="l">
                        <a:lnSpc>
                          <a:spcPct val="100000"/>
                        </a:lnSpc>
                        <a:spcBef>
                          <a:spcPts val="0"/>
                        </a:spcBef>
                        <a:spcAft>
                          <a:spcPts val="0"/>
                        </a:spcAft>
                        <a:buClr>
                          <a:srgbClr val="000000"/>
                        </a:buClr>
                        <a:buSzPts val="1000"/>
                        <a:buFont typeface="Arial"/>
                        <a:buNone/>
                      </a:pPr>
                      <a:r>
                        <a:rPr lang="en-GB" sz="1000" u="none" cap="none" strike="noStrike"/>
                        <a:t> </a:t>
                      </a:r>
                      <a:endParaRPr sz="1600" u="none" cap="none" strike="noStrike"/>
                    </a:p>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Privacy and Confidentiality </a:t>
                      </a:r>
                      <a:endParaRPr sz="1600" u="none" cap="none" strike="noStrike"/>
                    </a:p>
                    <a:p>
                      <a:pPr indent="-85725" lvl="0" marL="85725"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Respect confidentiality – participants should be able to choose whether their statements are public and attributable (quoted ‘on record’) or whether their statements are anonymous or not to be quoted (‘off record’). </a:t>
                      </a:r>
                      <a:endParaRPr sz="1600" u="none" cap="none" strike="noStrike"/>
                    </a:p>
                    <a:p>
                      <a:pPr indent="-85725" lvl="0" marL="85725"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Respect privacy – participants should be able to speak in a comfortable setting free from onlookers; participants should never be forced to reveal information about themselves that the participant does not wish to reveal. Data should be anonymized (where the participant does not request attribution), identifiable information should be removed and data should not be able to be linked to any one person</a:t>
                      </a:r>
                      <a:endParaRPr sz="1600" u="none" cap="none" strike="noStrike"/>
                    </a:p>
                    <a:p>
                      <a:pPr indent="-85725" lvl="0" marL="85725"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Data should be stored securely</a:t>
                      </a:r>
                      <a:endParaRPr sz="1600" u="none" cap="none" strike="noStrike"/>
                    </a:p>
                  </a:txBody>
                  <a:tcPr marT="36000" marB="36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F6F1"/>
        </a:solidFill>
      </p:bgPr>
    </p:bg>
    <p:spTree>
      <p:nvGrpSpPr>
        <p:cNvPr id="192" name="Shape 192"/>
        <p:cNvGrpSpPr/>
        <p:nvPr/>
      </p:nvGrpSpPr>
      <p:grpSpPr>
        <a:xfrm>
          <a:off x="0" y="0"/>
          <a:ext cx="0" cy="0"/>
          <a:chOff x="0" y="0"/>
          <a:chExt cx="0" cy="0"/>
        </a:xfrm>
      </p:grpSpPr>
      <p:sp>
        <p:nvSpPr>
          <p:cNvPr id="193" name="Google Shape;193;g2e4ae3e0e7a_2_12"/>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KEY ETHICAL PRINCIPLES</a:t>
            </a:r>
            <a:endParaRPr/>
          </a:p>
        </p:txBody>
      </p:sp>
      <p:sp>
        <p:nvSpPr>
          <p:cNvPr id="194" name="Google Shape;194;g2e4ae3e0e7a_2_12"/>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g2e4ae3e0e7a_2_12"/>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aphicFrame>
        <p:nvGraphicFramePr>
          <p:cNvPr id="196" name="Google Shape;196;g2e4ae3e0e7a_2_12"/>
          <p:cNvGraphicFramePr/>
          <p:nvPr/>
        </p:nvGraphicFramePr>
        <p:xfrm>
          <a:off x="532550" y="1066488"/>
          <a:ext cx="3000000" cy="3000000"/>
        </p:xfrm>
        <a:graphic>
          <a:graphicData uri="http://schemas.openxmlformats.org/drawingml/2006/table">
            <a:tbl>
              <a:tblPr>
                <a:noFill/>
                <a:tableStyleId>{09FBC114-9F63-46D0-BE0E-6E94AA490A70}</a:tableStyleId>
              </a:tblPr>
              <a:tblGrid>
                <a:gridCol w="3909725"/>
                <a:gridCol w="3909725"/>
              </a:tblGrid>
              <a:tr h="584925">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Montserrat SemiBold"/>
                          <a:ea typeface="Montserrat SemiBold"/>
                          <a:cs typeface="Montserrat SemiBold"/>
                          <a:sym typeface="Montserrat SemiBold"/>
                        </a:rPr>
                        <a:t>Ethical principle</a:t>
                      </a:r>
                      <a:endParaRPr b="1" i="0" sz="1100" u="none" cap="none" strike="noStrike">
                        <a:solidFill>
                          <a:schemeClr val="lt1"/>
                        </a:solidFill>
                        <a:latin typeface="Montserrat SemiBold"/>
                        <a:ea typeface="Montserrat SemiBold"/>
                        <a:cs typeface="Montserrat SemiBold"/>
                        <a:sym typeface="Montserrat SemiBold"/>
                      </a:endParaRPr>
                    </a:p>
                  </a:txBody>
                  <a:tcPr marT="144000" marB="144000" marR="65150" marL="10800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lt1"/>
                          </a:solidFill>
                          <a:latin typeface="Montserrat SemiBold"/>
                          <a:ea typeface="Montserrat SemiBold"/>
                          <a:cs typeface="Montserrat SemiBold"/>
                          <a:sym typeface="Montserrat SemiBold"/>
                        </a:rPr>
                        <a:t>Application</a:t>
                      </a:r>
                      <a:endParaRPr sz="1600" u="none" cap="none" strike="noStrike"/>
                    </a:p>
                  </a:txBody>
                  <a:tcPr marT="144000" marB="144000" marR="65150" marL="108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F9C67"/>
                    </a:solidFill>
                  </a:tcPr>
                </a:tc>
              </a:tr>
              <a:tr h="1738075">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Do No Harm</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No harm should be done to participants</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Beyond this, benefit should also be gained from participation in </a:t>
                      </a:r>
                      <a:r>
                        <a:rPr lang="en-GB" sz="1000" u="none" cap="none" strike="noStrike">
                          <a:latin typeface="Open Sans Light"/>
                          <a:ea typeface="Open Sans Light"/>
                          <a:cs typeface="Open Sans Light"/>
                          <a:sym typeface="Open Sans Light"/>
                        </a:rPr>
                        <a:t>the assessment</a:t>
                      </a:r>
                      <a:r>
                        <a:rPr b="0" i="0" lang="en-GB" sz="1000" u="none" cap="none" strike="noStrike">
                          <a:solidFill>
                            <a:srgbClr val="000000"/>
                          </a:solidFill>
                          <a:latin typeface="Open Sans Light"/>
                          <a:ea typeface="Open Sans Light"/>
                          <a:cs typeface="Open Sans Light"/>
                          <a:sym typeface="Open Sans Light"/>
                        </a:rPr>
                        <a:t>. Common questions </a:t>
                      </a:r>
                      <a:r>
                        <a:rPr lang="en-GB" sz="1000" u="none" cap="none" strike="noStrike">
                          <a:latin typeface="Open Sans Light"/>
                          <a:ea typeface="Open Sans Light"/>
                          <a:cs typeface="Open Sans Light"/>
                          <a:sym typeface="Open Sans Light"/>
                        </a:rPr>
                        <a:t>we</a:t>
                      </a:r>
                      <a:r>
                        <a:rPr b="0" i="0" lang="en-GB" sz="1000" u="none" cap="none" strike="noStrike">
                          <a:solidFill>
                            <a:srgbClr val="000000"/>
                          </a:solidFill>
                          <a:latin typeface="Open Sans Light"/>
                          <a:ea typeface="Open Sans Light"/>
                          <a:cs typeface="Open Sans Light"/>
                          <a:sym typeface="Open Sans Light"/>
                        </a:rPr>
                        <a:t> ask </a:t>
                      </a:r>
                      <a:r>
                        <a:rPr lang="en-GB" sz="1000" u="none" cap="none" strike="noStrike">
                          <a:latin typeface="Open Sans Light"/>
                          <a:ea typeface="Open Sans Light"/>
                          <a:cs typeface="Open Sans Light"/>
                          <a:sym typeface="Open Sans Light"/>
                        </a:rPr>
                        <a:t>our</a:t>
                      </a:r>
                      <a:r>
                        <a:rPr b="0" i="0" lang="en-GB" sz="1000" u="none" cap="none" strike="noStrike">
                          <a:solidFill>
                            <a:srgbClr val="000000"/>
                          </a:solidFill>
                          <a:latin typeface="Open Sans Light"/>
                          <a:ea typeface="Open Sans Light"/>
                          <a:cs typeface="Open Sans Light"/>
                          <a:sym typeface="Open Sans Light"/>
                        </a:rPr>
                        <a:t>selves include: </a:t>
                      </a:r>
                      <a:r>
                        <a:rPr lang="en-GB" sz="1000" u="none" cap="none" strike="noStrike">
                          <a:latin typeface="Open Sans Light"/>
                          <a:ea typeface="Open Sans Light"/>
                          <a:cs typeface="Open Sans Light"/>
                          <a:sym typeface="Open Sans Light"/>
                        </a:rPr>
                        <a:t>s</a:t>
                      </a:r>
                      <a:r>
                        <a:rPr b="0" i="0" lang="en-GB" sz="1000" u="none" cap="none" strike="noStrike">
                          <a:solidFill>
                            <a:srgbClr val="000000"/>
                          </a:solidFill>
                          <a:latin typeface="Open Sans Light"/>
                          <a:ea typeface="Open Sans Light"/>
                          <a:cs typeface="Open Sans Light"/>
                          <a:sym typeface="Open Sans Light"/>
                        </a:rPr>
                        <a:t>hould this be a social or a personal benefit? Who should decide what the benefit should be? </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lang="en-GB" sz="1000" u="none" cap="none" strike="noStrike">
                          <a:latin typeface="Open Sans Light"/>
                          <a:ea typeface="Open Sans Light"/>
                          <a:cs typeface="Open Sans Light"/>
                          <a:sym typeface="Open Sans Light"/>
                        </a:rPr>
                        <a:t>The assessment</a:t>
                      </a:r>
                      <a:r>
                        <a:rPr b="0" i="0" lang="en-GB" sz="1000" u="none" cap="none" strike="noStrike">
                          <a:solidFill>
                            <a:srgbClr val="000000"/>
                          </a:solidFill>
                          <a:latin typeface="Open Sans Light"/>
                          <a:ea typeface="Open Sans Light"/>
                          <a:cs typeface="Open Sans Light"/>
                          <a:sym typeface="Open Sans Light"/>
                        </a:rPr>
                        <a:t> should be necessary and meaningful – </a:t>
                      </a:r>
                      <a:r>
                        <a:rPr lang="en-GB" sz="1000" u="none" cap="none" strike="noStrike">
                          <a:latin typeface="Open Sans Light"/>
                          <a:ea typeface="Open Sans Light"/>
                          <a:cs typeface="Open Sans Light"/>
                          <a:sym typeface="Open Sans Light"/>
                        </a:rPr>
                        <a:t>it </a:t>
                      </a:r>
                      <a:r>
                        <a:rPr b="0" i="0" lang="en-GB" sz="1000" u="none" cap="none" strike="noStrike">
                          <a:solidFill>
                            <a:srgbClr val="000000"/>
                          </a:solidFill>
                          <a:latin typeface="Open Sans Light"/>
                          <a:ea typeface="Open Sans Light"/>
                          <a:cs typeface="Open Sans Light"/>
                          <a:sym typeface="Open Sans Light"/>
                        </a:rPr>
                        <a:t>should be unique and it should contribute to the greater good </a:t>
                      </a:r>
                      <a:endParaRPr sz="1600" u="none" cap="none" strike="noStrike"/>
                    </a:p>
                  </a:txBody>
                  <a:tcPr marT="144000" marB="144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204669"/>
                          </a:solidFill>
                          <a:latin typeface="Montserrat SemiBold"/>
                          <a:ea typeface="Montserrat SemiBold"/>
                          <a:cs typeface="Montserrat SemiBold"/>
                          <a:sym typeface="Montserrat SemiBold"/>
                        </a:rPr>
                        <a:t>A</a:t>
                      </a:r>
                      <a:r>
                        <a:rPr b="1" i="0" lang="en-GB" sz="1000" u="none" cap="none" strike="noStrike">
                          <a:solidFill>
                            <a:srgbClr val="204669"/>
                          </a:solidFill>
                          <a:latin typeface="Montserrat SemiBold"/>
                          <a:ea typeface="Montserrat SemiBold"/>
                          <a:cs typeface="Montserrat SemiBold"/>
                          <a:sym typeface="Montserrat SemiBold"/>
                        </a:rPr>
                        <a:t>ssessment of risks and benefits</a:t>
                      </a:r>
                      <a:endParaRPr sz="1600" u="none" cap="none" strike="noStrike"/>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The nature of risks and benefits should be assessed in a step-by-step way. </a:t>
                      </a:r>
                      <a:endParaRPr sz="1600" u="none" cap="none" strike="noStrike"/>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‘Risk’ can be defined as: the probability of harm or injury (physical, psychological, social or economic) occurring as a result of participation in research.</a:t>
                      </a:r>
                      <a:endParaRPr sz="1600" u="none" cap="none" strike="noStrike"/>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The potential benefit of the work should outweigh the probability and severity of risks. </a:t>
                      </a:r>
                      <a:endParaRPr sz="1600" u="none" cap="none" strike="noStrike"/>
                    </a:p>
                    <a:p>
                      <a:pPr indent="-92075" lvl="0" marL="93662" marR="0" rtl="0" algn="l">
                        <a:lnSpc>
                          <a:spcPct val="100000"/>
                        </a:lnSpc>
                        <a:spcBef>
                          <a:spcPts val="0"/>
                        </a:spcBef>
                        <a:spcAft>
                          <a:spcPts val="0"/>
                        </a:spcAft>
                        <a:buClr>
                          <a:srgbClr val="204669"/>
                        </a:buClr>
                        <a:buSzPts val="1000"/>
                        <a:buFont typeface="Arial"/>
                        <a:buChar char="•"/>
                      </a:pPr>
                      <a:r>
                        <a:rPr b="0" i="0" lang="en-GB" sz="1000" u="none" cap="none" strike="noStrike">
                          <a:latin typeface="Open Sans Light"/>
                          <a:ea typeface="Open Sans Light"/>
                          <a:cs typeface="Open Sans Light"/>
                          <a:sym typeface="Open Sans Light"/>
                        </a:rPr>
                        <a:t>More information can be found </a:t>
                      </a:r>
                      <a:r>
                        <a:rPr b="0" i="0" lang="en-GB" sz="1000" u="sng" cap="none" strike="noStrike">
                          <a:solidFill>
                            <a:schemeClr val="hlink"/>
                          </a:solidFill>
                          <a:latin typeface="Open Sans Light"/>
                          <a:ea typeface="Open Sans Light"/>
                          <a:cs typeface="Open Sans Light"/>
                          <a:sym typeface="Open Sans Light"/>
                          <a:hlinkClick r:id="rId3"/>
                        </a:rPr>
                        <a:t>here</a:t>
                      </a:r>
                      <a:r>
                        <a:rPr b="0" i="0" lang="en-GB" sz="1000" u="none" cap="none" strike="noStrike">
                          <a:latin typeface="Open Sans Light"/>
                          <a:ea typeface="Open Sans Light"/>
                          <a:cs typeface="Open Sans Light"/>
                          <a:sym typeface="Open Sans Light"/>
                        </a:rPr>
                        <a:t>. </a:t>
                      </a:r>
                      <a:endParaRPr b="0" i="0" sz="1000" u="sng" cap="none" strike="noStrike">
                        <a:solidFill>
                          <a:srgbClr val="204669"/>
                        </a:solidFill>
                        <a:latin typeface="Open Sans Light"/>
                        <a:ea typeface="Open Sans Light"/>
                        <a:cs typeface="Open Sans Light"/>
                        <a:sym typeface="Open Sans Light"/>
                      </a:endParaRPr>
                    </a:p>
                  </a:txBody>
                  <a:tcPr marT="144000" marB="144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F9C67"/>
                      </a:solidFill>
                      <a:prstDash val="solid"/>
                      <a:round/>
                      <a:headEnd len="sm" w="sm" type="none"/>
                      <a:tailEnd len="sm" w="sm" type="none"/>
                    </a:lnB>
                  </a:tcPr>
                </a:tc>
              </a:tr>
              <a:tr h="1234900">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Justice</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Treat people equally, fairly and respect their rights</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The risks of research should be negligible</a:t>
                      </a:r>
                      <a:endParaRPr sz="1600" u="none" cap="none" strike="noStrike"/>
                    </a:p>
                  </a:txBody>
                  <a:tcPr marT="144000" marB="144000" marR="65150" marL="108000">
                    <a:lnL cap="flat" cmpd="sng" w="9525">
                      <a:solidFill>
                        <a:srgbClr val="000000">
                          <a:alpha val="0"/>
                        </a:srgbClr>
                      </a:solidFill>
                      <a:prstDash val="solid"/>
                      <a:round/>
                      <a:headEnd len="sm" w="sm" type="none"/>
                      <a:tailEnd len="sm" w="sm" type="none"/>
                    </a:lnL>
                    <a:lnR cap="flat" cmpd="sng" w="9525">
                      <a:solidFill>
                        <a:srgbClr val="2F9C67"/>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04669"/>
                          </a:solidFill>
                          <a:latin typeface="Montserrat SemiBold"/>
                          <a:ea typeface="Montserrat SemiBold"/>
                          <a:cs typeface="Montserrat SemiBold"/>
                          <a:sym typeface="Montserrat SemiBold"/>
                        </a:rPr>
                        <a:t>Selection of participants</a:t>
                      </a:r>
                      <a:endParaRPr sz="1600" u="none" cap="none" strike="noStrike"/>
                    </a:p>
                    <a:p>
                      <a:pPr indent="-93662" lvl="0" marL="93662" marR="0" rtl="0" algn="l">
                        <a:lnSpc>
                          <a:spcPct val="100000"/>
                        </a:lnSpc>
                        <a:spcBef>
                          <a:spcPts val="0"/>
                        </a:spcBef>
                        <a:spcAft>
                          <a:spcPts val="0"/>
                        </a:spcAft>
                        <a:buClr>
                          <a:srgbClr val="204669"/>
                        </a:buClr>
                        <a:buSzPts val="1000"/>
                        <a:buFont typeface="Arial"/>
                        <a:buChar char="•"/>
                      </a:pPr>
                      <a:r>
                        <a:rPr b="0" i="0" lang="en-GB" sz="1000" u="none" cap="none" strike="noStrike">
                          <a:solidFill>
                            <a:srgbClr val="000000"/>
                          </a:solidFill>
                          <a:latin typeface="Open Sans Light"/>
                          <a:ea typeface="Open Sans Light"/>
                          <a:cs typeface="Open Sans Light"/>
                          <a:sym typeface="Open Sans Light"/>
                        </a:rPr>
                        <a:t>In participant selection, wherever you can include a wide range of people; think about gender, ethnicity, and marginalized groups</a:t>
                      </a:r>
                      <a:endParaRPr b="0" i="0" sz="1000" u="none" cap="none" strike="noStrike">
                        <a:solidFill>
                          <a:srgbClr val="000000"/>
                        </a:solidFill>
                        <a:latin typeface="Open Sans Light"/>
                        <a:ea typeface="Open Sans Light"/>
                        <a:cs typeface="Open Sans Light"/>
                        <a:sym typeface="Open Sans Light"/>
                      </a:endParaRPr>
                    </a:p>
                    <a:p>
                      <a:pPr indent="-93662" lvl="0" marL="93662" marR="0" rtl="0" algn="l">
                        <a:lnSpc>
                          <a:spcPct val="100000"/>
                        </a:lnSpc>
                        <a:spcBef>
                          <a:spcPts val="0"/>
                        </a:spcBef>
                        <a:spcAft>
                          <a:spcPts val="0"/>
                        </a:spcAft>
                        <a:buClr>
                          <a:srgbClr val="000000"/>
                        </a:buClr>
                        <a:buSzPts val="1000"/>
                        <a:buFont typeface="Open Sans Light"/>
                        <a:buChar char="•"/>
                      </a:pPr>
                      <a:r>
                        <a:rPr lang="en-GB" sz="1000" u="none" cap="none" strike="noStrike">
                          <a:latin typeface="Open Sans Light"/>
                          <a:ea typeface="Open Sans Light"/>
                          <a:cs typeface="Open Sans Light"/>
                          <a:sym typeface="Open Sans Light"/>
                        </a:rPr>
                        <a:t>Think about specific groups who are particularly vulnerable to the impacts of the crisis you’re supporting and make sure you include them</a:t>
                      </a:r>
                      <a:endParaRPr sz="1000" u="none" cap="none" strike="noStrike">
                        <a:latin typeface="Open Sans Light"/>
                        <a:ea typeface="Open Sans Light"/>
                        <a:cs typeface="Open Sans Light"/>
                        <a:sym typeface="Open Sans Light"/>
                      </a:endParaRPr>
                    </a:p>
                  </a:txBody>
                  <a:tcPr marT="144000" marB="144000" marR="65150" marL="108000">
                    <a:lnL cap="flat" cmpd="sng" w="9525">
                      <a:solidFill>
                        <a:srgbClr val="2F9C67"/>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2F9C67"/>
                      </a:solidFill>
                      <a:prstDash val="solid"/>
                      <a:round/>
                      <a:headEnd len="sm" w="sm" type="none"/>
                      <a:tailEnd len="sm" w="sm" type="none"/>
                    </a:lnT>
                    <a:lnB cap="flat" cmpd="sng" w="9525">
                      <a:solidFill>
                        <a:srgbClr val="2F9C67"/>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F6F1"/>
        </a:solidFill>
      </p:bgPr>
    </p:bg>
    <p:spTree>
      <p:nvGrpSpPr>
        <p:cNvPr id="200" name="Shape 200"/>
        <p:cNvGrpSpPr/>
        <p:nvPr/>
      </p:nvGrpSpPr>
      <p:grpSpPr>
        <a:xfrm>
          <a:off x="0" y="0"/>
          <a:ext cx="0" cy="0"/>
          <a:chOff x="0" y="0"/>
          <a:chExt cx="0" cy="0"/>
        </a:xfrm>
      </p:grpSpPr>
      <p:sp>
        <p:nvSpPr>
          <p:cNvPr id="201" name="Google Shape;201;g2e4ae3e0e7a_2_19"/>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CHALLENGES TO APPLYING ETHICAL PRINCIPLES</a:t>
            </a:r>
            <a:endParaRPr/>
          </a:p>
        </p:txBody>
      </p:sp>
      <p:sp>
        <p:nvSpPr>
          <p:cNvPr id="202" name="Google Shape;202;g2e4ae3e0e7a_2_19"/>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3" name="Google Shape;203;g2e4ae3e0e7a_2_19"/>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04" name="Google Shape;204;g2e4ae3e0e7a_2_19"/>
          <p:cNvGrpSpPr/>
          <p:nvPr/>
        </p:nvGrpSpPr>
        <p:grpSpPr>
          <a:xfrm>
            <a:off x="1115607" y="1669712"/>
            <a:ext cx="5820000" cy="2403610"/>
            <a:chOff x="1115607" y="1669712"/>
            <a:chExt cx="5820000" cy="2403610"/>
          </a:xfrm>
        </p:grpSpPr>
        <p:sp>
          <p:nvSpPr>
            <p:cNvPr id="205" name="Google Shape;205;g2e4ae3e0e7a_2_19"/>
            <p:cNvSpPr/>
            <p:nvPr/>
          </p:nvSpPr>
          <p:spPr>
            <a:xfrm>
              <a:off x="1115607" y="1859913"/>
              <a:ext cx="5820000" cy="402900"/>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204669"/>
                </a:solidFill>
                <a:latin typeface="Montserrat SemiBold"/>
                <a:ea typeface="Montserrat SemiBold"/>
                <a:cs typeface="Montserrat SemiBold"/>
                <a:sym typeface="Montserrat SemiBold"/>
              </a:endParaRPr>
            </a:p>
          </p:txBody>
        </p:sp>
        <p:sp>
          <p:nvSpPr>
            <p:cNvPr id="206" name="Google Shape;206;g2e4ae3e0e7a_2_19"/>
            <p:cNvSpPr/>
            <p:nvPr/>
          </p:nvSpPr>
          <p:spPr>
            <a:xfrm>
              <a:off x="1319672" y="1669712"/>
              <a:ext cx="33873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Montserrat SemiBold"/>
                  <a:ea typeface="Montserrat SemiBold"/>
                  <a:cs typeface="Montserrat SemiBold"/>
                  <a:sym typeface="Montserrat SemiBold"/>
                </a:rPr>
                <a:t>Do No Harm</a:t>
              </a:r>
              <a:endParaRPr b="0" i="0" sz="1400" u="none" cap="none" strike="noStrike">
                <a:solidFill>
                  <a:srgbClr val="000000"/>
                </a:solidFill>
                <a:latin typeface="Arial"/>
                <a:ea typeface="Arial"/>
                <a:cs typeface="Arial"/>
                <a:sym typeface="Arial"/>
              </a:endParaRPr>
            </a:p>
          </p:txBody>
        </p:sp>
        <p:sp>
          <p:nvSpPr>
            <p:cNvPr id="207" name="Google Shape;207;g2e4ae3e0e7a_2_19"/>
            <p:cNvSpPr/>
            <p:nvPr/>
          </p:nvSpPr>
          <p:spPr>
            <a:xfrm>
              <a:off x="1115607" y="2669850"/>
              <a:ext cx="5820000" cy="402900"/>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204669"/>
                </a:solidFill>
                <a:latin typeface="Montserrat SemiBold"/>
                <a:ea typeface="Montserrat SemiBold"/>
                <a:cs typeface="Montserrat SemiBold"/>
                <a:sym typeface="Montserrat SemiBold"/>
              </a:endParaRPr>
            </a:p>
          </p:txBody>
        </p:sp>
        <p:sp>
          <p:nvSpPr>
            <p:cNvPr id="208" name="Google Shape;208;g2e4ae3e0e7a_2_19"/>
            <p:cNvSpPr/>
            <p:nvPr/>
          </p:nvSpPr>
          <p:spPr>
            <a:xfrm>
              <a:off x="1319672" y="2479649"/>
              <a:ext cx="33873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Montserrat SemiBold"/>
                  <a:ea typeface="Montserrat SemiBold"/>
                  <a:cs typeface="Montserrat SemiBold"/>
                  <a:sym typeface="Montserrat SemiBold"/>
                </a:rPr>
                <a:t>Informed consent</a:t>
              </a:r>
              <a:endParaRPr b="0" i="0" sz="1400" u="none" cap="none" strike="noStrike">
                <a:solidFill>
                  <a:srgbClr val="000000"/>
                </a:solidFill>
                <a:latin typeface="Arial"/>
                <a:ea typeface="Arial"/>
                <a:cs typeface="Arial"/>
                <a:sym typeface="Arial"/>
              </a:endParaRPr>
            </a:p>
          </p:txBody>
        </p:sp>
        <p:sp>
          <p:nvSpPr>
            <p:cNvPr id="209" name="Google Shape;209;g2e4ae3e0e7a_2_19"/>
            <p:cNvSpPr/>
            <p:nvPr/>
          </p:nvSpPr>
          <p:spPr>
            <a:xfrm>
              <a:off x="1115607" y="3594845"/>
              <a:ext cx="5820000" cy="402900"/>
            </a:xfrm>
            <a:prstGeom prst="rect">
              <a:avLst/>
            </a:prstGeom>
            <a:noFill/>
            <a:ln cap="flat" cmpd="sng" w="9525">
              <a:solidFill>
                <a:srgbClr val="2F9C67"/>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204669"/>
                </a:solidFill>
                <a:latin typeface="Montserrat SemiBold"/>
                <a:ea typeface="Montserrat SemiBold"/>
                <a:cs typeface="Montserrat SemiBold"/>
                <a:sym typeface="Montserrat SemiBold"/>
              </a:endParaRPr>
            </a:p>
          </p:txBody>
        </p:sp>
        <p:sp>
          <p:nvSpPr>
            <p:cNvPr id="210" name="Google Shape;210;g2e4ae3e0e7a_2_19"/>
            <p:cNvSpPr/>
            <p:nvPr/>
          </p:nvSpPr>
          <p:spPr>
            <a:xfrm>
              <a:off x="1319672" y="3404644"/>
              <a:ext cx="3387300" cy="402900"/>
            </a:xfrm>
            <a:prstGeom prst="rect">
              <a:avLst/>
            </a:prstGeom>
            <a:solidFill>
              <a:srgbClr val="204669"/>
            </a:solidFill>
            <a:ln cap="flat" cmpd="sng" w="9525">
              <a:solidFill>
                <a:srgbClr val="204669"/>
              </a:solidFill>
              <a:prstDash val="solid"/>
              <a:miter lim="800000"/>
              <a:headEnd len="sm" w="sm" type="none"/>
              <a:tailEnd len="sm" w="sm" type="none"/>
            </a:ln>
          </p:spPr>
          <p:txBody>
            <a:bodyPr anchorCtr="0" anchor="ctr" bIns="108000" lIns="108000" spcFirstLastPara="1" rIns="36000" wrap="square" tIns="108000">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Montserrat SemiBold"/>
                  <a:ea typeface="Montserrat SemiBold"/>
                  <a:cs typeface="Montserrat SemiBold"/>
                  <a:sym typeface="Montserrat SemiBold"/>
                </a:rPr>
                <a:t>Confidentiality and privacy</a:t>
              </a:r>
              <a:endParaRPr b="0" i="0" sz="1400" u="none" cap="none" strike="noStrike">
                <a:solidFill>
                  <a:srgbClr val="000000"/>
                </a:solidFill>
                <a:latin typeface="Arial"/>
                <a:ea typeface="Arial"/>
                <a:cs typeface="Arial"/>
                <a:sym typeface="Arial"/>
              </a:endParaRPr>
            </a:p>
          </p:txBody>
        </p:sp>
        <p:sp>
          <p:nvSpPr>
            <p:cNvPr id="211" name="Google Shape;211;g2e4ae3e0e7a_2_19"/>
            <p:cNvSpPr txBox="1"/>
            <p:nvPr/>
          </p:nvSpPr>
          <p:spPr>
            <a:xfrm>
              <a:off x="4951151" y="1938190"/>
              <a:ext cx="1981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F9C67"/>
                  </a:solidFill>
                  <a:latin typeface="Montserrat SemiBold"/>
                  <a:ea typeface="Montserrat SemiBold"/>
                  <a:cs typeface="Montserrat SemiBold"/>
                  <a:sym typeface="Montserrat SemiBold"/>
                </a:rPr>
                <a:t>When have you faced this?</a:t>
              </a:r>
              <a:endParaRPr b="0" i="0" sz="1400" u="none" cap="none" strike="noStrike">
                <a:solidFill>
                  <a:srgbClr val="000000"/>
                </a:solidFill>
                <a:latin typeface="Arial"/>
                <a:ea typeface="Arial"/>
                <a:cs typeface="Arial"/>
                <a:sym typeface="Arial"/>
              </a:endParaRPr>
            </a:p>
          </p:txBody>
        </p:sp>
        <p:sp>
          <p:nvSpPr>
            <p:cNvPr id="212" name="Google Shape;212;g2e4ae3e0e7a_2_19"/>
            <p:cNvSpPr txBox="1"/>
            <p:nvPr/>
          </p:nvSpPr>
          <p:spPr>
            <a:xfrm>
              <a:off x="4951151" y="2748127"/>
              <a:ext cx="1981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F9C67"/>
                  </a:solidFill>
                  <a:latin typeface="Montserrat SemiBold"/>
                  <a:ea typeface="Montserrat SemiBold"/>
                  <a:cs typeface="Montserrat SemiBold"/>
                  <a:sym typeface="Montserrat SemiBold"/>
                </a:rPr>
                <a:t>When have you faced this?</a:t>
              </a:r>
              <a:endParaRPr b="0" i="0" sz="1400" u="none" cap="none" strike="noStrike">
                <a:solidFill>
                  <a:srgbClr val="000000"/>
                </a:solidFill>
                <a:latin typeface="Arial"/>
                <a:ea typeface="Arial"/>
                <a:cs typeface="Arial"/>
                <a:sym typeface="Arial"/>
              </a:endParaRPr>
            </a:p>
          </p:txBody>
        </p:sp>
        <p:sp>
          <p:nvSpPr>
            <p:cNvPr id="213" name="Google Shape;213;g2e4ae3e0e7a_2_19"/>
            <p:cNvSpPr txBox="1"/>
            <p:nvPr/>
          </p:nvSpPr>
          <p:spPr>
            <a:xfrm>
              <a:off x="4951151" y="3673122"/>
              <a:ext cx="1981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2F9C67"/>
                  </a:solidFill>
                  <a:latin typeface="Montserrat SemiBold"/>
                  <a:ea typeface="Montserrat SemiBold"/>
                  <a:cs typeface="Montserrat SemiBold"/>
                  <a:sym typeface="Montserrat SemiBold"/>
                </a:rPr>
                <a:t>When have you faced this?</a:t>
              </a:r>
              <a:endParaRPr b="0" i="0" sz="1400" u="none" cap="none" strike="noStrike">
                <a:solidFill>
                  <a:srgbClr val="000000"/>
                </a:solidFill>
                <a:latin typeface="Arial"/>
                <a:ea typeface="Arial"/>
                <a:cs typeface="Arial"/>
                <a:sym typeface="Arial"/>
              </a:endParaRPr>
            </a:p>
          </p:txBody>
        </p:sp>
      </p:grpSp>
      <p:sp>
        <p:nvSpPr>
          <p:cNvPr id="214" name="Google Shape;214;g2e4ae3e0e7a_2_19"/>
          <p:cNvSpPr/>
          <p:nvPr/>
        </p:nvSpPr>
        <p:spPr>
          <a:xfrm>
            <a:off x="7103356" y="367818"/>
            <a:ext cx="1584300" cy="1584300"/>
          </a:xfrm>
          <a:prstGeom prst="ellipse">
            <a:avLst/>
          </a:prstGeom>
          <a:solidFill>
            <a:srgbClr val="2F9C67">
              <a:alpha val="9019"/>
            </a:srgbClr>
          </a:solidFill>
          <a:ln cap="flat" cmpd="sng" w="9525">
            <a:solidFill>
              <a:srgbClr val="2F9C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5" name="Google Shape;215;g2e4ae3e0e7a_2_19"/>
          <p:cNvPicPr preferRelativeResize="0"/>
          <p:nvPr/>
        </p:nvPicPr>
        <p:blipFill rotWithShape="1">
          <a:blip r:embed="rId3">
            <a:alphaModFix/>
          </a:blip>
          <a:srcRect b="0" l="0" r="0" t="0"/>
          <a:stretch/>
        </p:blipFill>
        <p:spPr>
          <a:xfrm>
            <a:off x="7522653" y="643071"/>
            <a:ext cx="716699" cy="10561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60" name="Shape 60"/>
        <p:cNvGrpSpPr/>
        <p:nvPr/>
      </p:nvGrpSpPr>
      <p:grpSpPr>
        <a:xfrm>
          <a:off x="0" y="0"/>
          <a:ext cx="0" cy="0"/>
          <a:chOff x="0" y="0"/>
          <a:chExt cx="0" cy="0"/>
        </a:xfrm>
      </p:grpSpPr>
      <p:sp>
        <p:nvSpPr>
          <p:cNvPr id="61" name="Google Shape;61;g538a08cf42f48880_10"/>
          <p:cNvSpPr txBox="1"/>
          <p:nvPr>
            <p:ph type="title"/>
          </p:nvPr>
        </p:nvSpPr>
        <p:spPr>
          <a:xfrm>
            <a:off x="628650" y="447363"/>
            <a:ext cx="7886700" cy="492600"/>
          </a:xfrm>
          <a:prstGeom prst="rect">
            <a:avLst/>
          </a:prstGeom>
          <a:noFill/>
          <a:ln>
            <a:noFill/>
          </a:ln>
        </p:spPr>
        <p:txBody>
          <a:bodyPr anchorCtr="0" anchor="t" bIns="45700" lIns="0" spcFirstLastPara="1" rIns="91425" wrap="square" tIns="45700">
            <a:spAutoFit/>
          </a:bodyPr>
          <a:lstStyle/>
          <a:p>
            <a:pPr indent="0" lvl="0" marL="0" rtl="0" algn="l">
              <a:lnSpc>
                <a:spcPct val="100000"/>
              </a:lnSpc>
              <a:spcBef>
                <a:spcPts val="0"/>
              </a:spcBef>
              <a:spcAft>
                <a:spcPts val="0"/>
              </a:spcAft>
              <a:buClr>
                <a:schemeClr val="dk1"/>
              </a:buClr>
              <a:buSzPts val="2000"/>
              <a:buFont typeface="Arial"/>
              <a:buNone/>
            </a:pPr>
            <a:r>
              <a:rPr lang="en-GB" sz="2600">
                <a:solidFill>
                  <a:srgbClr val="2F9C67"/>
                </a:solidFill>
                <a:latin typeface="Open Sans"/>
                <a:ea typeface="Open Sans"/>
                <a:cs typeface="Open Sans"/>
                <a:sym typeface="Open Sans"/>
              </a:rPr>
              <a:t>Process for designing and conducting an RQA</a:t>
            </a:r>
            <a:endParaRPr sz="2500"/>
          </a:p>
        </p:txBody>
      </p:sp>
      <p:sp>
        <p:nvSpPr>
          <p:cNvPr id="62" name="Google Shape;62;g538a08cf42f48880_10"/>
          <p:cNvSpPr txBox="1"/>
          <p:nvPr/>
        </p:nvSpPr>
        <p:spPr>
          <a:xfrm>
            <a:off x="628650" y="1092474"/>
            <a:ext cx="6064800" cy="35454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28332"/>
              </a:lnSpc>
              <a:spcBef>
                <a:spcPts val="0"/>
              </a:spcBef>
              <a:spcAft>
                <a:spcPts val="0"/>
              </a:spcAft>
              <a:buClr>
                <a:srgbClr val="204669"/>
              </a:buClr>
              <a:buSzPts val="2000"/>
              <a:buFont typeface="Open Sans"/>
              <a:buAutoNum type="arabicPeriod"/>
            </a:pPr>
            <a:r>
              <a:rPr b="1" i="0" lang="en-GB" sz="2000" u="none" cap="none" strike="noStrike">
                <a:solidFill>
                  <a:schemeClr val="dk1"/>
                </a:solidFill>
                <a:latin typeface="Open Sans"/>
                <a:ea typeface="Open Sans"/>
                <a:cs typeface="Open Sans"/>
                <a:sym typeface="Open Sans"/>
              </a:rPr>
              <a:t>Establish why an  RQA is needed</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1" i="0" lang="en-GB" sz="2000" u="none" cap="none" strike="noStrike">
                <a:solidFill>
                  <a:schemeClr val="dk1"/>
                </a:solidFill>
                <a:latin typeface="Open Sans"/>
                <a:ea typeface="Open Sans"/>
                <a:cs typeface="Open Sans"/>
                <a:sym typeface="Open Sans"/>
              </a:rPr>
              <a:t>Identify existing dat</a:t>
            </a:r>
            <a:r>
              <a:rPr b="1" lang="en-GB" sz="2000">
                <a:solidFill>
                  <a:schemeClr val="dk1"/>
                </a:solidFill>
                <a:latin typeface="Open Sans"/>
                <a:ea typeface="Open Sans"/>
                <a:cs typeface="Open Sans"/>
                <a:sym typeface="Open Sans"/>
              </a:rPr>
              <a:t>a</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AutoNum type="arabicPeriod"/>
            </a:pPr>
            <a:r>
              <a:rPr b="1" i="0" lang="en-GB" sz="2000" u="none" cap="none" strike="noStrike">
                <a:solidFill>
                  <a:schemeClr val="dk1"/>
                </a:solidFill>
                <a:latin typeface="Open Sans"/>
                <a:ea typeface="Open Sans"/>
                <a:cs typeface="Open Sans"/>
                <a:sym typeface="Open Sans"/>
              </a:rPr>
              <a:t>Develop research questions</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1" i="0" lang="en-GB" sz="2000" u="none" cap="none" strike="noStrike">
                <a:solidFill>
                  <a:schemeClr val="dk1"/>
                </a:solidFill>
                <a:latin typeface="Open Sans"/>
                <a:ea typeface="Open Sans"/>
                <a:cs typeface="Open Sans"/>
                <a:sym typeface="Open Sans"/>
              </a:rPr>
              <a:t>Set out Terms of Reference </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Ethical principles for conducting RQAs</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Develop the tool and do the assessment</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Communicate the findings</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Ensure findings are used to inform action</a:t>
            </a:r>
            <a:r>
              <a:rPr b="0" i="0" lang="en-GB" sz="1600" u="none" cap="none" strike="noStrike">
                <a:solidFill>
                  <a:srgbClr val="000000"/>
                </a:solidFill>
                <a:latin typeface="Open Sans"/>
                <a:ea typeface="Open Sans"/>
                <a:cs typeface="Open Sans"/>
                <a:sym typeface="Open Sans"/>
              </a:rPr>
              <a:t>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EBF6F1"/>
        </a:solidFill>
      </p:bgPr>
    </p:bg>
    <p:spTree>
      <p:nvGrpSpPr>
        <p:cNvPr id="219" name="Shape 219"/>
        <p:cNvGrpSpPr/>
        <p:nvPr/>
      </p:nvGrpSpPr>
      <p:grpSpPr>
        <a:xfrm>
          <a:off x="0" y="0"/>
          <a:ext cx="0" cy="0"/>
          <a:chOff x="0" y="0"/>
          <a:chExt cx="0" cy="0"/>
        </a:xfrm>
      </p:grpSpPr>
      <p:sp>
        <p:nvSpPr>
          <p:cNvPr id="220" name="Google Shape;220;g2e4ae3e0e7a_2_37"/>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ETHICS APPROVALS</a:t>
            </a:r>
            <a:endParaRPr/>
          </a:p>
        </p:txBody>
      </p:sp>
      <p:sp>
        <p:nvSpPr>
          <p:cNvPr id="221" name="Google Shape;221;g2e4ae3e0e7a_2_37"/>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g2e4ae3e0e7a_2_37"/>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g2e4ae3e0e7a_2_37"/>
          <p:cNvSpPr txBox="1"/>
          <p:nvPr/>
        </p:nvSpPr>
        <p:spPr>
          <a:xfrm>
            <a:off x="806116" y="1285875"/>
            <a:ext cx="6280500" cy="3140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Open Sans"/>
                <a:ea typeface="Open Sans"/>
                <a:cs typeface="Open Sans"/>
                <a:sym typeface="Open Sans"/>
              </a:rPr>
              <a:t>Rapid Qualitative Assessments are intended for informing operational response decision making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Open Sans"/>
                <a:ea typeface="Open Sans"/>
                <a:cs typeface="Open Sans"/>
                <a:sym typeface="Open Sans"/>
              </a:rPr>
              <a:t>Data is not intended to be published in academic publications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Open Sans"/>
                <a:ea typeface="Open Sans"/>
                <a:cs typeface="Open Sans"/>
                <a:sym typeface="Open Sans"/>
              </a:rPr>
              <a:t>Ethics review board approval process is not required for RQAs as data needs to be used in as close to real-time as possible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b="1" i="0" lang="en-GB" sz="1800" u="none" cap="none" strike="noStrike">
                <a:solidFill>
                  <a:schemeClr val="dk1"/>
                </a:solidFill>
                <a:latin typeface="Open Sans"/>
                <a:ea typeface="Open Sans"/>
                <a:cs typeface="Open Sans"/>
                <a:sym typeface="Open Sans"/>
              </a:rPr>
              <a:t>BUT</a:t>
            </a:r>
            <a:r>
              <a:rPr b="0" i="0" lang="en-GB" sz="1800" u="none" cap="none" strike="noStrike">
                <a:solidFill>
                  <a:schemeClr val="dk1"/>
                </a:solidFill>
                <a:latin typeface="Open Sans"/>
                <a:ea typeface="Open Sans"/>
                <a:cs typeface="Open Sans"/>
                <a:sym typeface="Open Sans"/>
              </a:rPr>
              <a:t> – ethical principles must still be maintained </a:t>
            </a:r>
            <a:endParaRPr b="0" i="0" sz="1800" u="none" cap="none" strike="noStrike">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227" name="Shape 227"/>
        <p:cNvGrpSpPr/>
        <p:nvPr/>
      </p:nvGrpSpPr>
      <p:grpSpPr>
        <a:xfrm>
          <a:off x="0" y="0"/>
          <a:ext cx="0" cy="0"/>
          <a:chOff x="0" y="0"/>
          <a:chExt cx="0" cy="0"/>
        </a:xfrm>
      </p:grpSpPr>
      <p:sp>
        <p:nvSpPr>
          <p:cNvPr id="228" name="Google Shape;228;g2e4ae3e0e7a_2_44"/>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ETHICS APPROVALS WITH COMMUNITIES</a:t>
            </a:r>
            <a:endParaRPr/>
          </a:p>
        </p:txBody>
      </p:sp>
      <p:sp>
        <p:nvSpPr>
          <p:cNvPr id="229" name="Google Shape;229;g2e4ae3e0e7a_2_44"/>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0" name="Google Shape;230;g2e4ae3e0e7a_2_44"/>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g2e4ae3e0e7a_2_44"/>
          <p:cNvSpPr txBox="1"/>
          <p:nvPr>
            <p:ph idx="1" type="body"/>
          </p:nvPr>
        </p:nvSpPr>
        <p:spPr>
          <a:xfrm>
            <a:off x="628650" y="1369219"/>
            <a:ext cx="4728300" cy="3263400"/>
          </a:xfrm>
          <a:prstGeom prst="rect">
            <a:avLst/>
          </a:prstGeom>
          <a:noFill/>
          <a:ln>
            <a:noFill/>
          </a:ln>
        </p:spPr>
        <p:txBody>
          <a:bodyPr anchorCtr="0" anchor="t" bIns="45700" lIns="91425" spcFirstLastPara="1" rIns="91425" wrap="square" tIns="45700">
            <a:normAutofit/>
          </a:bodyPr>
          <a:lstStyle/>
          <a:p>
            <a:pPr indent="-171450" lvl="0" marL="171450" rtl="0" algn="l">
              <a:lnSpc>
                <a:spcPct val="115000"/>
              </a:lnSpc>
              <a:spcBef>
                <a:spcPts val="0"/>
              </a:spcBef>
              <a:spcAft>
                <a:spcPts val="0"/>
              </a:spcAft>
              <a:buSzPts val="1600"/>
              <a:buChar char="•"/>
            </a:pPr>
            <a:r>
              <a:rPr lang="en-GB" sz="1600">
                <a:latin typeface="Open Sans"/>
                <a:ea typeface="Open Sans"/>
                <a:cs typeface="Open Sans"/>
                <a:sym typeface="Open Sans"/>
              </a:rPr>
              <a:t>How might ethical principles be maintained with communities involved in RQAs?</a:t>
            </a:r>
            <a:endParaRPr/>
          </a:p>
        </p:txBody>
      </p:sp>
      <p:sp>
        <p:nvSpPr>
          <p:cNvPr id="232" name="Google Shape;232;g2e4ae3e0e7a_2_44"/>
          <p:cNvSpPr/>
          <p:nvPr/>
        </p:nvSpPr>
        <p:spPr>
          <a:xfrm>
            <a:off x="7103356" y="367818"/>
            <a:ext cx="1584300" cy="1584300"/>
          </a:xfrm>
          <a:prstGeom prst="ellipse">
            <a:avLst/>
          </a:prstGeom>
          <a:solidFill>
            <a:srgbClr val="204669">
              <a:alpha val="9019"/>
            </a:srgbClr>
          </a:solidFill>
          <a:ln cap="flat" cmpd="sng" w="9525">
            <a:solidFill>
              <a:srgbClr val="20466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g2e4ae3e0e7a_2_44"/>
          <p:cNvPicPr preferRelativeResize="0"/>
          <p:nvPr/>
        </p:nvPicPr>
        <p:blipFill rotWithShape="1">
          <a:blip r:embed="rId3">
            <a:alphaModFix/>
          </a:blip>
          <a:srcRect b="0" l="0" r="0" t="0"/>
          <a:stretch/>
        </p:blipFill>
        <p:spPr>
          <a:xfrm>
            <a:off x="7456626" y="627534"/>
            <a:ext cx="807638" cy="109326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237" name="Shape 237"/>
        <p:cNvGrpSpPr/>
        <p:nvPr/>
      </p:nvGrpSpPr>
      <p:grpSpPr>
        <a:xfrm>
          <a:off x="0" y="0"/>
          <a:ext cx="0" cy="0"/>
          <a:chOff x="0" y="0"/>
          <a:chExt cx="0" cy="0"/>
        </a:xfrm>
      </p:grpSpPr>
      <p:sp>
        <p:nvSpPr>
          <p:cNvPr id="238" name="Google Shape;238;g2e4ae3e0e7a_2_53"/>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ETHICAL APPROVALS AND CONSENT </a:t>
            </a:r>
            <a:endParaRPr/>
          </a:p>
        </p:txBody>
      </p:sp>
      <p:sp>
        <p:nvSpPr>
          <p:cNvPr id="239" name="Google Shape;239;g2e4ae3e0e7a_2_53"/>
          <p:cNvSpPr/>
          <p:nvPr/>
        </p:nvSpPr>
        <p:spPr>
          <a:xfrm>
            <a:off x="0" y="0"/>
            <a:ext cx="216000" cy="2571900"/>
          </a:xfrm>
          <a:prstGeom prst="rect">
            <a:avLst/>
          </a:prstGeom>
          <a:solidFill>
            <a:srgbClr val="2046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0" name="Google Shape;240;g2e4ae3e0e7a_2_53"/>
          <p:cNvSpPr/>
          <p:nvPr/>
        </p:nvSpPr>
        <p:spPr>
          <a:xfrm>
            <a:off x="0" y="2571750"/>
            <a:ext cx="216000" cy="2571900"/>
          </a:xfrm>
          <a:prstGeom prst="rect">
            <a:avLst/>
          </a:prstGeom>
          <a:solidFill>
            <a:srgbClr val="2F9C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g2e4ae3e0e7a_2_53"/>
          <p:cNvSpPr txBox="1"/>
          <p:nvPr>
            <p:ph idx="1" type="body"/>
          </p:nvPr>
        </p:nvSpPr>
        <p:spPr>
          <a:xfrm>
            <a:off x="628650" y="992725"/>
            <a:ext cx="8269500" cy="4013400"/>
          </a:xfrm>
          <a:prstGeom prst="rect">
            <a:avLst/>
          </a:prstGeom>
          <a:noFill/>
          <a:ln>
            <a:noFill/>
          </a:ln>
        </p:spPr>
        <p:txBody>
          <a:bodyPr anchorCtr="0" anchor="t" bIns="45700" lIns="91425" spcFirstLastPara="1" rIns="91425" wrap="square" tIns="45700">
            <a:normAutofit fontScale="62500" lnSpcReduction="20000"/>
          </a:bodyPr>
          <a:lstStyle/>
          <a:p>
            <a:pPr indent="-168275" lvl="0" marL="171450" rtl="0" algn="l">
              <a:lnSpc>
                <a:spcPct val="115000"/>
              </a:lnSpc>
              <a:spcBef>
                <a:spcPts val="0"/>
              </a:spcBef>
              <a:spcAft>
                <a:spcPts val="0"/>
              </a:spcAft>
              <a:buSzPct val="100000"/>
              <a:buChar char="•"/>
            </a:pPr>
            <a:r>
              <a:rPr lang="en-GB" sz="2160">
                <a:latin typeface="Open Sans"/>
                <a:ea typeface="Open Sans"/>
                <a:cs typeface="Open Sans"/>
                <a:sym typeface="Open Sans"/>
              </a:rPr>
              <a:t>Acknowledge the leadership of the community</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Acknowledge the members of the community</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Ask their permission to enter the community</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Explain the rapid qualitative assessments that you are planning to carry out and the potential benefits and risks</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Seek permission to conduct the rapid qualitative assessments</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Consider who you obtain permission from - think about power dynamics in the community: who has the authority to give permission, who is excluded from such decision making? Does permission given from leadership extend to all members? </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Explain informed consent and data privacy </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Consider establishing formal mechanisms such as community advisory boards to work with throughout the phases of the RQAs: data collection, analysis of findings, development and implementation of recommendations</a:t>
            </a:r>
            <a:endParaRPr sz="1360"/>
          </a:p>
          <a:p>
            <a:pPr indent="-168275" lvl="0" marL="171450" rtl="0" algn="l">
              <a:lnSpc>
                <a:spcPct val="115000"/>
              </a:lnSpc>
              <a:spcBef>
                <a:spcPts val="750"/>
              </a:spcBef>
              <a:spcAft>
                <a:spcPts val="0"/>
              </a:spcAft>
              <a:buSzPct val="100000"/>
              <a:buChar char="•"/>
            </a:pPr>
            <a:r>
              <a:rPr lang="en-GB" sz="2160">
                <a:latin typeface="Open Sans"/>
                <a:ea typeface="Open Sans"/>
                <a:cs typeface="Open Sans"/>
                <a:sym typeface="Open Sans"/>
              </a:rPr>
              <a:t>Ensure time and budget for discussing the findings with communities and supporting locally-led action </a:t>
            </a:r>
            <a:endParaRPr sz="1360"/>
          </a:p>
          <a:p>
            <a:pPr indent="-118110" lvl="0" marL="171450" rtl="0" algn="l">
              <a:lnSpc>
                <a:spcPct val="115000"/>
              </a:lnSpc>
              <a:spcBef>
                <a:spcPts val="750"/>
              </a:spcBef>
              <a:spcAft>
                <a:spcPts val="0"/>
              </a:spcAft>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9019"/>
          </a:srgbClr>
        </a:solidFill>
      </p:bgPr>
    </p:bg>
    <p:spTree>
      <p:nvGrpSpPr>
        <p:cNvPr id="245" name="Shape 245"/>
        <p:cNvGrpSpPr/>
        <p:nvPr/>
      </p:nvGrpSpPr>
      <p:grpSpPr>
        <a:xfrm>
          <a:off x="0" y="0"/>
          <a:ext cx="0" cy="0"/>
          <a:chOff x="0" y="0"/>
          <a:chExt cx="0" cy="0"/>
        </a:xfrm>
      </p:grpSpPr>
      <p:sp>
        <p:nvSpPr>
          <p:cNvPr id="246" name="Google Shape;246;g2e4ae3e0e7a_2_60"/>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SUMMARY</a:t>
            </a:r>
            <a:endParaRPr/>
          </a:p>
        </p:txBody>
      </p:sp>
      <p:sp>
        <p:nvSpPr>
          <p:cNvPr id="247" name="Google Shape;247;g2e4ae3e0e7a_2_60"/>
          <p:cNvSpPr txBox="1"/>
          <p:nvPr>
            <p:ph idx="1" type="body"/>
          </p:nvPr>
        </p:nvSpPr>
        <p:spPr>
          <a:xfrm>
            <a:off x="628650" y="1219200"/>
            <a:ext cx="8210400" cy="3500100"/>
          </a:xfrm>
          <a:prstGeom prst="rect">
            <a:avLst/>
          </a:prstGeom>
          <a:noFill/>
          <a:ln>
            <a:noFill/>
          </a:ln>
        </p:spPr>
        <p:txBody>
          <a:bodyPr anchorCtr="0" anchor="t" bIns="45700" lIns="91425" spcFirstLastPara="1" rIns="91425" wrap="square" tIns="45700">
            <a:noAutofit/>
          </a:bodyPr>
          <a:lstStyle/>
          <a:p>
            <a:pPr indent="-171450" lvl="0" marL="171450" rtl="0" algn="l">
              <a:lnSpc>
                <a:spcPct val="110000"/>
              </a:lnSpc>
              <a:spcBef>
                <a:spcPts val="0"/>
              </a:spcBef>
              <a:spcAft>
                <a:spcPts val="0"/>
              </a:spcAft>
              <a:buSzPts val="1400"/>
              <a:buChar char="•"/>
            </a:pPr>
            <a:r>
              <a:rPr lang="en-GB" sz="1400">
                <a:latin typeface="Open Sans"/>
                <a:ea typeface="Open Sans"/>
                <a:cs typeface="Open Sans"/>
                <a:sym typeface="Open Sans"/>
              </a:rPr>
              <a:t>The ethical principles that guide operational social science assessments include respect for persons, doing no harm, and justice. Including:</a:t>
            </a:r>
            <a:endParaRPr/>
          </a:p>
          <a:p>
            <a:pPr indent="-171450" lvl="1" marL="514350" rtl="0" algn="l">
              <a:lnSpc>
                <a:spcPct val="90000"/>
              </a:lnSpc>
              <a:spcBef>
                <a:spcPts val="975"/>
              </a:spcBef>
              <a:spcAft>
                <a:spcPts val="0"/>
              </a:spcAft>
              <a:buSzPts val="1400"/>
              <a:buChar char="•"/>
            </a:pPr>
            <a:r>
              <a:rPr lang="en-GB" sz="1400">
                <a:latin typeface="Open Sans"/>
                <a:ea typeface="Open Sans"/>
                <a:cs typeface="Open Sans"/>
                <a:sym typeface="Open Sans"/>
              </a:rPr>
              <a:t>Getting voluntary informed consent from participants </a:t>
            </a:r>
            <a:endParaRPr/>
          </a:p>
          <a:p>
            <a:pPr indent="-171450" lvl="1" marL="514350" rtl="0" algn="l">
              <a:lnSpc>
                <a:spcPct val="90000"/>
              </a:lnSpc>
              <a:spcBef>
                <a:spcPts val="975"/>
              </a:spcBef>
              <a:spcAft>
                <a:spcPts val="0"/>
              </a:spcAft>
              <a:buSzPts val="1400"/>
              <a:buChar char="•"/>
            </a:pPr>
            <a:r>
              <a:rPr lang="en-GB" sz="1400">
                <a:latin typeface="Open Sans"/>
                <a:ea typeface="Open Sans"/>
                <a:cs typeface="Open Sans"/>
                <a:sym typeface="Open Sans"/>
              </a:rPr>
              <a:t>Allowing the right to withdraw at any time</a:t>
            </a:r>
            <a:endParaRPr/>
          </a:p>
          <a:p>
            <a:pPr indent="-171450" lvl="1" marL="514350" rtl="0" algn="l">
              <a:lnSpc>
                <a:spcPct val="90000"/>
              </a:lnSpc>
              <a:spcBef>
                <a:spcPts val="975"/>
              </a:spcBef>
              <a:spcAft>
                <a:spcPts val="0"/>
              </a:spcAft>
              <a:buSzPts val="1400"/>
              <a:buChar char="•"/>
            </a:pPr>
            <a:r>
              <a:rPr lang="en-GB" sz="1400">
                <a:latin typeface="Open Sans"/>
                <a:ea typeface="Open Sans"/>
                <a:cs typeface="Open Sans"/>
                <a:sym typeface="Open Sans"/>
              </a:rPr>
              <a:t>Maintaining privacy</a:t>
            </a:r>
            <a:endParaRPr/>
          </a:p>
          <a:p>
            <a:pPr indent="-171450" lvl="1" marL="514350" rtl="0" algn="l">
              <a:lnSpc>
                <a:spcPct val="90000"/>
              </a:lnSpc>
              <a:spcBef>
                <a:spcPts val="975"/>
              </a:spcBef>
              <a:spcAft>
                <a:spcPts val="0"/>
              </a:spcAft>
              <a:buSzPts val="1400"/>
              <a:buChar char="•"/>
            </a:pPr>
            <a:r>
              <a:rPr lang="en-GB" sz="1400">
                <a:latin typeface="Open Sans"/>
                <a:ea typeface="Open Sans"/>
                <a:cs typeface="Open Sans"/>
                <a:sym typeface="Open Sans"/>
              </a:rPr>
              <a:t>Weighing risks and benefits of participating</a:t>
            </a:r>
            <a:endParaRPr/>
          </a:p>
          <a:p>
            <a:pPr indent="-171450" lvl="1" marL="514350" rtl="0" algn="l">
              <a:lnSpc>
                <a:spcPct val="90000"/>
              </a:lnSpc>
              <a:spcBef>
                <a:spcPts val="975"/>
              </a:spcBef>
              <a:spcAft>
                <a:spcPts val="0"/>
              </a:spcAft>
              <a:buSzPts val="1400"/>
              <a:buChar char="•"/>
            </a:pPr>
            <a:r>
              <a:rPr lang="en-GB" sz="1400">
                <a:latin typeface="Open Sans"/>
                <a:ea typeface="Open Sans"/>
                <a:cs typeface="Open Sans"/>
                <a:sym typeface="Open Sans"/>
              </a:rPr>
              <a:t>Selection of participants</a:t>
            </a:r>
            <a:endParaRPr/>
          </a:p>
          <a:p>
            <a:pPr indent="-171450" lvl="0" marL="171450" rtl="0" algn="l">
              <a:lnSpc>
                <a:spcPct val="110000"/>
              </a:lnSpc>
              <a:spcBef>
                <a:spcPts val="1350"/>
              </a:spcBef>
              <a:spcAft>
                <a:spcPts val="0"/>
              </a:spcAft>
              <a:buSzPts val="1400"/>
              <a:buChar char="•"/>
            </a:pPr>
            <a:r>
              <a:rPr lang="en-GB" sz="1400">
                <a:latin typeface="Open Sans"/>
                <a:ea typeface="Open Sans"/>
                <a:cs typeface="Open Sans"/>
                <a:sym typeface="Open Sans"/>
              </a:rPr>
              <a:t>Formal ethical approval from an institutional ethics review board is not required for RQAs but ensuring ethical principles are respected is still critical</a:t>
            </a:r>
            <a:endParaRPr/>
          </a:p>
          <a:p>
            <a:pPr indent="-171450" lvl="0" marL="171450" rtl="0" algn="l">
              <a:lnSpc>
                <a:spcPct val="110000"/>
              </a:lnSpc>
              <a:spcBef>
                <a:spcPts val="1350"/>
              </a:spcBef>
              <a:spcAft>
                <a:spcPts val="0"/>
              </a:spcAft>
              <a:buSzPts val="1400"/>
              <a:buChar char="•"/>
            </a:pPr>
            <a:r>
              <a:rPr lang="en-GB" sz="1400">
                <a:latin typeface="Open Sans"/>
                <a:ea typeface="Open Sans"/>
                <a:cs typeface="Open Sans"/>
                <a:sym typeface="Open Sans"/>
              </a:rPr>
              <a:t>Community leaders and members participating in RQAs should be involved at each stage of the process: data collection, analysis of findings, development and implementation of recommendations </a:t>
            </a:r>
            <a:endParaRPr/>
          </a:p>
        </p:txBody>
      </p:sp>
      <p:cxnSp>
        <p:nvCxnSpPr>
          <p:cNvPr id="248" name="Google Shape;248;g2e4ae3e0e7a_2_60"/>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253" name="Shape 253"/>
        <p:cNvGrpSpPr/>
        <p:nvPr/>
      </p:nvGrpSpPr>
      <p:grpSpPr>
        <a:xfrm>
          <a:off x="0" y="0"/>
          <a:ext cx="0" cy="0"/>
          <a:chOff x="0" y="0"/>
          <a:chExt cx="0" cy="0"/>
        </a:xfrm>
      </p:grpSpPr>
      <p:sp>
        <p:nvSpPr>
          <p:cNvPr id="254" name="Google Shape;254;g538a08cf42f48880_22"/>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Debrief and Reflections from Day 1</a:t>
            </a:r>
            <a:endParaRPr/>
          </a:p>
        </p:txBody>
      </p:sp>
      <p:sp>
        <p:nvSpPr>
          <p:cNvPr id="255" name="Google Shape;255;g538a08cf42f48880_22"/>
          <p:cNvSpPr txBox="1"/>
          <p:nvPr/>
        </p:nvSpPr>
        <p:spPr>
          <a:xfrm>
            <a:off x="628650" y="1307361"/>
            <a:ext cx="6064800" cy="19650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What did you learn yesterday?</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What was something new or interesting?</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rgbClr val="204669"/>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What questions do you have?</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260" name="Shape 260"/>
        <p:cNvGrpSpPr/>
        <p:nvPr/>
      </p:nvGrpSpPr>
      <p:grpSpPr>
        <a:xfrm>
          <a:off x="0" y="0"/>
          <a:ext cx="0" cy="0"/>
          <a:chOff x="0" y="0"/>
          <a:chExt cx="0" cy="0"/>
        </a:xfrm>
      </p:grpSpPr>
      <p:sp>
        <p:nvSpPr>
          <p:cNvPr id="261" name="Google Shape;261;g538a08cf42f48880_28"/>
          <p:cNvSpPr txBox="1"/>
          <p:nvPr>
            <p:ph type="title"/>
          </p:nvPr>
        </p:nvSpPr>
        <p:spPr>
          <a:xfrm>
            <a:off x="628650" y="525763"/>
            <a:ext cx="7886700" cy="3831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100"/>
              <a:t>Identification of Gaps </a:t>
            </a:r>
            <a:endParaRPr sz="2100"/>
          </a:p>
        </p:txBody>
      </p:sp>
      <p:sp>
        <p:nvSpPr>
          <p:cNvPr id="262" name="Google Shape;262;g538a08cf42f48880_28"/>
          <p:cNvSpPr txBox="1"/>
          <p:nvPr/>
        </p:nvSpPr>
        <p:spPr>
          <a:xfrm>
            <a:off x="628650" y="1307350"/>
            <a:ext cx="7499400" cy="34170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rPr b="1" i="0" lang="en-GB" sz="2000" u="none" cap="none" strike="noStrike">
                <a:solidFill>
                  <a:schemeClr val="dk1"/>
                </a:solidFill>
                <a:latin typeface="Open Sans"/>
                <a:ea typeface="Open Sans"/>
                <a:cs typeface="Open Sans"/>
                <a:sym typeface="Open Sans"/>
              </a:rPr>
              <a:t>For Cholera or for Drought</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AutoNum type="arabicPeriod"/>
            </a:pPr>
            <a:r>
              <a:rPr b="0" i="0" lang="en-GB" sz="2000" u="none" cap="none" strike="noStrike">
                <a:solidFill>
                  <a:schemeClr val="dk1"/>
                </a:solidFill>
                <a:latin typeface="Open Sans"/>
                <a:ea typeface="Open Sans"/>
                <a:cs typeface="Open Sans"/>
                <a:sym typeface="Open Sans"/>
              </a:rPr>
              <a:t>What don’t we know?</a:t>
            </a:r>
            <a:endParaRPr b="0" i="0" sz="20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000"/>
              <a:buFont typeface="Arial"/>
              <a:buNone/>
            </a:pPr>
            <a:r>
              <a:rPr b="0" i="0" lang="en-GB" sz="2000" u="none" cap="none" strike="noStrike">
                <a:solidFill>
                  <a:schemeClr val="dk1"/>
                </a:solidFill>
                <a:latin typeface="Open Sans"/>
                <a:ea typeface="Open Sans"/>
                <a:cs typeface="Open Sans"/>
                <a:sym typeface="Open Sans"/>
              </a:rPr>
              <a:t>2. What do we need in order to act?</a:t>
            </a:r>
            <a:endParaRPr b="0" i="0" sz="20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2000"/>
              <a:buFont typeface="Arial"/>
              <a:buNone/>
            </a:pPr>
            <a:r>
              <a:rPr b="0" i="0" lang="en-GB" sz="2000" u="none" cap="none" strike="noStrike">
                <a:solidFill>
                  <a:schemeClr val="dk1"/>
                </a:solidFill>
                <a:latin typeface="Open Sans"/>
                <a:ea typeface="Open Sans"/>
                <a:cs typeface="Open Sans"/>
                <a:sym typeface="Open Sans"/>
              </a:rPr>
              <a:t>In small groups, after we hear the Drought RQA findings, we will develop the priority gaps.</a:t>
            </a:r>
            <a:endParaRPr b="0" i="0" sz="20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20000"/>
              </a:lnSpc>
              <a:spcBef>
                <a:spcPts val="0"/>
              </a:spcBef>
              <a:spcAft>
                <a:spcPts val="0"/>
              </a:spcAft>
              <a:buClr>
                <a:srgbClr val="000000"/>
              </a:buClr>
              <a:buSzPts val="2000"/>
              <a:buFont typeface="Arial"/>
              <a:buNone/>
            </a:pPr>
            <a:r>
              <a:rPr b="0" i="0" lang="en-GB" sz="2000" u="none" cap="none" strike="noStrike">
                <a:solidFill>
                  <a:schemeClr val="dk1"/>
                </a:solidFill>
                <a:latin typeface="Open Sans"/>
                <a:ea typeface="Open Sans"/>
                <a:cs typeface="Open Sans"/>
                <a:sym typeface="Open Sans"/>
              </a:rPr>
              <a:t>Use resource people or key documents</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627"/>
          </a:srgbClr>
        </a:solidFill>
      </p:bgPr>
    </p:bg>
    <p:spTree>
      <p:nvGrpSpPr>
        <p:cNvPr id="267" name="Shape 267"/>
        <p:cNvGrpSpPr/>
        <p:nvPr/>
      </p:nvGrpSpPr>
      <p:grpSpPr>
        <a:xfrm>
          <a:off x="0" y="0"/>
          <a:ext cx="0" cy="0"/>
          <a:chOff x="0" y="0"/>
          <a:chExt cx="0" cy="0"/>
        </a:xfrm>
      </p:grpSpPr>
      <p:sp>
        <p:nvSpPr>
          <p:cNvPr id="268" name="Google Shape;268;g538a08cf42f48880_35"/>
          <p:cNvSpPr txBox="1"/>
          <p:nvPr>
            <p:ph type="title"/>
          </p:nvPr>
        </p:nvSpPr>
        <p:spPr>
          <a:xfrm>
            <a:off x="628650" y="525763"/>
            <a:ext cx="7886700" cy="3831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100"/>
              <a:t>Designing a topic guide </a:t>
            </a:r>
            <a:endParaRPr sz="2100"/>
          </a:p>
        </p:txBody>
      </p:sp>
      <p:sp>
        <p:nvSpPr>
          <p:cNvPr id="269" name="Google Shape;269;g538a08cf42f48880_35"/>
          <p:cNvSpPr txBox="1"/>
          <p:nvPr/>
        </p:nvSpPr>
        <p:spPr>
          <a:xfrm>
            <a:off x="628650" y="1307350"/>
            <a:ext cx="7499400" cy="7542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4" name="Shape 274"/>
        <p:cNvGrpSpPr/>
        <p:nvPr/>
      </p:nvGrpSpPr>
      <p:grpSpPr>
        <a:xfrm>
          <a:off x="0" y="0"/>
          <a:ext cx="0" cy="0"/>
          <a:chOff x="0" y="0"/>
          <a:chExt cx="0" cy="0"/>
        </a:xfrm>
      </p:grpSpPr>
      <p:sp>
        <p:nvSpPr>
          <p:cNvPr id="275" name="Google Shape;275;p2"/>
          <p:cNvSpPr txBox="1"/>
          <p:nvPr>
            <p:ph type="title"/>
          </p:nvPr>
        </p:nvSpPr>
        <p:spPr>
          <a:xfrm>
            <a:off x="628650" y="537795"/>
            <a:ext cx="7886700" cy="591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1800"/>
              <a:buFont typeface="Arial"/>
              <a:buNone/>
            </a:pPr>
            <a:r>
              <a:rPr lang="en-GB"/>
              <a:t>Methods for developing the tool (1) </a:t>
            </a:r>
            <a:endParaRPr/>
          </a:p>
          <a:p>
            <a:pPr indent="0" lvl="0" marL="0" rtl="0" algn="l">
              <a:lnSpc>
                <a:spcPct val="90000"/>
              </a:lnSpc>
              <a:spcBef>
                <a:spcPts val="0"/>
              </a:spcBef>
              <a:spcAft>
                <a:spcPts val="0"/>
              </a:spcAft>
              <a:buSzPts val="1800"/>
              <a:buNone/>
            </a:pPr>
            <a:r>
              <a:t/>
            </a:r>
            <a:endParaRPr/>
          </a:p>
        </p:txBody>
      </p:sp>
      <p:sp>
        <p:nvSpPr>
          <p:cNvPr id="276" name="Google Shape;276;p2"/>
          <p:cNvSpPr txBox="1"/>
          <p:nvPr>
            <p:ph idx="1" type="body"/>
          </p:nvPr>
        </p:nvSpPr>
        <p:spPr>
          <a:xfrm>
            <a:off x="407253" y="1064753"/>
            <a:ext cx="5071196" cy="3806924"/>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600"/>
              </a:spcBef>
              <a:spcAft>
                <a:spcPts val="0"/>
              </a:spcAft>
              <a:buClr>
                <a:srgbClr val="000000"/>
              </a:buClr>
              <a:buSzPts val="1400"/>
              <a:buNone/>
            </a:pPr>
            <a:r>
              <a:rPr b="1" i="0" lang="en-GB" sz="2200" u="none" cap="none" strike="noStrike">
                <a:solidFill>
                  <a:srgbClr val="000000"/>
                </a:solidFill>
                <a:latin typeface="Open Sans"/>
                <a:ea typeface="Open Sans"/>
                <a:cs typeface="Open Sans"/>
                <a:sym typeface="Open Sans"/>
              </a:rPr>
              <a:t>1. Identify key areas of inquiry, e.g.:</a:t>
            </a:r>
            <a:endParaRPr sz="1000"/>
          </a:p>
          <a:p>
            <a:pPr indent="-292100" lvl="0" marL="342900" rtl="0" algn="l">
              <a:lnSpc>
                <a:spcPct val="100000"/>
              </a:lnSpc>
              <a:spcBef>
                <a:spcPts val="600"/>
              </a:spcBef>
              <a:spcAft>
                <a:spcPts val="0"/>
              </a:spcAft>
              <a:buClr>
                <a:srgbClr val="000000"/>
              </a:buClr>
              <a:buSzPts val="1200"/>
              <a:buFont typeface="Open Sans"/>
              <a:buChar char="•"/>
            </a:pPr>
            <a:r>
              <a:rPr i="0" lang="en-GB" sz="2200" u="none" cap="none" strike="noStrike">
                <a:solidFill>
                  <a:srgbClr val="000000"/>
                </a:solidFill>
                <a:latin typeface="Open Sans"/>
                <a:ea typeface="Open Sans"/>
                <a:cs typeface="Open Sans"/>
                <a:sym typeface="Open Sans"/>
              </a:rPr>
              <a:t>Factors affecting healthcare seeking behavior</a:t>
            </a:r>
            <a:endParaRPr i="0" sz="2200" u="none" cap="none" strike="noStrike">
              <a:solidFill>
                <a:srgbClr val="000000"/>
              </a:solidFill>
              <a:latin typeface="Open Sans"/>
              <a:ea typeface="Open Sans"/>
              <a:cs typeface="Open Sans"/>
              <a:sym typeface="Open Sans"/>
            </a:endParaRPr>
          </a:p>
          <a:p>
            <a:pPr indent="-292100" lvl="0" marL="342900" rtl="0" algn="l">
              <a:lnSpc>
                <a:spcPct val="100000"/>
              </a:lnSpc>
              <a:spcBef>
                <a:spcPts val="600"/>
              </a:spcBef>
              <a:spcAft>
                <a:spcPts val="0"/>
              </a:spcAft>
              <a:buClr>
                <a:srgbClr val="000000"/>
              </a:buClr>
              <a:buSzPts val="1200"/>
              <a:buFont typeface="Open Sans"/>
              <a:buChar char="•"/>
            </a:pPr>
            <a:r>
              <a:rPr lang="en-GB" sz="2200">
                <a:solidFill>
                  <a:srgbClr val="000000"/>
                </a:solidFill>
                <a:latin typeface="Open Sans"/>
                <a:ea typeface="Open Sans"/>
                <a:cs typeface="Open Sans"/>
                <a:sym typeface="Open Sans"/>
              </a:rPr>
              <a:t>Beliefs/perceptions/ practices around an outbreak or a disease</a:t>
            </a:r>
            <a:endParaRPr sz="1000"/>
          </a:p>
          <a:p>
            <a:pPr indent="-292100" lvl="0" marL="342900" rtl="0" algn="l">
              <a:lnSpc>
                <a:spcPct val="100000"/>
              </a:lnSpc>
              <a:spcBef>
                <a:spcPts val="600"/>
              </a:spcBef>
              <a:spcAft>
                <a:spcPts val="0"/>
              </a:spcAft>
              <a:buClr>
                <a:srgbClr val="000000"/>
              </a:buClr>
              <a:buSzPts val="1200"/>
              <a:buFont typeface="Open Sans"/>
              <a:buChar char="•"/>
            </a:pPr>
            <a:r>
              <a:rPr i="0" lang="en-GB" sz="2200" u="none" cap="none" strike="noStrike">
                <a:solidFill>
                  <a:srgbClr val="000000"/>
                </a:solidFill>
                <a:latin typeface="Open Sans"/>
                <a:ea typeface="Open Sans"/>
                <a:cs typeface="Open Sans"/>
                <a:sym typeface="Open Sans"/>
              </a:rPr>
              <a:t>Experiences with the disease, perceived social impacts</a:t>
            </a:r>
            <a:endParaRPr sz="1000"/>
          </a:p>
          <a:p>
            <a:pPr indent="0" lvl="0" marL="38100" rtl="0" algn="l">
              <a:lnSpc>
                <a:spcPct val="100000"/>
              </a:lnSpc>
              <a:spcBef>
                <a:spcPts val="600"/>
              </a:spcBef>
              <a:spcAft>
                <a:spcPts val="0"/>
              </a:spcAft>
              <a:buClr>
                <a:srgbClr val="000000"/>
              </a:buClr>
              <a:buSzPts val="1400"/>
              <a:buNone/>
            </a:pPr>
            <a:r>
              <a:rPr b="1" lang="en-GB" sz="2200">
                <a:solidFill>
                  <a:srgbClr val="000000"/>
                </a:solidFill>
                <a:latin typeface="Open Sans"/>
                <a:ea typeface="Open Sans"/>
                <a:cs typeface="Open Sans"/>
                <a:sym typeface="Open Sans"/>
              </a:rPr>
              <a:t>2. Identify existing tools/resources</a:t>
            </a:r>
            <a:r>
              <a:rPr b="1" lang="en-GB" sz="2400">
                <a:solidFill>
                  <a:srgbClr val="000000"/>
                </a:solidFill>
                <a:latin typeface="Calibri"/>
                <a:ea typeface="Calibri"/>
                <a:cs typeface="Calibri"/>
                <a:sym typeface="Calibri"/>
              </a:rPr>
              <a:t> 🡪</a:t>
            </a:r>
            <a:endParaRPr b="1" i="0" sz="2400" u="none" cap="none" strike="noStrike">
              <a:solidFill>
                <a:srgbClr val="000000"/>
              </a:solidFill>
              <a:latin typeface="Calibri"/>
              <a:ea typeface="Calibri"/>
              <a:cs typeface="Calibri"/>
              <a:sym typeface="Calibri"/>
            </a:endParaRPr>
          </a:p>
        </p:txBody>
      </p:sp>
      <p:sp>
        <p:nvSpPr>
          <p:cNvPr id="277" name="Google Shape;277;p2"/>
          <p:cNvSpPr txBox="1"/>
          <p:nvPr/>
        </p:nvSpPr>
        <p:spPr>
          <a:xfrm>
            <a:off x="5605669" y="1101389"/>
            <a:ext cx="2782957" cy="3293209"/>
          </a:xfrm>
          <a:prstGeom prst="rect">
            <a:avLst/>
          </a:prstGeom>
          <a:noFill/>
          <a:ln cap="flat" cmpd="sng" w="34925">
            <a:solidFill>
              <a:srgbClr val="C55A11"/>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RESOURCES FOR DEVELOPING RQA TOOLS: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2E6B"/>
                </a:solidFill>
                <a:latin typeface="Lato"/>
                <a:ea typeface="Lato"/>
                <a:cs typeface="Lato"/>
                <a:sym typeface="Lato"/>
                <a:hlinkClick r:id="rId3">
                  <a:extLst>
                    <a:ext uri="{A12FA001-AC4F-418D-AE19-62706E023703}">
                      <ahyp:hlinkClr val="tx"/>
                    </a:ext>
                  </a:extLst>
                </a:hlinkClick>
              </a:rPr>
              <a:t>Bank of Risk Communication and Community Engagement Assessments, Surveys, and Feedback Tools</a:t>
            </a:r>
            <a:endParaRPr b="0" i="0" sz="1400" u="none" cap="none" strike="noStrike">
              <a:solidFill>
                <a:srgbClr val="002E6B"/>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hlinkClick r:id="rId4">
                  <a:extLst>
                    <a:ext uri="{A12FA001-AC4F-418D-AE19-62706E023703}">
                      <ahyp:hlinkClr val="tx"/>
                    </a:ext>
                  </a:extLst>
                </a:hlinkClick>
              </a:rPr>
              <a:t>SSHAP Rapid Anthropological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hlinkClick r:id="rId5">
                  <a:extLst>
                    <a:ext uri="{A12FA001-AC4F-418D-AE19-62706E023703}">
                      <ahyp:hlinkClr val="tx"/>
                    </a:ext>
                  </a:extLst>
                </a:hlinkClick>
              </a:rPr>
              <a:t>Assessments in the Field</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hlinkClick r:id="rId6">
                  <a:extLst>
                    <a:ext uri="{A12FA001-AC4F-418D-AE19-62706E023703}">
                      <ahyp:hlinkClr val="tx"/>
                    </a:ext>
                  </a:extLst>
                </a:hlinkClick>
              </a:rPr>
              <a:t>Collective Service Cholera Questions Bank</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282" name="Shape 282"/>
        <p:cNvGrpSpPr/>
        <p:nvPr/>
      </p:nvGrpSpPr>
      <p:grpSpPr>
        <a:xfrm>
          <a:off x="0" y="0"/>
          <a:ext cx="0" cy="0"/>
          <a:chOff x="0" y="0"/>
          <a:chExt cx="0" cy="0"/>
        </a:xfrm>
      </p:grpSpPr>
      <p:sp>
        <p:nvSpPr>
          <p:cNvPr id="283" name="Google Shape;283;g2ec30e58157_0_44"/>
          <p:cNvSpPr txBox="1"/>
          <p:nvPr>
            <p:ph type="title"/>
          </p:nvPr>
        </p:nvSpPr>
        <p:spPr>
          <a:xfrm>
            <a:off x="628650" y="525763"/>
            <a:ext cx="7886700" cy="812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solidFill>
                  <a:srgbClr val="0000FF"/>
                </a:solidFill>
              </a:rPr>
              <a:t>What is your AOE?</a:t>
            </a:r>
            <a:r>
              <a:rPr lang="en-GB" sz="2600"/>
              <a:t> What is your target population? What are your key questions? </a:t>
            </a:r>
            <a:endParaRPr/>
          </a:p>
        </p:txBody>
      </p:sp>
      <p:sp>
        <p:nvSpPr>
          <p:cNvPr id="284" name="Google Shape;284;g2ec30e58157_0_44"/>
          <p:cNvSpPr txBox="1"/>
          <p:nvPr/>
        </p:nvSpPr>
        <p:spPr>
          <a:xfrm>
            <a:off x="469875" y="1029525"/>
            <a:ext cx="80223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t/>
            </a:r>
            <a:endParaRPr b="1" i="0" sz="2300" u="none" cap="none" strike="noStrike">
              <a:solidFill>
                <a:srgbClr val="C55A11"/>
              </a:solidFill>
              <a:latin typeface="Open Sans"/>
              <a:ea typeface="Open Sans"/>
              <a:cs typeface="Open Sans"/>
              <a:sym typeface="Open Sans"/>
            </a:endParaRPr>
          </a:p>
        </p:txBody>
      </p:sp>
      <p:sp>
        <p:nvSpPr>
          <p:cNvPr id="285" name="Google Shape;285;g2ec30e58157_0_44"/>
          <p:cNvSpPr txBox="1"/>
          <p:nvPr/>
        </p:nvSpPr>
        <p:spPr>
          <a:xfrm>
            <a:off x="628650" y="1227775"/>
            <a:ext cx="7376100" cy="3159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rPr b="1" i="0" lang="en-GB" sz="2200" u="none" cap="none" strike="noStrike">
                <a:solidFill>
                  <a:schemeClr val="dk1"/>
                </a:solidFill>
                <a:latin typeface="Open Sans"/>
                <a:ea typeface="Open Sans"/>
                <a:cs typeface="Open Sans"/>
                <a:sym typeface="Open Sans"/>
              </a:rPr>
              <a:t>Area of enquiry (AOE)…? Topic sentence…?</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290" name="Shape 290"/>
        <p:cNvGrpSpPr/>
        <p:nvPr/>
      </p:nvGrpSpPr>
      <p:grpSpPr>
        <a:xfrm>
          <a:off x="0" y="0"/>
          <a:ext cx="0" cy="0"/>
          <a:chOff x="0" y="0"/>
          <a:chExt cx="0" cy="0"/>
        </a:xfrm>
      </p:grpSpPr>
      <p:sp>
        <p:nvSpPr>
          <p:cNvPr id="291" name="Google Shape;291;g2ec66b4afe4_0_38"/>
          <p:cNvSpPr txBox="1"/>
          <p:nvPr>
            <p:ph type="title"/>
          </p:nvPr>
        </p:nvSpPr>
        <p:spPr>
          <a:xfrm>
            <a:off x="628650" y="525763"/>
            <a:ext cx="7886700" cy="812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What is your AOE? </a:t>
            </a:r>
            <a:r>
              <a:rPr lang="en-GB" sz="2600">
                <a:solidFill>
                  <a:srgbClr val="2B9C67"/>
                </a:solidFill>
              </a:rPr>
              <a:t>What is your target population?</a:t>
            </a:r>
            <a:r>
              <a:rPr lang="en-GB" sz="2600"/>
              <a:t> </a:t>
            </a:r>
            <a:r>
              <a:rPr lang="en-GB" sz="2600">
                <a:solidFill>
                  <a:srgbClr val="0000FF"/>
                </a:solidFill>
              </a:rPr>
              <a:t>What are your key questions? </a:t>
            </a:r>
            <a:endParaRPr>
              <a:solidFill>
                <a:srgbClr val="0000FF"/>
              </a:solidFill>
            </a:endParaRPr>
          </a:p>
        </p:txBody>
      </p:sp>
      <p:sp>
        <p:nvSpPr>
          <p:cNvPr id="292" name="Google Shape;292;g2ec66b4afe4_0_38"/>
          <p:cNvSpPr txBox="1"/>
          <p:nvPr/>
        </p:nvSpPr>
        <p:spPr>
          <a:xfrm>
            <a:off x="469875" y="1312000"/>
            <a:ext cx="7376100" cy="3312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6999"/>
              </a:lnSpc>
              <a:spcBef>
                <a:spcPts val="0"/>
              </a:spcBef>
              <a:spcAft>
                <a:spcPts val="0"/>
              </a:spcAft>
              <a:buClr>
                <a:srgbClr val="000000"/>
              </a:buClr>
              <a:buSzPts val="2200"/>
              <a:buFont typeface="Arial"/>
              <a:buNone/>
            </a:pPr>
            <a:r>
              <a:rPr b="1" i="0" lang="en-GB" sz="2200" u="none" cap="none" strike="noStrike">
                <a:solidFill>
                  <a:schemeClr val="dk1"/>
                </a:solidFill>
                <a:latin typeface="Arial"/>
                <a:ea typeface="Arial"/>
                <a:cs typeface="Arial"/>
                <a:sym typeface="Arial"/>
              </a:rPr>
              <a:t>Develop your data collection tool (guides) on the basis of your area of enquiry (AOE) and target population. </a:t>
            </a:r>
            <a:endParaRPr b="1" i="0" sz="2200" u="none" cap="none" strike="noStrike">
              <a:solidFill>
                <a:schemeClr val="dk1"/>
              </a:solidFill>
              <a:latin typeface="Arial"/>
              <a:ea typeface="Arial"/>
              <a:cs typeface="Arial"/>
              <a:sym typeface="Arial"/>
            </a:endParaRPr>
          </a:p>
          <a:p>
            <a:pPr indent="0" lvl="0" marL="0" marR="0" rtl="0" algn="l">
              <a:lnSpc>
                <a:spcPct val="106999"/>
              </a:lnSpc>
              <a:spcBef>
                <a:spcPts val="80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368300" lvl="0" marL="457200" marR="0" rtl="0" algn="l">
              <a:lnSpc>
                <a:spcPct val="106999"/>
              </a:lnSpc>
              <a:spcBef>
                <a:spcPts val="80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Key Informant Interview (KII) Guide</a:t>
            </a:r>
            <a:endParaRPr b="0" i="0" sz="2200" u="none" cap="none" strike="noStrike">
              <a:solidFill>
                <a:schemeClr val="dk1"/>
              </a:solidFill>
              <a:latin typeface="Arial"/>
              <a:ea typeface="Arial"/>
              <a:cs typeface="Arial"/>
              <a:sym typeface="Arial"/>
            </a:endParaRPr>
          </a:p>
          <a:p>
            <a:pPr indent="-368300" lvl="0" marL="457200" marR="0" rtl="0" algn="l">
              <a:lnSpc>
                <a:spcPct val="106999"/>
              </a:lnSpc>
              <a:spcBef>
                <a:spcPts val="0"/>
              </a:spcBef>
              <a:spcAft>
                <a:spcPts val="0"/>
              </a:spcAft>
              <a:buClr>
                <a:schemeClr val="dk1"/>
              </a:buClr>
              <a:buSzPts val="2200"/>
              <a:buFont typeface="Arial"/>
              <a:buChar char="●"/>
            </a:pPr>
            <a:r>
              <a:rPr b="0" i="0" lang="en-GB" sz="2200" u="none" cap="none" strike="noStrike">
                <a:solidFill>
                  <a:schemeClr val="dk1"/>
                </a:solidFill>
                <a:latin typeface="Arial"/>
                <a:ea typeface="Arial"/>
                <a:cs typeface="Arial"/>
                <a:sym typeface="Arial"/>
              </a:rPr>
              <a:t>Focus Group Discussion (FGD) Guide</a:t>
            </a:r>
            <a:endParaRPr b="0" i="0" sz="2200" u="none" cap="none" strike="noStrike">
              <a:solidFill>
                <a:schemeClr val="dk1"/>
              </a:solidFill>
              <a:latin typeface="Arial"/>
              <a:ea typeface="Arial"/>
              <a:cs typeface="Arial"/>
              <a:sym typeface="Arial"/>
            </a:endParaRPr>
          </a:p>
          <a:p>
            <a:pPr indent="0" lvl="0" marL="0" marR="0" rtl="0" algn="l">
              <a:lnSpc>
                <a:spcPct val="128332"/>
              </a:lnSpc>
              <a:spcBef>
                <a:spcPts val="80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a:p>
            <a:pPr indent="0" lvl="0" marL="457200" marR="0" rtl="0" algn="l">
              <a:lnSpc>
                <a:spcPct val="128332"/>
              </a:lnSpc>
              <a:spcBef>
                <a:spcPts val="0"/>
              </a:spcBef>
              <a:spcAft>
                <a:spcPts val="0"/>
              </a:spcAft>
              <a:buClr>
                <a:srgbClr val="000000"/>
              </a:buClr>
              <a:buSzPts val="2200"/>
              <a:buFont typeface="Arial"/>
              <a:buNone/>
            </a:pPr>
            <a:r>
              <a:t/>
            </a:r>
            <a:endParaRPr b="1" i="0" sz="2200" u="none" cap="none" strike="noStrik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67" name="Shape 67"/>
        <p:cNvGrpSpPr/>
        <p:nvPr/>
      </p:nvGrpSpPr>
      <p:grpSpPr>
        <a:xfrm>
          <a:off x="0" y="0"/>
          <a:ext cx="0" cy="0"/>
          <a:chOff x="0" y="0"/>
          <a:chExt cx="0" cy="0"/>
        </a:xfrm>
      </p:grpSpPr>
      <p:sp>
        <p:nvSpPr>
          <p:cNvPr id="68" name="Google Shape;68;g2e46bb64f7b_0_1"/>
          <p:cNvSpPr txBox="1"/>
          <p:nvPr>
            <p:ph type="title"/>
          </p:nvPr>
        </p:nvSpPr>
        <p:spPr>
          <a:xfrm>
            <a:off x="4129850" y="363025"/>
            <a:ext cx="4418100" cy="9096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300"/>
              <a:t>Why is evidence needed? </a:t>
            </a:r>
            <a:endParaRPr sz="2300"/>
          </a:p>
          <a:p>
            <a:pPr indent="0" lvl="0" marL="0" rtl="0" algn="l">
              <a:lnSpc>
                <a:spcPct val="90000"/>
              </a:lnSpc>
              <a:spcBef>
                <a:spcPts val="0"/>
              </a:spcBef>
              <a:spcAft>
                <a:spcPts val="0"/>
              </a:spcAft>
              <a:buClr>
                <a:srgbClr val="2F9C67"/>
              </a:buClr>
              <a:buSzPts val="1800"/>
              <a:buFont typeface="Montserrat"/>
              <a:buNone/>
            </a:pPr>
            <a:r>
              <a:t/>
            </a:r>
            <a:endParaRPr/>
          </a:p>
          <a:p>
            <a:pPr indent="0" lvl="0" marL="0" rtl="0" algn="l">
              <a:lnSpc>
                <a:spcPct val="90000"/>
              </a:lnSpc>
              <a:spcBef>
                <a:spcPts val="0"/>
              </a:spcBef>
              <a:spcAft>
                <a:spcPts val="0"/>
              </a:spcAft>
              <a:buClr>
                <a:srgbClr val="2F9C67"/>
              </a:buClr>
              <a:buSzPts val="1800"/>
              <a:buFont typeface="Montserrat"/>
              <a:buNone/>
            </a:pPr>
            <a:r>
              <a:t/>
            </a:r>
            <a:endParaRPr/>
          </a:p>
        </p:txBody>
      </p:sp>
      <p:sp>
        <p:nvSpPr>
          <p:cNvPr id="69" name="Google Shape;69;g2e46bb64f7b_0_1"/>
          <p:cNvSpPr txBox="1"/>
          <p:nvPr/>
        </p:nvSpPr>
        <p:spPr>
          <a:xfrm>
            <a:off x="3825825" y="857250"/>
            <a:ext cx="5318400" cy="23088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90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Newly published WHO RCCE competency framework to guide skills-building for a competent RCCE workforce.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90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Includes behaviours, activities and tasks  for evidence-based RCCE.  </a:t>
            </a:r>
            <a:endParaRPr b="0" i="0" sz="2000" u="none" cap="none" strike="noStrike">
              <a:solidFill>
                <a:schemeClr val="dk1"/>
              </a:solidFill>
              <a:latin typeface="Open Sans"/>
              <a:ea typeface="Open Sans"/>
              <a:cs typeface="Open Sans"/>
              <a:sym typeface="Open Sans"/>
            </a:endParaRPr>
          </a:p>
          <a:p>
            <a:pPr indent="-355600" lvl="0" marL="457200" marR="0" rtl="0" algn="l">
              <a:lnSpc>
                <a:spcPct val="90000"/>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Rapid assessments is one approach to enhance evidence-based RCCE</a:t>
            </a:r>
            <a:endParaRPr b="0" i="0" sz="2000" u="none" cap="none" strike="noStrike">
              <a:solidFill>
                <a:schemeClr val="dk1"/>
              </a:solidFill>
              <a:latin typeface="Open Sans"/>
              <a:ea typeface="Open Sans"/>
              <a:cs typeface="Open Sans"/>
              <a:sym typeface="Open Sans"/>
            </a:endParaRPr>
          </a:p>
        </p:txBody>
      </p:sp>
      <p:pic>
        <p:nvPicPr>
          <p:cNvPr id="70" name="Google Shape;70;g2e46bb64f7b_0_1"/>
          <p:cNvPicPr preferRelativeResize="0"/>
          <p:nvPr/>
        </p:nvPicPr>
        <p:blipFill rotWithShape="1">
          <a:blip r:embed="rId3">
            <a:alphaModFix/>
          </a:blip>
          <a:srcRect b="0" l="0" r="0" t="0"/>
          <a:stretch/>
        </p:blipFill>
        <p:spPr>
          <a:xfrm>
            <a:off x="55175" y="0"/>
            <a:ext cx="3770661" cy="2912849"/>
          </a:xfrm>
          <a:prstGeom prst="rect">
            <a:avLst/>
          </a:prstGeom>
          <a:noFill/>
          <a:ln>
            <a:noFill/>
          </a:ln>
        </p:spPr>
      </p:pic>
      <p:pic>
        <p:nvPicPr>
          <p:cNvPr id="71" name="Google Shape;71;g2e46bb64f7b_0_1"/>
          <p:cNvPicPr preferRelativeResize="0"/>
          <p:nvPr/>
        </p:nvPicPr>
        <p:blipFill rotWithShape="1">
          <a:blip r:embed="rId4">
            <a:alphaModFix/>
          </a:blip>
          <a:srcRect b="1763" l="2324" r="8917" t="1765"/>
          <a:stretch/>
        </p:blipFill>
        <p:spPr>
          <a:xfrm>
            <a:off x="2116250" y="3166050"/>
            <a:ext cx="6767327" cy="2230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
          <p:cNvSpPr txBox="1"/>
          <p:nvPr>
            <p:ph type="title"/>
          </p:nvPr>
        </p:nvSpPr>
        <p:spPr>
          <a:xfrm>
            <a:off x="628650" y="537795"/>
            <a:ext cx="7886700" cy="591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1800"/>
              <a:buFont typeface="Arial"/>
              <a:buNone/>
            </a:pPr>
            <a:r>
              <a:rPr lang="en-GB"/>
              <a:t>Methods for developing the tool </a:t>
            </a:r>
            <a:endParaRPr/>
          </a:p>
          <a:p>
            <a:pPr indent="0" lvl="0" marL="0" rtl="0" algn="l">
              <a:lnSpc>
                <a:spcPct val="90000"/>
              </a:lnSpc>
              <a:spcBef>
                <a:spcPts val="0"/>
              </a:spcBef>
              <a:spcAft>
                <a:spcPts val="0"/>
              </a:spcAft>
              <a:buSzPts val="1800"/>
              <a:buNone/>
            </a:pPr>
            <a:r>
              <a:t/>
            </a:r>
            <a:endParaRPr/>
          </a:p>
        </p:txBody>
      </p:sp>
      <p:sp>
        <p:nvSpPr>
          <p:cNvPr id="299" name="Google Shape;299;p3"/>
          <p:cNvSpPr txBox="1"/>
          <p:nvPr>
            <p:ph idx="1" type="body"/>
          </p:nvPr>
        </p:nvSpPr>
        <p:spPr>
          <a:xfrm>
            <a:off x="339367" y="950270"/>
            <a:ext cx="4677906" cy="356797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600"/>
              </a:spcBef>
              <a:spcAft>
                <a:spcPts val="0"/>
              </a:spcAft>
              <a:buClr>
                <a:srgbClr val="000000"/>
              </a:buClr>
              <a:buSzPts val="1400"/>
              <a:buNone/>
            </a:pPr>
            <a:r>
              <a:rPr b="1" i="0" lang="en-GB" sz="2200" u="none" cap="none" strike="noStrike">
                <a:solidFill>
                  <a:srgbClr val="000000"/>
                </a:solidFill>
                <a:latin typeface="Calibri"/>
                <a:ea typeface="Calibri"/>
                <a:cs typeface="Calibri"/>
                <a:sym typeface="Calibri"/>
              </a:rPr>
              <a:t>Develop the data collection tool</a:t>
            </a:r>
            <a:endParaRPr/>
          </a:p>
          <a:p>
            <a:pPr indent="-304800" lvl="0" marL="342900" rtl="0" algn="l">
              <a:lnSpc>
                <a:spcPct val="100000"/>
              </a:lnSpc>
              <a:spcBef>
                <a:spcPts val="600"/>
              </a:spcBef>
              <a:spcAft>
                <a:spcPts val="0"/>
              </a:spcAft>
              <a:buClr>
                <a:srgbClr val="000000"/>
              </a:buClr>
              <a:buSzPts val="1400"/>
              <a:buChar char="•"/>
            </a:pPr>
            <a:r>
              <a:rPr lang="en-GB" sz="2200">
                <a:solidFill>
                  <a:srgbClr val="000000"/>
                </a:solidFill>
                <a:latin typeface="Calibri"/>
                <a:ea typeface="Calibri"/>
                <a:cs typeface="Calibri"/>
                <a:sym typeface="Calibri"/>
              </a:rPr>
              <a:t>Whenever possible, keep questions </a:t>
            </a:r>
            <a:r>
              <a:rPr b="1" lang="en-GB" sz="2200">
                <a:solidFill>
                  <a:srgbClr val="000000"/>
                </a:solidFill>
                <a:latin typeface="Calibri"/>
                <a:ea typeface="Calibri"/>
                <a:cs typeface="Calibri"/>
                <a:sym typeface="Calibri"/>
              </a:rPr>
              <a:t>open-ended </a:t>
            </a:r>
            <a:r>
              <a:rPr lang="en-GB" sz="2200">
                <a:solidFill>
                  <a:srgbClr val="000000"/>
                </a:solidFill>
                <a:latin typeface="Calibri"/>
                <a:ea typeface="Calibri"/>
                <a:cs typeface="Calibri"/>
                <a:sym typeface="Calibri"/>
              </a:rPr>
              <a:t>(not yes/no 🡪 not a survey)</a:t>
            </a:r>
            <a:endParaRPr sz="2200">
              <a:solidFill>
                <a:srgbClr val="000000"/>
              </a:solidFill>
              <a:latin typeface="Calibri"/>
              <a:ea typeface="Calibri"/>
              <a:cs typeface="Calibri"/>
              <a:sym typeface="Calibri"/>
            </a:endParaRPr>
          </a:p>
          <a:p>
            <a:pPr indent="-304800" lvl="0" marL="342900" rtl="0" algn="l">
              <a:lnSpc>
                <a:spcPct val="100000"/>
              </a:lnSpc>
              <a:spcBef>
                <a:spcPts val="600"/>
              </a:spcBef>
              <a:spcAft>
                <a:spcPts val="0"/>
              </a:spcAft>
              <a:buClr>
                <a:srgbClr val="000000"/>
              </a:buClr>
              <a:buSzPts val="1400"/>
              <a:buChar char="•"/>
            </a:pPr>
            <a:r>
              <a:rPr lang="en-GB" sz="2200">
                <a:solidFill>
                  <a:srgbClr val="000000"/>
                </a:solidFill>
                <a:latin typeface="Calibri"/>
                <a:ea typeface="Calibri"/>
                <a:cs typeface="Calibri"/>
                <a:sym typeface="Calibri"/>
              </a:rPr>
              <a:t>Identify and </a:t>
            </a:r>
            <a:r>
              <a:rPr b="1" lang="en-GB" sz="2200">
                <a:solidFill>
                  <a:srgbClr val="000000"/>
                </a:solidFill>
                <a:latin typeface="Calibri"/>
                <a:ea typeface="Calibri"/>
                <a:cs typeface="Calibri"/>
                <a:sym typeface="Calibri"/>
              </a:rPr>
              <a:t>include probes </a:t>
            </a:r>
            <a:r>
              <a:rPr lang="en-GB" sz="2200">
                <a:solidFill>
                  <a:srgbClr val="000000"/>
                </a:solidFill>
                <a:latin typeface="Calibri"/>
                <a:ea typeface="Calibri"/>
                <a:cs typeface="Calibri"/>
                <a:sym typeface="Calibri"/>
              </a:rPr>
              <a:t>and </a:t>
            </a:r>
            <a:r>
              <a:rPr b="1" lang="en-GB" sz="2200">
                <a:solidFill>
                  <a:srgbClr val="000000"/>
                </a:solidFill>
                <a:latin typeface="Calibri"/>
                <a:ea typeface="Calibri"/>
                <a:cs typeface="Calibri"/>
                <a:sym typeface="Calibri"/>
              </a:rPr>
              <a:t>alternate wording for questions </a:t>
            </a:r>
            <a:r>
              <a:rPr lang="en-GB" sz="2200">
                <a:solidFill>
                  <a:srgbClr val="000000"/>
                </a:solidFill>
                <a:latin typeface="Calibri"/>
                <a:ea typeface="Calibri"/>
                <a:cs typeface="Calibri"/>
                <a:sym typeface="Calibri"/>
              </a:rPr>
              <a:t>that may be challenging to interpret</a:t>
            </a:r>
            <a:endParaRPr/>
          </a:p>
        </p:txBody>
      </p:sp>
      <p:pic>
        <p:nvPicPr>
          <p:cNvPr id="300" name="Google Shape;300;p3"/>
          <p:cNvPicPr preferRelativeResize="0"/>
          <p:nvPr/>
        </p:nvPicPr>
        <p:blipFill rotWithShape="1">
          <a:blip r:embed="rId3">
            <a:alphaModFix/>
          </a:blip>
          <a:srcRect b="0" l="0" r="0" t="0"/>
          <a:stretch/>
        </p:blipFill>
        <p:spPr>
          <a:xfrm>
            <a:off x="5166494" y="189542"/>
            <a:ext cx="2570531" cy="3262929"/>
          </a:xfrm>
          <a:prstGeom prst="rect">
            <a:avLst/>
          </a:prstGeom>
          <a:noFill/>
          <a:ln>
            <a:noFill/>
          </a:ln>
          <a:effectLst>
            <a:outerShdw blurRad="292100" rotWithShape="0" algn="tl" dir="2700000" dist="139700">
              <a:srgbClr val="333333">
                <a:alpha val="63529"/>
              </a:srgbClr>
            </a:outerShdw>
          </a:effectLst>
        </p:spPr>
      </p:pic>
      <p:pic>
        <p:nvPicPr>
          <p:cNvPr id="301" name="Google Shape;301;p3"/>
          <p:cNvPicPr preferRelativeResize="0"/>
          <p:nvPr/>
        </p:nvPicPr>
        <p:blipFill rotWithShape="1">
          <a:blip r:embed="rId4">
            <a:alphaModFix/>
          </a:blip>
          <a:srcRect b="35312" l="0" r="0" t="0"/>
          <a:stretch/>
        </p:blipFill>
        <p:spPr>
          <a:xfrm>
            <a:off x="6085237" y="2576539"/>
            <a:ext cx="2947445" cy="2566961"/>
          </a:xfrm>
          <a:prstGeom prst="rect">
            <a:avLst/>
          </a:prstGeom>
          <a:noFill/>
          <a:ln>
            <a:noFill/>
          </a:ln>
          <a:effectLst>
            <a:outerShdw blurRad="292100" rotWithShape="0" algn="tl" dir="2700000" dist="139700">
              <a:srgbClr val="333333">
                <a:alpha val="63529"/>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
          <p:cNvSpPr txBox="1"/>
          <p:nvPr>
            <p:ph type="title"/>
          </p:nvPr>
        </p:nvSpPr>
        <p:spPr>
          <a:xfrm>
            <a:off x="628650" y="537795"/>
            <a:ext cx="7886700" cy="591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chemeClr val="dk1"/>
              </a:buClr>
              <a:buSzPts val="1800"/>
              <a:buFont typeface="Arial"/>
              <a:buNone/>
            </a:pPr>
            <a:r>
              <a:rPr lang="en-GB"/>
              <a:t>Methods for developing the tool  </a:t>
            </a:r>
            <a:endParaRPr/>
          </a:p>
          <a:p>
            <a:pPr indent="0" lvl="0" marL="0" rtl="0" algn="l">
              <a:lnSpc>
                <a:spcPct val="90000"/>
              </a:lnSpc>
              <a:spcBef>
                <a:spcPts val="0"/>
              </a:spcBef>
              <a:spcAft>
                <a:spcPts val="0"/>
              </a:spcAft>
              <a:buSzPts val="1800"/>
              <a:buNone/>
            </a:pPr>
            <a:r>
              <a:t/>
            </a:r>
            <a:endParaRPr/>
          </a:p>
        </p:txBody>
      </p:sp>
      <p:sp>
        <p:nvSpPr>
          <p:cNvPr id="308" name="Google Shape;308;p4"/>
          <p:cNvSpPr txBox="1"/>
          <p:nvPr>
            <p:ph idx="1" type="body"/>
          </p:nvPr>
        </p:nvSpPr>
        <p:spPr>
          <a:xfrm>
            <a:off x="355275" y="928025"/>
            <a:ext cx="5284500" cy="41469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600"/>
              </a:spcBef>
              <a:spcAft>
                <a:spcPts val="0"/>
              </a:spcAft>
              <a:buClr>
                <a:srgbClr val="000000"/>
              </a:buClr>
              <a:buSzPts val="1514"/>
              <a:buNone/>
            </a:pPr>
            <a:r>
              <a:rPr b="1" i="0" lang="en-GB" sz="2400" u="none" cap="none" strike="noStrike">
                <a:solidFill>
                  <a:srgbClr val="000000"/>
                </a:solidFill>
                <a:latin typeface="Calibri"/>
                <a:ea typeface="Calibri"/>
                <a:cs typeface="Calibri"/>
                <a:sym typeface="Calibri"/>
              </a:rPr>
              <a:t>Develop the data collection tool (cont</a:t>
            </a:r>
            <a:r>
              <a:rPr b="1" lang="en-GB" sz="2400">
                <a:solidFill>
                  <a:srgbClr val="000000"/>
                </a:solidFill>
                <a:latin typeface="Calibri"/>
                <a:ea typeface="Calibri"/>
                <a:cs typeface="Calibri"/>
                <a:sym typeface="Calibri"/>
              </a:rPr>
              <a:t>’d)</a:t>
            </a:r>
            <a:endParaRPr b="0" i="0" sz="2400" u="none" cap="none" strike="noStrike">
              <a:solidFill>
                <a:srgbClr val="000000"/>
              </a:solidFill>
              <a:latin typeface="Calibri"/>
              <a:ea typeface="Calibri"/>
              <a:cs typeface="Calibri"/>
              <a:sym typeface="Calibri"/>
            </a:endParaRPr>
          </a:p>
          <a:p>
            <a:pPr indent="-312008" lvl="0" marL="342900" rtl="0" algn="l">
              <a:lnSpc>
                <a:spcPct val="100000"/>
              </a:lnSpc>
              <a:spcBef>
                <a:spcPts val="600"/>
              </a:spcBef>
              <a:spcAft>
                <a:spcPts val="0"/>
              </a:spcAft>
              <a:buClr>
                <a:srgbClr val="000000"/>
              </a:buClr>
              <a:buSzPts val="1514"/>
              <a:buChar char="•"/>
            </a:pPr>
            <a:r>
              <a:rPr b="0" i="0" lang="en-GB" sz="2400" u="none" cap="none" strike="noStrike">
                <a:solidFill>
                  <a:srgbClr val="000000"/>
                </a:solidFill>
                <a:latin typeface="Calibri"/>
                <a:ea typeface="Calibri"/>
                <a:cs typeface="Calibri"/>
                <a:sym typeface="Calibri"/>
              </a:rPr>
              <a:t>Start with </a:t>
            </a:r>
            <a:r>
              <a:rPr b="1" i="0" lang="en-GB" sz="2400" u="none" cap="none" strike="noStrike">
                <a:solidFill>
                  <a:srgbClr val="000000"/>
                </a:solidFill>
                <a:latin typeface="Calibri"/>
                <a:ea typeface="Calibri"/>
                <a:cs typeface="Calibri"/>
                <a:sym typeface="Calibri"/>
              </a:rPr>
              <a:t>sociodemographic questions </a:t>
            </a:r>
            <a:r>
              <a:rPr b="0" i="0" lang="en-GB" sz="2400" u="none" cap="none" strike="noStrike">
                <a:solidFill>
                  <a:srgbClr val="000000"/>
                </a:solidFill>
                <a:latin typeface="Calibri"/>
                <a:ea typeface="Calibri"/>
                <a:cs typeface="Calibri"/>
                <a:sym typeface="Calibri"/>
              </a:rPr>
              <a:t>(less emotionally charged, build rapport)</a:t>
            </a:r>
            <a:endParaRPr/>
          </a:p>
          <a:p>
            <a:pPr indent="-312008" lvl="0" marL="342900" rtl="0" algn="l">
              <a:lnSpc>
                <a:spcPct val="100000"/>
              </a:lnSpc>
              <a:spcBef>
                <a:spcPts val="600"/>
              </a:spcBef>
              <a:spcAft>
                <a:spcPts val="0"/>
              </a:spcAft>
              <a:buClr>
                <a:srgbClr val="000000"/>
              </a:buClr>
              <a:buSzPts val="1514"/>
              <a:buChar char="•"/>
            </a:pPr>
            <a:r>
              <a:rPr b="0" i="0" lang="en-GB" sz="2400" u="none" cap="none" strike="noStrike">
                <a:solidFill>
                  <a:srgbClr val="000000"/>
                </a:solidFill>
                <a:latin typeface="Calibri"/>
                <a:ea typeface="Calibri"/>
                <a:cs typeface="Calibri"/>
                <a:sym typeface="Calibri"/>
              </a:rPr>
              <a:t>Group questions </a:t>
            </a:r>
            <a:r>
              <a:rPr b="1" i="0" lang="en-GB" sz="2400" u="none" cap="none" strike="noStrike">
                <a:solidFill>
                  <a:srgbClr val="000000"/>
                </a:solidFill>
                <a:latin typeface="Calibri"/>
                <a:ea typeface="Calibri"/>
                <a:cs typeface="Calibri"/>
                <a:sym typeface="Calibri"/>
              </a:rPr>
              <a:t>by thematic area</a:t>
            </a:r>
            <a:endParaRPr b="1" sz="2400">
              <a:solidFill>
                <a:srgbClr val="000000"/>
              </a:solidFill>
              <a:latin typeface="Calibri"/>
              <a:ea typeface="Calibri"/>
              <a:cs typeface="Calibri"/>
              <a:sym typeface="Calibri"/>
            </a:endParaRPr>
          </a:p>
          <a:p>
            <a:pPr indent="-312008" lvl="0" marL="342900" rtl="0" algn="l">
              <a:lnSpc>
                <a:spcPct val="100000"/>
              </a:lnSpc>
              <a:spcBef>
                <a:spcPts val="600"/>
              </a:spcBef>
              <a:spcAft>
                <a:spcPts val="0"/>
              </a:spcAft>
              <a:buClr>
                <a:srgbClr val="000000"/>
              </a:buClr>
              <a:buSzPts val="1514"/>
              <a:buChar char="•"/>
            </a:pPr>
            <a:r>
              <a:rPr lang="en-GB" sz="2400">
                <a:solidFill>
                  <a:srgbClr val="000000"/>
                </a:solidFill>
                <a:latin typeface="Calibri"/>
                <a:ea typeface="Calibri"/>
                <a:cs typeface="Calibri"/>
                <a:sym typeface="Calibri"/>
              </a:rPr>
              <a:t>Order questions </a:t>
            </a:r>
            <a:r>
              <a:rPr b="1" lang="en-GB" sz="2400">
                <a:solidFill>
                  <a:srgbClr val="000000"/>
                </a:solidFill>
                <a:latin typeface="Calibri"/>
                <a:ea typeface="Calibri"/>
                <a:cs typeface="Calibri"/>
                <a:sym typeface="Calibri"/>
              </a:rPr>
              <a:t>chronologically</a:t>
            </a:r>
            <a:r>
              <a:rPr lang="en-GB" sz="2400">
                <a:solidFill>
                  <a:srgbClr val="000000"/>
                </a:solidFill>
                <a:latin typeface="Calibri"/>
                <a:ea typeface="Calibri"/>
                <a:cs typeface="Calibri"/>
                <a:sym typeface="Calibri"/>
              </a:rPr>
              <a:t>  when possible</a:t>
            </a:r>
            <a:endParaRPr/>
          </a:p>
          <a:p>
            <a:pPr indent="-312008" lvl="0" marL="342900" rtl="0" algn="l">
              <a:lnSpc>
                <a:spcPct val="100000"/>
              </a:lnSpc>
              <a:spcBef>
                <a:spcPts val="600"/>
              </a:spcBef>
              <a:spcAft>
                <a:spcPts val="0"/>
              </a:spcAft>
              <a:buClr>
                <a:srgbClr val="000000"/>
              </a:buClr>
              <a:buSzPts val="1514"/>
              <a:buChar char="•"/>
            </a:pPr>
            <a:r>
              <a:rPr b="1" lang="en-GB" sz="2400">
                <a:solidFill>
                  <a:srgbClr val="000000"/>
                </a:solidFill>
                <a:latin typeface="Calibri"/>
                <a:ea typeface="Calibri"/>
                <a:cs typeface="Calibri"/>
                <a:sym typeface="Calibri"/>
              </a:rPr>
              <a:t>Review</a:t>
            </a:r>
            <a:r>
              <a:rPr lang="en-GB" sz="2400">
                <a:solidFill>
                  <a:srgbClr val="000000"/>
                </a:solidFill>
                <a:latin typeface="Calibri"/>
                <a:ea typeface="Calibri"/>
                <a:cs typeface="Calibri"/>
                <a:sym typeface="Calibri"/>
              </a:rPr>
              <a:t> and </a:t>
            </a:r>
            <a:r>
              <a:rPr b="1" lang="en-GB" sz="2400">
                <a:solidFill>
                  <a:srgbClr val="000000"/>
                </a:solidFill>
                <a:latin typeface="Calibri"/>
                <a:ea typeface="Calibri"/>
                <a:cs typeface="Calibri"/>
                <a:sym typeface="Calibri"/>
              </a:rPr>
              <a:t>revise</a:t>
            </a:r>
            <a:r>
              <a:rPr lang="en-GB" sz="2400">
                <a:solidFill>
                  <a:srgbClr val="000000"/>
                </a:solidFill>
                <a:latin typeface="Calibri"/>
                <a:ea typeface="Calibri"/>
                <a:cs typeface="Calibri"/>
                <a:sym typeface="Calibri"/>
              </a:rPr>
              <a:t> tools with team </a:t>
            </a:r>
            <a:endParaRPr/>
          </a:p>
          <a:p>
            <a:pPr indent="-312008" lvl="0" marL="342900" rtl="0" algn="l">
              <a:lnSpc>
                <a:spcPct val="100000"/>
              </a:lnSpc>
              <a:spcBef>
                <a:spcPts val="600"/>
              </a:spcBef>
              <a:spcAft>
                <a:spcPts val="0"/>
              </a:spcAft>
              <a:buClr>
                <a:srgbClr val="000000"/>
              </a:buClr>
              <a:buSzPts val="1514"/>
              <a:buChar char="•"/>
            </a:pPr>
            <a:r>
              <a:rPr b="1" lang="en-GB" sz="2400">
                <a:solidFill>
                  <a:srgbClr val="000000"/>
                </a:solidFill>
                <a:latin typeface="Calibri"/>
                <a:ea typeface="Calibri"/>
                <a:cs typeface="Calibri"/>
                <a:sym typeface="Calibri"/>
              </a:rPr>
              <a:t>Pilot test </a:t>
            </a:r>
            <a:r>
              <a:rPr lang="en-GB" sz="2400">
                <a:solidFill>
                  <a:srgbClr val="000000"/>
                </a:solidFill>
                <a:latin typeface="Calibri"/>
                <a:ea typeface="Calibri"/>
                <a:cs typeface="Calibri"/>
                <a:sym typeface="Calibri"/>
              </a:rPr>
              <a:t>and </a:t>
            </a:r>
            <a:r>
              <a:rPr b="1" lang="en-GB" sz="2400">
                <a:solidFill>
                  <a:srgbClr val="000000"/>
                </a:solidFill>
                <a:latin typeface="Calibri"/>
                <a:ea typeface="Calibri"/>
                <a:cs typeface="Calibri"/>
                <a:sym typeface="Calibri"/>
              </a:rPr>
              <a:t>adapt</a:t>
            </a:r>
            <a:r>
              <a:rPr lang="en-GB" sz="2400">
                <a:solidFill>
                  <a:srgbClr val="000000"/>
                </a:solidFill>
                <a:latin typeface="Calibri"/>
                <a:ea typeface="Calibri"/>
                <a:cs typeface="Calibri"/>
                <a:sym typeface="Calibri"/>
              </a:rPr>
              <a:t> as needed</a:t>
            </a:r>
            <a:endParaRPr sz="2400">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514"/>
              <a:buNone/>
            </a:pPr>
            <a:r>
              <a:t/>
            </a:r>
            <a:endParaRPr b="1" i="0" sz="2200" u="none" cap="none" strike="noStrike">
              <a:solidFill>
                <a:srgbClr val="000000"/>
              </a:solidFill>
              <a:latin typeface="Calibri"/>
              <a:ea typeface="Calibri"/>
              <a:cs typeface="Calibri"/>
              <a:sym typeface="Calibri"/>
            </a:endParaRPr>
          </a:p>
        </p:txBody>
      </p:sp>
      <p:pic>
        <p:nvPicPr>
          <p:cNvPr id="309" name="Google Shape;309;p4"/>
          <p:cNvPicPr preferRelativeResize="0"/>
          <p:nvPr/>
        </p:nvPicPr>
        <p:blipFill rotWithShape="1">
          <a:blip r:embed="rId3">
            <a:alphaModFix/>
          </a:blip>
          <a:srcRect b="27461" l="0" r="0" t="0"/>
          <a:stretch/>
        </p:blipFill>
        <p:spPr>
          <a:xfrm>
            <a:off x="5397020" y="537796"/>
            <a:ext cx="3597334" cy="3792532"/>
          </a:xfrm>
          <a:prstGeom prst="rect">
            <a:avLst/>
          </a:prstGeom>
          <a:noFill/>
          <a:ln>
            <a:noFill/>
          </a:ln>
          <a:effectLst>
            <a:outerShdw blurRad="292100" rotWithShape="0" algn="tl" dir="2700000" dist="139700">
              <a:srgbClr val="333333">
                <a:alpha val="63529"/>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235"/>
          </a:srgbClr>
        </a:solidFill>
      </p:bgPr>
    </p:bg>
    <p:spTree>
      <p:nvGrpSpPr>
        <p:cNvPr id="314" name="Shape 314"/>
        <p:cNvGrpSpPr/>
        <p:nvPr/>
      </p:nvGrpSpPr>
      <p:grpSpPr>
        <a:xfrm>
          <a:off x="0" y="0"/>
          <a:ext cx="0" cy="0"/>
          <a:chOff x="0" y="0"/>
          <a:chExt cx="0" cy="0"/>
        </a:xfrm>
      </p:grpSpPr>
      <p:sp>
        <p:nvSpPr>
          <p:cNvPr id="315" name="Google Shape;315;g2e33434ed7d_1_171"/>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Using findings</a:t>
            </a:r>
            <a:endParaRPr/>
          </a:p>
        </p:txBody>
      </p:sp>
      <p:sp>
        <p:nvSpPr>
          <p:cNvPr id="316" name="Google Shape;316;g2e33434ed7d_1_171"/>
          <p:cNvSpPr txBox="1"/>
          <p:nvPr/>
        </p:nvSpPr>
        <p:spPr>
          <a:xfrm>
            <a:off x="3221250" y="1133725"/>
            <a:ext cx="5673900" cy="4312200"/>
          </a:xfrm>
          <a:prstGeom prst="rect">
            <a:avLst/>
          </a:prstGeom>
          <a:noFill/>
          <a:ln>
            <a:noFill/>
          </a:ln>
        </p:spPr>
        <p:txBody>
          <a:bodyPr anchorCtr="0" anchor="t" bIns="45700" lIns="91425" spcFirstLastPara="1" rIns="91425" wrap="square" tIns="45700">
            <a:spAutoFit/>
          </a:bodyPr>
          <a:lstStyle/>
          <a:p>
            <a:pPr indent="457200" lvl="0" marL="0" marR="0" rtl="0" algn="l">
              <a:lnSpc>
                <a:spcPct val="98181"/>
              </a:lnSpc>
              <a:spcBef>
                <a:spcPts val="1000"/>
              </a:spcBef>
              <a:spcAft>
                <a:spcPts val="0"/>
              </a:spcAft>
              <a:buClr>
                <a:srgbClr val="000000"/>
              </a:buClr>
              <a:buSzPts val="2000"/>
              <a:buFont typeface="Arial"/>
              <a:buNone/>
            </a:pPr>
            <a:r>
              <a:rPr b="1" i="0" lang="en-GB" sz="1700" u="none" cap="none" strike="noStrike">
                <a:solidFill>
                  <a:srgbClr val="D90368"/>
                </a:solidFill>
                <a:latin typeface="Open Sans"/>
                <a:ea typeface="Open Sans"/>
                <a:cs typeface="Open Sans"/>
                <a:sym typeface="Open Sans"/>
              </a:rPr>
              <a:t>Consider: </a:t>
            </a:r>
            <a:endParaRPr b="1" i="0" sz="1700" u="none" cap="none" strike="noStrike">
              <a:solidFill>
                <a:srgbClr val="D90368"/>
              </a:solidFill>
              <a:latin typeface="Open Sans"/>
              <a:ea typeface="Open Sans"/>
              <a:cs typeface="Open Sans"/>
              <a:sym typeface="Open Sans"/>
            </a:endParaRPr>
          </a:p>
          <a:p>
            <a:pPr indent="-336550" lvl="1" marL="914400" marR="0" rtl="0" algn="l">
              <a:lnSpc>
                <a:spcPct val="98181"/>
              </a:lnSpc>
              <a:spcBef>
                <a:spcPts val="1000"/>
              </a:spcBef>
              <a:spcAft>
                <a:spcPts val="0"/>
              </a:spcAft>
              <a:buClr>
                <a:srgbClr val="204669"/>
              </a:buClr>
              <a:buSzPts val="1700"/>
              <a:buFont typeface="Arial"/>
              <a:buChar char="•"/>
            </a:pPr>
            <a:r>
              <a:rPr b="0" i="0" lang="en-GB" sz="1700" u="none" cap="none" strike="noStrike">
                <a:solidFill>
                  <a:schemeClr val="dk1"/>
                </a:solidFill>
                <a:latin typeface="Open Sans"/>
                <a:ea typeface="Open Sans"/>
                <a:cs typeface="Open Sans"/>
                <a:sym typeface="Open Sans"/>
              </a:rPr>
              <a:t>Who are your key audiences / stakeholders? What are their:</a:t>
            </a:r>
            <a:endParaRPr b="0" i="0" sz="1700" u="none" cap="none" strike="noStrike">
              <a:solidFill>
                <a:schemeClr val="dk1"/>
              </a:solidFill>
              <a:latin typeface="Open Sans"/>
              <a:ea typeface="Open Sans"/>
              <a:cs typeface="Open Sans"/>
              <a:sym typeface="Open Sans"/>
            </a:endParaRPr>
          </a:p>
          <a:p>
            <a:pPr indent="-336550" lvl="2" marL="13716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Interests and priorities</a:t>
            </a:r>
            <a:endParaRPr b="0" i="0" sz="1700" u="none" cap="none" strike="noStrike">
              <a:solidFill>
                <a:schemeClr val="dk1"/>
              </a:solidFill>
              <a:latin typeface="Open Sans"/>
              <a:ea typeface="Open Sans"/>
              <a:cs typeface="Open Sans"/>
              <a:sym typeface="Open Sans"/>
            </a:endParaRPr>
          </a:p>
          <a:p>
            <a:pPr indent="-336550" lvl="2" marL="13716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Opinions</a:t>
            </a:r>
            <a:endParaRPr b="0" i="0" sz="1700" u="none" cap="none" strike="noStrike">
              <a:solidFill>
                <a:schemeClr val="dk1"/>
              </a:solidFill>
              <a:latin typeface="Open Sans"/>
              <a:ea typeface="Open Sans"/>
              <a:cs typeface="Open Sans"/>
              <a:sym typeface="Open Sans"/>
            </a:endParaRPr>
          </a:p>
          <a:p>
            <a:pPr indent="-336550" lvl="2" marL="13716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(Political) motivations and goals</a:t>
            </a:r>
            <a:endParaRPr b="0" i="0" sz="1700" u="none" cap="none" strike="noStrike">
              <a:solidFill>
                <a:schemeClr val="dk1"/>
              </a:solidFill>
              <a:latin typeface="Open Sans"/>
              <a:ea typeface="Open Sans"/>
              <a:cs typeface="Open Sans"/>
              <a:sym typeface="Open Sans"/>
            </a:endParaRPr>
          </a:p>
          <a:p>
            <a:pPr indent="-336550" lvl="2" marL="13716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Blockages for action </a:t>
            </a:r>
            <a:endParaRPr b="0" i="0" sz="1700" u="none" cap="none" strike="noStrike">
              <a:solidFill>
                <a:schemeClr val="dk1"/>
              </a:solidFill>
              <a:latin typeface="Open Sans"/>
              <a:ea typeface="Open Sans"/>
              <a:cs typeface="Open Sans"/>
              <a:sym typeface="Open Sans"/>
            </a:endParaRPr>
          </a:p>
          <a:p>
            <a:pPr indent="-336550" lvl="2" marL="13716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Language</a:t>
            </a:r>
            <a:endParaRPr b="0" i="0" sz="1700" u="none" cap="none" strike="noStrike">
              <a:solidFill>
                <a:schemeClr val="dk1"/>
              </a:solidFill>
              <a:latin typeface="Open Sans"/>
              <a:ea typeface="Open Sans"/>
              <a:cs typeface="Open Sans"/>
              <a:sym typeface="Open Sans"/>
            </a:endParaRPr>
          </a:p>
          <a:p>
            <a:pPr indent="-336550" lvl="1" marL="9144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What format works best for your audience - use different formats for different audiences.</a:t>
            </a:r>
            <a:endParaRPr b="0" i="0" sz="1700" u="none" cap="none" strike="noStrike">
              <a:solidFill>
                <a:schemeClr val="dk1"/>
              </a:solidFill>
              <a:latin typeface="Open Sans"/>
              <a:ea typeface="Open Sans"/>
              <a:cs typeface="Open Sans"/>
              <a:sym typeface="Open Sans"/>
            </a:endParaRPr>
          </a:p>
          <a:p>
            <a:pPr indent="-336550" lvl="1" marL="9144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Use different events and existing channels to have maximum impact </a:t>
            </a:r>
            <a:endParaRPr b="0" i="0" sz="1700" u="none" cap="none" strike="noStrike">
              <a:solidFill>
                <a:schemeClr val="dk1"/>
              </a:solidFill>
              <a:latin typeface="Open Sans"/>
              <a:ea typeface="Open Sans"/>
              <a:cs typeface="Open Sans"/>
              <a:sym typeface="Open Sans"/>
            </a:endParaRPr>
          </a:p>
          <a:p>
            <a:pPr indent="0" lvl="0" marL="0" marR="0" rtl="0" algn="l">
              <a:lnSpc>
                <a:spcPct val="128332"/>
              </a:lnSpc>
              <a:spcBef>
                <a:spcPts val="0"/>
              </a:spcBef>
              <a:spcAft>
                <a:spcPts val="0"/>
              </a:spcAft>
              <a:buClr>
                <a:srgbClr val="000000"/>
              </a:buClr>
              <a:buSzPts val="1600"/>
              <a:buFont typeface="Arial"/>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e33434ed7d_1_171"/>
          <p:cNvSpPr txBox="1"/>
          <p:nvPr/>
        </p:nvSpPr>
        <p:spPr>
          <a:xfrm>
            <a:off x="342225" y="1060200"/>
            <a:ext cx="3348000" cy="3023100"/>
          </a:xfrm>
          <a:prstGeom prst="rect">
            <a:avLst/>
          </a:prstGeom>
          <a:noFill/>
          <a:ln>
            <a:noFill/>
          </a:ln>
        </p:spPr>
        <p:txBody>
          <a:bodyPr anchorCtr="0" anchor="t" bIns="91425" lIns="91425" spcFirstLastPara="1" rIns="91425" wrap="square" tIns="91425">
            <a:noAutofit/>
          </a:bodyPr>
          <a:lstStyle/>
          <a:p>
            <a:pPr indent="0" lvl="0" marL="0" marR="0" rtl="0" algn="l">
              <a:lnSpc>
                <a:spcPct val="98181"/>
              </a:lnSpc>
              <a:spcBef>
                <a:spcPts val="1000"/>
              </a:spcBef>
              <a:spcAft>
                <a:spcPts val="0"/>
              </a:spcAft>
              <a:buClr>
                <a:srgbClr val="000000"/>
              </a:buClr>
              <a:buSzPts val="1800"/>
              <a:buFont typeface="Arial"/>
              <a:buNone/>
            </a:pPr>
            <a:r>
              <a:rPr b="1" i="0" lang="en-GB" sz="1700" u="none" cap="none" strike="noStrike">
                <a:solidFill>
                  <a:srgbClr val="D90368"/>
                </a:solidFill>
                <a:latin typeface="Open Sans"/>
                <a:ea typeface="Open Sans"/>
                <a:cs typeface="Open Sans"/>
                <a:sym typeface="Open Sans"/>
              </a:rPr>
              <a:t>Communication of findings should promote:</a:t>
            </a:r>
            <a:endParaRPr b="1" i="0" sz="1700" u="none" cap="none" strike="noStrike">
              <a:solidFill>
                <a:srgbClr val="D90368"/>
              </a:solidFill>
              <a:latin typeface="Open Sans"/>
              <a:ea typeface="Open Sans"/>
              <a:cs typeface="Open Sans"/>
              <a:sym typeface="Open Sans"/>
            </a:endParaRPr>
          </a:p>
          <a:p>
            <a:pPr indent="-336550" lvl="0" marL="457200" marR="0" rtl="0" algn="l">
              <a:lnSpc>
                <a:spcPct val="98181"/>
              </a:lnSpc>
              <a:spcBef>
                <a:spcPts val="100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inclusive health emergency management</a:t>
            </a:r>
            <a:endParaRPr b="0" i="0" sz="1700" u="none" cap="none" strike="noStrike">
              <a:solidFill>
                <a:schemeClr val="dk1"/>
              </a:solidFill>
              <a:latin typeface="Open Sans"/>
              <a:ea typeface="Open Sans"/>
              <a:cs typeface="Open Sans"/>
              <a:sym typeface="Open Sans"/>
            </a:endParaRPr>
          </a:p>
          <a:p>
            <a:pPr indent="-336550" lvl="0" marL="4572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meaningful engagement</a:t>
            </a:r>
            <a:endParaRPr b="0" i="0" sz="1700" u="none" cap="none" strike="noStrike">
              <a:solidFill>
                <a:schemeClr val="dk1"/>
              </a:solidFill>
              <a:latin typeface="Open Sans"/>
              <a:ea typeface="Open Sans"/>
              <a:cs typeface="Open Sans"/>
              <a:sym typeface="Open Sans"/>
            </a:endParaRPr>
          </a:p>
          <a:p>
            <a:pPr indent="-336550" lvl="0" marL="457200" marR="0" rtl="0" algn="l">
              <a:lnSpc>
                <a:spcPct val="98181"/>
              </a:lnSpc>
              <a:spcBef>
                <a:spcPts val="0"/>
              </a:spcBef>
              <a:spcAft>
                <a:spcPts val="0"/>
              </a:spcAft>
              <a:buClr>
                <a:schemeClr val="dk1"/>
              </a:buClr>
              <a:buSzPts val="1700"/>
              <a:buFont typeface="Open Sans"/>
              <a:buChar char="-"/>
            </a:pPr>
            <a:r>
              <a:rPr b="0" i="0" lang="en-GB" sz="1700" u="none" cap="none" strike="noStrike">
                <a:solidFill>
                  <a:schemeClr val="dk1"/>
                </a:solidFill>
                <a:latin typeface="Open Sans"/>
                <a:ea typeface="Open Sans"/>
                <a:cs typeface="Open Sans"/>
                <a:sym typeface="Open Sans"/>
              </a:rPr>
              <a:t>community centred practice</a:t>
            </a:r>
            <a:endParaRPr b="0" i="0" sz="1700" u="none" cap="none" strike="noStrike">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2" name="Shape 322"/>
        <p:cNvGrpSpPr/>
        <p:nvPr/>
      </p:nvGrpSpPr>
      <p:grpSpPr>
        <a:xfrm>
          <a:off x="0" y="0"/>
          <a:ext cx="0" cy="0"/>
          <a:chOff x="0" y="0"/>
          <a:chExt cx="0" cy="0"/>
        </a:xfrm>
      </p:grpSpPr>
      <p:sp>
        <p:nvSpPr>
          <p:cNvPr id="323" name="Google Shape;323;g2e33434ed7d_1_16"/>
          <p:cNvSpPr txBox="1"/>
          <p:nvPr>
            <p:ph type="title"/>
          </p:nvPr>
        </p:nvSpPr>
        <p:spPr>
          <a:xfrm>
            <a:off x="628650" y="537795"/>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Communicate findings</a:t>
            </a:r>
            <a:endParaRPr/>
          </a:p>
        </p:txBody>
      </p:sp>
      <p:sp>
        <p:nvSpPr>
          <p:cNvPr id="324" name="Google Shape;324;g2e33434ed7d_1_16"/>
          <p:cNvSpPr txBox="1"/>
          <p:nvPr>
            <p:ph idx="1" type="body"/>
          </p:nvPr>
        </p:nvSpPr>
        <p:spPr>
          <a:xfrm>
            <a:off x="648250" y="1055200"/>
            <a:ext cx="8360700" cy="3569100"/>
          </a:xfrm>
          <a:prstGeom prst="rect">
            <a:avLst/>
          </a:prstGeom>
          <a:noFill/>
          <a:ln>
            <a:noFill/>
          </a:ln>
        </p:spPr>
        <p:txBody>
          <a:bodyPr anchorCtr="0" anchor="t" bIns="45700" lIns="91425" spcFirstLastPara="1" rIns="91425" wrap="square" tIns="45700">
            <a:noAutofit/>
          </a:bodyPr>
          <a:lstStyle/>
          <a:p>
            <a:pPr indent="0" lvl="0" marL="0" rtl="0" algn="l">
              <a:lnSpc>
                <a:spcPct val="98181"/>
              </a:lnSpc>
              <a:spcBef>
                <a:spcPts val="1000"/>
              </a:spcBef>
              <a:spcAft>
                <a:spcPts val="0"/>
              </a:spcAft>
              <a:buSzPts val="1200"/>
              <a:buNone/>
            </a:pPr>
            <a:r>
              <a:rPr b="1" lang="en-GB" sz="1800">
                <a:solidFill>
                  <a:srgbClr val="D90368"/>
                </a:solidFill>
                <a:latin typeface="Open Sans"/>
                <a:ea typeface="Open Sans"/>
                <a:cs typeface="Open Sans"/>
                <a:sym typeface="Open Sans"/>
              </a:rPr>
              <a:t>Key findings should be linked to concrete recommendations and to its potential impact</a:t>
            </a:r>
            <a:endParaRPr sz="1800">
              <a:latin typeface="Open Sans"/>
              <a:ea typeface="Open Sans"/>
              <a:cs typeface="Open Sans"/>
              <a:sym typeface="Open Sans"/>
            </a:endParaRPr>
          </a:p>
          <a:p>
            <a:pPr indent="0" lvl="0" marL="0" rtl="0" algn="l">
              <a:lnSpc>
                <a:spcPct val="98181"/>
              </a:lnSpc>
              <a:spcBef>
                <a:spcPts val="500"/>
              </a:spcBef>
              <a:spcAft>
                <a:spcPts val="0"/>
              </a:spcAft>
              <a:buSzPts val="1200"/>
              <a:buNone/>
            </a:pPr>
            <a:r>
              <a:rPr lang="en-GB" sz="1600">
                <a:latin typeface="Open Sans"/>
                <a:ea typeface="Open Sans"/>
                <a:cs typeface="Open Sans"/>
                <a:sym typeface="Open Sans"/>
              </a:rPr>
              <a:t>Example recommendation:</a:t>
            </a:r>
            <a:endParaRPr sz="1600">
              <a:latin typeface="Open Sans"/>
              <a:ea typeface="Open Sans"/>
              <a:cs typeface="Open Sans"/>
              <a:sym typeface="Open Sans"/>
            </a:endParaRPr>
          </a:p>
          <a:p>
            <a:pPr indent="0" lvl="0" marL="0" rtl="0" algn="l">
              <a:lnSpc>
                <a:spcPct val="98181"/>
              </a:lnSpc>
              <a:spcBef>
                <a:spcPts val="500"/>
              </a:spcBef>
              <a:spcAft>
                <a:spcPts val="0"/>
              </a:spcAft>
              <a:buSzPts val="1200"/>
              <a:buNone/>
            </a:pPr>
            <a:r>
              <a:rPr lang="en-GB" sz="1600">
                <a:latin typeface="Open Sans"/>
                <a:ea typeface="Open Sans"/>
                <a:cs typeface="Open Sans"/>
                <a:sym typeface="Open Sans"/>
              </a:rPr>
              <a:t> ‘RCCE actors should provide guidance on how people can access vaccinations. Communications should address concerns about vaccine safety and side effects. Emerging types of misinformation around vaccines should be tracked, and approaches developed to dispel hesitancy. </a:t>
            </a:r>
            <a:r>
              <a:rPr b="1" lang="en-GB" sz="1600">
                <a:latin typeface="Open Sans"/>
                <a:ea typeface="Open Sans"/>
                <a:cs typeface="Open Sans"/>
                <a:sym typeface="Open Sans"/>
              </a:rPr>
              <a:t>These measures could help increase uptake of vaccination.’</a:t>
            </a:r>
            <a:endParaRPr b="1" sz="1600">
              <a:latin typeface="Open Sans"/>
              <a:ea typeface="Open Sans"/>
              <a:cs typeface="Open Sans"/>
              <a:sym typeface="Open Sans"/>
            </a:endParaRPr>
          </a:p>
          <a:p>
            <a:pPr indent="0" lvl="0" marL="0" rtl="0" algn="l">
              <a:lnSpc>
                <a:spcPct val="98181"/>
              </a:lnSpc>
              <a:spcBef>
                <a:spcPts val="1000"/>
              </a:spcBef>
              <a:spcAft>
                <a:spcPts val="0"/>
              </a:spcAft>
              <a:buSzPts val="1200"/>
              <a:buNone/>
            </a:pPr>
            <a:r>
              <a:rPr lang="en-GB" sz="1600">
                <a:latin typeface="Open Sans"/>
                <a:ea typeface="Open Sans"/>
                <a:cs typeface="Open Sans"/>
                <a:sym typeface="Open Sans"/>
              </a:rPr>
              <a:t>It helps the intended users understand:</a:t>
            </a:r>
            <a:endParaRPr sz="1600">
              <a:latin typeface="Open Sans"/>
              <a:ea typeface="Open Sans"/>
              <a:cs typeface="Open Sans"/>
              <a:sym typeface="Open Sans"/>
            </a:endParaRPr>
          </a:p>
          <a:p>
            <a:pPr indent="-330200" lvl="0" marL="457200" rtl="0" algn="l">
              <a:lnSpc>
                <a:spcPct val="98181"/>
              </a:lnSpc>
              <a:spcBef>
                <a:spcPts val="500"/>
              </a:spcBef>
              <a:spcAft>
                <a:spcPts val="0"/>
              </a:spcAft>
              <a:buSzPts val="1600"/>
              <a:buFont typeface="Open Sans"/>
              <a:buChar char="•"/>
            </a:pPr>
            <a:r>
              <a:rPr i="1" lang="en-GB" sz="1600">
                <a:latin typeface="Open Sans"/>
                <a:ea typeface="Open Sans"/>
                <a:cs typeface="Open Sans"/>
                <a:sym typeface="Open Sans"/>
              </a:rPr>
              <a:t>‘This finding is crucial to the outcome of the vaccination programme’</a:t>
            </a:r>
            <a:endParaRPr i="1" sz="1600">
              <a:latin typeface="Open Sans"/>
              <a:ea typeface="Open Sans"/>
              <a:cs typeface="Open Sans"/>
              <a:sym typeface="Open Sans"/>
            </a:endParaRPr>
          </a:p>
          <a:p>
            <a:pPr indent="-330200" lvl="0" marL="457200" rtl="0" algn="l">
              <a:lnSpc>
                <a:spcPct val="98181"/>
              </a:lnSpc>
              <a:spcBef>
                <a:spcPts val="0"/>
              </a:spcBef>
              <a:spcAft>
                <a:spcPts val="0"/>
              </a:spcAft>
              <a:buSzPts val="1600"/>
              <a:buFont typeface="Open Sans"/>
              <a:buChar char="•"/>
            </a:pPr>
            <a:r>
              <a:rPr i="1" lang="en-GB" sz="1600">
                <a:latin typeface="Open Sans"/>
                <a:ea typeface="Open Sans"/>
                <a:cs typeface="Open Sans"/>
                <a:sym typeface="Open Sans"/>
              </a:rPr>
              <a:t>‘There is something actionable we can do about this’</a:t>
            </a:r>
            <a:endParaRPr i="1" sz="1600">
              <a:latin typeface="Open Sans"/>
              <a:ea typeface="Open Sans"/>
              <a:cs typeface="Open Sans"/>
              <a:sym typeface="Open Sans"/>
            </a:endParaRPr>
          </a:p>
          <a:p>
            <a:pPr indent="-330200" lvl="0" marL="457200" rtl="0" algn="l">
              <a:lnSpc>
                <a:spcPct val="98181"/>
              </a:lnSpc>
              <a:spcBef>
                <a:spcPts val="0"/>
              </a:spcBef>
              <a:spcAft>
                <a:spcPts val="0"/>
              </a:spcAft>
              <a:buSzPts val="1600"/>
              <a:buFont typeface="Open Sans"/>
              <a:buChar char="•"/>
            </a:pPr>
            <a:r>
              <a:rPr i="1" lang="en-GB" sz="1600">
                <a:latin typeface="Open Sans"/>
                <a:ea typeface="Open Sans"/>
                <a:cs typeface="Open Sans"/>
                <a:sym typeface="Open Sans"/>
              </a:rPr>
              <a:t>‘That action will have impact’</a:t>
            </a:r>
            <a:endParaRPr sz="1800">
              <a:latin typeface="Open Sans"/>
              <a:ea typeface="Open Sans"/>
              <a:cs typeface="Open Sans"/>
              <a:sym typeface="Open Sans"/>
            </a:endParaRPr>
          </a:p>
        </p:txBody>
      </p:sp>
      <p:cxnSp>
        <p:nvCxnSpPr>
          <p:cNvPr id="325" name="Google Shape;325;g2e33434ed7d_1_16"/>
          <p:cNvCxnSpPr/>
          <p:nvPr/>
        </p:nvCxnSpPr>
        <p:spPr>
          <a:xfrm>
            <a:off x="648261" y="929853"/>
            <a:ext cx="444000" cy="0"/>
          </a:xfrm>
          <a:prstGeom prst="straightConnector1">
            <a:avLst/>
          </a:prstGeom>
          <a:noFill/>
          <a:ln cap="flat" cmpd="sng" w="28575">
            <a:solidFill>
              <a:srgbClr val="D90368"/>
            </a:solidFill>
            <a:prstDash val="solid"/>
            <a:miter lim="800000"/>
            <a:headEnd len="sm" w="sm" type="none"/>
            <a:tailEnd len="sm" w="sm" type="none"/>
          </a:ln>
        </p:spPr>
      </p:cxnSp>
      <p:sp>
        <p:nvSpPr>
          <p:cNvPr id="326" name="Google Shape;326;g2e33434ed7d_1_16"/>
          <p:cNvSpPr txBox="1"/>
          <p:nvPr/>
        </p:nvSpPr>
        <p:spPr>
          <a:xfrm>
            <a:off x="1266940" y="4814371"/>
            <a:ext cx="18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2F9C67">
            <a:alpha val="8235"/>
          </a:srgbClr>
        </a:solidFill>
      </p:bgPr>
    </p:bg>
    <p:spTree>
      <p:nvGrpSpPr>
        <p:cNvPr id="331" name="Shape 331"/>
        <p:cNvGrpSpPr/>
        <p:nvPr/>
      </p:nvGrpSpPr>
      <p:grpSpPr>
        <a:xfrm>
          <a:off x="0" y="0"/>
          <a:ext cx="0" cy="0"/>
          <a:chOff x="0" y="0"/>
          <a:chExt cx="0" cy="0"/>
        </a:xfrm>
      </p:grpSpPr>
      <p:sp>
        <p:nvSpPr>
          <p:cNvPr id="332" name="Google Shape;332;g2e33434ed7d_1_150"/>
          <p:cNvSpPr txBox="1"/>
          <p:nvPr>
            <p:ph type="title"/>
          </p:nvPr>
        </p:nvSpPr>
        <p:spPr>
          <a:xfrm>
            <a:off x="628650" y="525763"/>
            <a:ext cx="7886700" cy="3417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a:t>Using findings</a:t>
            </a:r>
            <a:endParaRPr/>
          </a:p>
        </p:txBody>
      </p:sp>
      <p:sp>
        <p:nvSpPr>
          <p:cNvPr id="333" name="Google Shape;333;g2e33434ed7d_1_150"/>
          <p:cNvSpPr txBox="1"/>
          <p:nvPr/>
        </p:nvSpPr>
        <p:spPr>
          <a:xfrm>
            <a:off x="587600" y="1036375"/>
            <a:ext cx="8199600" cy="4261500"/>
          </a:xfrm>
          <a:prstGeom prst="rect">
            <a:avLst/>
          </a:prstGeom>
          <a:noFill/>
          <a:ln>
            <a:noFill/>
          </a:ln>
        </p:spPr>
        <p:txBody>
          <a:bodyPr anchorCtr="0" anchor="t" bIns="45700" lIns="91425" spcFirstLastPara="1" rIns="91425" wrap="square" tIns="45700">
            <a:spAutoFit/>
          </a:bodyPr>
          <a:lstStyle/>
          <a:p>
            <a:pPr indent="0" lvl="0" marL="0" marR="0" rtl="0" algn="l">
              <a:lnSpc>
                <a:spcPct val="98181"/>
              </a:lnSpc>
              <a:spcBef>
                <a:spcPts val="1000"/>
              </a:spcBef>
              <a:spcAft>
                <a:spcPts val="0"/>
              </a:spcAft>
              <a:buClr>
                <a:srgbClr val="000000"/>
              </a:buClr>
              <a:buSzPts val="2000"/>
              <a:buFont typeface="Arial"/>
              <a:buNone/>
            </a:pPr>
            <a:r>
              <a:rPr b="1" i="0" lang="en-GB" sz="2000" u="none" cap="none" strike="noStrike">
                <a:solidFill>
                  <a:srgbClr val="D90368"/>
                </a:solidFill>
                <a:latin typeface="Open Sans"/>
                <a:ea typeface="Open Sans"/>
                <a:cs typeface="Open Sans"/>
                <a:sym typeface="Open Sans"/>
              </a:rPr>
              <a:t>Recommendations for impact </a:t>
            </a:r>
            <a:endParaRPr b="1" i="0" sz="2000" u="none" cap="none" strike="noStrike">
              <a:solidFill>
                <a:srgbClr val="D90368"/>
              </a:solidFill>
              <a:latin typeface="Open Sans"/>
              <a:ea typeface="Open Sans"/>
              <a:cs typeface="Open Sans"/>
              <a:sym typeface="Open Sans"/>
            </a:endParaRPr>
          </a:p>
          <a:p>
            <a:pPr indent="-342900" lvl="1" marL="914400" marR="0" rtl="0" algn="l">
              <a:lnSpc>
                <a:spcPct val="98181"/>
              </a:lnSpc>
              <a:spcBef>
                <a:spcPts val="1000"/>
              </a:spcBef>
              <a:spcAft>
                <a:spcPts val="0"/>
              </a:spcAft>
              <a:buClr>
                <a:srgbClr val="204669"/>
              </a:buClr>
              <a:buSzPts val="1800"/>
              <a:buFont typeface="Arial"/>
              <a:buChar char="•"/>
            </a:pPr>
            <a:r>
              <a:rPr b="0" i="0" lang="en-GB" sz="1700" u="none" cap="none" strike="noStrike">
                <a:solidFill>
                  <a:schemeClr val="dk1"/>
                </a:solidFill>
                <a:latin typeface="Open Sans"/>
                <a:ea typeface="Open Sans"/>
                <a:cs typeface="Open Sans"/>
                <a:sym typeface="Open Sans"/>
              </a:rPr>
              <a:t>Make the recommendations </a:t>
            </a:r>
            <a:r>
              <a:rPr b="1" i="0" lang="en-GB" sz="1700" u="none" cap="none" strike="noStrike">
                <a:solidFill>
                  <a:schemeClr val="dk1"/>
                </a:solidFill>
                <a:latin typeface="Open Sans"/>
                <a:ea typeface="Open Sans"/>
                <a:cs typeface="Open Sans"/>
                <a:sym typeface="Open Sans"/>
              </a:rPr>
              <a:t>fit the context and resources available </a:t>
            </a:r>
            <a:endParaRPr b="1" i="0" sz="1700" u="none" cap="none" strike="noStrike">
              <a:solidFill>
                <a:schemeClr val="dk1"/>
              </a:solidFill>
              <a:latin typeface="Open Sans"/>
              <a:ea typeface="Open Sans"/>
              <a:cs typeface="Open Sans"/>
              <a:sym typeface="Open Sans"/>
            </a:endParaRPr>
          </a:p>
          <a:p>
            <a:pPr indent="-336550" lvl="1" marL="914400" marR="0" rtl="0" algn="l">
              <a:lnSpc>
                <a:spcPct val="98181"/>
              </a:lnSpc>
              <a:spcBef>
                <a:spcPts val="0"/>
              </a:spcBef>
              <a:spcAft>
                <a:spcPts val="0"/>
              </a:spcAft>
              <a:buClr>
                <a:srgbClr val="204669"/>
              </a:buClr>
              <a:buSzPts val="1700"/>
              <a:buFont typeface="Open Sans"/>
              <a:buChar char="•"/>
            </a:pPr>
            <a:r>
              <a:rPr b="1" i="0" lang="en-GB" sz="1700" u="none" cap="none" strike="noStrike">
                <a:solidFill>
                  <a:schemeClr val="dk1"/>
                </a:solidFill>
                <a:latin typeface="Open Sans"/>
                <a:ea typeface="Open Sans"/>
                <a:cs typeface="Open Sans"/>
                <a:sym typeface="Open Sans"/>
              </a:rPr>
              <a:t>Separate short-term recommendations</a:t>
            </a:r>
            <a:r>
              <a:rPr b="0" i="0" lang="en-GB" sz="1700" u="none" cap="none" strike="noStrike">
                <a:solidFill>
                  <a:schemeClr val="dk1"/>
                </a:solidFill>
                <a:latin typeface="Open Sans"/>
                <a:ea typeface="Open Sans"/>
                <a:cs typeface="Open Sans"/>
                <a:sym typeface="Open Sans"/>
              </a:rPr>
              <a:t> that are easily actionable from the recommendations that may take more time and resources to achieve</a:t>
            </a:r>
            <a:endParaRPr b="0" i="0" sz="1700" u="none" cap="none" strike="noStrike">
              <a:solidFill>
                <a:schemeClr val="dk1"/>
              </a:solidFill>
              <a:latin typeface="Open Sans"/>
              <a:ea typeface="Open Sans"/>
              <a:cs typeface="Open Sans"/>
              <a:sym typeface="Open Sans"/>
            </a:endParaRPr>
          </a:p>
          <a:p>
            <a:pPr indent="-336550" lvl="1" marL="914400" marR="0" rtl="0" algn="l">
              <a:lnSpc>
                <a:spcPct val="98181"/>
              </a:lnSpc>
              <a:spcBef>
                <a:spcPts val="0"/>
              </a:spcBef>
              <a:spcAft>
                <a:spcPts val="0"/>
              </a:spcAft>
              <a:buClr>
                <a:srgbClr val="204669"/>
              </a:buClr>
              <a:buSzPts val="1700"/>
              <a:buFont typeface="Open Sans"/>
              <a:buChar char="•"/>
            </a:pPr>
            <a:r>
              <a:rPr b="0" i="0" lang="en-GB" sz="1700" u="none" cap="none" strike="noStrike">
                <a:solidFill>
                  <a:schemeClr val="dk1"/>
                </a:solidFill>
                <a:latin typeface="Open Sans"/>
                <a:ea typeface="Open Sans"/>
                <a:cs typeface="Open Sans"/>
                <a:sym typeface="Open Sans"/>
              </a:rPr>
              <a:t>Clearly</a:t>
            </a:r>
            <a:r>
              <a:rPr b="1" i="0" lang="en-GB" sz="1700" u="none" cap="none" strike="noStrike">
                <a:solidFill>
                  <a:schemeClr val="dk1"/>
                </a:solidFill>
                <a:latin typeface="Open Sans"/>
                <a:ea typeface="Open Sans"/>
                <a:cs typeface="Open Sans"/>
                <a:sym typeface="Open Sans"/>
              </a:rPr>
              <a:t> target each recommendation </a:t>
            </a:r>
            <a:r>
              <a:rPr b="0" i="0" lang="en-GB" sz="1700" u="none" cap="none" strike="noStrike">
                <a:solidFill>
                  <a:schemeClr val="dk1"/>
                </a:solidFill>
                <a:latin typeface="Open Sans"/>
                <a:ea typeface="Open Sans"/>
                <a:cs typeface="Open Sans"/>
                <a:sym typeface="Open Sans"/>
              </a:rPr>
              <a:t>to a specific user – e.g. which recommendations are for fellow community engagement and/or communications actors, which are for government actors, which are for communities and so on…</a:t>
            </a:r>
            <a:endParaRPr b="0" i="0" sz="1700" u="none" cap="none" strike="noStrike">
              <a:solidFill>
                <a:schemeClr val="dk1"/>
              </a:solidFill>
              <a:latin typeface="Open Sans"/>
              <a:ea typeface="Open Sans"/>
              <a:cs typeface="Open Sans"/>
              <a:sym typeface="Open Sans"/>
            </a:endParaRPr>
          </a:p>
          <a:p>
            <a:pPr indent="-342900" lvl="1" marL="914400" marR="0" rtl="0" algn="l">
              <a:lnSpc>
                <a:spcPct val="98181"/>
              </a:lnSpc>
              <a:spcBef>
                <a:spcPts val="0"/>
              </a:spcBef>
              <a:spcAft>
                <a:spcPts val="0"/>
              </a:spcAft>
              <a:buClr>
                <a:srgbClr val="204669"/>
              </a:buClr>
              <a:buSzPts val="1800"/>
              <a:buFont typeface="Arial"/>
              <a:buChar char="•"/>
            </a:pPr>
            <a:r>
              <a:rPr b="0" i="0" lang="en-GB" sz="1700" u="none" cap="none" strike="noStrike">
                <a:solidFill>
                  <a:schemeClr val="dk1"/>
                </a:solidFill>
                <a:latin typeface="Open Sans"/>
                <a:ea typeface="Open Sans"/>
                <a:cs typeface="Open Sans"/>
                <a:sym typeface="Open Sans"/>
              </a:rPr>
              <a:t>Where ever possible, </a:t>
            </a:r>
            <a:r>
              <a:rPr b="1" i="0" lang="en-GB" sz="1700" u="none" cap="none" strike="noStrike">
                <a:solidFill>
                  <a:schemeClr val="dk1"/>
                </a:solidFill>
                <a:latin typeface="Open Sans"/>
                <a:ea typeface="Open Sans"/>
                <a:cs typeface="Open Sans"/>
                <a:sym typeface="Open Sans"/>
              </a:rPr>
              <a:t>develop these recommendations jointly with affected communities</a:t>
            </a:r>
            <a:r>
              <a:rPr b="0" i="0" lang="en-GB" sz="1700" u="none" cap="none" strike="noStrike">
                <a:solidFill>
                  <a:schemeClr val="dk1"/>
                </a:solidFill>
                <a:latin typeface="Open Sans"/>
                <a:ea typeface="Open Sans"/>
                <a:cs typeface="Open Sans"/>
                <a:sym typeface="Open Sans"/>
              </a:rPr>
              <a:t>, or get their input and feedback</a:t>
            </a:r>
            <a:r>
              <a:rPr b="0" i="0" lang="en-GB" sz="2200" u="none" cap="none" strike="noStrike">
                <a:solidFill>
                  <a:schemeClr val="dk1"/>
                </a:solidFill>
                <a:latin typeface="Arial"/>
                <a:ea typeface="Arial"/>
                <a:cs typeface="Arial"/>
                <a:sym typeface="Arial"/>
              </a:rPr>
              <a:t>. </a:t>
            </a:r>
            <a:endParaRPr b="0" i="0" sz="2200" u="none" cap="none" strike="noStrike">
              <a:solidFill>
                <a:schemeClr val="dk1"/>
              </a:solidFill>
              <a:latin typeface="Arial"/>
              <a:ea typeface="Arial"/>
              <a:cs typeface="Arial"/>
              <a:sym typeface="Arial"/>
            </a:endParaRPr>
          </a:p>
          <a:p>
            <a:pPr indent="-228600" lvl="1" marL="914400" marR="0" rtl="0" algn="l">
              <a:lnSpc>
                <a:spcPct val="128332"/>
              </a:lnSpc>
              <a:spcBef>
                <a:spcPts val="0"/>
              </a:spcBef>
              <a:spcAft>
                <a:spcPts val="0"/>
              </a:spcAft>
              <a:buClr>
                <a:schemeClr val="dk1"/>
              </a:buClr>
              <a:buSzPts val="1600"/>
              <a:buFont typeface="Open Sans"/>
              <a:buNone/>
            </a:pPr>
            <a:r>
              <a:t/>
            </a:r>
            <a:endParaRPr b="0" i="0" sz="16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76" name="Shape 76"/>
        <p:cNvGrpSpPr/>
        <p:nvPr/>
      </p:nvGrpSpPr>
      <p:grpSpPr>
        <a:xfrm>
          <a:off x="0" y="0"/>
          <a:ext cx="0" cy="0"/>
          <a:chOff x="0" y="0"/>
          <a:chExt cx="0" cy="0"/>
        </a:xfrm>
      </p:grpSpPr>
      <p:sp>
        <p:nvSpPr>
          <p:cNvPr id="77" name="Google Shape;77;g2e33434ed7d_1_128"/>
          <p:cNvSpPr txBox="1"/>
          <p:nvPr>
            <p:ph type="title"/>
          </p:nvPr>
        </p:nvSpPr>
        <p:spPr>
          <a:xfrm>
            <a:off x="628650" y="525775"/>
            <a:ext cx="8492100" cy="6741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400"/>
              <a:t>Before you start the process, remember to establish: </a:t>
            </a:r>
            <a:endParaRPr sz="24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78" name="Google Shape;78;g2e33434ed7d_1_128"/>
          <p:cNvSpPr txBox="1"/>
          <p:nvPr/>
        </p:nvSpPr>
        <p:spPr>
          <a:xfrm>
            <a:off x="469875" y="1029525"/>
            <a:ext cx="8022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D90368"/>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D90368"/>
              </a:solidFill>
              <a:latin typeface="Open Sans"/>
              <a:ea typeface="Open Sans"/>
              <a:cs typeface="Open Sans"/>
              <a:sym typeface="Open Sans"/>
            </a:endParaRPr>
          </a:p>
        </p:txBody>
      </p:sp>
      <p:sp>
        <p:nvSpPr>
          <p:cNvPr id="79" name="Google Shape;79;g2e33434ed7d_1_128"/>
          <p:cNvSpPr/>
          <p:nvPr/>
        </p:nvSpPr>
        <p:spPr>
          <a:xfrm>
            <a:off x="2333025" y="1007600"/>
            <a:ext cx="4007400" cy="674100"/>
          </a:xfrm>
          <a:prstGeom prst="wedgeRectCallout">
            <a:avLst>
              <a:gd fmla="val -20833" name="adj1"/>
              <a:gd fmla="val 62500" name="adj2"/>
            </a:avLst>
          </a:prstGeom>
          <a:solidFill>
            <a:srgbClr val="4472C4"/>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1" i="0" lang="en-GB" sz="2400" u="none" cap="none" strike="noStrike">
                <a:solidFill>
                  <a:schemeClr val="lt1"/>
                </a:solidFill>
                <a:latin typeface="Open Sans"/>
                <a:ea typeface="Open Sans"/>
                <a:cs typeface="Open Sans"/>
                <a:sym typeface="Open Sans"/>
              </a:rPr>
              <a:t>"</a:t>
            </a:r>
            <a:r>
              <a:rPr b="1" i="0" lang="en-GB" sz="2300" u="none" cap="none" strike="noStrike">
                <a:solidFill>
                  <a:schemeClr val="lt1"/>
                </a:solidFill>
                <a:latin typeface="Open Sans"/>
                <a:ea typeface="Open Sans"/>
                <a:cs typeface="Open Sans"/>
                <a:sym typeface="Open Sans"/>
              </a:rPr>
              <a:t>Why is an RQA needed?”</a:t>
            </a:r>
            <a:r>
              <a:rPr b="1" i="0" lang="en-GB" sz="2400" u="none" cap="none" strike="noStrike">
                <a:solidFill>
                  <a:schemeClr val="lt1"/>
                </a:solidFill>
                <a:latin typeface="Open Sans"/>
                <a:ea typeface="Open Sans"/>
                <a:cs typeface="Open Sans"/>
                <a:sym typeface="Open Sans"/>
              </a:rPr>
              <a:t> </a:t>
            </a:r>
            <a:endParaRPr b="1" i="0" sz="2400" u="none" cap="none" strike="noStrike">
              <a:solidFill>
                <a:schemeClr val="lt1"/>
              </a:solidFill>
              <a:latin typeface="Open Sans"/>
              <a:ea typeface="Open Sans"/>
              <a:cs typeface="Open Sans"/>
              <a:sym typeface="Open Sans"/>
            </a:endParaRPr>
          </a:p>
        </p:txBody>
      </p:sp>
      <p:sp>
        <p:nvSpPr>
          <p:cNvPr id="80" name="Google Shape;80;g2e33434ed7d_1_128"/>
          <p:cNvSpPr txBox="1"/>
          <p:nvPr/>
        </p:nvSpPr>
        <p:spPr>
          <a:xfrm>
            <a:off x="469875" y="1737525"/>
            <a:ext cx="8492100" cy="3006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600"/>
              <a:buFont typeface="Arial"/>
              <a:buNone/>
            </a:pPr>
            <a:r>
              <a:rPr b="1" i="0" lang="en-GB" sz="1800" u="none" cap="none" strike="noStrike">
                <a:solidFill>
                  <a:schemeClr val="dk1"/>
                </a:solidFill>
                <a:latin typeface="Open Sans"/>
                <a:ea typeface="Open Sans"/>
                <a:cs typeface="Open Sans"/>
                <a:sym typeface="Open Sans"/>
              </a:rPr>
              <a:t>Key reasons:</a:t>
            </a:r>
            <a:endParaRPr b="1" i="0" sz="1800" u="none" cap="none" strike="noStrike">
              <a:solidFill>
                <a:schemeClr val="dk1"/>
              </a:solidFill>
              <a:latin typeface="Open Sans"/>
              <a:ea typeface="Open Sans"/>
              <a:cs typeface="Open Sans"/>
              <a:sym typeface="Open Sans"/>
            </a:endParaRPr>
          </a:p>
          <a:p>
            <a:pPr indent="-387350" lvl="0" marL="457200" marR="0" rtl="0" algn="l">
              <a:lnSpc>
                <a:spcPct val="115000"/>
              </a:lnSpc>
              <a:spcBef>
                <a:spcPts val="1200"/>
              </a:spcBef>
              <a:spcAft>
                <a:spcPts val="0"/>
              </a:spcAft>
              <a:buClr>
                <a:schemeClr val="dk1"/>
              </a:buClr>
              <a:buSzPts val="2500"/>
              <a:buFont typeface="Open Sans"/>
              <a:buChar char="•"/>
            </a:pPr>
            <a:r>
              <a:rPr b="0" i="0" lang="en-GB" sz="1800" u="none" cap="none" strike="noStrike">
                <a:solidFill>
                  <a:schemeClr val="dk1"/>
                </a:solidFill>
                <a:latin typeface="Open Sans"/>
                <a:ea typeface="Open Sans"/>
                <a:cs typeface="Open Sans"/>
                <a:sym typeface="Open Sans"/>
              </a:rPr>
              <a:t>Understand key social, cultural, political, and economic dynamics</a:t>
            </a:r>
            <a:endParaRPr b="0" i="0" sz="1800" u="none" cap="none" strike="noStrike">
              <a:solidFill>
                <a:schemeClr val="dk1"/>
              </a:solidFill>
              <a:latin typeface="Open Sans"/>
              <a:ea typeface="Open Sans"/>
              <a:cs typeface="Open Sans"/>
              <a:sym typeface="Open Sans"/>
            </a:endParaRPr>
          </a:p>
          <a:p>
            <a:pPr indent="-387350" lvl="0" marL="457200" marR="0" rtl="0" algn="l">
              <a:lnSpc>
                <a:spcPct val="115000"/>
              </a:lnSpc>
              <a:spcBef>
                <a:spcPts val="0"/>
              </a:spcBef>
              <a:spcAft>
                <a:spcPts val="0"/>
              </a:spcAft>
              <a:buClr>
                <a:schemeClr val="dk1"/>
              </a:buClr>
              <a:buSzPts val="2500"/>
              <a:buFont typeface="Open Sans"/>
              <a:buChar char="•"/>
            </a:pPr>
            <a:r>
              <a:rPr b="0" i="0" lang="en-GB" sz="1800" u="none" cap="none" strike="noStrike">
                <a:solidFill>
                  <a:schemeClr val="dk1"/>
                </a:solidFill>
                <a:latin typeface="Open Sans"/>
                <a:ea typeface="Open Sans"/>
                <a:cs typeface="Open Sans"/>
                <a:sym typeface="Open Sans"/>
              </a:rPr>
              <a:t>Identify relevant authorities and trusted leaders for message dissemination; </a:t>
            </a:r>
            <a:endParaRPr b="0" i="0" sz="1800" u="none" cap="none" strike="noStrike">
              <a:solidFill>
                <a:schemeClr val="dk1"/>
              </a:solidFill>
              <a:latin typeface="Open Sans"/>
              <a:ea typeface="Open Sans"/>
              <a:cs typeface="Open Sans"/>
              <a:sym typeface="Open Sans"/>
            </a:endParaRPr>
          </a:p>
          <a:p>
            <a:pPr indent="-387350" lvl="0" marL="457200" marR="0" rtl="0" algn="l">
              <a:lnSpc>
                <a:spcPct val="115000"/>
              </a:lnSpc>
              <a:spcBef>
                <a:spcPts val="0"/>
              </a:spcBef>
              <a:spcAft>
                <a:spcPts val="0"/>
              </a:spcAft>
              <a:buClr>
                <a:schemeClr val="dk1"/>
              </a:buClr>
              <a:buSzPts val="2500"/>
              <a:buFont typeface="Open Sans"/>
              <a:buChar char="•"/>
            </a:pPr>
            <a:r>
              <a:rPr b="0" i="0" lang="en-GB" sz="1800" u="none" cap="none" strike="noStrike">
                <a:solidFill>
                  <a:schemeClr val="dk1"/>
                </a:solidFill>
                <a:latin typeface="Open Sans"/>
                <a:ea typeface="Open Sans"/>
                <a:cs typeface="Open Sans"/>
                <a:sym typeface="Open Sans"/>
              </a:rPr>
              <a:t>Gather communities’ understanding of the disease and health decision-making processes;</a:t>
            </a:r>
            <a:endParaRPr b="0" i="0" sz="1800" u="none" cap="none" strike="noStrike">
              <a:solidFill>
                <a:schemeClr val="dk1"/>
              </a:solidFill>
              <a:latin typeface="Open Sans"/>
              <a:ea typeface="Open Sans"/>
              <a:cs typeface="Open Sans"/>
              <a:sym typeface="Open Sans"/>
            </a:endParaRPr>
          </a:p>
          <a:p>
            <a:pPr indent="-387350" lvl="0" marL="457200" marR="0" rtl="0" algn="l">
              <a:lnSpc>
                <a:spcPct val="115000"/>
              </a:lnSpc>
              <a:spcBef>
                <a:spcPts val="0"/>
              </a:spcBef>
              <a:spcAft>
                <a:spcPts val="0"/>
              </a:spcAft>
              <a:buClr>
                <a:schemeClr val="dk1"/>
              </a:buClr>
              <a:buSzPts val="2500"/>
              <a:buFont typeface="Open Sans"/>
              <a:buChar char="•"/>
            </a:pPr>
            <a:r>
              <a:rPr b="0" i="0" lang="en-GB" sz="1800" u="none" cap="none" strike="noStrike">
                <a:solidFill>
                  <a:schemeClr val="dk1"/>
                </a:solidFill>
                <a:latin typeface="Open Sans"/>
                <a:ea typeface="Open Sans"/>
                <a:cs typeface="Open Sans"/>
                <a:sym typeface="Open Sans"/>
              </a:rPr>
              <a:t>Inform appropriate and effective response efforts.</a:t>
            </a:r>
            <a:endParaRPr b="0" i="0" sz="2500" u="none" cap="none" strike="noStrik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235"/>
          </a:srgbClr>
        </a:solidFill>
      </p:bgPr>
    </p:bg>
    <p:spTree>
      <p:nvGrpSpPr>
        <p:cNvPr id="85" name="Shape 85"/>
        <p:cNvGrpSpPr/>
        <p:nvPr/>
      </p:nvGrpSpPr>
      <p:grpSpPr>
        <a:xfrm>
          <a:off x="0" y="0"/>
          <a:ext cx="0" cy="0"/>
          <a:chOff x="0" y="0"/>
          <a:chExt cx="0" cy="0"/>
        </a:xfrm>
      </p:grpSpPr>
      <p:sp>
        <p:nvSpPr>
          <p:cNvPr id="86" name="Google Shape;86;g2e33434ed7d_1_159"/>
          <p:cNvSpPr txBox="1"/>
          <p:nvPr>
            <p:ph type="title"/>
          </p:nvPr>
        </p:nvSpPr>
        <p:spPr>
          <a:xfrm>
            <a:off x="628650" y="525763"/>
            <a:ext cx="7886700" cy="702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What existing evidence can you refer to?</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87" name="Google Shape;87;g2e33434ed7d_1_159"/>
          <p:cNvSpPr txBox="1"/>
          <p:nvPr/>
        </p:nvSpPr>
        <p:spPr>
          <a:xfrm>
            <a:off x="469875" y="1029525"/>
            <a:ext cx="8022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300" u="none" cap="none" strike="noStrike">
                <a:solidFill>
                  <a:srgbClr val="C55A11"/>
                </a:solidFill>
                <a:latin typeface="Open Sans"/>
                <a:ea typeface="Open Sans"/>
                <a:cs typeface="Open Sans"/>
                <a:sym typeface="Open Sans"/>
              </a:rPr>
              <a:t>RQAs are needed when existing information is insufficient or out of date to address your questions</a:t>
            </a:r>
            <a:endParaRPr b="0" i="0" sz="1700" u="none" cap="none" strike="noStrike">
              <a:solidFill>
                <a:srgbClr val="C55A11"/>
              </a:solidFill>
              <a:latin typeface="Arial"/>
              <a:ea typeface="Arial"/>
              <a:cs typeface="Arial"/>
              <a:sym typeface="Arial"/>
            </a:endParaRPr>
          </a:p>
        </p:txBody>
      </p:sp>
      <p:sp>
        <p:nvSpPr>
          <p:cNvPr id="88" name="Google Shape;88;g2e33434ed7d_1_159"/>
          <p:cNvSpPr txBox="1"/>
          <p:nvPr/>
        </p:nvSpPr>
        <p:spPr>
          <a:xfrm>
            <a:off x="469875" y="1893550"/>
            <a:ext cx="2897700" cy="27969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1700"/>
              <a:buFont typeface="Arial"/>
              <a:buNone/>
            </a:pPr>
            <a:r>
              <a:rPr b="1" i="0" lang="en-GB" sz="2000" u="none" cap="none" strike="noStrike">
                <a:solidFill>
                  <a:schemeClr val="dk1"/>
                </a:solidFill>
                <a:latin typeface="Open Sans"/>
                <a:ea typeface="Open Sans"/>
                <a:cs typeface="Open Sans"/>
                <a:sym typeface="Open Sans"/>
              </a:rPr>
              <a:t>Possible sources:</a:t>
            </a:r>
            <a:endParaRPr b="1"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1200"/>
              </a:spcBef>
              <a:spcAft>
                <a:spcPts val="0"/>
              </a:spcAft>
              <a:buClr>
                <a:srgbClr val="000000"/>
              </a:buClr>
              <a:buSzPts val="1600"/>
              <a:buFont typeface="Arial"/>
              <a:buNone/>
            </a:pPr>
            <a:r>
              <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Open Sans Light"/>
              <a:ea typeface="Open Sans Light"/>
              <a:cs typeface="Open Sans Light"/>
              <a:sym typeface="Open Sans Light"/>
            </a:endParaRPr>
          </a:p>
        </p:txBody>
      </p:sp>
      <p:sp>
        <p:nvSpPr>
          <p:cNvPr id="89" name="Google Shape;89;g2e33434ed7d_1_159"/>
          <p:cNvSpPr txBox="1"/>
          <p:nvPr/>
        </p:nvSpPr>
        <p:spPr>
          <a:xfrm>
            <a:off x="3663350" y="1893550"/>
            <a:ext cx="5289600" cy="2740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94" name="Shape 94"/>
        <p:cNvGrpSpPr/>
        <p:nvPr/>
      </p:nvGrpSpPr>
      <p:grpSpPr>
        <a:xfrm>
          <a:off x="0" y="0"/>
          <a:ext cx="0" cy="0"/>
          <a:chOff x="0" y="0"/>
          <a:chExt cx="0" cy="0"/>
        </a:xfrm>
      </p:grpSpPr>
      <p:sp>
        <p:nvSpPr>
          <p:cNvPr id="95" name="Google Shape;95;g2ec30e58157_0_0"/>
          <p:cNvSpPr txBox="1"/>
          <p:nvPr>
            <p:ph type="title"/>
          </p:nvPr>
        </p:nvSpPr>
        <p:spPr>
          <a:xfrm>
            <a:off x="628650" y="525763"/>
            <a:ext cx="7886700" cy="702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What existing evidence can you refer to?</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96" name="Google Shape;96;g2ec30e58157_0_0"/>
          <p:cNvSpPr txBox="1"/>
          <p:nvPr/>
        </p:nvSpPr>
        <p:spPr>
          <a:xfrm>
            <a:off x="469875" y="1029525"/>
            <a:ext cx="8022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300" u="none" cap="none" strike="noStrike">
                <a:solidFill>
                  <a:srgbClr val="C55A11"/>
                </a:solidFill>
                <a:latin typeface="Open Sans"/>
                <a:ea typeface="Open Sans"/>
                <a:cs typeface="Open Sans"/>
                <a:sym typeface="Open Sans"/>
              </a:rPr>
              <a:t>RQAs are needed when existing information is insufficient or out of date to address your questions</a:t>
            </a:r>
            <a:endParaRPr b="0" i="0" sz="1700" u="none" cap="none" strike="noStrike">
              <a:solidFill>
                <a:srgbClr val="C55A11"/>
              </a:solidFill>
              <a:latin typeface="Arial"/>
              <a:ea typeface="Arial"/>
              <a:cs typeface="Arial"/>
              <a:sym typeface="Arial"/>
            </a:endParaRPr>
          </a:p>
        </p:txBody>
      </p:sp>
      <p:sp>
        <p:nvSpPr>
          <p:cNvPr id="97" name="Google Shape;97;g2ec30e58157_0_0"/>
          <p:cNvSpPr txBox="1"/>
          <p:nvPr/>
        </p:nvSpPr>
        <p:spPr>
          <a:xfrm>
            <a:off x="469875" y="1893550"/>
            <a:ext cx="2897700" cy="257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1700"/>
              <a:buFont typeface="Arial"/>
              <a:buNone/>
            </a:pPr>
            <a:r>
              <a:rPr b="1" i="0" lang="en-GB" sz="2000" u="none" cap="none" strike="noStrike">
                <a:solidFill>
                  <a:schemeClr val="dk1"/>
                </a:solidFill>
                <a:latin typeface="Open Sans"/>
                <a:ea typeface="Open Sans"/>
                <a:cs typeface="Open Sans"/>
                <a:sym typeface="Open Sans"/>
              </a:rPr>
              <a:t>Possible sources:</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National RCCE plan</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Health partners / NGOs data</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Internet searches</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Open Sans Light"/>
              <a:ea typeface="Open Sans Light"/>
              <a:cs typeface="Open Sans Light"/>
              <a:sym typeface="Open Sans Light"/>
            </a:endParaRPr>
          </a:p>
        </p:txBody>
      </p:sp>
      <p:sp>
        <p:nvSpPr>
          <p:cNvPr id="98" name="Google Shape;98;g2ec30e58157_0_0"/>
          <p:cNvSpPr txBox="1"/>
          <p:nvPr/>
        </p:nvSpPr>
        <p:spPr>
          <a:xfrm>
            <a:off x="3663350" y="1893550"/>
            <a:ext cx="5289600" cy="2740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1800"/>
              <a:buFont typeface="Arial"/>
              <a:buNone/>
            </a:pPr>
            <a:r>
              <a:rPr b="1" i="0" lang="en-GB" sz="1900" u="none" cap="none" strike="noStrike">
                <a:solidFill>
                  <a:schemeClr val="dk1"/>
                </a:solidFill>
                <a:latin typeface="Open Sans"/>
                <a:ea typeface="Open Sans"/>
                <a:cs typeface="Open Sans"/>
                <a:sym typeface="Open Sans"/>
              </a:rPr>
              <a:t>Compile existing evidence e.g.</a:t>
            </a:r>
            <a:endParaRPr b="1"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03" name="Shape 103"/>
        <p:cNvGrpSpPr/>
        <p:nvPr/>
      </p:nvGrpSpPr>
      <p:grpSpPr>
        <a:xfrm>
          <a:off x="0" y="0"/>
          <a:ext cx="0" cy="0"/>
          <a:chOff x="0" y="0"/>
          <a:chExt cx="0" cy="0"/>
        </a:xfrm>
      </p:grpSpPr>
      <p:sp>
        <p:nvSpPr>
          <p:cNvPr id="104" name="Google Shape;104;g2ec30e58157_0_8"/>
          <p:cNvSpPr txBox="1"/>
          <p:nvPr>
            <p:ph type="title"/>
          </p:nvPr>
        </p:nvSpPr>
        <p:spPr>
          <a:xfrm>
            <a:off x="628650" y="525763"/>
            <a:ext cx="7886700" cy="702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What existing evidence can you refer to?</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105" name="Google Shape;105;g2ec30e58157_0_8"/>
          <p:cNvSpPr txBox="1"/>
          <p:nvPr/>
        </p:nvSpPr>
        <p:spPr>
          <a:xfrm>
            <a:off x="469875" y="1029525"/>
            <a:ext cx="8022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300" u="none" cap="none" strike="noStrike">
                <a:solidFill>
                  <a:srgbClr val="C55A11"/>
                </a:solidFill>
                <a:latin typeface="Open Sans"/>
                <a:ea typeface="Open Sans"/>
                <a:cs typeface="Open Sans"/>
                <a:sym typeface="Open Sans"/>
              </a:rPr>
              <a:t>RQAs are needed when existing information is insufficient or out of date to address your questions</a:t>
            </a:r>
            <a:endParaRPr b="0" i="0" sz="1700" u="none" cap="none" strike="noStrike">
              <a:solidFill>
                <a:srgbClr val="C55A11"/>
              </a:solidFill>
              <a:latin typeface="Arial"/>
              <a:ea typeface="Arial"/>
              <a:cs typeface="Arial"/>
              <a:sym typeface="Arial"/>
            </a:endParaRPr>
          </a:p>
        </p:txBody>
      </p:sp>
      <p:sp>
        <p:nvSpPr>
          <p:cNvPr id="106" name="Google Shape;106;g2ec30e58157_0_8"/>
          <p:cNvSpPr txBox="1"/>
          <p:nvPr/>
        </p:nvSpPr>
        <p:spPr>
          <a:xfrm>
            <a:off x="469875" y="1893550"/>
            <a:ext cx="2897700" cy="257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1700"/>
              <a:buFont typeface="Arial"/>
              <a:buNone/>
            </a:pPr>
            <a:r>
              <a:rPr b="1" i="0" lang="en-GB" sz="2000" u="none" cap="none" strike="noStrike">
                <a:solidFill>
                  <a:schemeClr val="dk1"/>
                </a:solidFill>
                <a:latin typeface="Open Sans"/>
                <a:ea typeface="Open Sans"/>
                <a:cs typeface="Open Sans"/>
                <a:sym typeface="Open Sans"/>
              </a:rPr>
              <a:t>Possible sources:</a:t>
            </a:r>
            <a:endParaRPr b="1"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National RCCE plan</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Health partners / NGOs data</a:t>
            </a:r>
            <a:endParaRPr b="0" i="0" sz="2000" u="none" cap="none" strike="noStrike">
              <a:solidFill>
                <a:schemeClr val="dk1"/>
              </a:solidFill>
              <a:latin typeface="Open Sans"/>
              <a:ea typeface="Open Sans"/>
              <a:cs typeface="Open Sans"/>
              <a:sym typeface="Open Sans"/>
            </a:endParaRPr>
          </a:p>
          <a:p>
            <a:pPr indent="-355600" lvl="0" marL="457200" marR="0" rtl="0" algn="l">
              <a:lnSpc>
                <a:spcPct val="128332"/>
              </a:lnSpc>
              <a:spcBef>
                <a:spcPts val="0"/>
              </a:spcBef>
              <a:spcAft>
                <a:spcPts val="0"/>
              </a:spcAft>
              <a:buClr>
                <a:schemeClr val="dk1"/>
              </a:buClr>
              <a:buSzPts val="2000"/>
              <a:buFont typeface="Open Sans"/>
              <a:buChar char="●"/>
            </a:pPr>
            <a:r>
              <a:rPr b="0" i="0" lang="en-GB" sz="2000" u="none" cap="none" strike="noStrike">
                <a:solidFill>
                  <a:schemeClr val="dk1"/>
                </a:solidFill>
                <a:latin typeface="Open Sans"/>
                <a:ea typeface="Open Sans"/>
                <a:cs typeface="Open Sans"/>
                <a:sym typeface="Open Sans"/>
              </a:rPr>
              <a:t>Internet searches</a:t>
            </a:r>
            <a:endParaRPr b="0" i="0" sz="19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1400"/>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Open Sans Light"/>
              <a:ea typeface="Open Sans Light"/>
              <a:cs typeface="Open Sans Light"/>
              <a:sym typeface="Open Sans Light"/>
            </a:endParaRPr>
          </a:p>
        </p:txBody>
      </p:sp>
      <p:sp>
        <p:nvSpPr>
          <p:cNvPr id="107" name="Google Shape;107;g2ec30e58157_0_8"/>
          <p:cNvSpPr txBox="1"/>
          <p:nvPr/>
        </p:nvSpPr>
        <p:spPr>
          <a:xfrm>
            <a:off x="3663350" y="1893550"/>
            <a:ext cx="5289600" cy="27405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1800"/>
              <a:buFont typeface="Arial"/>
              <a:buNone/>
            </a:pPr>
            <a:r>
              <a:rPr b="1" i="0" lang="en-GB" sz="1900" u="none" cap="none" strike="noStrike">
                <a:solidFill>
                  <a:schemeClr val="dk1"/>
                </a:solidFill>
                <a:latin typeface="Open Sans"/>
                <a:ea typeface="Open Sans"/>
                <a:cs typeface="Open Sans"/>
                <a:sym typeface="Open Sans"/>
              </a:rPr>
              <a:t>Compile existing evidence e.g.</a:t>
            </a:r>
            <a:endParaRPr b="1" i="0"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rgbClr val="204669"/>
              </a:buClr>
              <a:buSzPts val="1900"/>
              <a:buFont typeface="Open Sans"/>
              <a:buChar char="●"/>
            </a:pPr>
            <a:r>
              <a:rPr b="0" i="0" lang="en-GB" sz="1900" u="none" cap="none" strike="noStrike">
                <a:solidFill>
                  <a:schemeClr val="dk1"/>
                </a:solidFill>
                <a:latin typeface="Open Sans"/>
                <a:ea typeface="Open Sans"/>
                <a:cs typeface="Open Sans"/>
                <a:sym typeface="Open Sans"/>
              </a:rPr>
              <a:t>Context / situational analyses</a:t>
            </a:r>
            <a:endParaRPr b="0" i="0"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chemeClr val="dk1"/>
              </a:buClr>
              <a:buSzPts val="1900"/>
              <a:buFont typeface="Open Sans"/>
              <a:buChar char="●"/>
            </a:pPr>
            <a:r>
              <a:rPr b="0" i="0" lang="en-GB" sz="1900" u="none" cap="none" strike="noStrike">
                <a:solidFill>
                  <a:schemeClr val="dk1"/>
                </a:solidFill>
                <a:latin typeface="Open Sans"/>
                <a:ea typeface="Open Sans"/>
                <a:cs typeface="Open Sans"/>
                <a:sym typeface="Open Sans"/>
              </a:rPr>
              <a:t>Socio-behavioural studies</a:t>
            </a:r>
            <a:endParaRPr b="0" i="0"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rgbClr val="204669"/>
              </a:buClr>
              <a:buSzPts val="1900"/>
              <a:buFont typeface="Open Sans"/>
              <a:buChar char="●"/>
            </a:pPr>
            <a:r>
              <a:rPr b="0" i="0" lang="en-GB" sz="1900" u="none" cap="none" strike="noStrike">
                <a:solidFill>
                  <a:schemeClr val="dk1"/>
                </a:solidFill>
                <a:latin typeface="Open Sans"/>
                <a:ea typeface="Open Sans"/>
                <a:cs typeface="Open Sans"/>
                <a:sym typeface="Open Sans"/>
              </a:rPr>
              <a:t>Community mapping</a:t>
            </a:r>
            <a:endParaRPr b="0" i="0"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rgbClr val="204669"/>
              </a:buClr>
              <a:buSzPts val="1900"/>
              <a:buFont typeface="Open Sans"/>
              <a:buChar char="●"/>
            </a:pPr>
            <a:r>
              <a:rPr b="0" i="1" lang="en-GB" sz="1900" u="none" cap="none" strike="noStrike">
                <a:solidFill>
                  <a:schemeClr val="dk1"/>
                </a:solidFill>
                <a:latin typeface="Open Sans"/>
                <a:ea typeface="Open Sans"/>
                <a:cs typeface="Open Sans"/>
                <a:sym typeface="Open Sans"/>
              </a:rPr>
              <a:t>Report from previous RQA</a:t>
            </a:r>
            <a:endParaRPr b="0" i="1"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rgbClr val="204669"/>
              </a:buClr>
              <a:buSzPts val="1900"/>
              <a:buFont typeface="Open Sans"/>
              <a:buChar char="●"/>
            </a:pPr>
            <a:r>
              <a:rPr b="0" i="0" lang="en-GB" sz="1900" u="none" cap="none" strike="noStrike">
                <a:solidFill>
                  <a:schemeClr val="dk1"/>
                </a:solidFill>
                <a:latin typeface="Open Sans"/>
                <a:ea typeface="Open Sans"/>
                <a:cs typeface="Open Sans"/>
                <a:sym typeface="Open Sans"/>
              </a:rPr>
              <a:t>Vulnerability mapping</a:t>
            </a:r>
            <a:endParaRPr b="0" i="0" sz="1900" u="none" cap="none" strike="noStrike">
              <a:solidFill>
                <a:schemeClr val="dk1"/>
              </a:solidFill>
              <a:latin typeface="Open Sans"/>
              <a:ea typeface="Open Sans"/>
              <a:cs typeface="Open Sans"/>
              <a:sym typeface="Open Sans"/>
            </a:endParaRPr>
          </a:p>
          <a:p>
            <a:pPr indent="-349250" lvl="0" marL="457200" marR="0" rtl="0" algn="l">
              <a:lnSpc>
                <a:spcPct val="128332"/>
              </a:lnSpc>
              <a:spcBef>
                <a:spcPts val="0"/>
              </a:spcBef>
              <a:spcAft>
                <a:spcPts val="0"/>
              </a:spcAft>
              <a:buClr>
                <a:srgbClr val="204669"/>
              </a:buClr>
              <a:buSzPts val="1900"/>
              <a:buFont typeface="Open Sans"/>
              <a:buChar char="●"/>
            </a:pPr>
            <a:r>
              <a:rPr b="0" i="0" lang="en-GB" sz="1900" u="none" cap="none" strike="noStrike">
                <a:solidFill>
                  <a:schemeClr val="dk1"/>
                </a:solidFill>
                <a:latin typeface="Open Sans"/>
                <a:ea typeface="Open Sans"/>
                <a:cs typeface="Open Sans"/>
                <a:sym typeface="Open Sans"/>
              </a:rPr>
              <a:t>Communications analyses </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12" name="Shape 112"/>
        <p:cNvGrpSpPr/>
        <p:nvPr/>
      </p:nvGrpSpPr>
      <p:grpSpPr>
        <a:xfrm>
          <a:off x="0" y="0"/>
          <a:ext cx="0" cy="0"/>
          <a:chOff x="0" y="0"/>
          <a:chExt cx="0" cy="0"/>
        </a:xfrm>
      </p:grpSpPr>
      <p:sp>
        <p:nvSpPr>
          <p:cNvPr id="113" name="Google Shape;113;g2ec30e58157_0_16"/>
          <p:cNvSpPr txBox="1"/>
          <p:nvPr>
            <p:ph type="title"/>
          </p:nvPr>
        </p:nvSpPr>
        <p:spPr>
          <a:xfrm>
            <a:off x="628650" y="525763"/>
            <a:ext cx="7886700" cy="702000"/>
          </a:xfrm>
          <a:prstGeom prst="rect">
            <a:avLst/>
          </a:prstGeom>
          <a:noFill/>
          <a:ln>
            <a:noFill/>
          </a:ln>
        </p:spPr>
        <p:txBody>
          <a:bodyPr anchorCtr="0" anchor="t" bIns="45700" lIns="0" spcFirstLastPara="1" rIns="91425" wrap="square" tIns="45700">
            <a:spAutoFit/>
          </a:bodyPr>
          <a:lstStyle/>
          <a:p>
            <a:pPr indent="0" lvl="0" marL="0" rtl="0" algn="l">
              <a:lnSpc>
                <a:spcPct val="90000"/>
              </a:lnSpc>
              <a:spcBef>
                <a:spcPts val="0"/>
              </a:spcBef>
              <a:spcAft>
                <a:spcPts val="0"/>
              </a:spcAft>
              <a:buClr>
                <a:srgbClr val="2F9C67"/>
              </a:buClr>
              <a:buSzPts val="1800"/>
              <a:buFont typeface="Montserrat"/>
              <a:buNone/>
            </a:pPr>
            <a:r>
              <a:rPr lang="en-GB" sz="2600"/>
              <a:t>Phase 1: What are your key questions?</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114" name="Google Shape;114;g2ec30e58157_0_16"/>
          <p:cNvSpPr txBox="1"/>
          <p:nvPr/>
        </p:nvSpPr>
        <p:spPr>
          <a:xfrm>
            <a:off x="469875" y="1029525"/>
            <a:ext cx="8022300" cy="830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rPr b="0" i="1" lang="en-GB" sz="2100" u="none" cap="none" strike="noStrike">
                <a:solidFill>
                  <a:srgbClr val="333333"/>
                </a:solidFill>
                <a:latin typeface="Open Sans"/>
                <a:ea typeface="Open Sans"/>
                <a:cs typeface="Open Sans"/>
                <a:sym typeface="Open Sans"/>
              </a:rPr>
              <a:t>‘Our questions change during the process of research to reflect an increased understanding of the problem’ (Crestwell 2007)</a:t>
            </a:r>
            <a:endParaRPr b="1" i="0" sz="2300" u="none" cap="none" strike="noStrike">
              <a:solidFill>
                <a:srgbClr val="C55A11"/>
              </a:solidFill>
              <a:latin typeface="Open Sans"/>
              <a:ea typeface="Open Sans"/>
              <a:cs typeface="Open Sans"/>
              <a:sym typeface="Open Sans"/>
            </a:endParaRPr>
          </a:p>
        </p:txBody>
      </p:sp>
      <p:sp>
        <p:nvSpPr>
          <p:cNvPr id="115" name="Google Shape;115;g2ec30e58157_0_16"/>
          <p:cNvSpPr txBox="1"/>
          <p:nvPr/>
        </p:nvSpPr>
        <p:spPr>
          <a:xfrm>
            <a:off x="469875" y="2304100"/>
            <a:ext cx="7376100" cy="12378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28332"/>
              </a:lnSpc>
              <a:spcBef>
                <a:spcPts val="0"/>
              </a:spcBef>
              <a:spcAft>
                <a:spcPts val="0"/>
              </a:spcAft>
              <a:buClr>
                <a:srgbClr val="000000"/>
              </a:buClr>
              <a:buSzPts val="2300"/>
              <a:buFont typeface="Arial"/>
              <a:buNone/>
            </a:pPr>
            <a:r>
              <a:rPr b="1" i="0" lang="en-GB" sz="2300" u="none" cap="none" strike="noStrike">
                <a:solidFill>
                  <a:schemeClr val="dk1"/>
                </a:solidFill>
                <a:latin typeface="Open Sans"/>
                <a:ea typeface="Open Sans"/>
                <a:cs typeface="Open Sans"/>
                <a:sym typeface="Open Sans"/>
              </a:rPr>
              <a:t>Develop an overarching question</a:t>
            </a:r>
            <a:endParaRPr b="1" i="0" sz="2300" u="none" cap="none" strike="noStrike">
              <a:solidFill>
                <a:schemeClr val="dk1"/>
              </a:solidFill>
              <a:latin typeface="Open Sans"/>
              <a:ea typeface="Open Sans"/>
              <a:cs typeface="Open Sans"/>
              <a:sym typeface="Open Sans"/>
            </a:endParaRPr>
          </a:p>
          <a:p>
            <a:pPr indent="-361950" lvl="0" marL="457200" marR="0" rtl="0" algn="l">
              <a:lnSpc>
                <a:spcPct val="128332"/>
              </a:lnSpc>
              <a:spcBef>
                <a:spcPts val="0"/>
              </a:spcBef>
              <a:spcAft>
                <a:spcPts val="0"/>
              </a:spcAft>
              <a:buClr>
                <a:schemeClr val="dk1"/>
              </a:buClr>
              <a:buSzPts val="2100"/>
              <a:buFont typeface="Open Sans"/>
              <a:buChar char="-"/>
            </a:pPr>
            <a:r>
              <a:rPr b="0" i="0" lang="en-GB" sz="2100" u="none" cap="none" strike="noStrike">
                <a:solidFill>
                  <a:schemeClr val="dk1"/>
                </a:solidFill>
                <a:latin typeface="Open Sans"/>
                <a:ea typeface="Open Sans"/>
                <a:cs typeface="Open Sans"/>
                <a:sym typeface="Open Sans"/>
              </a:rPr>
              <a:t>Driven by the HOW and the WHY of an issue or topic</a:t>
            </a:r>
            <a:endParaRPr b="0"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2300"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9C67">
            <a:alpha val="8627"/>
          </a:srgbClr>
        </a:solidFill>
      </p:bgPr>
    </p:bg>
    <p:spTree>
      <p:nvGrpSpPr>
        <p:cNvPr id="120" name="Shape 120"/>
        <p:cNvGrpSpPr/>
        <p:nvPr/>
      </p:nvGrpSpPr>
      <p:grpSpPr>
        <a:xfrm>
          <a:off x="0" y="0"/>
          <a:ext cx="0" cy="0"/>
          <a:chOff x="0" y="0"/>
          <a:chExt cx="0" cy="0"/>
        </a:xfrm>
      </p:grpSpPr>
      <p:sp>
        <p:nvSpPr>
          <p:cNvPr id="121" name="Google Shape;121;g2ec30e58157_0_51"/>
          <p:cNvSpPr txBox="1"/>
          <p:nvPr>
            <p:ph type="title"/>
          </p:nvPr>
        </p:nvSpPr>
        <p:spPr>
          <a:xfrm>
            <a:off x="628650" y="525763"/>
            <a:ext cx="7886700" cy="1102200"/>
          </a:xfrm>
          <a:prstGeom prst="rect">
            <a:avLst/>
          </a:prstGeom>
          <a:noFill/>
          <a:ln>
            <a:noFill/>
          </a:ln>
        </p:spPr>
        <p:txBody>
          <a:bodyPr anchorCtr="0" anchor="t" bIns="45700" lIns="0" spcFirstLastPara="1" rIns="91425" wrap="square" tIns="45700">
            <a:spAutoFit/>
          </a:bodyPr>
          <a:lstStyle/>
          <a:p>
            <a:pPr indent="0" lvl="0" marL="0" rtl="0" algn="l">
              <a:lnSpc>
                <a:spcPct val="100000"/>
              </a:lnSpc>
              <a:spcBef>
                <a:spcPts val="0"/>
              </a:spcBef>
              <a:spcAft>
                <a:spcPts val="0"/>
              </a:spcAft>
              <a:buClr>
                <a:schemeClr val="dk1"/>
              </a:buClr>
              <a:buSzPts val="2000"/>
              <a:buFont typeface="Arial"/>
              <a:buNone/>
            </a:pPr>
            <a:r>
              <a:rPr lang="en-GB" sz="2600">
                <a:solidFill>
                  <a:srgbClr val="2F9C67"/>
                </a:solidFill>
                <a:latin typeface="Open Sans"/>
                <a:ea typeface="Open Sans"/>
                <a:cs typeface="Open Sans"/>
                <a:sym typeface="Open Sans"/>
              </a:rPr>
              <a:t>Moving from Exploratory to Deep Dive RQA:</a:t>
            </a:r>
            <a:endParaRPr sz="2600">
              <a:solidFill>
                <a:srgbClr val="2F9C67"/>
              </a:solidFill>
              <a:latin typeface="Open Sans"/>
              <a:ea typeface="Open Sans"/>
              <a:cs typeface="Open Sans"/>
              <a:sym typeface="Open Sans"/>
            </a:endParaRPr>
          </a:p>
          <a:p>
            <a:pPr indent="0" lvl="0" marL="0" rtl="0" algn="l">
              <a:lnSpc>
                <a:spcPct val="90000"/>
              </a:lnSpc>
              <a:spcBef>
                <a:spcPts val="0"/>
              </a:spcBef>
              <a:spcAft>
                <a:spcPts val="0"/>
              </a:spcAft>
              <a:buClr>
                <a:srgbClr val="2F9C67"/>
              </a:buClr>
              <a:buSzPts val="1800"/>
              <a:buFont typeface="Montserrat"/>
              <a:buNone/>
            </a:pPr>
            <a:r>
              <a:t/>
            </a:r>
            <a:endParaRPr sz="2600"/>
          </a:p>
          <a:p>
            <a:pPr indent="0" lvl="0" marL="0" rtl="0" algn="l">
              <a:lnSpc>
                <a:spcPct val="90000"/>
              </a:lnSpc>
              <a:spcBef>
                <a:spcPts val="0"/>
              </a:spcBef>
              <a:spcAft>
                <a:spcPts val="0"/>
              </a:spcAft>
              <a:buClr>
                <a:srgbClr val="2F9C67"/>
              </a:buClr>
              <a:buSzPts val="1800"/>
              <a:buFont typeface="Montserrat"/>
              <a:buNone/>
            </a:pPr>
            <a:r>
              <a:t/>
            </a:r>
            <a:endParaRPr/>
          </a:p>
        </p:txBody>
      </p:sp>
      <p:sp>
        <p:nvSpPr>
          <p:cNvPr id="122" name="Google Shape;122;g2ec30e58157_0_51"/>
          <p:cNvSpPr txBox="1"/>
          <p:nvPr/>
        </p:nvSpPr>
        <p:spPr>
          <a:xfrm>
            <a:off x="469875" y="1029525"/>
            <a:ext cx="8022300" cy="830400"/>
          </a:xfrm>
          <a:prstGeom prst="rect">
            <a:avLst/>
          </a:prstGeom>
          <a:noFill/>
          <a:ln>
            <a:noFill/>
          </a:ln>
        </p:spPr>
        <p:txBody>
          <a:bodyPr anchorCtr="0" anchor="t" bIns="45700" lIns="91425" spcFirstLastPara="1" rIns="91425" wrap="square" tIns="45700">
            <a:spAutoFit/>
          </a:bodyPr>
          <a:lstStyle/>
          <a:p>
            <a:pPr indent="0" lvl="0" marL="0" marR="0" rtl="0" algn="l">
              <a:lnSpc>
                <a:spcPct val="128332"/>
              </a:lnSpc>
              <a:spcBef>
                <a:spcPts val="0"/>
              </a:spcBef>
              <a:spcAft>
                <a:spcPts val="0"/>
              </a:spcAft>
              <a:buClr>
                <a:srgbClr val="000000"/>
              </a:buClr>
              <a:buSzPts val="2000"/>
              <a:buFont typeface="Arial"/>
              <a:buNone/>
            </a:pPr>
            <a:r>
              <a:rPr b="0" i="1" lang="en-GB" sz="2100" u="none" cap="none" strike="noStrike">
                <a:solidFill>
                  <a:srgbClr val="333333"/>
                </a:solidFill>
                <a:latin typeface="Open Sans"/>
                <a:ea typeface="Open Sans"/>
                <a:cs typeface="Open Sans"/>
                <a:sym typeface="Open Sans"/>
              </a:rPr>
              <a:t>‘Our questions change during the process of research to reflect an increased understanding of the problem’ (Crestwell 2007)</a:t>
            </a:r>
            <a:endParaRPr b="1" i="0" sz="2300" u="none" cap="none" strike="noStrike">
              <a:solidFill>
                <a:srgbClr val="C55A11"/>
              </a:solidFill>
              <a:latin typeface="Open Sans"/>
              <a:ea typeface="Open Sans"/>
              <a:cs typeface="Open Sans"/>
              <a:sym typeface="Open Sans"/>
            </a:endParaRPr>
          </a:p>
        </p:txBody>
      </p:sp>
      <p:sp>
        <p:nvSpPr>
          <p:cNvPr id="123" name="Google Shape;123;g2ec30e58157_0_51"/>
          <p:cNvSpPr txBox="1"/>
          <p:nvPr/>
        </p:nvSpPr>
        <p:spPr>
          <a:xfrm>
            <a:off x="381850" y="2047100"/>
            <a:ext cx="3811500" cy="2677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100" u="none" cap="none" strike="noStrike">
                <a:solidFill>
                  <a:schemeClr val="dk1"/>
                </a:solidFill>
                <a:latin typeface="Open Sans"/>
                <a:ea typeface="Open Sans"/>
                <a:cs typeface="Open Sans"/>
                <a:sym typeface="Open Sans"/>
              </a:rPr>
              <a:t>Phase 1: Exploratory</a:t>
            </a:r>
            <a:endParaRPr b="1" i="0" sz="2100" u="none" cap="none" strike="noStrike">
              <a:solidFill>
                <a:schemeClr val="dk1"/>
              </a:solidFill>
              <a:latin typeface="Open Sans"/>
              <a:ea typeface="Open Sans"/>
              <a:cs typeface="Open Sans"/>
              <a:sym typeface="Open Sans"/>
            </a:endParaRPr>
          </a:p>
          <a:p>
            <a:pPr indent="-361950" lvl="0" marL="457200" marR="0" rtl="0" algn="l">
              <a:lnSpc>
                <a:spcPct val="100000"/>
              </a:lnSpc>
              <a:spcBef>
                <a:spcPts val="0"/>
              </a:spcBef>
              <a:spcAft>
                <a:spcPts val="0"/>
              </a:spcAft>
              <a:buClr>
                <a:schemeClr val="dk1"/>
              </a:buClr>
              <a:buSzPts val="2100"/>
              <a:buFont typeface="Open Sans"/>
              <a:buChar char="-"/>
            </a:pPr>
            <a:r>
              <a:rPr b="1" i="0" lang="en-GB" sz="2100" u="none" cap="none" strike="noStrike">
                <a:solidFill>
                  <a:schemeClr val="dk1"/>
                </a:solidFill>
                <a:latin typeface="Open Sans"/>
                <a:ea typeface="Open Sans"/>
                <a:cs typeface="Open Sans"/>
                <a:sym typeface="Open Sans"/>
              </a:rPr>
              <a:t>How are communities affected by the current drought conditions in Zambia? </a:t>
            </a:r>
            <a:endParaRPr b="1" i="0" sz="2100" u="none" cap="none" strike="noStrike">
              <a:solidFill>
                <a:schemeClr val="dk1"/>
              </a:solidFill>
              <a:latin typeface="Open Sans"/>
              <a:ea typeface="Open Sans"/>
              <a:cs typeface="Open Sans"/>
              <a:sym typeface="Open Sans"/>
            </a:endParaRPr>
          </a:p>
          <a:p>
            <a:pPr indent="-361950" lvl="0" marL="457200" marR="0" rtl="0" algn="l">
              <a:lnSpc>
                <a:spcPct val="100000"/>
              </a:lnSpc>
              <a:spcBef>
                <a:spcPts val="0"/>
              </a:spcBef>
              <a:spcAft>
                <a:spcPts val="0"/>
              </a:spcAft>
              <a:buClr>
                <a:schemeClr val="dk1"/>
              </a:buClr>
              <a:buSzPts val="2100"/>
              <a:buFont typeface="Open Sans"/>
              <a:buChar char="-"/>
            </a:pPr>
            <a:r>
              <a:rPr b="1" i="0" lang="en-GB" sz="2100" u="none" cap="none" strike="noStrike">
                <a:solidFill>
                  <a:schemeClr val="dk1"/>
                </a:solidFill>
                <a:latin typeface="Open Sans"/>
                <a:ea typeface="Open Sans"/>
                <a:cs typeface="Open Sans"/>
                <a:sym typeface="Open Sans"/>
              </a:rPr>
              <a:t>How are communities and actors responding? Why? </a:t>
            </a:r>
            <a:endParaRPr b="1"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Open Sans"/>
              <a:ea typeface="Open Sans"/>
              <a:cs typeface="Open Sans"/>
              <a:sym typeface="Open Sans"/>
            </a:endParaRPr>
          </a:p>
        </p:txBody>
      </p:sp>
      <p:sp>
        <p:nvSpPr>
          <p:cNvPr id="124" name="Google Shape;124;g2ec30e58157_0_51"/>
          <p:cNvSpPr txBox="1"/>
          <p:nvPr/>
        </p:nvSpPr>
        <p:spPr>
          <a:xfrm>
            <a:off x="4678600" y="2047100"/>
            <a:ext cx="3915900" cy="2577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GB" sz="2100" u="none" cap="none" strike="noStrike">
                <a:solidFill>
                  <a:schemeClr val="dk1"/>
                </a:solidFill>
                <a:latin typeface="Open Sans"/>
                <a:ea typeface="Open Sans"/>
                <a:cs typeface="Open Sans"/>
                <a:sym typeface="Open Sans"/>
              </a:rPr>
              <a:t>Phase 2: Deep Dive</a:t>
            </a:r>
            <a:endParaRPr b="1" i="0" sz="21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i="0" sz="2100" u="none" cap="none" strike="noStrike">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2022-03-21T09:09:42Z</dcterms:created>
  <dc:creator>Microsoft Office User</dc:creator>
</cp:coreProperties>
</file>