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1_0.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0D_0.xml" ContentType="application/vnd.ms-powerpoint.comments+xml"/>
  <Override PartName="/ppt/notesSlides/notesSlide15.xml" ContentType="application/vnd.openxmlformats-officedocument.presentationml.notesSlide+xml"/>
  <Override PartName="/ppt/comments/modernComment_10E_0.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17_0.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modernComment_121_0.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3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9144000" cy="5143500" type="screen16x9"/>
  <p:notesSz cx="6858000" cy="9144000"/>
  <p:embeddedFontLst>
    <p:embeddedFont>
      <p:font typeface="Lato" panose="020F0502020204030203" pitchFamily="34" charset="0"/>
      <p:regular r:id="rId39"/>
      <p:bold r:id="rId40"/>
      <p:italic r:id="rId41"/>
      <p:boldItalic r:id="rId42"/>
    </p:embeddedFont>
    <p:embeddedFont>
      <p:font typeface="Montserrat" panose="00000500000000000000" pitchFamily="2" charset="0"/>
      <p:regular r:id="rId43"/>
      <p:bold r:id="rId44"/>
      <p:italic r:id="rId45"/>
      <p:boldItalic r:id="rId46"/>
    </p:embeddedFont>
    <p:embeddedFont>
      <p:font typeface="Montserrat Light" panose="00000400000000000000" pitchFamily="2" charset="0"/>
      <p:regular r:id="rId47"/>
      <p:bold r:id="rId48"/>
      <p:italic r:id="rId49"/>
      <p:boldItalic r:id="rId50"/>
    </p:embeddedFont>
    <p:embeddedFont>
      <p:font typeface="Montserrat SemiBold" panose="00000700000000000000" pitchFamily="2" charset="0"/>
      <p:regular r:id="rId51"/>
      <p:bold r:id="rId52"/>
      <p:italic r:id="rId53"/>
      <p:boldItalic r:id="rId54"/>
    </p:embeddedFont>
    <p:embeddedFont>
      <p:font typeface="Open Sans" panose="020B0606030504020204" pitchFamily="34" charset="0"/>
      <p:regular r:id="rId55"/>
      <p:bold r:id="rId56"/>
      <p:italic r:id="rId57"/>
      <p:boldItalic r:id="rId58"/>
    </p:embeddedFont>
    <p:embeddedFont>
      <p:font typeface="Open Sans Light" panose="020B030603050402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13">
          <p15:clr>
            <a:srgbClr val="A4A3A4"/>
          </p15:clr>
        </p15:guide>
        <p15:guide id="2">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iJGYxJCqS2ENAkx3Cp9D9tY11Hc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ADD424-A52C-8C17-39F8-39B2AE9249EE}" name="Alexandre Edo" initials="AE" userId="S::AlexandreEdo@AlexandreEdo.onmicrosoft.com::9527abf9-c61a-4cdf-9100-b9e801a774b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2530D0-F3DF-4B87-9E0A-21A77EB099CB}">
  <a:tblStyle styleId="{352530D0-F3DF-4B87-9E0A-21A77EB099C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864" autoAdjust="0"/>
  </p:normalViewPr>
  <p:slideViewPr>
    <p:cSldViewPr snapToGrid="0">
      <p:cViewPr varScale="1">
        <p:scale>
          <a:sx n="90" d="100"/>
          <a:sy n="90" d="100"/>
        </p:scale>
        <p:origin x="1404" y="66"/>
      </p:cViewPr>
      <p:guideLst>
        <p:guide orient="horz" pos="2913"/>
        <p:guide/>
      </p:guideLst>
    </p:cSldViewPr>
  </p:slideViewPr>
  <p:notesTextViewPr>
    <p:cViewPr>
      <p:scale>
        <a:sx n="1" d="1"/>
        <a:sy n="1" d="1"/>
      </p:scale>
      <p:origin x="0" y="0"/>
    </p:cViewPr>
  </p:notesTextViewPr>
  <p:notesViewPr>
    <p:cSldViewPr snapToGrid="0">
      <p:cViewPr>
        <p:scale>
          <a:sx n="75" d="100"/>
          <a:sy n="75" d="100"/>
        </p:scale>
        <p:origin x="2866" y="-3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font" Target="fonts/font4.fntdata"/><Relationship Id="rId47" Type="http://schemas.openxmlformats.org/officeDocument/2006/relationships/font" Target="fonts/font9.fntdata"/><Relationship Id="rId68" Type="http://schemas.openxmlformats.org/officeDocument/2006/relationships/theme" Target="theme/theme1.xml"/><Relationship Id="rId7" Type="http://schemas.openxmlformats.org/officeDocument/2006/relationships/slide" Target="slides/slide4.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font" Target="fonts/font23.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13.fntdata"/><Relationship Id="rId72" Type="http://schemas.openxmlformats.org/officeDocument/2006/relationships/customXml" Target="../customXml/item3.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font" Target="fonts/font1.fntdata"/><Relationship Id="rId34" Type="http://schemas.openxmlformats.org/officeDocument/2006/relationships/slide" Target="slides/slide31.xml"/><Relationship Id="rId50" Type="http://schemas.openxmlformats.org/officeDocument/2006/relationships/font" Target="fonts/font12.fntdata"/><Relationship Id="rId55" Type="http://schemas.openxmlformats.org/officeDocument/2006/relationships/font" Target="fonts/font1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ence MAROT" userId="ae0b37a3-b90b-41c1-8b5a-b113fb0c43d3" providerId="ADAL" clId="{768C139D-D942-488E-9CE0-4CB0672FAE63}"/>
    <pc:docChg chg="modSld">
      <pc:chgData name="Florence MAROT" userId="ae0b37a3-b90b-41c1-8b5a-b113fb0c43d3" providerId="ADAL" clId="{768C139D-D942-488E-9CE0-4CB0672FAE63}" dt="2024-10-29T13:07:54.346" v="4" actId="20577"/>
      <pc:docMkLst>
        <pc:docMk/>
      </pc:docMkLst>
      <pc:sldChg chg="modNotesTx">
        <pc:chgData name="Florence MAROT" userId="ae0b37a3-b90b-41c1-8b5a-b113fb0c43d3" providerId="ADAL" clId="{768C139D-D942-488E-9CE0-4CB0672FAE63}" dt="2024-10-29T13:06:58.757" v="0" actId="20577"/>
        <pc:sldMkLst>
          <pc:docMk/>
          <pc:sldMk cId="0" sldId="257"/>
        </pc:sldMkLst>
      </pc:sldChg>
      <pc:sldChg chg="modNotesTx">
        <pc:chgData name="Florence MAROT" userId="ae0b37a3-b90b-41c1-8b5a-b113fb0c43d3" providerId="ADAL" clId="{768C139D-D942-488E-9CE0-4CB0672FAE63}" dt="2024-10-29T13:07:23.471" v="1" actId="20577"/>
        <pc:sldMkLst>
          <pc:docMk/>
          <pc:sldMk cId="0" sldId="269"/>
        </pc:sldMkLst>
      </pc:sldChg>
      <pc:sldChg chg="modNotesTx">
        <pc:chgData name="Florence MAROT" userId="ae0b37a3-b90b-41c1-8b5a-b113fb0c43d3" providerId="ADAL" clId="{768C139D-D942-488E-9CE0-4CB0672FAE63}" dt="2024-10-29T13:07:26.478" v="2" actId="20577"/>
        <pc:sldMkLst>
          <pc:docMk/>
          <pc:sldMk cId="0" sldId="270"/>
        </pc:sldMkLst>
      </pc:sldChg>
      <pc:sldChg chg="modNotesTx">
        <pc:chgData name="Florence MAROT" userId="ae0b37a3-b90b-41c1-8b5a-b113fb0c43d3" providerId="ADAL" clId="{768C139D-D942-488E-9CE0-4CB0672FAE63}" dt="2024-10-29T13:07:42.595" v="3" actId="20577"/>
        <pc:sldMkLst>
          <pc:docMk/>
          <pc:sldMk cId="0" sldId="279"/>
        </pc:sldMkLst>
      </pc:sldChg>
      <pc:sldChg chg="modNotesTx">
        <pc:chgData name="Florence MAROT" userId="ae0b37a3-b90b-41c1-8b5a-b113fb0c43d3" providerId="ADAL" clId="{768C139D-D942-488E-9CE0-4CB0672FAE63}" dt="2024-10-29T13:07:54.346" v="4" actId="20577"/>
        <pc:sldMkLst>
          <pc:docMk/>
          <pc:sldMk cId="0" sldId="289"/>
        </pc:sldMkLst>
      </pc:sldChg>
    </pc:docChg>
  </pc:docChgLst>
</pc:chgInfo>
</file>

<file path=ppt/comments/modernComment_101_0.xml><?xml version="1.0" encoding="utf-8"?>
<p188:cmLst xmlns:a="http://schemas.openxmlformats.org/drawingml/2006/main" xmlns:r="http://schemas.openxmlformats.org/officeDocument/2006/relationships" xmlns:p188="http://schemas.microsoft.com/office/powerpoint/2018/8/main">
  <p188:cm id="{6C7830F6-6C5F-45FA-AEE6-C7AA7E192809}" authorId="{A0ADD424-A52C-8C17-39F8-39B2AE9249EE}" created="2024-09-11T09:09:57.891">
    <ac:txMkLst xmlns:ac="http://schemas.microsoft.com/office/drawing/2013/main/command">
      <pc:docMk xmlns:pc="http://schemas.microsoft.com/office/powerpoint/2013/main/command"/>
      <pc:sldMk xmlns:pc="http://schemas.microsoft.com/office/powerpoint/2013/main/command" cId="0" sldId="257"/>
      <ac:spMk id="62" creationId="{00000000-0000-0000-0000-000000000000}"/>
      <ac:txMk cp="145" len="94">
        <ac:context len="330" hash="2216446421"/>
      </ac:txMk>
    </ac:txMkLst>
    <p188:pos x="6539405" y="1850423"/>
    <p188:txBody>
      <a:bodyPr/>
      <a:lstStyle/>
      <a:p>
        <a:r>
          <a:rPr lang="fr-FR"/>
          <a:t>Notes : le n° d’étape est erroné en anglais
Il semble que la note ne soit pas terminée. </a:t>
        </a:r>
      </a:p>
    </p188:txBody>
  </p188:cm>
</p188:cmLst>
</file>

<file path=ppt/comments/modernComment_10D_0.xml><?xml version="1.0" encoding="utf-8"?>
<p188:cmLst xmlns:a="http://schemas.openxmlformats.org/drawingml/2006/main" xmlns:r="http://schemas.openxmlformats.org/officeDocument/2006/relationships" xmlns:p188="http://schemas.microsoft.com/office/powerpoint/2018/8/main">
  <p188:cm id="{E96BEE74-DD02-42A9-9284-A035F77B8D34}" authorId="{A0ADD424-A52C-8C17-39F8-39B2AE9249EE}" created="2024-09-12T14:13:38.942">
    <ac:deMkLst xmlns:ac="http://schemas.microsoft.com/office/drawing/2013/main/command">
      <pc:docMk xmlns:pc="http://schemas.microsoft.com/office/powerpoint/2013/main/command"/>
      <pc:sldMk xmlns:pc="http://schemas.microsoft.com/office/powerpoint/2013/main/command" cId="0" sldId="269"/>
      <ac:spMk id="167" creationId="{00000000-0000-0000-0000-000000000000}"/>
    </ac:deMkLst>
    <p188:txBody>
      <a:bodyPr/>
      <a:lstStyle/>
      <a:p>
        <a:r>
          <a:rPr lang="fr-FR"/>
          <a:t>Phrase incomplète dans les notes</a:t>
        </a:r>
      </a:p>
    </p188:txBody>
  </p188:cm>
</p188:cmLst>
</file>

<file path=ppt/comments/modernComment_10E_0.xml><?xml version="1.0" encoding="utf-8"?>
<p188:cmLst xmlns:a="http://schemas.openxmlformats.org/drawingml/2006/main" xmlns:r="http://schemas.openxmlformats.org/officeDocument/2006/relationships" xmlns:p188="http://schemas.microsoft.com/office/powerpoint/2018/8/main">
  <p188:cm id="{797DFA42-447C-4DBD-88A6-CDB235596B9B}" authorId="{A0ADD424-A52C-8C17-39F8-39B2AE9249EE}" created="2024-09-12T14:56:01.456">
    <ac:deMkLst xmlns:ac="http://schemas.microsoft.com/office/drawing/2013/main/command">
      <pc:docMk xmlns:pc="http://schemas.microsoft.com/office/powerpoint/2013/main/command"/>
      <pc:sldMk xmlns:pc="http://schemas.microsoft.com/office/powerpoint/2013/main/command" cId="0" sldId="270"/>
      <ac:spMk id="174" creationId="{00000000-0000-0000-0000-000000000000}"/>
    </ac:deMkLst>
    <p188:txBody>
      <a:bodyPr/>
      <a:lstStyle/>
      <a:p>
        <a:r>
          <a:rPr lang="fr-FR"/>
          <a:t>Note incomplète</a:t>
        </a:r>
      </a:p>
    </p188:txBody>
  </p188:cm>
</p188:cmLst>
</file>

<file path=ppt/comments/modernComment_117_0.xml><?xml version="1.0" encoding="utf-8"?>
<p188:cmLst xmlns:a="http://schemas.openxmlformats.org/drawingml/2006/main" xmlns:r="http://schemas.openxmlformats.org/officeDocument/2006/relationships" xmlns:p188="http://schemas.microsoft.com/office/powerpoint/2018/8/main">
  <p188:cm id="{0E719ECC-43D8-4088-8CE3-9FE56BE9C02D}" authorId="{A0ADD424-A52C-8C17-39F8-39B2AE9249EE}" created="2024-09-13T16:00:24.359">
    <pc:sldMkLst xmlns:pc="http://schemas.microsoft.com/office/powerpoint/2013/main/command">
      <pc:docMk/>
      <pc:sldMk cId="0" sldId="279"/>
    </pc:sldMkLst>
    <p188:txBody>
      <a:bodyPr/>
      <a:lstStyle/>
      <a:p>
        <a:r>
          <a:rPr lang="fr-FR"/>
          <a:t>Note : copié collé de la diapo 2 (incomplète).</a:t>
        </a:r>
      </a:p>
    </p188:txBody>
  </p188:cm>
</p188:cmLst>
</file>

<file path=ppt/comments/modernComment_121_0.xml><?xml version="1.0" encoding="utf-8"?>
<p188:cmLst xmlns:a="http://schemas.openxmlformats.org/drawingml/2006/main" xmlns:r="http://schemas.openxmlformats.org/officeDocument/2006/relationships" xmlns:p188="http://schemas.microsoft.com/office/powerpoint/2018/8/main">
  <p188:cm id="{71580B59-0846-4C50-9D7F-E2BC7E99DC9F}" authorId="{A0ADD424-A52C-8C17-39F8-39B2AE9249EE}" created="2024-09-16T13:31:19.916">
    <pc:sldMkLst xmlns:pc="http://schemas.microsoft.com/office/powerpoint/2013/main/command">
      <pc:docMk/>
      <pc:sldMk cId="0" sldId="289"/>
    </pc:sldMkLst>
    <p188:txBody>
      <a:bodyPr/>
      <a:lstStyle/>
      <a:p>
        <a:r>
          <a:rPr lang="fr-FR"/>
          <a:t>Note incomplète (With your…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NOTES POUR L’ANIMATEUR</a:t>
            </a:r>
            <a:endParaRPr dirty="0"/>
          </a:p>
          <a:p>
            <a:pPr marL="0" lvl="0" indent="0" algn="l" rtl="0">
              <a:lnSpc>
                <a:spcPct val="100000"/>
              </a:lnSpc>
              <a:spcBef>
                <a:spcPts val="0"/>
              </a:spcBef>
              <a:spcAft>
                <a:spcPts val="0"/>
              </a:spcAft>
              <a:buSzPts val="1400"/>
              <a:buNone/>
            </a:pPr>
            <a:endParaRPr dirty="0"/>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ec30e58157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2ec30e58157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b="1" dirty="0"/>
              <a:t>NOTES POUR L’ANIMATEUR</a:t>
            </a:r>
            <a:endParaRPr dirty="0"/>
          </a:p>
          <a:p>
            <a:pPr marL="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SzPts val="1400"/>
              <a:buNone/>
            </a:pPr>
            <a:r>
              <a:rPr lang="fr-FR" dirty="0"/>
              <a:t>L</a:t>
            </a:r>
            <a:r>
              <a:rPr lang="fr-FR" noProof="0" dirty="0"/>
              <a:t>e type de données factuelles à recueillir dépend de la raison pour laquelle une évaluation doit être conduite.</a:t>
            </a:r>
          </a:p>
          <a:p>
            <a:pPr marL="0" lvl="0" indent="0" algn="l" rtl="0">
              <a:lnSpc>
                <a:spcPct val="100000"/>
              </a:lnSpc>
              <a:spcBef>
                <a:spcPts val="0"/>
              </a:spcBef>
              <a:spcAft>
                <a:spcPts val="0"/>
              </a:spcAft>
              <a:buSzPts val="1400"/>
              <a:buNone/>
            </a:pPr>
            <a:r>
              <a:rPr lang="fr-FR" noProof="0" dirty="0"/>
              <a:t>Dans le contexte urgent d’une nouvelle épidémie, il faut des éléments factuels et des données pour orienter l’intervention RAPIDEMENT.</a:t>
            </a:r>
          </a:p>
          <a:p>
            <a:pPr marL="0" lvl="0" indent="0" algn="l" rtl="0">
              <a:lnSpc>
                <a:spcPct val="100000"/>
              </a:lnSpc>
              <a:spcBef>
                <a:spcPts val="0"/>
              </a:spcBef>
              <a:spcAft>
                <a:spcPts val="0"/>
              </a:spcAft>
              <a:buSzPts val="1400"/>
              <a:buNone/>
            </a:pPr>
            <a:r>
              <a:rPr lang="fr-FR" noProof="0" dirty="0"/>
              <a:t>C’est pourquoi il importe de vérifier en premier lieu quelles informations existent déjà, et de déterminer celles qui seraient utiles pour guider des interventions immédiates.</a:t>
            </a:r>
          </a:p>
          <a:p>
            <a:pPr marL="0" lvl="0" indent="0" algn="l" rtl="0">
              <a:lnSpc>
                <a:spcPct val="100000"/>
              </a:lnSpc>
              <a:spcBef>
                <a:spcPts val="0"/>
              </a:spcBef>
              <a:spcAft>
                <a:spcPts val="0"/>
              </a:spcAft>
              <a:buSzPts val="1400"/>
              <a:buNone/>
            </a:pPr>
            <a:r>
              <a:rPr lang="fr-FR" noProof="0" dirty="0"/>
              <a:t>Prenons le cas d’une épidémie de choléra. Si des épidémies ont eu lieu au cours des dernières années, il devrait déjà exister des informations sur certains facteurs sociaux-comportementaux, par exemple les niveaux de connaissance sur la transmission ou la perception du risque. </a:t>
            </a:r>
          </a:p>
          <a:p>
            <a:pPr marL="0" lvl="0" indent="0" algn="l" rtl="0">
              <a:lnSpc>
                <a:spcPct val="100000"/>
              </a:lnSpc>
              <a:spcBef>
                <a:spcPts val="0"/>
              </a:spcBef>
              <a:spcAft>
                <a:spcPts val="0"/>
              </a:spcAft>
              <a:buSzPts val="1400"/>
              <a:buNone/>
            </a:pPr>
            <a:r>
              <a:rPr lang="fr-FR" noProof="0" dirty="0"/>
              <a:t>Cependant il pourrait être nécessaire d’actualiser certaines données factuelles, ou d’en collecter de nouvelles dans les zones présentant des caractéristiques différentes. </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noProof="0" dirty="0"/>
              <a:t>Dans certains contextes, le plan national de RCCE peut avoir déjà procédé à une analyse QQOP (qui fait quoi, où et pourquoi ?), qui vous orientera vers des sources possibles de données factuelles. Ce plan peut également mentionner des données existantes. </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i="1" dirty="0"/>
              <a:t>Demandez au groupe : Dans la liste de droite, selon vous, quelles sont les données qui doivent absolument être à jour et quelles sont celles qui peuvent être plus anciennes ? Demandez aux participants de justifier leurs réponses. </a:t>
            </a:r>
            <a:endParaRPr lang="en-GB" dirty="0"/>
          </a:p>
        </p:txBody>
      </p:sp>
      <p:sp>
        <p:nvSpPr>
          <p:cNvPr id="128" name="Google Shape;128;g2ec30e58157_0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ec30e58157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2ec30e58157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fr-FR" b="1" dirty="0"/>
              <a:t>NOTES POUR L’ANIMATEUR</a:t>
            </a:r>
            <a:endParaRPr lang="fr-FR" dirty="0"/>
          </a:p>
          <a:p>
            <a:pPr marL="0" marR="0" lvl="0" indent="0" algn="l" rtl="0">
              <a:lnSpc>
                <a:spcPct val="100000"/>
              </a:lnSpc>
              <a:spcBef>
                <a:spcPts val="0"/>
              </a:spcBef>
              <a:spcAft>
                <a:spcPts val="0"/>
              </a:spcAft>
              <a:buClr>
                <a:srgbClr val="000000"/>
              </a:buClr>
              <a:buSzPts val="1400"/>
              <a:buFont typeface="Arial"/>
              <a:buNone/>
            </a:pPr>
            <a:endParaRPr lang="fr-FR" dirty="0"/>
          </a:p>
          <a:p>
            <a:pPr marL="0" lvl="0" indent="0" algn="l" rtl="0">
              <a:lnSpc>
                <a:spcPct val="100000"/>
              </a:lnSpc>
              <a:spcBef>
                <a:spcPts val="0"/>
              </a:spcBef>
              <a:spcAft>
                <a:spcPts val="0"/>
              </a:spcAft>
              <a:buSzPts val="1400"/>
              <a:buNone/>
            </a:pPr>
            <a:r>
              <a:rPr lang="fr-FR" dirty="0"/>
              <a:t>L</a:t>
            </a:r>
            <a:r>
              <a:rPr lang="fr-FR" noProof="0" dirty="0"/>
              <a:t>e type de données factuelles à recueillir dépend de la raison pour laquelle une évaluation doit être conduite.</a:t>
            </a:r>
          </a:p>
          <a:p>
            <a:pPr marL="0" lvl="0" indent="0" algn="l" rtl="0">
              <a:lnSpc>
                <a:spcPct val="100000"/>
              </a:lnSpc>
              <a:spcBef>
                <a:spcPts val="0"/>
              </a:spcBef>
              <a:spcAft>
                <a:spcPts val="0"/>
              </a:spcAft>
              <a:buSzPts val="1400"/>
              <a:buNone/>
            </a:pPr>
            <a:r>
              <a:rPr lang="fr-FR" noProof="0" dirty="0"/>
              <a:t>Dans le contexte urgent d’une nouvelle épidémie, il faut des éléments factuels et des données pour orienter l’intervention RAPIDEMENT.</a:t>
            </a:r>
          </a:p>
          <a:p>
            <a:pPr marL="0" lvl="0" indent="0" algn="l" rtl="0">
              <a:lnSpc>
                <a:spcPct val="100000"/>
              </a:lnSpc>
              <a:spcBef>
                <a:spcPts val="0"/>
              </a:spcBef>
              <a:spcAft>
                <a:spcPts val="0"/>
              </a:spcAft>
              <a:buSzPts val="1400"/>
              <a:buNone/>
            </a:pPr>
            <a:r>
              <a:rPr lang="fr-FR" noProof="0" dirty="0"/>
              <a:t>C’est pourquoi il importe de vérifier en premier lieu quelles informations existent déjà, et de déterminer celles qui seraient utiles pour guider des interventions immédiates.</a:t>
            </a:r>
          </a:p>
          <a:p>
            <a:pPr marL="0" lvl="0" indent="0" algn="l" rtl="0">
              <a:lnSpc>
                <a:spcPct val="100000"/>
              </a:lnSpc>
              <a:spcBef>
                <a:spcPts val="0"/>
              </a:spcBef>
              <a:spcAft>
                <a:spcPts val="0"/>
              </a:spcAft>
              <a:buSzPts val="1400"/>
              <a:buNone/>
            </a:pPr>
            <a:r>
              <a:rPr lang="fr-FR" noProof="0" dirty="0"/>
              <a:t>Prenons le cas d’une épidémie de choléra. Si des épidémies ont eu lieu au cours des dernières années, il devrait déjà exister des informations sur certains facteurs sociaux-comportementaux, par exemple les niveaux de connaissance sur la transmission ou la perception du risque. </a:t>
            </a:r>
          </a:p>
          <a:p>
            <a:pPr marL="0" lvl="0" indent="0" algn="l" rtl="0">
              <a:lnSpc>
                <a:spcPct val="100000"/>
              </a:lnSpc>
              <a:spcBef>
                <a:spcPts val="0"/>
              </a:spcBef>
              <a:spcAft>
                <a:spcPts val="0"/>
              </a:spcAft>
              <a:buSzPts val="1400"/>
              <a:buNone/>
            </a:pPr>
            <a:r>
              <a:rPr lang="fr-FR" noProof="0" dirty="0"/>
              <a:t>Cependant il pourrait être nécessaire d’actualiser certaines données factuelles, ou d’en collecter de nouvelles dans les zones présentant des caractéristiques différentes. </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noProof="0" dirty="0"/>
              <a:t>Dans certains contextes, le plan national de RCCE peut avoir déjà procédé à une analyse QQOP (qui fait quoi, où et pourquoi ?), qui vous orientera vers des sources possibles de données factuelles. Ce plan peut également mentionner des données existantes. </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i="1" dirty="0"/>
              <a:t>Demandez au groupe : Dans la liste de droite, selon vous, quelles sont les données qui doivent absolument être à jour et quelles sont celles qui peuvent être plus anciennes ? Demandez aux participants de justifier leurs réponses. </a:t>
            </a:r>
            <a:endParaRPr lang="fr-FR" dirty="0"/>
          </a:p>
          <a:p>
            <a:pPr marL="0" lvl="0" indent="0" algn="l" rtl="0">
              <a:lnSpc>
                <a:spcPct val="100000"/>
              </a:lnSpc>
              <a:spcBef>
                <a:spcPts val="0"/>
              </a:spcBef>
              <a:spcAft>
                <a:spcPts val="0"/>
              </a:spcAft>
              <a:buSzPts val="1400"/>
              <a:buNone/>
            </a:pPr>
            <a:endParaRPr lang="fr-FR" dirty="0"/>
          </a:p>
        </p:txBody>
      </p:sp>
      <p:sp>
        <p:nvSpPr>
          <p:cNvPr id="139" name="Google Shape;139;g2ec30e58157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e33434ed7d_1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e33434ed7d_1_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8332"/>
              </a:lnSpc>
              <a:spcBef>
                <a:spcPts val="0"/>
              </a:spcBef>
              <a:spcAft>
                <a:spcPts val="0"/>
              </a:spcAft>
              <a:buClr>
                <a:schemeClr val="dk1"/>
              </a:buClr>
              <a:buSzPts val="1100"/>
              <a:buFont typeface="Arial"/>
              <a:buNone/>
            </a:pPr>
            <a:r>
              <a:rPr lang="fr-FR" noProof="0" dirty="0"/>
              <a:t>Lorsque vous cherchez à déterminer quelles informations existent et celles dont vous avez besoin, il convient de revenir aux raisons qui justifient la réalisation d’une EQR, que nous avons précédemment évoquées :</a:t>
            </a:r>
            <a:endParaRPr lang="fr-FR" sz="800" noProof="0" dirty="0">
              <a:latin typeface="Open Sans"/>
              <a:ea typeface="Open Sans"/>
              <a:cs typeface="Open Sans"/>
              <a:sym typeface="Open Sans"/>
            </a:endParaRPr>
          </a:p>
          <a:p>
            <a:pPr marL="457200" marR="0" lvl="0" indent="-387350" algn="l" rtl="0">
              <a:lnSpc>
                <a:spcPct val="115000"/>
              </a:lnSpc>
              <a:spcBef>
                <a:spcPts val="1200"/>
              </a:spcBef>
              <a:spcAft>
                <a:spcPts val="0"/>
              </a:spcAft>
              <a:buClr>
                <a:schemeClr val="dk1"/>
              </a:buClr>
              <a:buSzPts val="2500"/>
              <a:buFont typeface="Open Sans"/>
              <a:buChar char="•"/>
            </a:pPr>
            <a:r>
              <a:rPr lang="fr-FR" sz="800" noProof="0" dirty="0">
                <a:solidFill>
                  <a:schemeClr val="dk1"/>
                </a:solidFill>
                <a:latin typeface="Open Sans"/>
                <a:ea typeface="Open Sans"/>
                <a:cs typeface="Open Sans"/>
                <a:sym typeface="Open Sans"/>
              </a:rPr>
              <a:t>c</a:t>
            </a:r>
            <a:r>
              <a:rPr lang="fr-FR" sz="800" b="0" i="0" u="none" strike="noStrike" cap="none" noProof="0" dirty="0">
                <a:solidFill>
                  <a:schemeClr val="dk1"/>
                </a:solidFill>
                <a:latin typeface="Open Sans"/>
                <a:ea typeface="Open Sans"/>
                <a:cs typeface="Open Sans"/>
                <a:sym typeface="Open Sans"/>
              </a:rPr>
              <a:t>omprendre des dynamiques sociales, culturelles, politiques et économiques clés ;</a:t>
            </a:r>
          </a:p>
          <a:p>
            <a:pPr marL="457200" marR="0" lvl="0" indent="-387350" algn="l" rtl="0">
              <a:lnSpc>
                <a:spcPct val="115000"/>
              </a:lnSpc>
              <a:spcBef>
                <a:spcPts val="0"/>
              </a:spcBef>
              <a:spcAft>
                <a:spcPts val="0"/>
              </a:spcAft>
              <a:buClr>
                <a:schemeClr val="dk1"/>
              </a:buClr>
              <a:buSzPts val="2500"/>
              <a:buFont typeface="Open Sans"/>
              <a:buChar char="•"/>
            </a:pPr>
            <a:r>
              <a:rPr lang="fr-FR" sz="800" noProof="0" dirty="0">
                <a:solidFill>
                  <a:schemeClr val="dk1"/>
                </a:solidFill>
                <a:latin typeface="Open Sans"/>
                <a:ea typeface="Open Sans"/>
                <a:cs typeface="Open Sans"/>
                <a:sym typeface="Open Sans"/>
              </a:rPr>
              <a:t>i</a:t>
            </a:r>
            <a:r>
              <a:rPr lang="fr-FR" sz="800" b="0" i="0" u="none" strike="noStrike" cap="none" noProof="0" dirty="0">
                <a:solidFill>
                  <a:schemeClr val="dk1"/>
                </a:solidFill>
                <a:latin typeface="Open Sans"/>
                <a:ea typeface="Open Sans"/>
                <a:cs typeface="Open Sans"/>
                <a:sym typeface="Open Sans"/>
              </a:rPr>
              <a:t>dentifier les autorités concernées et des leaders communautaires de confiance pour diffuser nos messages ; </a:t>
            </a:r>
          </a:p>
          <a:p>
            <a:pPr marL="457200" marR="0" lvl="0" indent="-387350" algn="l">
              <a:lnSpc>
                <a:spcPct val="115000"/>
              </a:lnSpc>
              <a:spcBef>
                <a:spcPts val="0"/>
              </a:spcBef>
              <a:spcAft>
                <a:spcPts val="0"/>
              </a:spcAft>
              <a:buClr>
                <a:schemeClr val="dk1"/>
              </a:buClr>
              <a:buSzPts val="2500"/>
              <a:buFont typeface="Open Sans"/>
              <a:buChar char="•"/>
            </a:pPr>
            <a:r>
              <a:rPr lang="fr-FR" sz="800" noProof="0" dirty="0">
                <a:solidFill>
                  <a:schemeClr val="dk1"/>
                </a:solidFill>
                <a:latin typeface="Open Sans"/>
                <a:ea typeface="Open Sans"/>
                <a:cs typeface="Open Sans"/>
                <a:sym typeface="Open Sans"/>
              </a:rPr>
              <a:t>comprendre ce que les communautés pensent de la maladie et des processus décisionnels en matière de santé ;</a:t>
            </a:r>
            <a:endParaRPr lang="fr-FR" sz="800" b="0" i="0" u="none" strike="noStrike" cap="none" noProof="0" dirty="0">
              <a:solidFill>
                <a:schemeClr val="dk1"/>
              </a:solidFill>
              <a:latin typeface="Open Sans"/>
              <a:ea typeface="Open Sans"/>
              <a:cs typeface="Open Sans"/>
              <a:sym typeface="Open Sans"/>
            </a:endParaRPr>
          </a:p>
          <a:p>
            <a:pPr marL="457200" marR="0" lvl="0" indent="-387350" algn="l" rtl="0">
              <a:lnSpc>
                <a:spcPct val="115000"/>
              </a:lnSpc>
              <a:spcBef>
                <a:spcPts val="0"/>
              </a:spcBef>
              <a:spcAft>
                <a:spcPts val="0"/>
              </a:spcAft>
              <a:buClr>
                <a:schemeClr val="dk1"/>
              </a:buClr>
              <a:buSzPts val="2500"/>
              <a:buFont typeface="Open Sans"/>
              <a:buChar char="•"/>
            </a:pPr>
            <a:r>
              <a:rPr lang="fr-FR" sz="800" noProof="0" dirty="0">
                <a:solidFill>
                  <a:schemeClr val="dk1"/>
                </a:solidFill>
                <a:latin typeface="Open Sans"/>
                <a:ea typeface="Open Sans"/>
                <a:cs typeface="Open Sans"/>
                <a:sym typeface="Open Sans"/>
              </a:rPr>
              <a:t>définir des interventions appropriées et efficaces.</a:t>
            </a:r>
            <a:endParaRPr lang="fr-FR" sz="800" noProof="0" dirty="0">
              <a:latin typeface="Open Sans"/>
              <a:ea typeface="Open Sans"/>
              <a:cs typeface="Open Sans"/>
              <a:sym typeface="Open Sans"/>
            </a:endParaRPr>
          </a:p>
          <a:p>
            <a:pPr marL="0" lvl="0" indent="0" algn="l" rtl="0">
              <a:lnSpc>
                <a:spcPct val="100000"/>
              </a:lnSpc>
              <a:spcBef>
                <a:spcPts val="1200"/>
              </a:spcBef>
              <a:spcAft>
                <a:spcPts val="0"/>
              </a:spcAft>
              <a:buClr>
                <a:schemeClr val="dk1"/>
              </a:buClr>
              <a:buSzPts val="1400"/>
              <a:buFont typeface="Arial"/>
              <a:buNone/>
            </a:pPr>
            <a:r>
              <a:rPr lang="fr-FR" noProof="0" dirty="0"/>
              <a:t>Basez-vous sur ces raisons pour formuler les questions auxquelles vous souhaitez répondre avec l’EQR. Il peut être utile d’établir des indicateurs de RCCE pour guider votre évaluation, dans la mesure où ceux-ci permettent d’effectuer ultérieurement un suivi. </a:t>
            </a:r>
          </a:p>
          <a:p>
            <a:pPr marL="0" lvl="0" indent="0" algn="l" rtl="0">
              <a:lnSpc>
                <a:spcPct val="100000"/>
              </a:lnSpc>
              <a:spcBef>
                <a:spcPts val="1200"/>
              </a:spcBef>
              <a:spcAft>
                <a:spcPts val="0"/>
              </a:spcAft>
              <a:buClr>
                <a:schemeClr val="dk1"/>
              </a:buClr>
              <a:buSzPts val="1400"/>
              <a:buFont typeface="Arial"/>
              <a:buNone/>
            </a:pPr>
            <a:r>
              <a:rPr lang="fr-FR" noProof="0" dirty="0"/>
              <a:t>Cette diapositive montre des exemples d’indicateurs élaborés dans le contexte de la pandémie de Covid-19, qui peuvent être adaptés pour le choléra.</a:t>
            </a:r>
          </a:p>
          <a:p>
            <a:pPr marL="0" lvl="0" indent="0" algn="l" rtl="0">
              <a:lnSpc>
                <a:spcPct val="100000"/>
              </a:lnSpc>
              <a:spcBef>
                <a:spcPts val="1200"/>
              </a:spcBef>
              <a:spcAft>
                <a:spcPts val="0"/>
              </a:spcAft>
              <a:buClr>
                <a:schemeClr val="dk1"/>
              </a:buClr>
              <a:buSzPts val="1400"/>
              <a:buFont typeface="Arial"/>
              <a:buNone/>
            </a:pPr>
            <a:r>
              <a:rPr lang="fr-FR" i="1" noProof="0" dirty="0"/>
              <a:t>Si vous en avez le temps, vous pouvez lancer une petite séance de réflexion sur des indicateurs pertinents.</a:t>
            </a:r>
          </a:p>
          <a:p>
            <a:pPr marL="0" lvl="0" indent="0" algn="l" rtl="0">
              <a:lnSpc>
                <a:spcPct val="100000"/>
              </a:lnSpc>
              <a:spcBef>
                <a:spcPts val="1200"/>
              </a:spcBef>
              <a:spcAft>
                <a:spcPts val="0"/>
              </a:spcAft>
              <a:buClr>
                <a:schemeClr val="dk1"/>
              </a:buClr>
              <a:buSzPts val="1400"/>
              <a:buFont typeface="Arial"/>
              <a:buNone/>
            </a:pPr>
            <a:endParaRPr dirty="0"/>
          </a:p>
        </p:txBody>
      </p:sp>
      <p:sp>
        <p:nvSpPr>
          <p:cNvPr id="147" name="Google Shape;147;g2e33434ed7d_1_1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e46bb64f7b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e46bb64f7b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8332"/>
              </a:lnSpc>
              <a:spcBef>
                <a:spcPts val="0"/>
              </a:spcBef>
              <a:spcAft>
                <a:spcPts val="0"/>
              </a:spcAft>
              <a:buClr>
                <a:schemeClr val="dk1"/>
              </a:buClr>
              <a:buSzPts val="1100"/>
              <a:buFont typeface="Arial"/>
              <a:buNone/>
            </a:pPr>
            <a:r>
              <a:rPr lang="fr-FR" noProof="0" dirty="0"/>
              <a:t>Le mandat (ou termes de référence) constitue un guide exhaustif pour tout projet de recherche – qui, dans le cas présent, serait la réalisation d’une évaluation qualitative rapide. Un mandat décrit clairement les étapes à suivre pour s’assurer que tous les aspects du projet sont correctement planifiés, coordonnés et cohérents avec les objectifs à atteindre.</a:t>
            </a:r>
          </a:p>
          <a:p>
            <a:pPr marL="0" lvl="0" indent="0" algn="l" rtl="0">
              <a:lnSpc>
                <a:spcPct val="128332"/>
              </a:lnSpc>
              <a:spcBef>
                <a:spcPts val="0"/>
              </a:spcBef>
              <a:spcAft>
                <a:spcPts val="0"/>
              </a:spcAft>
              <a:buClr>
                <a:schemeClr val="dk1"/>
              </a:buClr>
              <a:buSzPts val="1100"/>
              <a:buFont typeface="Arial"/>
              <a:buNone/>
            </a:pPr>
            <a:r>
              <a:rPr lang="fr-FR" noProof="0" dirty="0"/>
              <a:t>Toute personne ayant exercé une activité de conseil aux fins d’un projet de recherche, ou participé à une collecte de données dans le cadre de son travail, a très probablement consulté un mandat destiné à encadrer ces activités. Si votre mandat est clairement rédigé et respecté, alors votre EQR devrait fournir les résultats escomptés. Le mandat peut être rédigé de différentes manières mais la structure présentée sur cette diapositive est très courante.</a:t>
            </a:r>
          </a:p>
          <a:p>
            <a:pPr marL="0" lvl="0" indent="0" algn="l" rtl="0">
              <a:lnSpc>
                <a:spcPct val="128332"/>
              </a:lnSpc>
              <a:spcBef>
                <a:spcPts val="0"/>
              </a:spcBef>
              <a:spcAft>
                <a:spcPts val="0"/>
              </a:spcAft>
              <a:buClr>
                <a:schemeClr val="dk1"/>
              </a:buClr>
              <a:buSzPts val="1100"/>
              <a:buFont typeface="Arial"/>
              <a:buNone/>
            </a:pPr>
            <a:r>
              <a:rPr lang="fr-FR" noProof="0" dirty="0"/>
              <a:t>Il convient de commencer par une brève présentation du contexte et des objectifs de l’enquête, afin que toutes les personnes participant au projet aient une compréhension commune de la finalité de l’EQR et des publics visés. Il est essentiel d’énoncer clairement vos questions clés/les domaines de recherche. </a:t>
            </a:r>
          </a:p>
          <a:p>
            <a:pPr marL="0" lvl="0" indent="0" algn="l" rtl="0">
              <a:lnSpc>
                <a:spcPct val="128332"/>
              </a:lnSpc>
              <a:spcBef>
                <a:spcPts val="0"/>
              </a:spcBef>
              <a:spcAft>
                <a:spcPts val="0"/>
              </a:spcAft>
              <a:buClr>
                <a:schemeClr val="dk1"/>
              </a:buClr>
              <a:buSzPts val="1100"/>
              <a:buFont typeface="Arial"/>
              <a:buNone/>
            </a:pPr>
            <a:endParaRPr lang="fr-FR" noProof="0" dirty="0"/>
          </a:p>
          <a:p>
            <a:pPr marL="0" lvl="0" indent="0" algn="l" rtl="0">
              <a:lnSpc>
                <a:spcPct val="128332"/>
              </a:lnSpc>
              <a:spcBef>
                <a:spcPts val="0"/>
              </a:spcBef>
              <a:spcAft>
                <a:spcPts val="0"/>
              </a:spcAft>
              <a:buClr>
                <a:schemeClr val="dk1"/>
              </a:buClr>
              <a:buSzPts val="1100"/>
              <a:buFont typeface="Arial"/>
              <a:buNone/>
            </a:pPr>
            <a:r>
              <a:rPr lang="fr-FR" noProof="0" dirty="0"/>
              <a:t>La section suivante du mandat est consacrée au champ d’action, que nous allons étudier plus en détail. </a:t>
            </a:r>
            <a:endParaRPr dirty="0"/>
          </a:p>
          <a:p>
            <a:pPr marL="0" lvl="0" indent="0" algn="l" rtl="0">
              <a:lnSpc>
                <a:spcPct val="128332"/>
              </a:lnSpc>
              <a:spcBef>
                <a:spcPts val="0"/>
              </a:spcBef>
              <a:spcAft>
                <a:spcPts val="0"/>
              </a:spcAft>
              <a:buClr>
                <a:schemeClr val="dk1"/>
              </a:buClr>
              <a:buSzPts val="1100"/>
              <a:buFont typeface="Arial"/>
              <a:buNone/>
            </a:pPr>
            <a:endParaRPr dirty="0"/>
          </a:p>
        </p:txBody>
      </p:sp>
      <p:sp>
        <p:nvSpPr>
          <p:cNvPr id="155" name="Google Shape;155;g2e46bb64f7b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e33434ed7d_1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2e33434ed7d_1_1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fr-FR" noProof="0" dirty="0"/>
          </a:p>
        </p:txBody>
      </p:sp>
      <p:sp>
        <p:nvSpPr>
          <p:cNvPr id="164" name="Google Shape;164;g2e33434ed7d_1_1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e33434ed7d_1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2e33434ed7d_1_1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p>
        </p:txBody>
      </p:sp>
      <p:sp>
        <p:nvSpPr>
          <p:cNvPr id="171" name="Google Shape;171;g2e33434ed7d_1_1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e4ae3e0e7a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7" name="Google Shape;177;g2e4ae3e0e7a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e4ae3e0e7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g2e4ae3e0e7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e4ae3e0e7a_2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1" name="Google Shape;191;g2e4ae3e0e7a_2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e4ae3e0e7a_2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9" name="Google Shape;199;g2e4ae3e0e7a_2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38a08cf42f4888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g538a08cf42f4888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b="1" noProof="0" dirty="0"/>
              <a:t>NOTES POUR L’ANIMATEUR</a:t>
            </a:r>
          </a:p>
          <a:p>
            <a:pPr marL="0" marR="0" lvl="0" indent="0" algn="l" rtl="0">
              <a:lnSpc>
                <a:spcPct val="100000"/>
              </a:lnSpc>
              <a:spcBef>
                <a:spcPts val="0"/>
              </a:spcBef>
              <a:spcAft>
                <a:spcPts val="0"/>
              </a:spcAft>
              <a:buClr>
                <a:srgbClr val="000000"/>
              </a:buClr>
              <a:buSzPts val="1400"/>
              <a:buFont typeface="Arial"/>
              <a:buNone/>
            </a:pPr>
            <a:r>
              <a:rPr lang="fr-FR" noProof="0" dirty="0"/>
              <a:t>Cette session porte sur le processus de réalisation d’une évaluation qualitative rapide (EQR), dont nous allons étudier les principales étapes. Il pourrait sembler </a:t>
            </a:r>
            <a:r>
              <a:rPr lang="fr-FR" i="0" noProof="0" dirty="0"/>
              <a:t>que l’étape 6, correspondant à la conception des outils et à la réalisation de l’évaluation, est la plus importante. Néanmoins, chaque point est essentiel et toute étape mal réalisée risque de compromettre la réussite du processus dans son ensemble. </a:t>
            </a:r>
            <a:endParaRPr lang="fr-FR" noProof="0" dirty="0"/>
          </a:p>
          <a:p>
            <a:pPr marL="0" lvl="0" indent="0" algn="l" rtl="0">
              <a:lnSpc>
                <a:spcPct val="100000"/>
              </a:lnSpc>
              <a:spcBef>
                <a:spcPts val="0"/>
              </a:spcBef>
              <a:spcAft>
                <a:spcPts val="0"/>
              </a:spcAft>
              <a:buSzPts val="1400"/>
              <a:buNone/>
            </a:pPr>
            <a:endParaRPr dirty="0"/>
          </a:p>
        </p:txBody>
      </p:sp>
      <p:sp>
        <p:nvSpPr>
          <p:cNvPr id="59" name="Google Shape;59;g538a08cf42f4888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e4ae3e0e7a_2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2e4ae3e0e7a_2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e4ae3e0e7a_2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noProof="0" dirty="0"/>
              <a:t>Parlez un peu de ce qu’implique le respect des principes éthiques – ainsi, certains comités d’éthique ont des avis très tranchés sur le temps d’entretien, les compensations, etc. (p. ex. tout entretien de plus d’une heure doit donner lieu à une compensation), mais il s’agit de décisions qui doivent avant tout être prises selon votre appréciation de la situation. N’appliquez pas de règles strictes mais tenez compte du contexte et de l’état de la personne interrogée : se sent-elle à l’aise ? Est-il préférable de mettre fin à l’entretien ou de faire une pause ? La personne a-t-elle besoin d’être aidée (orientation vers des services de santé mentale et de soutien psychosocial, protection sociale, etc.) ? Il est plus important de savoir S’ADAPTER </a:t>
            </a:r>
            <a:r>
              <a:rPr lang="fr-FR" b="0" noProof="0" dirty="0"/>
              <a:t>que d’appliquer les règles au pied de la lettre. </a:t>
            </a:r>
          </a:p>
          <a:p>
            <a:pPr marL="0" lvl="0" indent="0" algn="l" rtl="0">
              <a:lnSpc>
                <a:spcPct val="100000"/>
              </a:lnSpc>
              <a:spcBef>
                <a:spcPts val="0"/>
              </a:spcBef>
              <a:spcAft>
                <a:spcPts val="0"/>
              </a:spcAft>
              <a:buSzPts val="1400"/>
              <a:buNone/>
            </a:pPr>
            <a:endParaRPr lang="fr-FR" b="0" noProof="0" dirty="0"/>
          </a:p>
          <a:p>
            <a:pPr marL="0" lvl="0" indent="0" algn="l" rtl="0">
              <a:lnSpc>
                <a:spcPct val="100000"/>
              </a:lnSpc>
              <a:spcBef>
                <a:spcPts val="0"/>
              </a:spcBef>
              <a:spcAft>
                <a:spcPts val="0"/>
              </a:spcAft>
              <a:buSzPts val="1400"/>
              <a:buNone/>
            </a:pPr>
            <a:r>
              <a:rPr lang="fr-FR" noProof="0" dirty="0"/>
              <a:t>Quelles difficultés éthiques une EQR peut-elle poser dans le contexte d’une intervention contre une épidémie ?</a:t>
            </a:r>
          </a:p>
          <a:p>
            <a:pPr marL="0" lvl="0" indent="0" algn="l" rtl="0">
              <a:lnSpc>
                <a:spcPct val="100000"/>
              </a:lnSpc>
              <a:spcBef>
                <a:spcPts val="0"/>
              </a:spcBef>
              <a:spcAft>
                <a:spcPts val="0"/>
              </a:spcAft>
              <a:buSzPts val="1400"/>
              <a:buNone/>
            </a:pPr>
            <a:r>
              <a:rPr lang="fr-FR" noProof="0" dirty="0"/>
              <a:t>Réfléchissez en particulier au principe consistant à « ne pas nuire » : quels types de réactions ou de sentiments pouvez-vous rencontrer, voire susciter pendant une EQR ?</a:t>
            </a:r>
          </a:p>
          <a:p>
            <a:pPr marL="914400" lvl="1" indent="-317500" algn="l" rtl="0">
              <a:lnSpc>
                <a:spcPct val="100000"/>
              </a:lnSpc>
              <a:spcBef>
                <a:spcPts val="0"/>
              </a:spcBef>
              <a:spcAft>
                <a:spcPts val="0"/>
              </a:spcAft>
              <a:buSzPts val="1400"/>
              <a:buChar char="-"/>
            </a:pPr>
            <a:r>
              <a:rPr lang="fr-FR" noProof="0" dirty="0"/>
              <a:t>Détresse émotionnelle </a:t>
            </a:r>
          </a:p>
          <a:p>
            <a:pPr marL="914400" lvl="1" indent="-317500" algn="l" rtl="0">
              <a:lnSpc>
                <a:spcPct val="100000"/>
              </a:lnSpc>
              <a:spcBef>
                <a:spcPts val="0"/>
              </a:spcBef>
              <a:spcAft>
                <a:spcPts val="0"/>
              </a:spcAft>
              <a:buSzPts val="1400"/>
              <a:buChar char="-"/>
            </a:pPr>
            <a:r>
              <a:rPr lang="fr-FR" noProof="0" dirty="0"/>
              <a:t>Peur et incertitude</a:t>
            </a:r>
          </a:p>
          <a:p>
            <a:pPr marL="914400" lvl="1" indent="-317500" algn="l" rtl="0">
              <a:lnSpc>
                <a:spcPct val="100000"/>
              </a:lnSpc>
              <a:spcBef>
                <a:spcPts val="0"/>
              </a:spcBef>
              <a:spcAft>
                <a:spcPts val="0"/>
              </a:spcAft>
              <a:buSzPts val="1400"/>
              <a:buChar char="-"/>
            </a:pPr>
            <a:r>
              <a:rPr lang="fr-FR" noProof="0" dirty="0"/>
              <a:t>Niveaux élevés de besoin et de désespoir</a:t>
            </a:r>
          </a:p>
          <a:p>
            <a:pPr marL="914400" lvl="1" indent="-317500" algn="l" rtl="0">
              <a:lnSpc>
                <a:spcPct val="100000"/>
              </a:lnSpc>
              <a:spcBef>
                <a:spcPts val="0"/>
              </a:spcBef>
              <a:spcAft>
                <a:spcPts val="0"/>
              </a:spcAft>
              <a:buSzPts val="1400"/>
              <a:buChar char="-"/>
            </a:pPr>
            <a:r>
              <a:rPr lang="fr-FR" noProof="0" dirty="0"/>
              <a:t>Méfiance</a:t>
            </a:r>
          </a:p>
          <a:p>
            <a:pPr marL="0" lvl="0" indent="0" algn="l" rtl="0">
              <a:lnSpc>
                <a:spcPct val="100000"/>
              </a:lnSpc>
              <a:spcBef>
                <a:spcPts val="0"/>
              </a:spcBef>
              <a:spcAft>
                <a:spcPts val="0"/>
              </a:spcAft>
              <a:buSzPts val="1400"/>
              <a:buNone/>
            </a:pPr>
            <a:r>
              <a:rPr lang="fr-FR" noProof="0" dirty="0"/>
              <a:t>Que faire face à ces réactions ou à ces sentiments ? Dans ce contexte, qu’est-ce qu’une action éthique et respectueuse ?</a:t>
            </a:r>
          </a:p>
          <a:p>
            <a:pPr marL="0" lvl="0" indent="0" algn="l" rtl="0">
              <a:lnSpc>
                <a:spcPct val="100000"/>
              </a:lnSpc>
              <a:spcBef>
                <a:spcPts val="0"/>
              </a:spcBef>
              <a:spcAft>
                <a:spcPts val="0"/>
              </a:spcAft>
              <a:buSzPts val="1400"/>
              <a:buNone/>
            </a:pPr>
            <a:endParaRPr lang="fr-FR" noProof="0" dirty="0"/>
          </a:p>
        </p:txBody>
      </p:sp>
      <p:sp>
        <p:nvSpPr>
          <p:cNvPr id="226" name="Google Shape;226;g2e4ae3e0e7a_2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e4ae3e0e7a_2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noProof="0" dirty="0"/>
              <a:t>Le dernier point est très important : nous travaillons idéalement de façon participative mais, au strict minimum, nous devons retourner auprès de la communauté, discuter des résultats généraux, de l’impact de sa participation et de la façon dont l’action locale peut être soutenue.</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noProof="0" dirty="0"/>
              <a:t>Nous devons nous assurer de disposer du temps et des ressources nécessaires pour rester en lien avec la communauté. Par exemple : durant une épidémie de choléra, nous devons planifier et mettre en œuvre la création de points de réhydratation orale en collaboration avec la communauté et faire de même pour le démantèlement de ces structures. </a:t>
            </a:r>
          </a:p>
        </p:txBody>
      </p:sp>
      <p:sp>
        <p:nvSpPr>
          <p:cNvPr id="236" name="Google Shape;236;g2e4ae3e0e7a_2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e4ae3e0e7a_2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4" name="Google Shape;244;g2e4ae3e0e7a_2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38a08cf42f4888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538a08cf42f4888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2" name="Google Shape;252;g538a08cf42f4888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38a08cf42f4888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538a08cf42f4888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259" name="Google Shape;259;g538a08cf42f4888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38a08cf42f4888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538a08cf42f4888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266" name="Google Shape;266;g538a08cf42f4888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400" noProof="0" dirty="0"/>
              <a:t>Pour les besoins de la formation, cette semaine sera essentiellement consacrée à l’élaboration des outils nécessaires à notre EQR.</a:t>
            </a:r>
          </a:p>
          <a:p>
            <a:pPr marL="457200" lvl="0" indent="-330200" algn="l" rtl="0">
              <a:lnSpc>
                <a:spcPct val="100000"/>
              </a:lnSpc>
              <a:spcBef>
                <a:spcPts val="0"/>
              </a:spcBef>
              <a:spcAft>
                <a:spcPts val="0"/>
              </a:spcAft>
              <a:buSzPts val="1600"/>
              <a:buChar char="-"/>
            </a:pPr>
            <a:r>
              <a:rPr lang="fr-FR" sz="1400" dirty="0"/>
              <a:t>La première étape de l’élaboration d’un outil consiste à identifier vos domaines de recherche – quelles sont les principales questions auxquelles vous espérez répondre ou quels sont les domaines pour lesquels il faut réunir davantage d’informations pour comprendre les expériences vécues par la communauté, ses besoins et ses préoccupations, mais aussi pour améliorer les processus d’intervention ?</a:t>
            </a:r>
          </a:p>
          <a:p>
            <a:pPr marL="457200" lvl="0" indent="-330200" algn="l" rtl="0">
              <a:lnSpc>
                <a:spcPct val="100000"/>
              </a:lnSpc>
              <a:spcBef>
                <a:spcPts val="0"/>
              </a:spcBef>
              <a:spcAft>
                <a:spcPts val="0"/>
              </a:spcAft>
              <a:buSzPts val="1600"/>
              <a:buChar char="-"/>
            </a:pPr>
            <a:r>
              <a:rPr lang="fr-FR" sz="1400" dirty="0"/>
              <a:t>Veillez à ne pas vous disperser – même si toutes les questions relatives à chaque pilier d’une intervention présentent un intérêt, </a:t>
            </a:r>
            <a:r>
              <a:rPr lang="fr-FR" sz="1400" b="1" dirty="0"/>
              <a:t>il convient de réfléchir aux points à élucider en priorité.</a:t>
            </a:r>
            <a:r>
              <a:rPr lang="fr-FR" sz="1400" b="0" dirty="0"/>
              <a:t> Concentrez-vous sur ces sujets dans un premier temps. </a:t>
            </a:r>
          </a:p>
          <a:p>
            <a:pPr marL="457200" lvl="0" indent="-330200" algn="l" rtl="0">
              <a:lnSpc>
                <a:spcPct val="100000"/>
              </a:lnSpc>
              <a:spcBef>
                <a:spcPts val="0"/>
              </a:spcBef>
              <a:spcAft>
                <a:spcPts val="0"/>
              </a:spcAft>
              <a:buSzPts val="1600"/>
              <a:buChar char="-"/>
            </a:pPr>
            <a:r>
              <a:rPr lang="fr-FR" sz="1400" b="0" dirty="0"/>
              <a:t>Présentez les liens fournis sur la diapositive, qui constituent d’excellentes ressources (dont beaucoup ont été créées/sélectionnées par Ginger/SSHAP et le Service collectif).</a:t>
            </a:r>
            <a:endParaRPr lang="fr-FR" sz="1400" dirty="0"/>
          </a:p>
        </p:txBody>
      </p:sp>
      <p:sp>
        <p:nvSpPr>
          <p:cNvPr id="273" name="Google Shape;273;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ec30e58157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2ec30e58157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b="1" dirty="0"/>
              <a:t>NOTES POUR L’ANIMATEUR</a:t>
            </a:r>
            <a:endParaRPr dirty="0"/>
          </a:p>
          <a:p>
            <a:pPr marL="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SzPts val="1400"/>
              <a:buNone/>
            </a:pPr>
            <a:r>
              <a:rPr lang="fr-FR" dirty="0"/>
              <a:t>L</a:t>
            </a:r>
            <a:r>
              <a:rPr lang="fr-FR" noProof="0" dirty="0"/>
              <a:t>e type de données factuelles à recueillir dépend de la raison pour laquelle une évaluation doit être conduite.</a:t>
            </a:r>
          </a:p>
          <a:p>
            <a:pPr marL="0" lvl="0" indent="0" algn="l" rtl="0">
              <a:lnSpc>
                <a:spcPct val="100000"/>
              </a:lnSpc>
              <a:spcBef>
                <a:spcPts val="0"/>
              </a:spcBef>
              <a:spcAft>
                <a:spcPts val="0"/>
              </a:spcAft>
              <a:buSzPts val="1400"/>
              <a:buNone/>
            </a:pPr>
            <a:r>
              <a:rPr lang="fr-FR" noProof="0" dirty="0"/>
              <a:t>Dans le contexte urgent d’une nouvelle épidémie, il faut des éléments factuels et des données pour orienter l’intervention RAPIDEMENT.</a:t>
            </a:r>
          </a:p>
          <a:p>
            <a:pPr marL="0" lvl="0" indent="0" algn="l" rtl="0">
              <a:lnSpc>
                <a:spcPct val="100000"/>
              </a:lnSpc>
              <a:spcBef>
                <a:spcPts val="0"/>
              </a:spcBef>
              <a:spcAft>
                <a:spcPts val="0"/>
              </a:spcAft>
              <a:buSzPts val="1400"/>
              <a:buNone/>
            </a:pPr>
            <a:r>
              <a:rPr lang="fr-FR" noProof="0" dirty="0"/>
              <a:t>C’est pourquoi il importe de vérifier en premier lieu quelles informations existent déjà, et de déterminer celles qui seraient utiles pour guider des interventions immédiates.</a:t>
            </a:r>
          </a:p>
          <a:p>
            <a:pPr marL="0" lvl="0" indent="0" algn="l" rtl="0">
              <a:lnSpc>
                <a:spcPct val="100000"/>
              </a:lnSpc>
              <a:spcBef>
                <a:spcPts val="0"/>
              </a:spcBef>
              <a:spcAft>
                <a:spcPts val="0"/>
              </a:spcAft>
              <a:buSzPts val="1400"/>
              <a:buNone/>
            </a:pPr>
            <a:r>
              <a:rPr lang="fr-FR" noProof="0" dirty="0"/>
              <a:t>Prenons le cas d’une épidémie de choléra. Si des épidémies ont eu lieu au cours des dernières années, il devrait déjà exister des informations sur certains facteurs sociaux-comportementaux, par exemple les niveaux de connaissance sur la transmission ou la perception du risque. </a:t>
            </a:r>
          </a:p>
          <a:p>
            <a:pPr marL="0" lvl="0" indent="0" algn="l" rtl="0">
              <a:lnSpc>
                <a:spcPct val="100000"/>
              </a:lnSpc>
              <a:spcBef>
                <a:spcPts val="0"/>
              </a:spcBef>
              <a:spcAft>
                <a:spcPts val="0"/>
              </a:spcAft>
              <a:buSzPts val="1400"/>
              <a:buNone/>
            </a:pPr>
            <a:r>
              <a:rPr lang="fr-FR" noProof="0" dirty="0"/>
              <a:t>Cependant il pourrait être nécessaire d’actualiser certaines données factuelles, ou d’en collecter de nouvelles dans les zones présentant des caractéristiques différentes. </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noProof="0" dirty="0"/>
              <a:t>Dans certains contextes, le plan national de RCCE peut avoir déjà procédé à une analyse QQOP (qui fait quoi, où et pourquoi ?), qui vous orientera vers des sources possibles de données factuelles. Ce plan peut également mentionner des données existantes. </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i="1" dirty="0"/>
              <a:t>Demandez au groupe : Dans la liste de droite, selon vous, quelles sont les données qui doivent absolument être à jour et quelles sont celles qui peuvent être plus anciennes ? Demandez aux participants de justifier leurs réponses. </a:t>
            </a:r>
            <a:endParaRPr lang="en-GB" dirty="0"/>
          </a:p>
          <a:p>
            <a:pPr marL="0" lvl="0" indent="0" algn="l" rtl="0">
              <a:lnSpc>
                <a:spcPct val="100000"/>
              </a:lnSpc>
              <a:spcBef>
                <a:spcPts val="0"/>
              </a:spcBef>
              <a:spcAft>
                <a:spcPts val="0"/>
              </a:spcAft>
              <a:buSzPts val="1400"/>
              <a:buNone/>
            </a:pPr>
            <a:r>
              <a:rPr lang="en-GB" dirty="0"/>
              <a:t> </a:t>
            </a:r>
            <a:endParaRPr dirty="0"/>
          </a:p>
        </p:txBody>
      </p:sp>
      <p:sp>
        <p:nvSpPr>
          <p:cNvPr id="281" name="Google Shape;281;g2ec30e58157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ec66b4afe4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2ec66b4afe4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b="1" dirty="0"/>
              <a:t>NOTES POUR L’ANIMATEUR</a:t>
            </a:r>
            <a:endParaRPr dirty="0"/>
          </a:p>
          <a:p>
            <a:pPr marL="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SzPts val="1400"/>
              <a:buNone/>
            </a:pPr>
            <a:r>
              <a:rPr lang="fr-FR" dirty="0"/>
              <a:t>L</a:t>
            </a:r>
            <a:r>
              <a:rPr lang="fr-FR" noProof="0" dirty="0"/>
              <a:t>e type de données factuelles à recueillir dépend de la raison pour laquelle une évaluation doit être conduite.</a:t>
            </a:r>
          </a:p>
          <a:p>
            <a:pPr marL="0" lvl="0" indent="0" algn="l" rtl="0">
              <a:lnSpc>
                <a:spcPct val="100000"/>
              </a:lnSpc>
              <a:spcBef>
                <a:spcPts val="0"/>
              </a:spcBef>
              <a:spcAft>
                <a:spcPts val="0"/>
              </a:spcAft>
              <a:buSzPts val="1400"/>
              <a:buNone/>
            </a:pPr>
            <a:r>
              <a:rPr lang="fr-FR" noProof="0" dirty="0"/>
              <a:t>Dans le contexte urgent d’une nouvelle épidémie, il faut des éléments factuels et des données pour orienter l’intervention RAPIDEMENT.</a:t>
            </a:r>
          </a:p>
          <a:p>
            <a:pPr marL="0" lvl="0" indent="0" algn="l" rtl="0">
              <a:lnSpc>
                <a:spcPct val="100000"/>
              </a:lnSpc>
              <a:spcBef>
                <a:spcPts val="0"/>
              </a:spcBef>
              <a:spcAft>
                <a:spcPts val="0"/>
              </a:spcAft>
              <a:buSzPts val="1400"/>
              <a:buNone/>
            </a:pPr>
            <a:r>
              <a:rPr lang="fr-FR" noProof="0" dirty="0"/>
              <a:t>C’est pourquoi il importe de vérifier en premier lieu quelles informations existent déjà, et de déterminer celles qui seraient utiles pour guider des interventions immédiates.</a:t>
            </a:r>
          </a:p>
          <a:p>
            <a:pPr marL="0" lvl="0" indent="0" algn="l" rtl="0">
              <a:lnSpc>
                <a:spcPct val="100000"/>
              </a:lnSpc>
              <a:spcBef>
                <a:spcPts val="0"/>
              </a:spcBef>
              <a:spcAft>
                <a:spcPts val="0"/>
              </a:spcAft>
              <a:buSzPts val="1400"/>
              <a:buNone/>
            </a:pPr>
            <a:r>
              <a:rPr lang="fr-FR" noProof="0" dirty="0"/>
              <a:t>Prenons le cas d’une épidémie de choléra. Si des épidémies ont eu lieu au cours des dernières années, il devrait déjà exister des informations sur certains facteurs sociaux-comportementaux, par exemple les niveaux de connaissance sur la transmission ou la perception du risque. </a:t>
            </a:r>
          </a:p>
          <a:p>
            <a:pPr marL="0" lvl="0" indent="0" algn="l" rtl="0">
              <a:lnSpc>
                <a:spcPct val="100000"/>
              </a:lnSpc>
              <a:spcBef>
                <a:spcPts val="0"/>
              </a:spcBef>
              <a:spcAft>
                <a:spcPts val="0"/>
              </a:spcAft>
              <a:buSzPts val="1400"/>
              <a:buNone/>
            </a:pPr>
            <a:r>
              <a:rPr lang="fr-FR" noProof="0" dirty="0"/>
              <a:t>Cependant il pourrait être nécessaire d’actualiser certaines données factuelles, ou d’en collecter de nouvelles dans les zones présentant des caractéristiques différentes. </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noProof="0" dirty="0"/>
              <a:t>Dans certains contextes, le plan national de RCCE peut avoir déjà procédé à une analyse QQOP (qui fait quoi, où et pourquoi ?), qui vous orientera vers des sources possibles de données factuelles. Ce plan peut également mentionner des données existantes. </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i="1" dirty="0"/>
              <a:t>Demandez au groupe : Dans la liste de droite, selon vous, quelles sont les données qui doivent absolument être à jour et quelles sont celles qui peuvent être plus anciennes ? Demandez aux participants de justifier leurs réponses. </a:t>
            </a:r>
            <a:endParaRPr lang="fr-FR" dirty="0"/>
          </a:p>
          <a:p>
            <a:pPr marL="0" lvl="0" indent="0" algn="l" rtl="0">
              <a:lnSpc>
                <a:spcPct val="100000"/>
              </a:lnSpc>
              <a:spcBef>
                <a:spcPts val="0"/>
              </a:spcBef>
              <a:spcAft>
                <a:spcPts val="0"/>
              </a:spcAft>
              <a:buSzPts val="1400"/>
              <a:buNone/>
            </a:pPr>
            <a:r>
              <a:rPr lang="fr-FR" dirty="0"/>
              <a:t> </a:t>
            </a:r>
          </a:p>
        </p:txBody>
      </p:sp>
      <p:sp>
        <p:nvSpPr>
          <p:cNvPr id="289" name="Google Shape;289;g2ec66b4afe4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e46bb64f7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g2e46bb64f7b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fr-FR" b="1" noProof="0" dirty="0"/>
              <a:t>Les activités de RCCE doivent être guidées par des données factuelles ! Si nous n’en disposons pas, il convient d’en recueillir.</a:t>
            </a:r>
          </a:p>
          <a:p>
            <a:pPr marL="0" lvl="0" indent="0" algn="l" rtl="0">
              <a:lnSpc>
                <a:spcPct val="100000"/>
              </a:lnSpc>
              <a:spcBef>
                <a:spcPts val="0"/>
              </a:spcBef>
              <a:spcAft>
                <a:spcPts val="0"/>
              </a:spcAft>
              <a:buClr>
                <a:schemeClr val="dk1"/>
              </a:buClr>
              <a:buSzPts val="1200"/>
              <a:buFont typeface="Calibri"/>
              <a:buNone/>
            </a:pPr>
            <a:endParaRPr b="1" dirty="0"/>
          </a:p>
          <a:p>
            <a:pPr marL="0" lvl="0" indent="0" algn="l" rtl="0">
              <a:lnSpc>
                <a:spcPct val="100000"/>
              </a:lnSpc>
              <a:spcBef>
                <a:spcPts val="0"/>
              </a:spcBef>
              <a:spcAft>
                <a:spcPts val="0"/>
              </a:spcAft>
              <a:buClr>
                <a:schemeClr val="dk1"/>
              </a:buClr>
              <a:buSzPts val="1200"/>
              <a:buFont typeface="Calibri"/>
              <a:buNone/>
            </a:pPr>
            <a:endParaRPr b="1" dirty="0"/>
          </a:p>
          <a:p>
            <a:pPr marL="0" lvl="0" indent="0" algn="l" rtl="0">
              <a:lnSpc>
                <a:spcPct val="100000"/>
              </a:lnSpc>
              <a:spcBef>
                <a:spcPts val="0"/>
              </a:spcBef>
              <a:spcAft>
                <a:spcPts val="0"/>
              </a:spcAft>
              <a:buClr>
                <a:schemeClr val="dk1"/>
              </a:buClr>
              <a:buSzPts val="1200"/>
              <a:buFont typeface="Calibri"/>
              <a:buNone/>
            </a:pPr>
            <a:endParaRPr lang="fr-FR" b="1" noProof="0" dirty="0"/>
          </a:p>
          <a:p>
            <a:pPr marL="0" lvl="0" indent="0" algn="l" rtl="0">
              <a:lnSpc>
                <a:spcPct val="100000"/>
              </a:lnSpc>
              <a:spcBef>
                <a:spcPts val="0"/>
              </a:spcBef>
              <a:spcAft>
                <a:spcPts val="0"/>
              </a:spcAft>
              <a:buClr>
                <a:schemeClr val="dk1"/>
              </a:buClr>
              <a:buSzPts val="1200"/>
              <a:buFont typeface="Calibri"/>
              <a:buNone/>
            </a:pPr>
            <a:r>
              <a:rPr lang="fr-FR" b="1" noProof="0" dirty="0"/>
              <a:t>NOTES POUR L’ANIMATEUR</a:t>
            </a:r>
            <a:endParaRPr lang="fr-FR" noProof="0" dirty="0"/>
          </a:p>
          <a:p>
            <a:pPr marL="0" lvl="0" indent="0" algn="l" rtl="0">
              <a:lnSpc>
                <a:spcPct val="115000"/>
              </a:lnSpc>
              <a:spcBef>
                <a:spcPts val="0"/>
              </a:spcBef>
              <a:spcAft>
                <a:spcPts val="0"/>
              </a:spcAft>
              <a:buSzPts val="1100"/>
              <a:buNone/>
            </a:pPr>
            <a:r>
              <a:rPr lang="fr-FR" sz="750" noProof="0" dirty="0">
                <a:solidFill>
                  <a:srgbClr val="3A3939"/>
                </a:solidFill>
                <a:latin typeface="Arial"/>
                <a:ea typeface="Arial"/>
                <a:cs typeface="Arial"/>
                <a:sym typeface="Arial"/>
              </a:rPr>
              <a:t>Avant d’étudier les raisons pour lesquelles une EQR est nécessaire, il importe de rappeler à quoi servent les données factuelles.</a:t>
            </a:r>
          </a:p>
          <a:p>
            <a:pPr marL="0" lvl="0" indent="0" algn="l" rtl="0">
              <a:lnSpc>
                <a:spcPct val="115000"/>
              </a:lnSpc>
              <a:spcBef>
                <a:spcPts val="0"/>
              </a:spcBef>
              <a:spcAft>
                <a:spcPts val="0"/>
              </a:spcAft>
              <a:buSzPts val="1100"/>
              <a:buNone/>
            </a:pPr>
            <a:r>
              <a:rPr lang="fr-FR" sz="750" noProof="0" dirty="0">
                <a:solidFill>
                  <a:srgbClr val="3A3939"/>
                </a:solidFill>
                <a:latin typeface="Arial"/>
                <a:ea typeface="Arial"/>
                <a:cs typeface="Arial"/>
                <a:sym typeface="Arial"/>
              </a:rPr>
              <a:t>Les équipes de RCCE jouent un rôle essentiel pour transformer des données factuelles en messages, en supports et en interventions qui influenceront les comportements et pourront sauver des vies. L’utilisation de ces données selon une approche structurée et compréhensible favorise la confiance et l’inclusion dans les stratégies et les actions, mais aussi une implication collective à leur égard. </a:t>
            </a:r>
          </a:p>
          <a:p>
            <a:pPr marL="0" lvl="0" indent="0" algn="l" rtl="0">
              <a:lnSpc>
                <a:spcPct val="115000"/>
              </a:lnSpc>
              <a:spcBef>
                <a:spcPts val="0"/>
              </a:spcBef>
              <a:spcAft>
                <a:spcPts val="0"/>
              </a:spcAft>
              <a:buSzPts val="1100"/>
              <a:buNone/>
            </a:pPr>
            <a:endParaRPr lang="fr-FR" sz="750" noProof="0" dirty="0">
              <a:solidFill>
                <a:srgbClr val="3A3939"/>
              </a:solidFill>
              <a:latin typeface="Arial"/>
              <a:ea typeface="Arial"/>
              <a:cs typeface="Arial"/>
              <a:sym typeface="Arial"/>
            </a:endParaRPr>
          </a:p>
          <a:p>
            <a:pPr marL="0" lvl="0" indent="0" algn="l" rtl="0">
              <a:lnSpc>
                <a:spcPct val="115000"/>
              </a:lnSpc>
              <a:spcBef>
                <a:spcPts val="0"/>
              </a:spcBef>
              <a:spcAft>
                <a:spcPts val="0"/>
              </a:spcAft>
              <a:buSzPts val="1100"/>
              <a:buNone/>
            </a:pPr>
            <a:r>
              <a:rPr lang="fr-FR" sz="750" noProof="0" dirty="0">
                <a:solidFill>
                  <a:srgbClr val="3A3939"/>
                </a:solidFill>
                <a:latin typeface="Arial"/>
                <a:ea typeface="Arial"/>
                <a:cs typeface="Arial"/>
                <a:sym typeface="Arial"/>
              </a:rPr>
              <a:t>L’utilisation de données factuelles pour mener des activités de RCCE permet de garantir que les travaux techniques et les solutions reposent sur des fondements solides et rigoureux.</a:t>
            </a:r>
          </a:p>
          <a:p>
            <a:pPr marL="0" lvl="0" indent="0" algn="l" rtl="0">
              <a:lnSpc>
                <a:spcPct val="115000"/>
              </a:lnSpc>
              <a:spcBef>
                <a:spcPts val="0"/>
              </a:spcBef>
              <a:spcAft>
                <a:spcPts val="0"/>
              </a:spcAft>
              <a:buSzPts val="1100"/>
              <a:buNone/>
            </a:pPr>
            <a:r>
              <a:rPr lang="fr-FR" sz="750" noProof="0" dirty="0">
                <a:solidFill>
                  <a:srgbClr val="3A3939"/>
                </a:solidFill>
                <a:latin typeface="Arial"/>
                <a:ea typeface="Arial"/>
                <a:cs typeface="Arial"/>
                <a:sym typeface="Arial"/>
              </a:rPr>
              <a:t>Il est donc primordial de produire, d’analyser et d’utiliser des données et des éléments factuels pour gérer efficacement les interventions d’urgence.</a:t>
            </a:r>
          </a:p>
          <a:p>
            <a:pPr marL="0" lvl="0" indent="0" algn="l" rtl="0">
              <a:lnSpc>
                <a:spcPct val="115000"/>
              </a:lnSpc>
              <a:spcBef>
                <a:spcPts val="0"/>
              </a:spcBef>
              <a:spcAft>
                <a:spcPts val="0"/>
              </a:spcAft>
              <a:buSzPts val="1100"/>
              <a:buNone/>
            </a:pPr>
            <a:endParaRPr lang="fr-FR" sz="750" noProof="0" dirty="0">
              <a:solidFill>
                <a:srgbClr val="3A3939"/>
              </a:solidFill>
              <a:latin typeface="Arial"/>
              <a:ea typeface="Arial"/>
              <a:cs typeface="Arial"/>
              <a:sym typeface="Arial"/>
            </a:endParaRPr>
          </a:p>
          <a:p>
            <a:pPr marL="0" lvl="0" indent="0" algn="l" rtl="0">
              <a:lnSpc>
                <a:spcPct val="115000"/>
              </a:lnSpc>
              <a:spcBef>
                <a:spcPts val="0"/>
              </a:spcBef>
              <a:spcAft>
                <a:spcPts val="0"/>
              </a:spcAft>
              <a:buSzPts val="1100"/>
              <a:buNone/>
            </a:pPr>
            <a:r>
              <a:rPr lang="fr-FR" sz="750" noProof="0" dirty="0">
                <a:solidFill>
                  <a:srgbClr val="3A3939"/>
                </a:solidFill>
                <a:latin typeface="Arial"/>
                <a:ea typeface="Arial"/>
                <a:cs typeface="Arial"/>
                <a:sym typeface="Arial"/>
              </a:rPr>
              <a:t>Le Cadre de compétences pour la communication sur les risques et l’engagement communautaire, qui a récemment été publié par l’OMS, décrit les comportements (cf. diapo), ainsi que les principales tâches et activités nécessaires pour mener un processus rigoureux de collecte et d’utilisation de données factuelles dans le cadre d’urgences de santé publique. </a:t>
            </a:r>
          </a:p>
          <a:p>
            <a:pPr marL="0" lvl="0" indent="0" algn="l" rtl="0">
              <a:lnSpc>
                <a:spcPct val="115000"/>
              </a:lnSpc>
              <a:spcBef>
                <a:spcPts val="0"/>
              </a:spcBef>
              <a:spcAft>
                <a:spcPts val="0"/>
              </a:spcAft>
              <a:buSzPts val="1100"/>
              <a:buNone/>
            </a:pPr>
            <a:r>
              <a:rPr lang="fr-FR" sz="750" noProof="0" dirty="0">
                <a:solidFill>
                  <a:srgbClr val="3A3939"/>
                </a:solidFill>
                <a:latin typeface="Arial"/>
                <a:ea typeface="Arial"/>
                <a:cs typeface="Arial"/>
                <a:sym typeface="Arial"/>
              </a:rPr>
              <a:t>Il s’agit de compétences comportementales dont les équipes de RCCE doivent faire preuve lorsqu’elles recueillent et utilisent des données factuelles. </a:t>
            </a:r>
          </a:p>
          <a:p>
            <a:pPr marL="0" lvl="0" indent="0" algn="l" rtl="0">
              <a:lnSpc>
                <a:spcPct val="115000"/>
              </a:lnSpc>
              <a:spcBef>
                <a:spcPts val="0"/>
              </a:spcBef>
              <a:spcAft>
                <a:spcPts val="0"/>
              </a:spcAft>
              <a:buSzPts val="1100"/>
              <a:buNone/>
            </a:pPr>
            <a:r>
              <a:rPr lang="fr-FR" sz="750" i="1" noProof="0" dirty="0">
                <a:solidFill>
                  <a:srgbClr val="3A3939"/>
                </a:solidFill>
                <a:latin typeface="Arial"/>
                <a:ea typeface="Arial"/>
                <a:cs typeface="Arial"/>
                <a:sym typeface="Arial"/>
              </a:rPr>
              <a:t>Discutez de la compétence 13. Demandez aux participants s’ils pensent posséder déjà certaines de ces compétences. Demandez à quelqu’un de partager une expérience au cours de laquelle il ou elle a mis en œuvre une ou plusieurs de ces compétences. </a:t>
            </a:r>
            <a:endParaRPr sz="750" i="1" dirty="0">
              <a:solidFill>
                <a:srgbClr val="3A3939"/>
              </a:solidFill>
              <a:latin typeface="Arial"/>
              <a:ea typeface="Arial"/>
              <a:cs typeface="Arial"/>
              <a:sym typeface="Arial"/>
            </a:endParaRPr>
          </a:p>
          <a:p>
            <a:pPr marL="0" lvl="0" indent="0" algn="l" rtl="0">
              <a:lnSpc>
                <a:spcPct val="115000"/>
              </a:lnSpc>
              <a:spcBef>
                <a:spcPts val="0"/>
              </a:spcBef>
              <a:spcAft>
                <a:spcPts val="0"/>
              </a:spcAft>
              <a:buSzPts val="1100"/>
              <a:buNone/>
            </a:pPr>
            <a:endParaRPr sz="750" dirty="0">
              <a:solidFill>
                <a:srgbClr val="3A3939"/>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66" name="Google Shape;66;g2e46bb64f7b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0"/>
              </a:spcBef>
              <a:spcAft>
                <a:spcPts val="0"/>
              </a:spcAft>
              <a:buSzPts val="1600"/>
              <a:buChar char="-"/>
            </a:pPr>
            <a:r>
              <a:rPr lang="fr-FR" sz="1400" noProof="0" dirty="0"/>
              <a:t>Après avoir délimité vos domaines de recherche, identifié votre public cible pour les EQR (lors de la définition du champ d’action dans les termes de référence), examiné les ressources disponibles et décidé de créer un outil qui n’existe pas encore, vous pouvez consulter les banques de questions en vue d’élaborer votre outil – en utilisant des questions existantes, en formulant les vôtres ou en adaptant des questions issues de plusieurs outils, selon vos besoins.</a:t>
            </a:r>
          </a:p>
          <a:p>
            <a:pPr marL="457200" lvl="0" indent="-330200" algn="l" rtl="0">
              <a:lnSpc>
                <a:spcPct val="100000"/>
              </a:lnSpc>
              <a:spcBef>
                <a:spcPts val="0"/>
              </a:spcBef>
              <a:spcAft>
                <a:spcPts val="0"/>
              </a:spcAft>
              <a:buSzPts val="1600"/>
              <a:buChar char="-"/>
            </a:pPr>
            <a:r>
              <a:rPr lang="fr-FR" sz="1400" noProof="0" dirty="0"/>
              <a:t>Dans la mesure du possible, posez uniquement des questions ouvertes (n’appelant pas de réponses oui/non), mais cela n’est pas toujours évident. Si vous ne parvenez pas à sortir d’une formulation fermée, réfléchissez à des questions de suivi appropriées à intégrer dans l’outil pour creuser le sujet. </a:t>
            </a:r>
          </a:p>
          <a:p>
            <a:pPr marL="457200" lvl="0" indent="-330200" algn="l" rtl="0">
              <a:lnSpc>
                <a:spcPct val="100000"/>
              </a:lnSpc>
              <a:spcBef>
                <a:spcPts val="0"/>
              </a:spcBef>
              <a:spcAft>
                <a:spcPts val="0"/>
              </a:spcAft>
              <a:buSzPts val="1600"/>
              <a:buChar char="-"/>
            </a:pPr>
            <a:r>
              <a:rPr lang="fr-FR" sz="1400" noProof="0" dirty="0"/>
              <a:t>À mesure que vous élaborez vos questions, prévoyez des demandes de clarification éventuelles afin d’inviter les participants à approfondir leurs réponses au-delà de la question initiale. Pour les questions susceptibles de ne pas être comprises par les personnes interrogées, réfléchissez à des reformulations possibles qui respectent leur sens initial.  Ces reformulations peuvent être notées dans l’outil.</a:t>
            </a:r>
          </a:p>
        </p:txBody>
      </p:sp>
      <p:sp>
        <p:nvSpPr>
          <p:cNvPr id="296" name="Google Shape;296;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0"/>
              </a:spcBef>
              <a:spcAft>
                <a:spcPts val="0"/>
              </a:spcAft>
              <a:buSzPts val="1600"/>
              <a:buChar char="-"/>
            </a:pPr>
            <a:r>
              <a:rPr lang="fr-FR" sz="1400" noProof="0" dirty="0"/>
              <a:t>Le fait de commencer par des questions sociodémographiques permet de cadrer le reste de la conversation et de comprendre un peu mieux le contexte des personnes interrogées.</a:t>
            </a:r>
          </a:p>
          <a:p>
            <a:pPr marL="457200" lvl="0" indent="-330200" algn="l" rtl="0">
              <a:lnSpc>
                <a:spcPct val="100000"/>
              </a:lnSpc>
              <a:spcBef>
                <a:spcPts val="0"/>
              </a:spcBef>
              <a:spcAft>
                <a:spcPts val="0"/>
              </a:spcAft>
              <a:buSzPts val="1600"/>
              <a:buChar char="-"/>
            </a:pPr>
            <a:r>
              <a:rPr lang="fr-FR" sz="1400" noProof="0" dirty="0"/>
              <a:t>Ces questions étant moins chargées émotionnellement, elles permettent également de mettre à l’aise les personnes interrogées et de créer du lien avant d’aborder des questions plus sensibles.</a:t>
            </a:r>
          </a:p>
          <a:p>
            <a:pPr marL="457200" lvl="0" indent="-330200" algn="l" rtl="0">
              <a:lnSpc>
                <a:spcPct val="100000"/>
              </a:lnSpc>
              <a:spcBef>
                <a:spcPts val="0"/>
              </a:spcBef>
              <a:spcAft>
                <a:spcPts val="0"/>
              </a:spcAft>
              <a:buSzPts val="1600"/>
              <a:buChar char="-"/>
            </a:pPr>
            <a:r>
              <a:rPr lang="fr-FR" sz="1400" noProof="0" dirty="0"/>
              <a:t>Dans la mesure du possible, regroupez les questions par domaine thématique – cela vous aidera à mener la conversation et à garder le cap si la personne interrogée commence à répondre à plusieurs questions à la fois ou à fournir des réponses imprécises.</a:t>
            </a:r>
          </a:p>
          <a:p>
            <a:pPr marL="457200" lvl="0" indent="-330200" algn="l" rtl="0">
              <a:lnSpc>
                <a:spcPct val="100000"/>
              </a:lnSpc>
              <a:spcBef>
                <a:spcPts val="0"/>
              </a:spcBef>
              <a:spcAft>
                <a:spcPts val="0"/>
              </a:spcAft>
              <a:buSzPts val="1600"/>
              <a:buChar char="-"/>
            </a:pPr>
            <a:r>
              <a:rPr lang="fr-FR" sz="1400" noProof="0" dirty="0"/>
              <a:t>Lorsque vous interrogez les personnes sur leur expérience des épidémies, ou sur des aspects précis de la maladie, efforcez-vous de suivre un ordre chronologique – comme si vous suiviez le récit d’une personne à propos d’un événement particulier : comment cela a-t-il débuté ? Et ensuite ? Etc. </a:t>
            </a:r>
          </a:p>
          <a:p>
            <a:pPr marL="457200" lvl="0" indent="-330200" algn="l" rtl="0">
              <a:lnSpc>
                <a:spcPct val="100000"/>
              </a:lnSpc>
              <a:spcBef>
                <a:spcPts val="0"/>
              </a:spcBef>
              <a:spcAft>
                <a:spcPts val="0"/>
              </a:spcAft>
              <a:buSzPts val="1600"/>
              <a:buChar char="-"/>
            </a:pPr>
            <a:r>
              <a:rPr lang="fr-FR" sz="1400" noProof="0" dirty="0"/>
              <a:t>Examinez et révisez les outils avec l’équipe chargée de recueillir les données. Cette étape est importante. À mesure que vous discutez des outils avec un groupe, vous identifierez les questions mal formulées, les répétitions involontaires ou les difficultés d’interprétation. Apportez toutes les modifications nécessaires et mesurez le temps qu’il faut simplement pour discuter des questions – combien de temps prévoyez-vous de consacrer à chaque entretien ? Y a-t-il des questions inutiles que vous pouvez retirer ? </a:t>
            </a:r>
          </a:p>
          <a:p>
            <a:pPr marL="457200" lvl="0" indent="-330200" algn="l" rtl="0">
              <a:lnSpc>
                <a:spcPct val="100000"/>
              </a:lnSpc>
              <a:spcBef>
                <a:spcPts val="0"/>
              </a:spcBef>
              <a:spcAft>
                <a:spcPts val="0"/>
              </a:spcAft>
              <a:buSzPts val="1600"/>
              <a:buChar char="-"/>
            </a:pPr>
            <a:r>
              <a:rPr lang="fr-FR" sz="1400" noProof="0" dirty="0"/>
              <a:t>Effectuez un test pilote dans une communauté présentant des caractéristiques démographiques similaires aux personnes que vous ciblez. En fonction des résultats, apportez de nouveau toutes les adaptations nécessaires à l’outil. </a:t>
            </a:r>
          </a:p>
        </p:txBody>
      </p:sp>
      <p:sp>
        <p:nvSpPr>
          <p:cNvPr id="305" name="Google Shape;305;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e33434ed7d_1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2e33434ed7d_1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2700" lvl="0" indent="0" algn="l" rtl="0">
              <a:lnSpc>
                <a:spcPct val="98181"/>
              </a:lnSpc>
              <a:spcBef>
                <a:spcPts val="500"/>
              </a:spcBef>
              <a:spcAft>
                <a:spcPts val="0"/>
              </a:spcAft>
              <a:buSzPts val="1100"/>
              <a:buNone/>
            </a:pPr>
            <a:r>
              <a:rPr lang="fr-FR" dirty="0">
                <a:latin typeface="Open Sans"/>
                <a:ea typeface="Open Sans"/>
                <a:cs typeface="Open Sans"/>
                <a:sym typeface="Open Sans"/>
              </a:rPr>
              <a:t>Nous allons maintenant faire un saut en avant, en imaginant que vous avez élaboré et testé votre outil, que vous avez collecté vos données auprès de différentes sources et que vous les avez analysées. Ces étapes sont traitées de façon approfondie dans d’autres sessions. </a:t>
            </a:r>
            <a:endParaRPr lang="en-GB" dirty="0">
              <a:latin typeface="Open Sans"/>
              <a:ea typeface="Open Sans"/>
              <a:cs typeface="Open Sans"/>
              <a:sym typeface="Open Sans"/>
            </a:endParaRPr>
          </a:p>
          <a:p>
            <a:pPr marL="12700" lvl="0" indent="0" algn="l" rtl="0">
              <a:lnSpc>
                <a:spcPct val="98181"/>
              </a:lnSpc>
              <a:spcBef>
                <a:spcPts val="500"/>
              </a:spcBef>
              <a:spcAft>
                <a:spcPts val="0"/>
              </a:spcAft>
              <a:buSzPts val="1100"/>
              <a:buNone/>
            </a:pPr>
            <a:r>
              <a:rPr lang="fr-FR" dirty="0">
                <a:latin typeface="Open Sans"/>
                <a:ea typeface="Open Sans"/>
                <a:cs typeface="Open Sans"/>
                <a:sym typeface="Open Sans"/>
              </a:rPr>
              <a:t>Un écueil courant consiste à réaliser des évaluations sans exploiter les données factuelles qu’elles ont permis d’obtenir. Qui a déjà fait l’expérience de cette situation ? </a:t>
            </a:r>
            <a:r>
              <a:rPr lang="fr-FR" i="1" dirty="0">
                <a:latin typeface="Open Sans"/>
                <a:ea typeface="Open Sans"/>
                <a:cs typeface="Open Sans"/>
                <a:sym typeface="Open Sans"/>
              </a:rPr>
              <a:t>Relevez quelques exemples dans l’assemblée</a:t>
            </a:r>
            <a:r>
              <a:rPr lang="fr-FR" dirty="0">
                <a:latin typeface="Open Sans"/>
                <a:ea typeface="Open Sans"/>
                <a:cs typeface="Open Sans"/>
                <a:sym typeface="Open Sans"/>
              </a:rPr>
              <a:t>...</a:t>
            </a:r>
          </a:p>
          <a:p>
            <a:pPr marL="12700" lvl="0" indent="0" algn="l" rtl="0">
              <a:lnSpc>
                <a:spcPct val="98181"/>
              </a:lnSpc>
              <a:spcBef>
                <a:spcPts val="500"/>
              </a:spcBef>
              <a:spcAft>
                <a:spcPts val="0"/>
              </a:spcAft>
              <a:buSzPts val="1100"/>
              <a:buNone/>
            </a:pPr>
            <a:r>
              <a:rPr lang="fr-FR" dirty="0">
                <a:latin typeface="Open Sans"/>
                <a:ea typeface="Open Sans"/>
                <a:cs typeface="Open Sans"/>
                <a:sym typeface="Open Sans"/>
              </a:rPr>
              <a:t>Nous allons consacrer la dernière partie de cette session à réfléchir aux moyens de s'assurer que les résultats sont utilisés et les enseignements tirés.</a:t>
            </a:r>
            <a:endParaRPr lang="en-GB" dirty="0">
              <a:latin typeface="Open Sans"/>
              <a:ea typeface="Open Sans"/>
              <a:cs typeface="Open Sans"/>
              <a:sym typeface="Open Sans"/>
            </a:endParaRPr>
          </a:p>
          <a:p>
            <a:pPr marL="12700" lvl="0" indent="0" algn="l" rtl="0">
              <a:lnSpc>
                <a:spcPct val="98181"/>
              </a:lnSpc>
              <a:spcBef>
                <a:spcPts val="500"/>
              </a:spcBef>
              <a:spcAft>
                <a:spcPts val="0"/>
              </a:spcAft>
              <a:buSzPts val="1100"/>
              <a:buNone/>
            </a:pPr>
            <a:endParaRPr sz="900" dirty="0">
              <a:latin typeface="Open Sans"/>
              <a:ea typeface="Open Sans"/>
              <a:cs typeface="Open Sans"/>
              <a:sym typeface="Open Sans"/>
            </a:endParaRPr>
          </a:p>
          <a:p>
            <a:pPr marL="12700" lvl="0" indent="0" algn="l" rtl="0">
              <a:lnSpc>
                <a:spcPct val="98181"/>
              </a:lnSpc>
              <a:spcBef>
                <a:spcPts val="500"/>
              </a:spcBef>
              <a:spcAft>
                <a:spcPts val="0"/>
              </a:spcAft>
              <a:buSzPts val="1100"/>
              <a:buNone/>
            </a:pPr>
            <a:endParaRPr sz="900" dirty="0">
              <a:latin typeface="Open Sans"/>
              <a:ea typeface="Open Sans"/>
              <a:cs typeface="Open Sans"/>
              <a:sym typeface="Open Sans"/>
            </a:endParaRPr>
          </a:p>
          <a:p>
            <a:pPr marL="0" lvl="0" indent="0" algn="l" rtl="0">
              <a:lnSpc>
                <a:spcPct val="98181"/>
              </a:lnSpc>
              <a:spcBef>
                <a:spcPts val="500"/>
              </a:spcBef>
              <a:spcAft>
                <a:spcPts val="0"/>
              </a:spcAft>
              <a:buSzPts val="1100"/>
              <a:buNone/>
            </a:pPr>
            <a:endParaRPr sz="900" dirty="0"/>
          </a:p>
        </p:txBody>
      </p:sp>
      <p:sp>
        <p:nvSpPr>
          <p:cNvPr id="313" name="Google Shape;313;g2e33434ed7d_1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e33434ed7d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2e33434ed7d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NOTES POUR L’ANIMATEUR</a:t>
            </a:r>
            <a:endParaRPr sz="2200" dirty="0">
              <a:latin typeface="Arial"/>
              <a:ea typeface="Arial"/>
              <a:cs typeface="Arial"/>
              <a:sym typeface="Arial"/>
            </a:endParaRPr>
          </a:p>
          <a:p>
            <a:pPr marL="0" lvl="0" indent="0" algn="l" rtl="0">
              <a:lnSpc>
                <a:spcPct val="115000"/>
              </a:lnSpc>
              <a:spcBef>
                <a:spcPts val="1200"/>
              </a:spcBef>
              <a:spcAft>
                <a:spcPts val="0"/>
              </a:spcAft>
              <a:buSzPts val="1100"/>
              <a:buNone/>
            </a:pPr>
            <a:r>
              <a:rPr lang="fr-FR" sz="1000" dirty="0">
                <a:highlight>
                  <a:srgbClr val="FFFFFF"/>
                </a:highlight>
                <a:latin typeface="Open Sans"/>
                <a:ea typeface="Open Sans"/>
                <a:cs typeface="Open Sans"/>
                <a:sym typeface="Open Sans"/>
              </a:rPr>
              <a:t>Déterminez qui sont les principaux acteurs, parties prenantes ou organisations, y compris les populations touchées elles-mêmes. </a:t>
            </a:r>
          </a:p>
          <a:p>
            <a:pPr marL="0" lvl="0" indent="0" algn="l" rtl="0">
              <a:lnSpc>
                <a:spcPct val="115000"/>
              </a:lnSpc>
              <a:spcBef>
                <a:spcPts val="1200"/>
              </a:spcBef>
              <a:spcAft>
                <a:spcPts val="0"/>
              </a:spcAft>
              <a:buSzPts val="1100"/>
              <a:buNone/>
            </a:pPr>
            <a:r>
              <a:rPr lang="fr-FR" sz="1000" dirty="0">
                <a:highlight>
                  <a:srgbClr val="FFFFFF"/>
                </a:highlight>
                <a:latin typeface="Open Sans"/>
                <a:ea typeface="Open Sans"/>
                <a:cs typeface="Open Sans"/>
                <a:sym typeface="Open Sans"/>
              </a:rPr>
              <a:t>Réfléchissez au format qui conviendra le mieux à votre public et utilisez différents formats si nécessaire (rapports écrits, infographies, présentations, animations, etc.). Lorsque vous communiquez vos résultats, utilisez les réseaux, canaux et événements existants et faites en sorte que vos communications puissent servir à guider la prise de décisions (par exemple, en rendant publics vos résultats avant le début d'une intervention ou avant la mise en place de nouveaux plans d'intervention).</a:t>
            </a:r>
          </a:p>
        </p:txBody>
      </p:sp>
      <p:sp>
        <p:nvSpPr>
          <p:cNvPr id="321" name="Google Shape;321;g2e33434ed7d_1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e33434ed7d_1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2e33434ed7d_1_1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SzPts val="1400"/>
              <a:buNone/>
            </a:pPr>
            <a:r>
              <a:rPr lang="en-GB"/>
              <a:t> </a:t>
            </a:r>
            <a:endParaRPr dirty="0"/>
          </a:p>
        </p:txBody>
      </p:sp>
      <p:sp>
        <p:nvSpPr>
          <p:cNvPr id="330" name="Google Shape;330;g2e33434ed7d_1_1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34</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33434ed7d_1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2e33434ed7d_1_1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fr-FR" b="1" noProof="0" dirty="0"/>
              <a:t>NOTES POUR L’ANIMATEUR </a:t>
            </a:r>
            <a:r>
              <a:rPr lang="fr-FR" noProof="0" dirty="0"/>
              <a:t>: </a:t>
            </a:r>
          </a:p>
          <a:p>
            <a:pPr marL="0" lvl="0" indent="0" algn="l" rtl="0">
              <a:lnSpc>
                <a:spcPct val="100000"/>
              </a:lnSpc>
              <a:spcBef>
                <a:spcPts val="0"/>
              </a:spcBef>
              <a:spcAft>
                <a:spcPts val="0"/>
              </a:spcAft>
              <a:buClr>
                <a:schemeClr val="dk1"/>
              </a:buClr>
              <a:buSzPts val="1200"/>
              <a:buFont typeface="Calibri"/>
              <a:buNone/>
            </a:pPr>
            <a:r>
              <a:rPr lang="fr-FR" sz="1000" noProof="0" dirty="0">
                <a:latin typeface="Arial"/>
                <a:ea typeface="Arial"/>
                <a:cs typeface="Arial"/>
                <a:sym typeface="Arial"/>
              </a:rPr>
              <a:t>Il convient de recueillir de nouvelles données lorsque les sources d’information existantes ne suffisent pas à éclairer les points dont nous venons de parler. </a:t>
            </a:r>
          </a:p>
          <a:p>
            <a:pPr marL="0" lvl="0" indent="0" algn="l" rtl="0">
              <a:lnSpc>
                <a:spcPct val="100000"/>
              </a:lnSpc>
              <a:spcBef>
                <a:spcPts val="1200"/>
              </a:spcBef>
              <a:spcAft>
                <a:spcPts val="0"/>
              </a:spcAft>
              <a:buSzPts val="1400"/>
              <a:buNone/>
            </a:pPr>
            <a:endParaRPr dirty="0"/>
          </a:p>
        </p:txBody>
      </p:sp>
      <p:sp>
        <p:nvSpPr>
          <p:cNvPr id="75" name="Google Shape;75;g2e33434ed7d_1_1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e33434ed7d_1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g2e33434ed7d_1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b="1" dirty="0"/>
              <a:t>NOTES POUR L’ANIMATEUR</a:t>
            </a:r>
            <a:endParaRPr dirty="0"/>
          </a:p>
          <a:p>
            <a:pPr marL="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SzPts val="1400"/>
              <a:buNone/>
            </a:pPr>
            <a:r>
              <a:rPr lang="fr-FR" dirty="0"/>
              <a:t>L</a:t>
            </a:r>
            <a:r>
              <a:rPr lang="fr-FR" noProof="0" dirty="0"/>
              <a:t>e type de données factuelles à recueillir dépend de la raison pour laquelle une évaluation doit être conduite.</a:t>
            </a:r>
          </a:p>
          <a:p>
            <a:pPr marL="0" lvl="0" indent="0" algn="l" rtl="0">
              <a:lnSpc>
                <a:spcPct val="100000"/>
              </a:lnSpc>
              <a:spcBef>
                <a:spcPts val="0"/>
              </a:spcBef>
              <a:spcAft>
                <a:spcPts val="0"/>
              </a:spcAft>
              <a:buSzPts val="1400"/>
              <a:buNone/>
            </a:pPr>
            <a:r>
              <a:rPr lang="fr-FR" noProof="0" dirty="0"/>
              <a:t>Dans le contexte urgent d’une nouvelle épidémie, il faut des éléments factuels et des données pour orienter l’intervention RAPIDEMENT.</a:t>
            </a:r>
          </a:p>
          <a:p>
            <a:pPr marL="0" lvl="0" indent="0" algn="l" rtl="0">
              <a:lnSpc>
                <a:spcPct val="100000"/>
              </a:lnSpc>
              <a:spcBef>
                <a:spcPts val="0"/>
              </a:spcBef>
              <a:spcAft>
                <a:spcPts val="0"/>
              </a:spcAft>
              <a:buSzPts val="1400"/>
              <a:buNone/>
            </a:pPr>
            <a:r>
              <a:rPr lang="fr-FR" noProof="0" dirty="0"/>
              <a:t>C’est pourquoi il importe de vérifier en premier lieu quelles informations existent déjà, et de déterminer celles qui seraient utiles pour guider des interventions immédiates.</a:t>
            </a:r>
          </a:p>
          <a:p>
            <a:pPr marL="0" lvl="0" indent="0" algn="l" rtl="0">
              <a:lnSpc>
                <a:spcPct val="100000"/>
              </a:lnSpc>
              <a:spcBef>
                <a:spcPts val="0"/>
              </a:spcBef>
              <a:spcAft>
                <a:spcPts val="0"/>
              </a:spcAft>
              <a:buSzPts val="1400"/>
              <a:buNone/>
            </a:pPr>
            <a:r>
              <a:rPr lang="fr-FR" noProof="0" dirty="0"/>
              <a:t>Prenons le cas d’une épidémie de choléra. Si des épidémies ont eu lieu au cours des dernières années, il devrait déjà exister des informations sur certains facteurs sociaux-comportementaux, par exemple les niveaux de connaissance sur la transmission ou la perception du risque. </a:t>
            </a:r>
          </a:p>
          <a:p>
            <a:pPr marL="0" lvl="0" indent="0" algn="l" rtl="0">
              <a:lnSpc>
                <a:spcPct val="100000"/>
              </a:lnSpc>
              <a:spcBef>
                <a:spcPts val="0"/>
              </a:spcBef>
              <a:spcAft>
                <a:spcPts val="0"/>
              </a:spcAft>
              <a:buSzPts val="1400"/>
              <a:buNone/>
            </a:pPr>
            <a:r>
              <a:rPr lang="fr-FR" noProof="0" dirty="0"/>
              <a:t>Cependant il pourrait être nécessaire d’actualiser certaines données factuelles, ou d’en collecter de nouvelles dans les zones présentant des caractéristiques différentes. </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noProof="0" dirty="0"/>
              <a:t>Dans certains contextes, le plan national de RCCE peut avoir déjà procédé à une analyse QQOP (qui fait quoi, où et pourquoi ?), qui vous orientera vers des sources possibles de données factuelles. Ce plan peut également mentionner des données existantes. </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i="1" dirty="0"/>
              <a:t>Demandez au groupe : Dans la liste de droite, selon vous, quelles sont les données qui doivent absolument être à jour et quelles sont celles qui peuvent être plus anciennes ? Demandez aux participants de justifier leurs réponses. </a:t>
            </a:r>
            <a:endParaRPr lang="en-GB" dirty="0"/>
          </a:p>
        </p:txBody>
      </p:sp>
      <p:sp>
        <p:nvSpPr>
          <p:cNvPr id="84" name="Google Shape;84;g2e33434ed7d_1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ec30e5815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2ec30e5815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b="1" dirty="0"/>
              <a:t>NOTES POUR L’ANIMATEUR</a:t>
            </a:r>
            <a:endParaRPr dirty="0"/>
          </a:p>
          <a:p>
            <a:pPr marL="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SzPts val="1400"/>
              <a:buNone/>
            </a:pPr>
            <a:r>
              <a:rPr lang="fr-FR" dirty="0"/>
              <a:t>L</a:t>
            </a:r>
            <a:r>
              <a:rPr lang="fr-FR" noProof="0" dirty="0"/>
              <a:t>e type de données factuelles à recueillir dépend de la raison pour laquelle une évaluation doit être conduite.</a:t>
            </a:r>
          </a:p>
          <a:p>
            <a:pPr marL="0" lvl="0" indent="0" algn="l" rtl="0">
              <a:lnSpc>
                <a:spcPct val="100000"/>
              </a:lnSpc>
              <a:spcBef>
                <a:spcPts val="0"/>
              </a:spcBef>
              <a:spcAft>
                <a:spcPts val="0"/>
              </a:spcAft>
              <a:buSzPts val="1400"/>
              <a:buNone/>
            </a:pPr>
            <a:r>
              <a:rPr lang="fr-FR" noProof="0" dirty="0"/>
              <a:t>Dans le contexte urgent d’une nouvelle épidémie, il faut des éléments factuels et des données pour orienter l’intervention RAPIDEMENT.</a:t>
            </a:r>
          </a:p>
          <a:p>
            <a:pPr marL="0" lvl="0" indent="0" algn="l" rtl="0">
              <a:lnSpc>
                <a:spcPct val="100000"/>
              </a:lnSpc>
              <a:spcBef>
                <a:spcPts val="0"/>
              </a:spcBef>
              <a:spcAft>
                <a:spcPts val="0"/>
              </a:spcAft>
              <a:buSzPts val="1400"/>
              <a:buNone/>
            </a:pPr>
            <a:r>
              <a:rPr lang="fr-FR" noProof="0" dirty="0"/>
              <a:t>C’est pourquoi il importe de vérifier en premier lieu quelles informations existent déjà, et de déterminer celles qui seraient utiles pour guider des interventions immédiates.</a:t>
            </a:r>
          </a:p>
          <a:p>
            <a:pPr marL="0" lvl="0" indent="0" algn="l" rtl="0">
              <a:lnSpc>
                <a:spcPct val="100000"/>
              </a:lnSpc>
              <a:spcBef>
                <a:spcPts val="0"/>
              </a:spcBef>
              <a:spcAft>
                <a:spcPts val="0"/>
              </a:spcAft>
              <a:buSzPts val="1400"/>
              <a:buNone/>
            </a:pPr>
            <a:r>
              <a:rPr lang="fr-FR" noProof="0" dirty="0"/>
              <a:t>Prenons le cas d’une épidémie de choléra. Si des épidémies ont eu lieu au cours des dernières années, il devrait déjà exister des informations sur certains facteurs sociaux-comportementaux, par exemple les niveaux de connaissance sur la transmission ou la perception du risque. </a:t>
            </a:r>
          </a:p>
          <a:p>
            <a:pPr marL="0" lvl="0" indent="0" algn="l" rtl="0">
              <a:lnSpc>
                <a:spcPct val="100000"/>
              </a:lnSpc>
              <a:spcBef>
                <a:spcPts val="0"/>
              </a:spcBef>
              <a:spcAft>
                <a:spcPts val="0"/>
              </a:spcAft>
              <a:buSzPts val="1400"/>
              <a:buNone/>
            </a:pPr>
            <a:r>
              <a:rPr lang="fr-FR" noProof="0" dirty="0"/>
              <a:t>Cependant il pourrait être nécessaire d’actualiser certaines données factuelles, ou d’en collecter de nouvelles dans les zones présentant des caractéristiques différentes. </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noProof="0" dirty="0"/>
              <a:t>Dans certains contextes, le plan national de RCCE peut avoir déjà procédé à une analyse QQOP (qui fait quoi, où et pourquoi ?), qui vous orientera vers des sources possibles de données factuelles. Ce plan peut également mentionner des données existantes. </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i="1" dirty="0"/>
              <a:t>Demandez au groupe : Dans la liste de droite, selon vous, quelles sont les données qui doivent absolument être à jour et quelles sont celles qui peuvent être plus anciennes ? Demandez aux participants de justifier leurs réponses. </a:t>
            </a:r>
            <a:endParaRPr lang="en-GB" dirty="0"/>
          </a:p>
        </p:txBody>
      </p:sp>
      <p:sp>
        <p:nvSpPr>
          <p:cNvPr id="93" name="Google Shape;93;g2ec30e5815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ec30e5815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2ec30e58157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b="1" dirty="0"/>
              <a:t>NOTES POUR L’ANIMATEUR</a:t>
            </a:r>
            <a:endParaRPr dirty="0"/>
          </a:p>
          <a:p>
            <a:pPr marL="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SzPts val="1400"/>
              <a:buNone/>
            </a:pPr>
            <a:r>
              <a:rPr lang="fr-FR" dirty="0"/>
              <a:t>L</a:t>
            </a:r>
            <a:r>
              <a:rPr lang="fr-FR" noProof="0" dirty="0"/>
              <a:t>e type de données factuelles à recueillir dépend de la raison pour laquelle une évaluation doit être conduite.</a:t>
            </a:r>
          </a:p>
          <a:p>
            <a:pPr marL="0" lvl="0" indent="0" algn="l" rtl="0">
              <a:lnSpc>
                <a:spcPct val="100000"/>
              </a:lnSpc>
              <a:spcBef>
                <a:spcPts val="0"/>
              </a:spcBef>
              <a:spcAft>
                <a:spcPts val="0"/>
              </a:spcAft>
              <a:buSzPts val="1400"/>
              <a:buNone/>
            </a:pPr>
            <a:r>
              <a:rPr lang="fr-FR" noProof="0" dirty="0"/>
              <a:t>Dans le contexte urgent d’une nouvelle épidémie, il faut des éléments factuels et des données pour orienter l’intervention RAPIDEMENT.</a:t>
            </a:r>
          </a:p>
          <a:p>
            <a:pPr marL="0" lvl="0" indent="0" algn="l" rtl="0">
              <a:lnSpc>
                <a:spcPct val="100000"/>
              </a:lnSpc>
              <a:spcBef>
                <a:spcPts val="0"/>
              </a:spcBef>
              <a:spcAft>
                <a:spcPts val="0"/>
              </a:spcAft>
              <a:buSzPts val="1400"/>
              <a:buNone/>
            </a:pPr>
            <a:r>
              <a:rPr lang="fr-FR" noProof="0" dirty="0"/>
              <a:t>C’est pourquoi il importe de vérifier en premier lieu quelles informations existent déjà, et de déterminer celles qui seraient utiles pour guider des interventions immédiates.</a:t>
            </a:r>
          </a:p>
          <a:p>
            <a:pPr marL="0" lvl="0" indent="0" algn="l" rtl="0">
              <a:lnSpc>
                <a:spcPct val="100000"/>
              </a:lnSpc>
              <a:spcBef>
                <a:spcPts val="0"/>
              </a:spcBef>
              <a:spcAft>
                <a:spcPts val="0"/>
              </a:spcAft>
              <a:buSzPts val="1400"/>
              <a:buNone/>
            </a:pPr>
            <a:r>
              <a:rPr lang="fr-FR" noProof="0" dirty="0"/>
              <a:t>Prenons le cas d’une épidémie de choléra. Si des épidémies ont eu lieu au cours des dernières années, il devrait déjà exister des informations sur certains facteurs sociaux-comportementaux, par exemple les niveaux de connaissance sur la transmission ou la perception du risque. </a:t>
            </a:r>
          </a:p>
          <a:p>
            <a:pPr marL="0" lvl="0" indent="0" algn="l" rtl="0">
              <a:lnSpc>
                <a:spcPct val="100000"/>
              </a:lnSpc>
              <a:spcBef>
                <a:spcPts val="0"/>
              </a:spcBef>
              <a:spcAft>
                <a:spcPts val="0"/>
              </a:spcAft>
              <a:buSzPts val="1400"/>
              <a:buNone/>
            </a:pPr>
            <a:r>
              <a:rPr lang="fr-FR" noProof="0" dirty="0"/>
              <a:t>Cependant il pourrait être nécessaire d’actualiser certaines données factuelles, ou d’en collecter de nouvelles dans les zones présentant des caractéristiques différentes. </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noProof="0" dirty="0"/>
              <a:t>Dans certains contextes, le plan national de RCCE peut avoir déjà procédé à une analyse QQOP (qui fait quoi, où et pourquoi ?), qui vous orientera vers des sources possibles de données factuelles. Ce plan peut également mentionner des données existantes. </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i="1" dirty="0"/>
              <a:t>Demandez au groupe : Dans la liste de droite, selon vous, quelles sont les données qui doivent absolument être à jour et quelles sont celles qui peuvent être plus anciennes ? Demandez aux participants de justifier leurs réponses. </a:t>
            </a:r>
            <a:endParaRPr lang="en-GB" dirty="0"/>
          </a:p>
        </p:txBody>
      </p:sp>
      <p:sp>
        <p:nvSpPr>
          <p:cNvPr id="102" name="Google Shape;102;g2ec30e58157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ec30e58157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2ec30e58157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b="1" dirty="0"/>
              <a:t>NOTES POUR L’ANIMATEUR</a:t>
            </a:r>
            <a:endParaRPr dirty="0"/>
          </a:p>
          <a:p>
            <a:pPr marL="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SzPts val="1400"/>
              <a:buNone/>
            </a:pPr>
            <a:r>
              <a:rPr lang="fr-FR" dirty="0"/>
              <a:t>L</a:t>
            </a:r>
            <a:r>
              <a:rPr lang="fr-FR" noProof="0" dirty="0"/>
              <a:t>e type de données factuelles à recueillir dépend de la raison pour laquelle une évaluation doit être conduite.</a:t>
            </a:r>
          </a:p>
          <a:p>
            <a:pPr marL="0" lvl="0" indent="0" algn="l" rtl="0">
              <a:lnSpc>
                <a:spcPct val="100000"/>
              </a:lnSpc>
              <a:spcBef>
                <a:spcPts val="0"/>
              </a:spcBef>
              <a:spcAft>
                <a:spcPts val="0"/>
              </a:spcAft>
              <a:buSzPts val="1400"/>
              <a:buNone/>
            </a:pPr>
            <a:r>
              <a:rPr lang="fr-FR" noProof="0" dirty="0"/>
              <a:t>Dans le contexte urgent d’une nouvelle épidémie, il faut des éléments factuels et des données pour orienter l’intervention RAPIDEMENT.</a:t>
            </a:r>
          </a:p>
          <a:p>
            <a:pPr marL="0" lvl="0" indent="0" algn="l" rtl="0">
              <a:lnSpc>
                <a:spcPct val="100000"/>
              </a:lnSpc>
              <a:spcBef>
                <a:spcPts val="0"/>
              </a:spcBef>
              <a:spcAft>
                <a:spcPts val="0"/>
              </a:spcAft>
              <a:buSzPts val="1400"/>
              <a:buNone/>
            </a:pPr>
            <a:r>
              <a:rPr lang="fr-FR" noProof="0" dirty="0"/>
              <a:t>C’est pourquoi il importe de vérifier en premier lieu quelles informations existent déjà, et de déterminer celles qui seraient utiles pour guider des interventions immédiates.</a:t>
            </a:r>
          </a:p>
          <a:p>
            <a:pPr marL="0" lvl="0" indent="0" algn="l" rtl="0">
              <a:lnSpc>
                <a:spcPct val="100000"/>
              </a:lnSpc>
              <a:spcBef>
                <a:spcPts val="0"/>
              </a:spcBef>
              <a:spcAft>
                <a:spcPts val="0"/>
              </a:spcAft>
              <a:buSzPts val="1400"/>
              <a:buNone/>
            </a:pPr>
            <a:r>
              <a:rPr lang="fr-FR" noProof="0" dirty="0"/>
              <a:t>Prenons le cas d’une épidémie de choléra. Si des épidémies ont eu lieu au cours des dernières années, il devrait déjà exister des informations sur certains facteurs sociaux-comportementaux, par exemple les niveaux de connaissance sur la transmission ou la perception du risque. </a:t>
            </a:r>
          </a:p>
          <a:p>
            <a:pPr marL="0" lvl="0" indent="0" algn="l" rtl="0">
              <a:lnSpc>
                <a:spcPct val="100000"/>
              </a:lnSpc>
              <a:spcBef>
                <a:spcPts val="0"/>
              </a:spcBef>
              <a:spcAft>
                <a:spcPts val="0"/>
              </a:spcAft>
              <a:buSzPts val="1400"/>
              <a:buNone/>
            </a:pPr>
            <a:r>
              <a:rPr lang="fr-FR" noProof="0" dirty="0"/>
              <a:t>Cependant il pourrait être nécessaire d’actualiser certaines données factuelles, ou d’en collecter de nouvelles dans les zones présentant des caractéristiques différentes. </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noProof="0" dirty="0"/>
              <a:t>Dans certains contextes, le plan national de RCCE peut avoir déjà procédé à une analyse QQOP (qui fait quoi, où et pourquoi ?), qui vous orientera vers des sources possibles de données factuelles. Ce plan peut également mentionner des données existantes. </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i="1" dirty="0"/>
              <a:t>Demandez au groupe : Dans la liste de droite, selon vous, quelles sont les données qui doivent absolument être à jour et quelles sont celles qui peuvent être plus anciennes ? Demandez aux participants de justifier leurs réponses. </a:t>
            </a:r>
            <a:endParaRPr lang="en-GB" dirty="0"/>
          </a:p>
          <a:p>
            <a:pPr marL="0" lvl="0" indent="0" algn="l" rtl="0">
              <a:lnSpc>
                <a:spcPct val="100000"/>
              </a:lnSpc>
              <a:spcBef>
                <a:spcPts val="0"/>
              </a:spcBef>
              <a:spcAft>
                <a:spcPts val="0"/>
              </a:spcAft>
              <a:buSzPts val="1400"/>
              <a:buNone/>
            </a:pPr>
            <a:r>
              <a:rPr lang="fr-FR" dirty="0"/>
              <a:t> </a:t>
            </a:r>
          </a:p>
          <a:p>
            <a:pPr marL="0" lvl="0" indent="0" algn="l" rtl="0">
              <a:lnSpc>
                <a:spcPct val="100000"/>
              </a:lnSpc>
              <a:spcBef>
                <a:spcPts val="0"/>
              </a:spcBef>
              <a:spcAft>
                <a:spcPts val="0"/>
              </a:spcAft>
              <a:buSzPts val="1400"/>
              <a:buNone/>
            </a:pPr>
            <a:endParaRPr dirty="0"/>
          </a:p>
        </p:txBody>
      </p:sp>
      <p:sp>
        <p:nvSpPr>
          <p:cNvPr id="111" name="Google Shape;111;g2ec30e58157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ec30e58157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2ec30e58157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b="1" dirty="0"/>
              <a:t>NOTES POUR L’ANIMATEUR</a:t>
            </a:r>
            <a:endParaRPr dirty="0"/>
          </a:p>
          <a:p>
            <a:pPr marL="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SzPts val="1400"/>
              <a:buNone/>
            </a:pPr>
            <a:r>
              <a:rPr lang="fr-FR" dirty="0"/>
              <a:t>L</a:t>
            </a:r>
            <a:r>
              <a:rPr lang="fr-FR" noProof="0" dirty="0"/>
              <a:t>e type de données factuelles à recueillir dépend de la raison pour laquelle une évaluation doit être conduite.</a:t>
            </a:r>
          </a:p>
          <a:p>
            <a:pPr marL="0" lvl="0" indent="0" algn="l" rtl="0">
              <a:lnSpc>
                <a:spcPct val="100000"/>
              </a:lnSpc>
              <a:spcBef>
                <a:spcPts val="0"/>
              </a:spcBef>
              <a:spcAft>
                <a:spcPts val="0"/>
              </a:spcAft>
              <a:buSzPts val="1400"/>
              <a:buNone/>
            </a:pPr>
            <a:r>
              <a:rPr lang="fr-FR" noProof="0" dirty="0"/>
              <a:t>Dans le contexte urgent d’une nouvelle épidémie, il faut des éléments factuels et des données pour orienter l’intervention RAPIDEMENT.</a:t>
            </a:r>
          </a:p>
          <a:p>
            <a:pPr marL="0" lvl="0" indent="0" algn="l" rtl="0">
              <a:lnSpc>
                <a:spcPct val="100000"/>
              </a:lnSpc>
              <a:spcBef>
                <a:spcPts val="0"/>
              </a:spcBef>
              <a:spcAft>
                <a:spcPts val="0"/>
              </a:spcAft>
              <a:buSzPts val="1400"/>
              <a:buNone/>
            </a:pPr>
            <a:r>
              <a:rPr lang="fr-FR" noProof="0" dirty="0"/>
              <a:t>C’est pourquoi il importe de vérifier en premier lieu quelles informations existent déjà, et de déterminer celles qui seraient utiles pour guider des interventions immédiates.</a:t>
            </a:r>
          </a:p>
          <a:p>
            <a:pPr marL="0" lvl="0" indent="0" algn="l" rtl="0">
              <a:lnSpc>
                <a:spcPct val="100000"/>
              </a:lnSpc>
              <a:spcBef>
                <a:spcPts val="0"/>
              </a:spcBef>
              <a:spcAft>
                <a:spcPts val="0"/>
              </a:spcAft>
              <a:buSzPts val="1400"/>
              <a:buNone/>
            </a:pPr>
            <a:r>
              <a:rPr lang="fr-FR" noProof="0" dirty="0"/>
              <a:t>Prenons le cas d’une épidémie de choléra. Si des épidémies ont eu lieu au cours des dernières années, il devrait déjà exister des informations sur certains facteurs sociaux-comportementaux, par exemple les niveaux de connaissance sur la transmission ou la perception du risque. </a:t>
            </a:r>
          </a:p>
          <a:p>
            <a:pPr marL="0" lvl="0" indent="0" algn="l" rtl="0">
              <a:lnSpc>
                <a:spcPct val="100000"/>
              </a:lnSpc>
              <a:spcBef>
                <a:spcPts val="0"/>
              </a:spcBef>
              <a:spcAft>
                <a:spcPts val="0"/>
              </a:spcAft>
              <a:buSzPts val="1400"/>
              <a:buNone/>
            </a:pPr>
            <a:r>
              <a:rPr lang="fr-FR" noProof="0" dirty="0"/>
              <a:t>Cependant il pourrait être nécessaire d’actualiser certaines données factuelles, ou d’en collecter de nouvelles dans les zones présentant des caractéristiques différentes. </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noProof="0" dirty="0"/>
              <a:t>Dans certains contextes, le plan national de RCCE peut avoir déjà procédé à une analyse QQOP (qui fait quoi, où et pourquoi ?), qui vous orientera vers des sources possibles de données factuelles. Ce plan peut également mentionner des données existantes. </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i="1" dirty="0"/>
              <a:t>Demandez au groupe : Dans la liste de droite, selon vous, quelles sont les données qui doivent absolument être à jour et quelles sont celles qui peuvent être plus anciennes ? Demandez aux participants de justifier leurs réponses. </a:t>
            </a:r>
            <a:endParaRPr lang="en-GB" dirty="0"/>
          </a:p>
        </p:txBody>
      </p:sp>
      <p:sp>
        <p:nvSpPr>
          <p:cNvPr id="119" name="Google Shape;119;g2ec30e58157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5"/>
        <p:cNvGrpSpPr/>
        <p:nvPr/>
      </p:nvGrpSpPr>
      <p:grpSpPr>
        <a:xfrm>
          <a:off x="0" y="0"/>
          <a:ext cx="0" cy="0"/>
          <a:chOff x="0" y="0"/>
          <a:chExt cx="0" cy="0"/>
        </a:xfrm>
      </p:grpSpPr>
      <p:pic>
        <p:nvPicPr>
          <p:cNvPr id="16" name="Google Shape;16;p5"/>
          <p:cNvPicPr preferRelativeResize="0"/>
          <p:nvPr/>
        </p:nvPicPr>
        <p:blipFill rotWithShape="1">
          <a:blip r:embed="rId2">
            <a:alphaModFix/>
          </a:blip>
          <a:srcRect l="780" r="782"/>
          <a:stretch/>
        </p:blipFill>
        <p:spPr>
          <a:xfrm>
            <a:off x="0" y="996132"/>
            <a:ext cx="9144000" cy="2361042"/>
          </a:xfrm>
          <a:prstGeom prst="rect">
            <a:avLst/>
          </a:prstGeom>
          <a:noFill/>
          <a:ln>
            <a:noFill/>
          </a:ln>
        </p:spPr>
      </p:pic>
      <p:sp>
        <p:nvSpPr>
          <p:cNvPr id="17" name="Google Shape;17;p5"/>
          <p:cNvSpPr txBox="1">
            <a:spLocks noGrp="1"/>
          </p:cNvSpPr>
          <p:nvPr>
            <p:ph type="ftr" idx="11"/>
          </p:nvPr>
        </p:nvSpPr>
        <p:spPr>
          <a:xfrm>
            <a:off x="2935782" y="4805146"/>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 name="Google Shape;18;p5"/>
          <p:cNvSpPr txBox="1">
            <a:spLocks noGrp="1"/>
          </p:cNvSpPr>
          <p:nvPr>
            <p:ph type="sldNum" idx="12"/>
          </p:nvPr>
        </p:nvSpPr>
        <p:spPr>
          <a:xfrm>
            <a:off x="6115050" y="4742012"/>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pic>
        <p:nvPicPr>
          <p:cNvPr id="19" name="Google Shape;19;p5" descr="Uma imagem com texto&#10;&#10;Descrição gerada automaticamente"/>
          <p:cNvPicPr preferRelativeResize="0"/>
          <p:nvPr/>
        </p:nvPicPr>
        <p:blipFill rotWithShape="1">
          <a:blip r:embed="rId3">
            <a:alphaModFix/>
          </a:blip>
          <a:srcRect r="58654" b="7701"/>
          <a:stretch/>
        </p:blipFill>
        <p:spPr>
          <a:xfrm>
            <a:off x="-9734" y="30092"/>
            <a:ext cx="1508334" cy="516863"/>
          </a:xfrm>
          <a:prstGeom prst="rect">
            <a:avLst/>
          </a:prstGeom>
          <a:noFill/>
          <a:ln>
            <a:noFill/>
          </a:ln>
        </p:spPr>
      </p:pic>
      <p:sp>
        <p:nvSpPr>
          <p:cNvPr id="20" name="Google Shape;20;p5"/>
          <p:cNvSpPr txBox="1"/>
          <p:nvPr/>
        </p:nvSpPr>
        <p:spPr>
          <a:xfrm>
            <a:off x="400260" y="3558747"/>
            <a:ext cx="8311739" cy="76944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B9C67"/>
              </a:buClr>
              <a:buSzPts val="1800"/>
              <a:buFont typeface="Montserrat"/>
              <a:buNone/>
            </a:pPr>
            <a:r>
              <a:rPr lang="fr-FR" sz="2500" b="1" i="0" u="none" strike="noStrike" cap="none" noProof="0" dirty="0">
                <a:solidFill>
                  <a:srgbClr val="2B9C67"/>
                </a:solidFill>
                <a:latin typeface="Montserrat"/>
                <a:ea typeface="Montserrat"/>
                <a:cs typeface="Montserrat"/>
                <a:sym typeface="Montserrat"/>
              </a:rPr>
              <a:t>Planifier une évaluation qualitative rapide : questions et domaines de recherche</a:t>
            </a:r>
            <a:endParaRPr lang="fr-FR" sz="2500" b="0" i="0" u="none" strike="noStrike" cap="none" noProof="0" dirty="0">
              <a:solidFill>
                <a:srgbClr val="2B9C67"/>
              </a:solidFill>
              <a:latin typeface="Montserrat Light"/>
              <a:ea typeface="Montserrat Light"/>
              <a:cs typeface="Montserrat Light"/>
              <a:sym typeface="Montserrat Light"/>
            </a:endParaRPr>
          </a:p>
        </p:txBody>
      </p:sp>
      <p:sp>
        <p:nvSpPr>
          <p:cNvPr id="21" name="Google Shape;21;p5"/>
          <p:cNvSpPr/>
          <p:nvPr/>
        </p:nvSpPr>
        <p:spPr>
          <a:xfrm>
            <a:off x="0" y="982045"/>
            <a:ext cx="9144000" cy="45719"/>
          </a:xfrm>
          <a:prstGeom prst="rect">
            <a:avLst/>
          </a:prstGeom>
          <a:solidFill>
            <a:srgbClr val="2F9C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2" name="Google Shape;22;p5"/>
          <p:cNvSpPr txBox="1"/>
          <p:nvPr/>
        </p:nvSpPr>
        <p:spPr>
          <a:xfrm>
            <a:off x="395288" y="1017025"/>
            <a:ext cx="3195921" cy="553957"/>
          </a:xfrm>
          <a:prstGeom prst="rect">
            <a:avLst/>
          </a:prstGeom>
          <a:solidFill>
            <a:srgbClr val="2F9C67"/>
          </a:solidFill>
          <a:ln>
            <a:noFill/>
          </a:ln>
        </p:spPr>
        <p:txBody>
          <a:bodyPr spcFirstLastPara="1" wrap="square" lIns="72000" tIns="45700" rIns="72000"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noProof="0" dirty="0">
                <a:solidFill>
                  <a:schemeClr val="lt1"/>
                </a:solidFill>
                <a:latin typeface="Montserrat"/>
                <a:ea typeface="Montserrat"/>
                <a:cs typeface="Montserrat"/>
                <a:sym typeface="Montserrat"/>
              </a:rPr>
              <a:t>MODULE 6</a:t>
            </a:r>
            <a:endParaRPr lang="fr-FR" sz="14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noProof="0" dirty="0">
                <a:solidFill>
                  <a:schemeClr val="lt1"/>
                </a:solidFill>
                <a:latin typeface="Montserrat Light"/>
                <a:ea typeface="Montserrat Light"/>
                <a:cs typeface="Montserrat Light"/>
                <a:sym typeface="Montserrat Light"/>
              </a:rPr>
              <a:t>Formation sur les évaluations qualitatives rapides</a:t>
            </a:r>
            <a:endParaRPr lang="fr-FR" sz="1400" b="0" i="0" u="none" strike="noStrike" cap="none" noProof="0" dirty="0">
              <a:solidFill>
                <a:srgbClr val="000000"/>
              </a:solidFill>
              <a:latin typeface="Arial"/>
              <a:ea typeface="Arial"/>
              <a:cs typeface="Arial"/>
              <a:sym typeface="Arial"/>
            </a:endParaRPr>
          </a:p>
        </p:txBody>
      </p:sp>
      <p:grpSp>
        <p:nvGrpSpPr>
          <p:cNvPr id="23" name="Google Shape;23;p5"/>
          <p:cNvGrpSpPr/>
          <p:nvPr/>
        </p:nvGrpSpPr>
        <p:grpSpPr>
          <a:xfrm>
            <a:off x="5469467" y="30091"/>
            <a:ext cx="3562481" cy="704661"/>
            <a:chOff x="6191586" y="3987387"/>
            <a:chExt cx="2790489" cy="499684"/>
          </a:xfrm>
        </p:grpSpPr>
        <p:pic>
          <p:nvPicPr>
            <p:cNvPr id="24" name="Google Shape;24;p5"/>
            <p:cNvPicPr preferRelativeResize="0"/>
            <p:nvPr/>
          </p:nvPicPr>
          <p:blipFill rotWithShape="1">
            <a:blip r:embed="rId4">
              <a:alphaModFix/>
            </a:blip>
            <a:srcRect/>
            <a:stretch/>
          </p:blipFill>
          <p:spPr>
            <a:xfrm>
              <a:off x="8289926" y="4105311"/>
              <a:ext cx="692149" cy="216021"/>
            </a:xfrm>
            <a:prstGeom prst="rect">
              <a:avLst/>
            </a:prstGeom>
            <a:noFill/>
            <a:ln>
              <a:noFill/>
            </a:ln>
          </p:spPr>
        </p:pic>
        <p:pic>
          <p:nvPicPr>
            <p:cNvPr id="25" name="Google Shape;25;p5"/>
            <p:cNvPicPr preferRelativeResize="0"/>
            <p:nvPr/>
          </p:nvPicPr>
          <p:blipFill rotWithShape="1">
            <a:blip r:embed="rId5">
              <a:alphaModFix/>
            </a:blip>
            <a:srcRect/>
            <a:stretch/>
          </p:blipFill>
          <p:spPr>
            <a:xfrm>
              <a:off x="7266608" y="4119751"/>
              <a:ext cx="855042" cy="205444"/>
            </a:xfrm>
            <a:prstGeom prst="rect">
              <a:avLst/>
            </a:prstGeom>
            <a:noFill/>
            <a:ln>
              <a:noFill/>
            </a:ln>
          </p:spPr>
        </p:pic>
        <p:pic>
          <p:nvPicPr>
            <p:cNvPr id="26" name="Google Shape;26;p5"/>
            <p:cNvPicPr preferRelativeResize="0"/>
            <p:nvPr/>
          </p:nvPicPr>
          <p:blipFill rotWithShape="1">
            <a:blip r:embed="rId6">
              <a:alphaModFix/>
            </a:blip>
            <a:srcRect/>
            <a:stretch/>
          </p:blipFill>
          <p:spPr>
            <a:xfrm>
              <a:off x="6191586" y="3987387"/>
              <a:ext cx="1107193" cy="499684"/>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bg>
      <p:bgPr>
        <a:solidFill>
          <a:srgbClr val="EFF5F0">
            <a:alpha val="7450"/>
          </a:srgbClr>
        </a:solidFill>
        <a:effectLst/>
      </p:bgPr>
    </p:bg>
    <p:spTree>
      <p:nvGrpSpPr>
        <p:cNvPr id="1" name="Shape 28"/>
        <p:cNvGrpSpPr/>
        <p:nvPr/>
      </p:nvGrpSpPr>
      <p:grpSpPr>
        <a:xfrm>
          <a:off x="0" y="0"/>
          <a:ext cx="0" cy="0"/>
          <a:chOff x="0" y="0"/>
          <a:chExt cx="0" cy="0"/>
        </a:xfrm>
      </p:grpSpPr>
      <p:sp>
        <p:nvSpPr>
          <p:cNvPr id="29" name="Google Shape;29;p11"/>
          <p:cNvSpPr txBox="1">
            <a:spLocks noGrp="1"/>
          </p:cNvSpPr>
          <p:nvPr>
            <p:ph type="title"/>
          </p:nvPr>
        </p:nvSpPr>
        <p:spPr>
          <a:xfrm>
            <a:off x="628650" y="537795"/>
            <a:ext cx="7886700" cy="341632"/>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rgbClr val="2F9C67"/>
              </a:buClr>
              <a:buSzPts val="1800"/>
              <a:buFont typeface="Montserrat"/>
              <a:buNone/>
              <a:defRPr sz="1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04800" algn="l">
              <a:lnSpc>
                <a:spcPct val="128332"/>
              </a:lnSpc>
              <a:spcBef>
                <a:spcPts val="750"/>
              </a:spcBef>
              <a:spcAft>
                <a:spcPts val="0"/>
              </a:spcAft>
              <a:buClr>
                <a:srgbClr val="204669"/>
              </a:buClr>
              <a:buSzPts val="1200"/>
              <a:buFont typeface="Arial"/>
              <a:buChar char="•"/>
              <a:defRPr sz="1200"/>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1" name="Google Shape;31;p11" descr="Uma imagem com texto&#10;&#10;Descrição gerada automaticamente"/>
          <p:cNvPicPr preferRelativeResize="0"/>
          <p:nvPr/>
        </p:nvPicPr>
        <p:blipFill rotWithShape="1">
          <a:blip r:embed="rId2">
            <a:alphaModFix/>
          </a:blip>
          <a:srcRect r="59938" b="11387"/>
          <a:stretch/>
        </p:blipFill>
        <p:spPr>
          <a:xfrm>
            <a:off x="437699" y="4673376"/>
            <a:ext cx="1309124" cy="458576"/>
          </a:xfrm>
          <a:prstGeom prst="rect">
            <a:avLst/>
          </a:prstGeom>
          <a:noFill/>
          <a:ln>
            <a:noFill/>
          </a:ln>
        </p:spPr>
      </p:pic>
      <p:sp>
        <p:nvSpPr>
          <p:cNvPr id="32" name="Google Shape;32;p11"/>
          <p:cNvSpPr/>
          <p:nvPr/>
        </p:nvSpPr>
        <p:spPr>
          <a:xfrm>
            <a:off x="0" y="0"/>
            <a:ext cx="215900" cy="257175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3" name="Google Shape;33;p11"/>
          <p:cNvSpPr/>
          <p:nvPr/>
        </p:nvSpPr>
        <p:spPr>
          <a:xfrm>
            <a:off x="0" y="2571750"/>
            <a:ext cx="215900" cy="257175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34" name="Google Shape;34;p11"/>
          <p:cNvCxnSpPr/>
          <p:nvPr/>
        </p:nvCxnSpPr>
        <p:spPr>
          <a:xfrm>
            <a:off x="648261" y="907368"/>
            <a:ext cx="444000" cy="0"/>
          </a:xfrm>
          <a:prstGeom prst="straightConnector1">
            <a:avLst/>
          </a:prstGeom>
          <a:noFill/>
          <a:ln w="28575" cap="flat" cmpd="sng">
            <a:solidFill>
              <a:srgbClr val="D90368"/>
            </a:solidFill>
            <a:prstDash val="solid"/>
            <a:miter lim="800000"/>
            <a:headEnd type="none" w="sm" len="sm"/>
            <a:tailEnd type="none" w="sm" len="sm"/>
          </a:ln>
        </p:spPr>
      </p:cxnSp>
      <p:grpSp>
        <p:nvGrpSpPr>
          <p:cNvPr id="35" name="Google Shape;35;p11"/>
          <p:cNvGrpSpPr/>
          <p:nvPr/>
        </p:nvGrpSpPr>
        <p:grpSpPr>
          <a:xfrm>
            <a:off x="4572000" y="4561107"/>
            <a:ext cx="3964190" cy="734752"/>
            <a:chOff x="6191586" y="3987387"/>
            <a:chExt cx="2790489" cy="499684"/>
          </a:xfrm>
        </p:grpSpPr>
        <p:pic>
          <p:nvPicPr>
            <p:cNvPr id="36" name="Google Shape;36;p11"/>
            <p:cNvPicPr preferRelativeResize="0"/>
            <p:nvPr/>
          </p:nvPicPr>
          <p:blipFill rotWithShape="1">
            <a:blip r:embed="rId3">
              <a:alphaModFix/>
            </a:blip>
            <a:srcRect/>
            <a:stretch/>
          </p:blipFill>
          <p:spPr>
            <a:xfrm>
              <a:off x="8289926" y="4105311"/>
              <a:ext cx="692149" cy="216021"/>
            </a:xfrm>
            <a:prstGeom prst="rect">
              <a:avLst/>
            </a:prstGeom>
            <a:noFill/>
            <a:ln>
              <a:noFill/>
            </a:ln>
          </p:spPr>
        </p:pic>
        <p:pic>
          <p:nvPicPr>
            <p:cNvPr id="37" name="Google Shape;37;p11"/>
            <p:cNvPicPr preferRelativeResize="0"/>
            <p:nvPr/>
          </p:nvPicPr>
          <p:blipFill rotWithShape="1">
            <a:blip r:embed="rId4">
              <a:alphaModFix/>
            </a:blip>
            <a:srcRect/>
            <a:stretch/>
          </p:blipFill>
          <p:spPr>
            <a:xfrm>
              <a:off x="7266608" y="4119751"/>
              <a:ext cx="855042" cy="205444"/>
            </a:xfrm>
            <a:prstGeom prst="rect">
              <a:avLst/>
            </a:prstGeom>
            <a:noFill/>
            <a:ln>
              <a:noFill/>
            </a:ln>
          </p:spPr>
        </p:pic>
        <p:pic>
          <p:nvPicPr>
            <p:cNvPr id="38" name="Google Shape;38;p11"/>
            <p:cNvPicPr preferRelativeResize="0"/>
            <p:nvPr/>
          </p:nvPicPr>
          <p:blipFill rotWithShape="1">
            <a:blip r:embed="rId5">
              <a:alphaModFix/>
            </a:blip>
            <a:srcRect/>
            <a:stretch/>
          </p:blipFill>
          <p:spPr>
            <a:xfrm>
              <a:off x="6191586" y="3987387"/>
              <a:ext cx="1107193" cy="499684"/>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_Green">
  <p:cSld name="Question_Green">
    <p:bg>
      <p:bgPr>
        <a:solidFill>
          <a:srgbClr val="2F9C67">
            <a:alpha val="8627"/>
          </a:srgbClr>
        </a:solidFill>
        <a:effectLst/>
      </p:bgPr>
    </p:bg>
    <p:spTree>
      <p:nvGrpSpPr>
        <p:cNvPr id="1" name="Shape 39"/>
        <p:cNvGrpSpPr/>
        <p:nvPr/>
      </p:nvGrpSpPr>
      <p:grpSpPr>
        <a:xfrm>
          <a:off x="0" y="0"/>
          <a:ext cx="0" cy="0"/>
          <a:chOff x="0" y="0"/>
          <a:chExt cx="0" cy="0"/>
        </a:xfrm>
      </p:grpSpPr>
      <p:sp>
        <p:nvSpPr>
          <p:cNvPr id="40" name="Google Shape;40;g2e4ae3e0e7a_2_173"/>
          <p:cNvSpPr txBox="1">
            <a:spLocks noGrp="1"/>
          </p:cNvSpPr>
          <p:nvPr>
            <p:ph type="title"/>
          </p:nvPr>
        </p:nvSpPr>
        <p:spPr>
          <a:xfrm>
            <a:off x="628650" y="537795"/>
            <a:ext cx="7886700" cy="341700"/>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rgbClr val="2F9C67"/>
              </a:buClr>
              <a:buSzPts val="1800"/>
              <a:buFont typeface="Montserrat"/>
              <a:buNone/>
              <a:defRPr sz="1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2e4ae3e0e7a_2_17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304800" algn="l">
              <a:lnSpc>
                <a:spcPct val="128332"/>
              </a:lnSpc>
              <a:spcBef>
                <a:spcPts val="750"/>
              </a:spcBef>
              <a:spcAft>
                <a:spcPts val="0"/>
              </a:spcAft>
              <a:buClr>
                <a:srgbClr val="204669"/>
              </a:buClr>
              <a:buSzPts val="1200"/>
              <a:buFont typeface="Arial"/>
              <a:buChar char="•"/>
              <a:defRPr sz="1200"/>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g2e4ae3e0e7a_2_17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 name="Google Shape;43;g2e4ae3e0e7a_2_17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4" name="Google Shape;44;g2e4ae3e0e7a_2_17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pic>
        <p:nvPicPr>
          <p:cNvPr id="45" name="Google Shape;45;g2e4ae3e0e7a_2_173" descr="Uma imagem com texto&#10;&#10;Descrição gerada automaticamente"/>
          <p:cNvPicPr preferRelativeResize="0"/>
          <p:nvPr/>
        </p:nvPicPr>
        <p:blipFill rotWithShape="1">
          <a:blip r:embed="rId2">
            <a:alphaModFix/>
          </a:blip>
          <a:srcRect/>
          <a:stretch/>
        </p:blipFill>
        <p:spPr>
          <a:xfrm>
            <a:off x="6946922" y="4721902"/>
            <a:ext cx="2013225" cy="309036"/>
          </a:xfrm>
          <a:prstGeom prst="rect">
            <a:avLst/>
          </a:prstGeom>
          <a:noFill/>
          <a:ln>
            <a:noFill/>
          </a:ln>
        </p:spPr>
      </p:pic>
      <p:sp>
        <p:nvSpPr>
          <p:cNvPr id="46" name="Google Shape;46;g2e4ae3e0e7a_2_173"/>
          <p:cNvSpPr/>
          <p:nvPr/>
        </p:nvSpPr>
        <p:spPr>
          <a:xfrm>
            <a:off x="0" y="0"/>
            <a:ext cx="216000" cy="257190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7" name="Google Shape;47;g2e4ae3e0e7a_2_173"/>
          <p:cNvSpPr/>
          <p:nvPr/>
        </p:nvSpPr>
        <p:spPr>
          <a:xfrm>
            <a:off x="0" y="2571750"/>
            <a:ext cx="216000" cy="257190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48" name="Google Shape;48;g2e4ae3e0e7a_2_173"/>
          <p:cNvCxnSpPr/>
          <p:nvPr/>
        </p:nvCxnSpPr>
        <p:spPr>
          <a:xfrm>
            <a:off x="648261" y="907368"/>
            <a:ext cx="444000" cy="0"/>
          </a:xfrm>
          <a:prstGeom prst="straightConnector1">
            <a:avLst/>
          </a:prstGeom>
          <a:noFill/>
          <a:ln w="28575" cap="flat" cmpd="sng">
            <a:solidFill>
              <a:srgbClr val="D90368"/>
            </a:solidFill>
            <a:prstDash val="solid"/>
            <a:miter lim="800000"/>
            <a:headEnd type="none" w="sm" len="sm"/>
            <a:tailEnd type="none" w="sm" len="sm"/>
          </a:ln>
        </p:spPr>
      </p:cxnSp>
      <p:sp>
        <p:nvSpPr>
          <p:cNvPr id="49" name="Google Shape;49;g2e4ae3e0e7a_2_173"/>
          <p:cNvSpPr/>
          <p:nvPr/>
        </p:nvSpPr>
        <p:spPr>
          <a:xfrm>
            <a:off x="7103356" y="367818"/>
            <a:ext cx="1584300" cy="1584300"/>
          </a:xfrm>
          <a:prstGeom prst="ellipse">
            <a:avLst/>
          </a:prstGeom>
          <a:solidFill>
            <a:srgbClr val="2F9C67">
              <a:alpha val="9019"/>
            </a:srgbClr>
          </a:solidFill>
          <a:ln w="9525" cap="flat" cmpd="sng">
            <a:solidFill>
              <a:srgbClr val="2F9C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50" name="Google Shape;50;g2e4ae3e0e7a_2_173"/>
          <p:cNvPicPr preferRelativeResize="0"/>
          <p:nvPr/>
        </p:nvPicPr>
        <p:blipFill rotWithShape="1">
          <a:blip r:embed="rId3">
            <a:alphaModFix/>
          </a:blip>
          <a:srcRect/>
          <a:stretch/>
        </p:blipFill>
        <p:spPr>
          <a:xfrm>
            <a:off x="7522653" y="643071"/>
            <a:ext cx="716699" cy="105618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628650" y="537795"/>
            <a:ext cx="7886700" cy="341632"/>
          </a:xfrm>
          <a:prstGeom prst="rect">
            <a:avLst/>
          </a:prstGeom>
          <a:noFill/>
          <a:ln>
            <a:noFill/>
          </a:ln>
        </p:spPr>
        <p:txBody>
          <a:bodyPr spcFirstLastPara="1" wrap="square" lIns="0" tIns="45700" rIns="91425" bIns="45700" anchor="t" anchorCtr="0">
            <a:spAutoFit/>
          </a:bodyPr>
          <a:lstStyle>
            <a:lvl1pPr marR="0" lvl="0" algn="l" rtl="0">
              <a:lnSpc>
                <a:spcPct val="90000"/>
              </a:lnSpc>
              <a:spcBef>
                <a:spcPts val="0"/>
              </a:spcBef>
              <a:spcAft>
                <a:spcPts val="0"/>
              </a:spcAft>
              <a:buClr>
                <a:srgbClr val="2F9C67"/>
              </a:buClr>
              <a:buSzPts val="1800"/>
              <a:buFont typeface="Montserrat"/>
              <a:buNone/>
              <a:defRPr sz="1800" b="1" i="0" u="none" strike="noStrike" cap="none">
                <a:solidFill>
                  <a:srgbClr val="2F9C67"/>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750"/>
              </a:spcBef>
              <a:spcAft>
                <a:spcPts val="0"/>
              </a:spcAft>
              <a:buClr>
                <a:srgbClr val="204669"/>
              </a:buClr>
              <a:buSzPts val="2000"/>
              <a:buFont typeface="Arial"/>
              <a:buChar char="•"/>
              <a:defRPr sz="2000" b="0" i="0" u="none" strike="noStrike" cap="none">
                <a:solidFill>
                  <a:schemeClr val="dk1"/>
                </a:solidFill>
                <a:latin typeface="Open Sans Light"/>
                <a:ea typeface="Open Sans Light"/>
                <a:cs typeface="Open Sans Light"/>
                <a:sym typeface="Open Sans Light"/>
              </a:defRPr>
            </a:lvl1pPr>
            <a:lvl2pPr marL="914400" marR="0" lvl="1" indent="-342900" algn="l" rtl="0">
              <a:lnSpc>
                <a:spcPct val="90000"/>
              </a:lnSpc>
              <a:spcBef>
                <a:spcPts val="375"/>
              </a:spcBef>
              <a:spcAft>
                <a:spcPts val="0"/>
              </a:spcAft>
              <a:buClr>
                <a:srgbClr val="204669"/>
              </a:buClr>
              <a:buSzPts val="1800"/>
              <a:buFont typeface="Arial"/>
              <a:buChar char="•"/>
              <a:defRPr sz="1800" b="0" i="0" u="none" strike="noStrike" cap="none">
                <a:solidFill>
                  <a:schemeClr val="dk1"/>
                </a:solidFill>
                <a:latin typeface="Open Sans Light"/>
                <a:ea typeface="Open Sans Light"/>
                <a:cs typeface="Open Sans Light"/>
                <a:sym typeface="Open Sans Light"/>
              </a:defRPr>
            </a:lvl2pPr>
            <a:lvl3pPr marL="1371600" marR="0" lvl="2" indent="-323850" algn="l" rtl="0">
              <a:lnSpc>
                <a:spcPct val="90000"/>
              </a:lnSpc>
              <a:spcBef>
                <a:spcPts val="375"/>
              </a:spcBef>
              <a:spcAft>
                <a:spcPts val="0"/>
              </a:spcAft>
              <a:buClr>
                <a:srgbClr val="204669"/>
              </a:buClr>
              <a:buSzPts val="1500"/>
              <a:buFont typeface="Arial"/>
              <a:buChar char="•"/>
              <a:defRPr sz="1500" b="0" i="0" u="none" strike="noStrike" cap="none">
                <a:solidFill>
                  <a:schemeClr val="dk1"/>
                </a:solidFill>
                <a:latin typeface="Open Sans Light"/>
                <a:ea typeface="Open Sans Light"/>
                <a:cs typeface="Open Sans Light"/>
                <a:sym typeface="Open Sans Light"/>
              </a:defRPr>
            </a:lvl3pPr>
            <a:lvl4pPr marL="1828800" marR="0" lvl="3" indent="-314325" algn="l" rtl="0">
              <a:lnSpc>
                <a:spcPct val="90000"/>
              </a:lnSpc>
              <a:spcBef>
                <a:spcPts val="375"/>
              </a:spcBef>
              <a:spcAft>
                <a:spcPts val="0"/>
              </a:spcAft>
              <a:buClr>
                <a:srgbClr val="204669"/>
              </a:buClr>
              <a:buSzPts val="1350"/>
              <a:buFont typeface="Arial"/>
              <a:buChar char="•"/>
              <a:defRPr sz="1350" b="0" i="0" u="none" strike="noStrike" cap="none">
                <a:solidFill>
                  <a:schemeClr val="dk1"/>
                </a:solidFill>
                <a:latin typeface="Open Sans Light"/>
                <a:ea typeface="Open Sans Light"/>
                <a:cs typeface="Open Sans Light"/>
                <a:sym typeface="Open Sans Light"/>
              </a:defRPr>
            </a:lvl4pPr>
            <a:lvl5pPr marL="2286000" marR="0" lvl="4" indent="-314325" algn="l" rtl="0">
              <a:lnSpc>
                <a:spcPct val="90000"/>
              </a:lnSpc>
              <a:spcBef>
                <a:spcPts val="375"/>
              </a:spcBef>
              <a:spcAft>
                <a:spcPts val="0"/>
              </a:spcAft>
              <a:buClr>
                <a:srgbClr val="204669"/>
              </a:buClr>
              <a:buSzPts val="1350"/>
              <a:buFont typeface="Arial"/>
              <a:buChar char="•"/>
              <a:defRPr sz="1350" b="0" i="0" u="none" strike="noStrike" cap="none">
                <a:solidFill>
                  <a:schemeClr val="dk1"/>
                </a:solidFill>
                <a:latin typeface="Open Sans Light"/>
                <a:ea typeface="Open Sans Light"/>
                <a:cs typeface="Open Sans Light"/>
                <a:sym typeface="Open Sans Light"/>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
        <p:nvSpPr>
          <p:cNvPr id="3" name="TextBox 2">
            <a:extLst>
              <a:ext uri="{FF2B5EF4-FFF2-40B4-BE49-F238E27FC236}">
                <a16:creationId xmlns:a16="http://schemas.microsoft.com/office/drawing/2014/main" id="{63F9EF58-ECBC-768C-B2D2-99A6EBBE3F48}"/>
              </a:ext>
            </a:extLst>
          </p:cNvPr>
          <p:cNvSpPr txBox="1"/>
          <p:nvPr userDrawn="1">
            <p:extLst>
              <p:ext uri="{1162E1C5-73C7-4A58-AE30-91384D911F3F}">
                <p184:classification xmlns:p184="http://schemas.microsoft.com/office/powerpoint/2018/4/main" val="ftr"/>
              </p:ext>
            </p:extLst>
          </p:nvPr>
        </p:nvSpPr>
        <p:spPr>
          <a:xfrm>
            <a:off x="63500" y="4927600"/>
            <a:ext cx="43338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ea typeface="Calibri" panose="020F0502020204030204" pitchFamily="34" charset="0"/>
                <a:cs typeface="Calibri" panose="020F0502020204030204" pitchFamily="34" charset="0"/>
              </a:rPr>
              <a:t>Internal</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0D_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0E_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research.uci.edu/human-research-protection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0.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17_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ready-initiative.org/rcce-readiness-kit/rcce-surveys-ban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rcce-collective.net/resource/cholera-questions-bank/" TargetMode="External"/><Relationship Id="rId4" Type="http://schemas.openxmlformats.org/officeDocument/2006/relationships/hyperlink" Target="https://opendocs.ids.ac.uk/opendocs/bitstream/handle/20.500.12413/15429/PracApproach%204.pdf?sequence=3&amp;isAllowed=y"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18/10/relationships/comments" Target="../comments/modernComment_121_0.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F9C67">
            <a:alpha val="8627"/>
          </a:srgbClr>
        </a:solidFill>
        <a:effectLst/>
      </p:bgPr>
    </p:bg>
    <p:spTree>
      <p:nvGrpSpPr>
        <p:cNvPr id="1" name="Shape 129"/>
        <p:cNvGrpSpPr/>
        <p:nvPr/>
      </p:nvGrpSpPr>
      <p:grpSpPr>
        <a:xfrm>
          <a:off x="0" y="0"/>
          <a:ext cx="0" cy="0"/>
          <a:chOff x="0" y="0"/>
          <a:chExt cx="0" cy="0"/>
        </a:xfrm>
      </p:grpSpPr>
      <p:sp>
        <p:nvSpPr>
          <p:cNvPr id="130" name="Google Shape;130;g2ec30e58157_0_67"/>
          <p:cNvSpPr txBox="1">
            <a:spLocks noGrp="1"/>
          </p:cNvSpPr>
          <p:nvPr>
            <p:ph type="title"/>
          </p:nvPr>
        </p:nvSpPr>
        <p:spPr>
          <a:xfrm>
            <a:off x="651825" y="77778"/>
            <a:ext cx="7886700" cy="1141811"/>
          </a:xfrm>
          <a:prstGeom prst="rect">
            <a:avLst/>
          </a:prstGeom>
          <a:noFill/>
          <a:ln>
            <a:noFill/>
          </a:ln>
        </p:spPr>
        <p:txBody>
          <a:bodyPr spcFirstLastPara="1" wrap="square" lIns="0" tIns="45700" rIns="91425" bIns="45700" anchor="t" anchorCtr="0">
            <a:spAutoFit/>
          </a:bodyPr>
          <a:lstStyle/>
          <a:p>
            <a:pPr marL="0" lvl="0" indent="0" algn="l" rtl="0">
              <a:lnSpc>
                <a:spcPct val="100000"/>
              </a:lnSpc>
              <a:spcBef>
                <a:spcPts val="0"/>
              </a:spcBef>
              <a:spcAft>
                <a:spcPts val="0"/>
              </a:spcAft>
              <a:buClr>
                <a:schemeClr val="dk1"/>
              </a:buClr>
              <a:buSzPts val="2000"/>
              <a:buFont typeface="Arial"/>
              <a:buNone/>
            </a:pPr>
            <a:r>
              <a:rPr lang="fr-FR" sz="2600" dirty="0">
                <a:solidFill>
                  <a:srgbClr val="2F9C67"/>
                </a:solidFill>
                <a:latin typeface="Open Sans"/>
                <a:ea typeface="Open Sans"/>
                <a:cs typeface="Open Sans"/>
                <a:sym typeface="Open Sans"/>
              </a:rPr>
              <a:t>Passer d’une EQR exploratoire à une EQR approfondie :</a:t>
            </a:r>
            <a:endParaRPr lang="fr-FR" sz="2600" dirty="0"/>
          </a:p>
          <a:p>
            <a:pPr marL="0" lvl="0" indent="0" algn="l" rtl="0">
              <a:lnSpc>
                <a:spcPct val="90000"/>
              </a:lnSpc>
              <a:spcBef>
                <a:spcPts val="0"/>
              </a:spcBef>
              <a:spcAft>
                <a:spcPts val="0"/>
              </a:spcAft>
              <a:buClr>
                <a:srgbClr val="2F9C67"/>
              </a:buClr>
              <a:buSzPts val="1800"/>
              <a:buFont typeface="Montserrat"/>
              <a:buNone/>
            </a:pPr>
            <a:endParaRPr lang="fr-FR" dirty="0"/>
          </a:p>
        </p:txBody>
      </p:sp>
      <p:sp>
        <p:nvSpPr>
          <p:cNvPr id="131" name="Google Shape;131;g2ec30e58157_0_67"/>
          <p:cNvSpPr txBox="1"/>
          <p:nvPr/>
        </p:nvSpPr>
        <p:spPr>
          <a:xfrm>
            <a:off x="381850" y="890081"/>
            <a:ext cx="8022300" cy="152858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nSpc>
                <a:spcPts val="2760"/>
              </a:lnSpc>
              <a:buSzPts val="2000"/>
              <a:buNone/>
              <a:defRPr sz="2100" i="1">
                <a:solidFill>
                  <a:srgbClr val="333333"/>
                </a:solidFill>
                <a:latin typeface="Open Sans"/>
                <a:ea typeface="Open Sans"/>
                <a:cs typeface="Open Sans"/>
              </a:defRPr>
            </a:lvl1pPr>
          </a:lstStyle>
          <a:p>
            <a:r>
              <a:rPr lang="fr-FR" dirty="0">
                <a:sym typeface="Open Sans"/>
              </a:rPr>
              <a:t>« Nous faisons évoluer les questions au cours du processus de recherche à mesure que nous affinons notre compréhension du phénomène » (Creswell 2007)</a:t>
            </a:r>
          </a:p>
          <a:p>
            <a:endParaRPr dirty="0">
              <a:sym typeface="Open Sans"/>
            </a:endParaRPr>
          </a:p>
        </p:txBody>
      </p:sp>
      <p:sp>
        <p:nvSpPr>
          <p:cNvPr id="132" name="Google Shape;132;g2ec30e58157_0_67"/>
          <p:cNvSpPr txBox="1"/>
          <p:nvPr/>
        </p:nvSpPr>
        <p:spPr>
          <a:xfrm>
            <a:off x="381850" y="2047100"/>
            <a:ext cx="3811500" cy="2693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nSpc>
                <a:spcPts val="2500"/>
              </a:lnSpc>
              <a:buSzPts val="2000"/>
              <a:buNone/>
              <a:defRPr sz="2100" b="1">
                <a:solidFill>
                  <a:schemeClr val="dk1"/>
                </a:solidFill>
                <a:latin typeface="Open Sans"/>
                <a:ea typeface="Open Sans"/>
                <a:cs typeface="Open Sans"/>
              </a:defRPr>
            </a:lvl1pPr>
          </a:lstStyle>
          <a:p>
            <a:pPr marL="0" marR="0" lvl="0" indent="0" algn="l" rtl="0">
              <a:lnSpc>
                <a:spcPts val="2500"/>
              </a:lnSpc>
              <a:spcBef>
                <a:spcPts val="0"/>
              </a:spcBef>
              <a:spcAft>
                <a:spcPts val="0"/>
              </a:spcAft>
              <a:buClr>
                <a:srgbClr val="000000"/>
              </a:buClr>
              <a:buSzPts val="2000"/>
              <a:buFont typeface="Arial"/>
              <a:buNone/>
            </a:pPr>
            <a:r>
              <a:rPr lang="fr-FR" dirty="0">
                <a:sym typeface="Open Sans"/>
              </a:rPr>
              <a:t>Phase 1 : EQR exploratoire</a:t>
            </a:r>
          </a:p>
          <a:p>
            <a:pPr marL="273050" marR="0" lvl="0" indent="-177800" algn="l" rtl="0">
              <a:lnSpc>
                <a:spcPts val="2500"/>
              </a:lnSpc>
              <a:spcBef>
                <a:spcPts val="0"/>
              </a:spcBef>
              <a:spcAft>
                <a:spcPts val="0"/>
              </a:spcAft>
              <a:buClr>
                <a:schemeClr val="dk1"/>
              </a:buClr>
              <a:buSzPts val="2100"/>
              <a:buFont typeface="Open Sans"/>
              <a:buChar char="-"/>
            </a:pPr>
            <a:r>
              <a:rPr lang="fr-FR" sz="1900" dirty="0">
                <a:sym typeface="Open Sans"/>
              </a:rPr>
              <a:t>De quelle façon la sécheresse actuelle affecte-t-elle les communautés en Zambie ?</a:t>
            </a:r>
          </a:p>
          <a:p>
            <a:pPr marL="273050" marR="0" lvl="0" indent="-177800" algn="l" rtl="0">
              <a:lnSpc>
                <a:spcPts val="2500"/>
              </a:lnSpc>
              <a:spcBef>
                <a:spcPts val="0"/>
              </a:spcBef>
              <a:spcAft>
                <a:spcPts val="0"/>
              </a:spcAft>
              <a:buClr>
                <a:schemeClr val="dk1"/>
              </a:buClr>
              <a:buSzPts val="2100"/>
              <a:buFont typeface="Open Sans"/>
              <a:buChar char="-"/>
            </a:pPr>
            <a:r>
              <a:rPr lang="fr-FR" sz="1900" dirty="0">
                <a:sym typeface="Open Sans"/>
              </a:rPr>
              <a:t>Comment les communautés et acteurs réagissent-ils ? Pourquoi ? </a:t>
            </a:r>
          </a:p>
          <a:p>
            <a:endParaRPr dirty="0">
              <a:sym typeface="Open Sans"/>
            </a:endParaRPr>
          </a:p>
        </p:txBody>
      </p:sp>
      <p:sp>
        <p:nvSpPr>
          <p:cNvPr id="133" name="Google Shape;133;g2ec30e58157_0_67"/>
          <p:cNvSpPr txBox="1"/>
          <p:nvPr/>
        </p:nvSpPr>
        <p:spPr>
          <a:xfrm>
            <a:off x="4678600" y="2047100"/>
            <a:ext cx="3915900" cy="2577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100" b="1" i="0" u="none" strike="noStrike" cap="none" dirty="0">
                <a:solidFill>
                  <a:schemeClr val="dk1"/>
                </a:solidFill>
                <a:latin typeface="Open Sans"/>
                <a:ea typeface="Open Sans"/>
                <a:cs typeface="Open Sans"/>
                <a:sym typeface="Open Sans"/>
              </a:rPr>
              <a:t>Phase 2 : EQR approfondie</a:t>
            </a:r>
          </a:p>
          <a:p>
            <a:pPr marL="0" marR="0" lvl="0" indent="0" algn="l" rtl="0">
              <a:lnSpc>
                <a:spcPct val="100000"/>
              </a:lnSpc>
              <a:spcBef>
                <a:spcPts val="0"/>
              </a:spcBef>
              <a:spcAft>
                <a:spcPts val="0"/>
              </a:spcAft>
              <a:buClr>
                <a:srgbClr val="000000"/>
              </a:buClr>
              <a:buSzPts val="2000"/>
              <a:buFont typeface="Arial"/>
              <a:buNone/>
            </a:pPr>
            <a:endParaRPr sz="2100" b="1" i="0" u="none" strike="noStrike" cap="none" dirty="0">
              <a:solidFill>
                <a:schemeClr val="dk1"/>
              </a:solidFill>
              <a:latin typeface="Open Sans"/>
              <a:ea typeface="Open Sans"/>
              <a:cs typeface="Open Sans"/>
              <a:sym typeface="Open Sans"/>
            </a:endParaRPr>
          </a:p>
        </p:txBody>
      </p:sp>
      <p:sp>
        <p:nvSpPr>
          <p:cNvPr id="134" name="Google Shape;134;g2ec30e58157_0_67"/>
          <p:cNvSpPr/>
          <p:nvPr/>
        </p:nvSpPr>
        <p:spPr>
          <a:xfrm>
            <a:off x="3964350" y="3246175"/>
            <a:ext cx="1215300" cy="525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pen Sans Light"/>
              <a:ea typeface="Open Sans Light"/>
              <a:cs typeface="Open Sans Light"/>
              <a:sym typeface="Open Sans Light"/>
            </a:endParaRPr>
          </a:p>
        </p:txBody>
      </p:sp>
      <p:pic>
        <p:nvPicPr>
          <p:cNvPr id="135" name="Google Shape;135;g2ec30e58157_0_67" title="Question Mark GIF (Provided by Tenor)"/>
          <p:cNvPicPr preferRelativeResize="0"/>
          <p:nvPr/>
        </p:nvPicPr>
        <p:blipFill rotWithShape="1">
          <a:blip r:embed="rId3">
            <a:alphaModFix amt="56000"/>
          </a:blip>
          <a:srcRect/>
          <a:stretch/>
        </p:blipFill>
        <p:spPr>
          <a:xfrm>
            <a:off x="5882825" y="2758314"/>
            <a:ext cx="1250125" cy="17545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F9C67">
            <a:alpha val="8627"/>
          </a:srgbClr>
        </a:solidFill>
        <a:effectLst/>
      </p:bgPr>
    </p:bg>
    <p:spTree>
      <p:nvGrpSpPr>
        <p:cNvPr id="1" name="Shape 140"/>
        <p:cNvGrpSpPr/>
        <p:nvPr/>
      </p:nvGrpSpPr>
      <p:grpSpPr>
        <a:xfrm>
          <a:off x="0" y="0"/>
          <a:ext cx="0" cy="0"/>
          <a:chOff x="0" y="0"/>
          <a:chExt cx="0" cy="0"/>
        </a:xfrm>
      </p:grpSpPr>
      <p:sp>
        <p:nvSpPr>
          <p:cNvPr id="141" name="Google Shape;141;g2ec30e58157_0_24"/>
          <p:cNvSpPr txBox="1">
            <a:spLocks noGrp="1"/>
          </p:cNvSpPr>
          <p:nvPr>
            <p:ph type="title"/>
          </p:nvPr>
        </p:nvSpPr>
        <p:spPr>
          <a:xfrm>
            <a:off x="628650" y="525763"/>
            <a:ext cx="7886700" cy="7020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600" dirty="0"/>
              <a:t>Phase 2 : Quelles sont vos questions clés ?</a:t>
            </a:r>
          </a:p>
          <a:p>
            <a:pPr marL="0" lvl="0" indent="0" algn="l" rtl="0">
              <a:lnSpc>
                <a:spcPct val="90000"/>
              </a:lnSpc>
              <a:spcBef>
                <a:spcPts val="0"/>
              </a:spcBef>
              <a:spcAft>
                <a:spcPts val="0"/>
              </a:spcAft>
              <a:buClr>
                <a:srgbClr val="2F9C67"/>
              </a:buClr>
              <a:buSzPts val="1800"/>
              <a:buFont typeface="Montserrat"/>
              <a:buNone/>
            </a:pPr>
            <a:endParaRPr lang="fr-FR" dirty="0"/>
          </a:p>
        </p:txBody>
      </p:sp>
      <p:sp>
        <p:nvSpPr>
          <p:cNvPr id="142" name="Google Shape;142;g2ec30e58157_0_24"/>
          <p:cNvSpPr txBox="1"/>
          <p:nvPr/>
        </p:nvSpPr>
        <p:spPr>
          <a:xfrm>
            <a:off x="469875" y="1029525"/>
            <a:ext cx="8022300" cy="446400"/>
          </a:xfrm>
          <a:prstGeom prst="rect">
            <a:avLst/>
          </a:prstGeom>
          <a:noFill/>
          <a:ln>
            <a:noFill/>
          </a:ln>
        </p:spPr>
        <p:txBody>
          <a:bodyPr spcFirstLastPara="1" wrap="square" lIns="91425" tIns="45700" rIns="91425" bIns="45700" anchor="t" anchorCtr="0">
            <a:spAutoFit/>
          </a:bodyPr>
          <a:lstStyle/>
          <a:p>
            <a:pPr marL="0" marR="0" lvl="0" indent="0" algn="l" rtl="0">
              <a:lnSpc>
                <a:spcPct val="128332"/>
              </a:lnSpc>
              <a:spcBef>
                <a:spcPts val="0"/>
              </a:spcBef>
              <a:spcAft>
                <a:spcPts val="0"/>
              </a:spcAft>
              <a:buClr>
                <a:srgbClr val="000000"/>
              </a:buClr>
              <a:buSzPts val="2000"/>
              <a:buFont typeface="Arial"/>
              <a:buNone/>
            </a:pPr>
            <a:endParaRPr sz="2300" b="1" i="0" u="none" strike="noStrike" cap="none" dirty="0">
              <a:solidFill>
                <a:srgbClr val="C55A11"/>
              </a:solidFill>
              <a:latin typeface="Open Sans"/>
              <a:ea typeface="Open Sans"/>
              <a:cs typeface="Open Sans"/>
              <a:sym typeface="Open Sans"/>
            </a:endParaRPr>
          </a:p>
        </p:txBody>
      </p:sp>
      <p:sp>
        <p:nvSpPr>
          <p:cNvPr id="143" name="Google Shape;143;g2ec30e58157_0_24"/>
          <p:cNvSpPr txBox="1"/>
          <p:nvPr/>
        </p:nvSpPr>
        <p:spPr>
          <a:xfrm>
            <a:off x="469874" y="1029525"/>
            <a:ext cx="8505959" cy="3332268"/>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a:lnSpc>
                <a:spcPct val="128332"/>
              </a:lnSpc>
              <a:spcBef>
                <a:spcPts val="0"/>
              </a:spcBef>
              <a:spcAft>
                <a:spcPts val="0"/>
              </a:spcAft>
              <a:buClr>
                <a:srgbClr val="000000"/>
              </a:buClr>
              <a:buSzPts val="2100"/>
              <a:buFont typeface="Arial"/>
              <a:buNone/>
            </a:pPr>
            <a:r>
              <a:rPr lang="fr-FR" sz="2100" b="1" dirty="0">
                <a:solidFill>
                  <a:schemeClr val="dk1"/>
                </a:solidFill>
                <a:latin typeface="Open Sans"/>
                <a:ea typeface="Open Sans"/>
                <a:cs typeface="Open Sans"/>
                <a:sym typeface="Open Sans"/>
              </a:rPr>
              <a:t>P</a:t>
            </a:r>
            <a:r>
              <a:rPr lang="fr-FR" sz="2100" b="1" i="0" u="none" strike="noStrike" cap="none" dirty="0">
                <a:solidFill>
                  <a:schemeClr val="dk1"/>
                </a:solidFill>
                <a:latin typeface="Open Sans"/>
                <a:ea typeface="Open Sans"/>
                <a:cs typeface="Open Sans"/>
                <a:sym typeface="Open Sans"/>
              </a:rPr>
              <a:t>rocessus itératif visant à définir des sous-questions et des champs de recherche précis en rapport avec le sujet principal.</a:t>
            </a:r>
          </a:p>
          <a:p>
            <a:pPr marL="914400" marR="0" lvl="1" indent="-361950" algn="l" rtl="0">
              <a:lnSpc>
                <a:spcPct val="128332"/>
              </a:lnSpc>
              <a:spcBef>
                <a:spcPts val="0"/>
              </a:spcBef>
              <a:spcAft>
                <a:spcPts val="0"/>
              </a:spcAft>
              <a:buClr>
                <a:schemeClr val="dk1"/>
              </a:buClr>
              <a:buSzPts val="2100"/>
              <a:buFont typeface="Open Sans"/>
              <a:buChar char="-"/>
            </a:pPr>
            <a:r>
              <a:rPr lang="fr-FR" sz="2100" b="0" i="0" u="none" strike="noStrike" cap="none" dirty="0">
                <a:solidFill>
                  <a:schemeClr val="dk1"/>
                </a:solidFill>
                <a:latin typeface="Open Sans"/>
                <a:ea typeface="Open Sans"/>
                <a:cs typeface="Open Sans"/>
                <a:sym typeface="Open Sans"/>
              </a:rPr>
              <a:t>Groupes de population présentant des vulnérabilités particulières</a:t>
            </a:r>
          </a:p>
          <a:p>
            <a:pPr marL="914400" marR="0" lvl="1" indent="-361950" algn="l" rtl="0">
              <a:lnSpc>
                <a:spcPct val="128332"/>
              </a:lnSpc>
              <a:spcBef>
                <a:spcPts val="0"/>
              </a:spcBef>
              <a:spcAft>
                <a:spcPts val="0"/>
              </a:spcAft>
              <a:buClr>
                <a:schemeClr val="dk1"/>
              </a:buClr>
              <a:buSzPts val="2100"/>
              <a:buFont typeface="Open Sans"/>
              <a:buChar char="-"/>
            </a:pPr>
            <a:r>
              <a:rPr lang="fr-FR" sz="2100" b="0" i="0" u="none" strike="noStrike" cap="none" dirty="0">
                <a:solidFill>
                  <a:schemeClr val="dk1"/>
                </a:solidFill>
                <a:latin typeface="Open Sans"/>
                <a:ea typeface="Open Sans"/>
                <a:cs typeface="Open Sans"/>
                <a:sym typeface="Open Sans"/>
              </a:rPr>
              <a:t>Processus (comment)</a:t>
            </a:r>
          </a:p>
          <a:p>
            <a:pPr marL="914400" marR="0" lvl="1" indent="-361950" algn="l" rtl="0">
              <a:lnSpc>
                <a:spcPct val="128332"/>
              </a:lnSpc>
              <a:spcBef>
                <a:spcPts val="0"/>
              </a:spcBef>
              <a:spcAft>
                <a:spcPts val="0"/>
              </a:spcAft>
              <a:buClr>
                <a:schemeClr val="dk1"/>
              </a:buClr>
              <a:buSzPts val="2100"/>
              <a:buFont typeface="Open Sans"/>
              <a:buChar char="-"/>
            </a:pPr>
            <a:r>
              <a:rPr lang="fr-FR" sz="2100" b="0" i="0" u="none" strike="noStrike" cap="none" dirty="0">
                <a:solidFill>
                  <a:schemeClr val="dk1"/>
                </a:solidFill>
                <a:latin typeface="Open Sans"/>
                <a:ea typeface="Open Sans"/>
                <a:cs typeface="Open Sans"/>
                <a:sym typeface="Open Sans"/>
              </a:rPr>
              <a:t>Facteurs comportementaux (pourquoi)</a:t>
            </a:r>
          </a:p>
          <a:p>
            <a:pPr marL="914400" marR="0" lvl="1" indent="-361950" algn="l" rtl="0">
              <a:lnSpc>
                <a:spcPct val="128332"/>
              </a:lnSpc>
              <a:spcBef>
                <a:spcPts val="0"/>
              </a:spcBef>
              <a:spcAft>
                <a:spcPts val="0"/>
              </a:spcAft>
              <a:buClr>
                <a:schemeClr val="dk1"/>
              </a:buClr>
              <a:buSzPts val="2100"/>
              <a:buFont typeface="Open Sans"/>
              <a:buChar char="-"/>
            </a:pPr>
            <a:r>
              <a:rPr lang="fr-FR" sz="2100" b="0" i="0" u="none" strike="noStrike" cap="none" dirty="0">
                <a:solidFill>
                  <a:schemeClr val="dk1"/>
                </a:solidFill>
                <a:latin typeface="Open Sans"/>
                <a:ea typeface="Open Sans"/>
                <a:cs typeface="Open Sans"/>
                <a:sym typeface="Open Sans"/>
              </a:rPr>
              <a:t>Interactions avec d’autres parties prenantes (gouv., aide/secours, membres de la communauté)</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rgbClr val="2F9C67">
            <a:alpha val="8235"/>
          </a:srgbClr>
        </a:solidFill>
        <a:effectLst/>
      </p:bgPr>
    </p:bg>
    <p:spTree>
      <p:nvGrpSpPr>
        <p:cNvPr id="1" name="Shape 148"/>
        <p:cNvGrpSpPr/>
        <p:nvPr/>
      </p:nvGrpSpPr>
      <p:grpSpPr>
        <a:xfrm>
          <a:off x="0" y="0"/>
          <a:ext cx="0" cy="0"/>
          <a:chOff x="0" y="0"/>
          <a:chExt cx="0" cy="0"/>
        </a:xfrm>
      </p:grpSpPr>
      <p:sp>
        <p:nvSpPr>
          <p:cNvPr id="149" name="Google Shape;149;g2e33434ed7d_1_143"/>
          <p:cNvSpPr txBox="1">
            <a:spLocks noGrp="1"/>
          </p:cNvSpPr>
          <p:nvPr>
            <p:ph type="title"/>
          </p:nvPr>
        </p:nvSpPr>
        <p:spPr>
          <a:xfrm>
            <a:off x="628650" y="154663"/>
            <a:ext cx="7886700" cy="4524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600" dirty="0"/>
              <a:t>Indicateurs (exemple du COVID-19)</a:t>
            </a:r>
          </a:p>
        </p:txBody>
      </p:sp>
      <p:sp>
        <p:nvSpPr>
          <p:cNvPr id="150" name="Google Shape;150;g2e33434ed7d_1_143"/>
          <p:cNvSpPr txBox="1"/>
          <p:nvPr/>
        </p:nvSpPr>
        <p:spPr>
          <a:xfrm>
            <a:off x="628650" y="1307361"/>
            <a:ext cx="6064800" cy="1701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Open Sans"/>
              <a:ea typeface="Open Sans"/>
              <a:cs typeface="Open Sans"/>
              <a:sym typeface="Open Sans"/>
            </a:endParaRPr>
          </a:p>
          <a:p>
            <a:pPr marL="914400" marR="0" lvl="0" indent="0" algn="l" rtl="0">
              <a:lnSpc>
                <a:spcPct val="128332"/>
              </a:lnSpc>
              <a:spcBef>
                <a:spcPts val="0"/>
              </a:spcBef>
              <a:spcAft>
                <a:spcPts val="0"/>
              </a:spcAft>
              <a:buClr>
                <a:srgbClr val="000000"/>
              </a:buClr>
              <a:buSzPts val="1600"/>
              <a:buFont typeface="Arial"/>
              <a:buNone/>
            </a:pPr>
            <a:endParaRPr sz="16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1200"/>
              </a:spcBef>
              <a:spcAft>
                <a:spcPts val="0"/>
              </a:spcAft>
              <a:buClr>
                <a:srgbClr val="000000"/>
              </a:buClr>
              <a:buSzPts val="1600"/>
              <a:buFont typeface="Arial"/>
              <a:buNone/>
            </a:pPr>
            <a:endParaRPr sz="16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51" name="Google Shape;151;g2e33434ed7d_1_143"/>
          <p:cNvPicPr preferRelativeResize="0"/>
          <p:nvPr/>
        </p:nvPicPr>
        <p:blipFill rotWithShape="1">
          <a:blip r:embed="rId3">
            <a:alphaModFix/>
          </a:blip>
          <a:srcRect/>
          <a:stretch/>
        </p:blipFill>
        <p:spPr>
          <a:xfrm>
            <a:off x="146225" y="607075"/>
            <a:ext cx="7168666" cy="45364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F9C67">
            <a:alpha val="8235"/>
          </a:srgbClr>
        </a:solidFill>
        <a:effectLst/>
      </p:bgPr>
    </p:bg>
    <p:spTree>
      <p:nvGrpSpPr>
        <p:cNvPr id="1" name="Shape 156"/>
        <p:cNvGrpSpPr/>
        <p:nvPr/>
      </p:nvGrpSpPr>
      <p:grpSpPr>
        <a:xfrm>
          <a:off x="0" y="0"/>
          <a:ext cx="0" cy="0"/>
          <a:chOff x="0" y="0"/>
          <a:chExt cx="0" cy="0"/>
        </a:xfrm>
      </p:grpSpPr>
      <p:sp>
        <p:nvSpPr>
          <p:cNvPr id="157" name="Google Shape;157;g2e46bb64f7b_0_22"/>
          <p:cNvSpPr txBox="1">
            <a:spLocks noGrp="1"/>
          </p:cNvSpPr>
          <p:nvPr>
            <p:ph type="title"/>
          </p:nvPr>
        </p:nvSpPr>
        <p:spPr>
          <a:xfrm>
            <a:off x="628650" y="525763"/>
            <a:ext cx="7886700" cy="3417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dirty="0"/>
              <a:t>Mandat 1 - Structure </a:t>
            </a:r>
          </a:p>
        </p:txBody>
      </p:sp>
      <p:sp>
        <p:nvSpPr>
          <p:cNvPr id="158" name="Google Shape;158;g2e46bb64f7b_0_22"/>
          <p:cNvSpPr txBox="1"/>
          <p:nvPr/>
        </p:nvSpPr>
        <p:spPr>
          <a:xfrm>
            <a:off x="628650" y="1307361"/>
            <a:ext cx="6064800" cy="1701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Open Sans"/>
              <a:ea typeface="Open Sans"/>
              <a:cs typeface="Open Sans"/>
              <a:sym typeface="Open Sans"/>
            </a:endParaRPr>
          </a:p>
          <a:p>
            <a:pPr marL="914400" marR="0" lvl="0" indent="0" algn="l" rtl="0">
              <a:lnSpc>
                <a:spcPct val="128332"/>
              </a:lnSpc>
              <a:spcBef>
                <a:spcPts val="0"/>
              </a:spcBef>
              <a:spcAft>
                <a:spcPts val="0"/>
              </a:spcAft>
              <a:buClr>
                <a:srgbClr val="000000"/>
              </a:buClr>
              <a:buSzPts val="1600"/>
              <a:buFont typeface="Arial"/>
              <a:buNone/>
            </a:pPr>
            <a:endParaRPr sz="16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1200"/>
              </a:spcBef>
              <a:spcAft>
                <a:spcPts val="0"/>
              </a:spcAft>
              <a:buClr>
                <a:srgbClr val="000000"/>
              </a:buClr>
              <a:buSzPts val="1600"/>
              <a:buFont typeface="Arial"/>
              <a:buNone/>
            </a:pPr>
            <a:endParaRPr sz="16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9" name="Google Shape;159;g2e46bb64f7b_0_22"/>
          <p:cNvSpPr txBox="1"/>
          <p:nvPr/>
        </p:nvSpPr>
        <p:spPr>
          <a:xfrm>
            <a:off x="1129425" y="1090900"/>
            <a:ext cx="2920200" cy="3567300"/>
          </a:xfrm>
          <a:prstGeom prst="rect">
            <a:avLst/>
          </a:prstGeom>
          <a:solidFill>
            <a:schemeClr val="lt1"/>
          </a:solidFill>
          <a:ln>
            <a:noFill/>
          </a:ln>
        </p:spPr>
        <p:txBody>
          <a:bodyPr spcFirstLastPara="1" wrap="square" lIns="91425" tIns="91425" rIns="91425" bIns="91425" anchor="t" anchorCtr="0">
            <a:noAutofit/>
          </a:bodyPr>
          <a:lstStyle/>
          <a:p>
            <a:pPr marL="457200" marR="0" lvl="0" indent="0" algn="l" rtl="0">
              <a:lnSpc>
                <a:spcPct val="128332"/>
              </a:lnSpc>
              <a:spcBef>
                <a:spcPts val="0"/>
              </a:spcBef>
              <a:spcAft>
                <a:spcPts val="0"/>
              </a:spcAft>
              <a:buClr>
                <a:srgbClr val="000000"/>
              </a:buClr>
              <a:buSzPts val="1500"/>
              <a:buFont typeface="Arial"/>
              <a:buNone/>
            </a:pPr>
            <a:endParaRPr lang="fr-FR" sz="1500" b="0" i="0" u="none" strike="noStrike" cap="none" dirty="0">
              <a:solidFill>
                <a:schemeClr val="dk1"/>
              </a:solidFill>
              <a:latin typeface="Open Sans"/>
              <a:ea typeface="Open Sans"/>
              <a:cs typeface="Open Sans"/>
              <a:sym typeface="Open Sans"/>
            </a:endParaRPr>
          </a:p>
          <a:p>
            <a:pPr marL="0" marR="0" lvl="0" indent="0" algn="l" rtl="0">
              <a:lnSpc>
                <a:spcPct val="128332"/>
              </a:lnSpc>
              <a:spcBef>
                <a:spcPts val="0"/>
              </a:spcBef>
              <a:spcAft>
                <a:spcPts val="0"/>
              </a:spcAft>
              <a:buClr>
                <a:srgbClr val="000000"/>
              </a:buClr>
              <a:buSzPts val="1600"/>
              <a:buFont typeface="Arial"/>
              <a:buNone/>
            </a:pPr>
            <a:r>
              <a:rPr lang="fr-FR" sz="1600" b="0" i="0" u="none" strike="noStrike" cap="none" dirty="0">
                <a:solidFill>
                  <a:schemeClr val="dk1"/>
                </a:solidFill>
                <a:latin typeface="Open Sans"/>
                <a:ea typeface="Open Sans"/>
                <a:cs typeface="Open Sans"/>
                <a:sym typeface="Open Sans"/>
              </a:rPr>
              <a:t>1. Contexte</a:t>
            </a:r>
          </a:p>
          <a:p>
            <a:pPr marL="457200" marR="0" lvl="0" indent="0" algn="l" rtl="0">
              <a:lnSpc>
                <a:spcPct val="128332"/>
              </a:lnSpc>
              <a:spcBef>
                <a:spcPts val="0"/>
              </a:spcBef>
              <a:spcAft>
                <a:spcPts val="0"/>
              </a:spcAft>
              <a:buClr>
                <a:srgbClr val="000000"/>
              </a:buClr>
              <a:buSzPts val="1300"/>
              <a:buFont typeface="Arial"/>
              <a:buNone/>
            </a:pPr>
            <a:r>
              <a:rPr lang="fr-FR" sz="1600" b="0" i="0" u="none" strike="noStrike" cap="none" dirty="0">
                <a:solidFill>
                  <a:schemeClr val="dk1"/>
                </a:solidFill>
                <a:latin typeface="Open Sans"/>
                <a:ea typeface="Open Sans"/>
                <a:cs typeface="Open Sans"/>
                <a:sym typeface="Open Sans"/>
              </a:rPr>
              <a:t>…</a:t>
            </a:r>
          </a:p>
          <a:p>
            <a:pPr marL="0" marR="0" lvl="0" indent="0" algn="l" rtl="0">
              <a:lnSpc>
                <a:spcPct val="128332"/>
              </a:lnSpc>
              <a:spcBef>
                <a:spcPts val="0"/>
              </a:spcBef>
              <a:spcAft>
                <a:spcPts val="0"/>
              </a:spcAft>
              <a:buClr>
                <a:srgbClr val="000000"/>
              </a:buClr>
              <a:buSzPts val="1600"/>
              <a:buFont typeface="Arial"/>
              <a:buNone/>
            </a:pPr>
            <a:r>
              <a:rPr lang="fr-FR" sz="1600" b="1" i="0" u="none" strike="noStrike" cap="none" dirty="0">
                <a:solidFill>
                  <a:schemeClr val="dk1"/>
                </a:solidFill>
                <a:latin typeface="Open Sans"/>
                <a:ea typeface="Open Sans"/>
                <a:cs typeface="Open Sans"/>
                <a:sym typeface="Open Sans"/>
              </a:rPr>
              <a:t>2. Objectifs de l’enquête et questions à élucider</a:t>
            </a:r>
          </a:p>
          <a:p>
            <a:pPr marL="457200" marR="0" lvl="0" indent="0" algn="l" rtl="0">
              <a:lnSpc>
                <a:spcPct val="128332"/>
              </a:lnSpc>
              <a:spcBef>
                <a:spcPts val="0"/>
              </a:spcBef>
              <a:spcAft>
                <a:spcPts val="0"/>
              </a:spcAft>
              <a:buClr>
                <a:schemeClr val="dk1"/>
              </a:buClr>
              <a:buSzPts val="1100"/>
              <a:buFont typeface="Arial"/>
              <a:buNone/>
            </a:pPr>
            <a:r>
              <a:rPr lang="fr-FR" sz="1600" b="0" i="0" u="none" strike="noStrike" cap="none" dirty="0">
                <a:solidFill>
                  <a:schemeClr val="dk1"/>
                </a:solidFill>
                <a:latin typeface="Open Sans"/>
                <a:ea typeface="Open Sans"/>
                <a:cs typeface="Open Sans"/>
                <a:sym typeface="Open Sans"/>
              </a:rPr>
              <a:t>…</a:t>
            </a:r>
          </a:p>
          <a:p>
            <a:pPr marL="0" marR="0" lvl="0" indent="0" algn="l" rtl="0">
              <a:lnSpc>
                <a:spcPct val="128332"/>
              </a:lnSpc>
              <a:spcBef>
                <a:spcPts val="0"/>
              </a:spcBef>
              <a:spcAft>
                <a:spcPts val="0"/>
              </a:spcAft>
              <a:buClr>
                <a:srgbClr val="000000"/>
              </a:buClr>
              <a:buSzPts val="1600"/>
              <a:buFont typeface="Arial"/>
              <a:buNone/>
            </a:pPr>
            <a:r>
              <a:rPr lang="fr-FR" sz="1600" b="0" i="0" u="none" strike="noStrike" cap="none" dirty="0">
                <a:solidFill>
                  <a:schemeClr val="dk1"/>
                </a:solidFill>
                <a:latin typeface="Open Sans"/>
                <a:ea typeface="Open Sans"/>
                <a:cs typeface="Open Sans"/>
                <a:sym typeface="Open Sans"/>
              </a:rPr>
              <a:t>3. Champ d’action</a:t>
            </a:r>
          </a:p>
          <a:p>
            <a:pPr marL="457200" marR="0" lvl="0" indent="0" algn="l" rtl="0">
              <a:lnSpc>
                <a:spcPct val="128332"/>
              </a:lnSpc>
              <a:spcBef>
                <a:spcPts val="0"/>
              </a:spcBef>
              <a:spcAft>
                <a:spcPts val="0"/>
              </a:spcAft>
              <a:buClr>
                <a:schemeClr val="dk1"/>
              </a:buClr>
              <a:buSzPts val="1100"/>
              <a:buFont typeface="Arial"/>
              <a:buNone/>
            </a:pPr>
            <a:r>
              <a:rPr lang="fr-FR" sz="1600" b="0" i="0" u="none" strike="noStrike" cap="none" dirty="0">
                <a:solidFill>
                  <a:schemeClr val="dk1"/>
                </a:solidFill>
                <a:latin typeface="Open Sans"/>
                <a:ea typeface="Open Sans"/>
                <a:cs typeface="Open Sans"/>
                <a:sym typeface="Open Sans"/>
              </a:rPr>
              <a:t>…</a:t>
            </a:r>
          </a:p>
          <a:p>
            <a:pPr marL="0" marR="0" lvl="0" indent="0" algn="l" rtl="0">
              <a:lnSpc>
                <a:spcPct val="128332"/>
              </a:lnSpc>
              <a:spcBef>
                <a:spcPts val="0"/>
              </a:spcBef>
              <a:spcAft>
                <a:spcPts val="0"/>
              </a:spcAft>
              <a:buClr>
                <a:srgbClr val="000000"/>
              </a:buClr>
              <a:buSzPts val="1600"/>
              <a:buFont typeface="Arial"/>
              <a:buNone/>
            </a:pPr>
            <a:r>
              <a:rPr lang="fr-FR" sz="1600" b="0" i="0" u="none" strike="noStrike" cap="none" dirty="0">
                <a:solidFill>
                  <a:schemeClr val="dk1"/>
                </a:solidFill>
                <a:latin typeface="Open Sans"/>
                <a:ea typeface="Open Sans"/>
                <a:cs typeface="Open Sans"/>
                <a:sym typeface="Open Sans"/>
              </a:rPr>
              <a:t>4. Réalisations attendues</a:t>
            </a:r>
          </a:p>
          <a:p>
            <a:pPr marL="457200" marR="0" lvl="0" indent="0" algn="l" rtl="0">
              <a:lnSpc>
                <a:spcPct val="128332"/>
              </a:lnSpc>
              <a:spcBef>
                <a:spcPts val="0"/>
              </a:spcBef>
              <a:spcAft>
                <a:spcPts val="0"/>
              </a:spcAft>
              <a:buClr>
                <a:srgbClr val="000000"/>
              </a:buClr>
              <a:buSzPts val="1300"/>
              <a:buFont typeface="Arial"/>
              <a:buNone/>
            </a:pPr>
            <a:r>
              <a:rPr lang="fr-FR" sz="1600" b="0" i="0" u="none" strike="noStrike" cap="none" dirty="0">
                <a:solidFill>
                  <a:schemeClr val="dk1"/>
                </a:solidFill>
                <a:latin typeface="Open Sans"/>
                <a:ea typeface="Open Sans"/>
                <a:cs typeface="Open Sans"/>
                <a:sym typeface="Open Sans"/>
              </a:rPr>
              <a:t>…</a:t>
            </a:r>
            <a:endParaRPr lang="fr-FR" sz="1600" b="0" i="0" u="none" strike="noStrike" cap="none" dirty="0">
              <a:solidFill>
                <a:schemeClr val="dk1"/>
              </a:solidFill>
              <a:latin typeface="Open Sans Light"/>
              <a:ea typeface="Open Sans Light"/>
              <a:cs typeface="Open Sans Light"/>
              <a:sym typeface="Open Sans Light"/>
            </a:endParaRPr>
          </a:p>
        </p:txBody>
      </p:sp>
      <p:sp>
        <p:nvSpPr>
          <p:cNvPr id="160" name="Google Shape;160;g2e46bb64f7b_0_22"/>
          <p:cNvSpPr txBox="1"/>
          <p:nvPr/>
        </p:nvSpPr>
        <p:spPr>
          <a:xfrm>
            <a:off x="5233900" y="1090900"/>
            <a:ext cx="2920200" cy="35673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lang="fr-FR" sz="1200" b="0" i="0" u="none" strike="noStrike" cap="none" dirty="0">
              <a:solidFill>
                <a:schemeClr val="dk1"/>
              </a:solidFill>
              <a:latin typeface="Calibri"/>
              <a:ea typeface="Calibri"/>
              <a:cs typeface="Calibri"/>
              <a:sym typeface="Calibri"/>
            </a:endParaRPr>
          </a:p>
          <a:p>
            <a:pPr marL="0" marR="0" lvl="0" indent="0" algn="l" rtl="0">
              <a:lnSpc>
                <a:spcPct val="128332"/>
              </a:lnSpc>
              <a:spcBef>
                <a:spcPts val="0"/>
              </a:spcBef>
              <a:spcAft>
                <a:spcPts val="0"/>
              </a:spcAft>
              <a:buClr>
                <a:srgbClr val="000000"/>
              </a:buClr>
              <a:buSzPts val="1300"/>
              <a:buFont typeface="Arial"/>
              <a:buNone/>
            </a:pPr>
            <a:r>
              <a:rPr lang="fr-FR" sz="1600" b="0" i="0" u="none" strike="noStrike" cap="none" dirty="0">
                <a:solidFill>
                  <a:schemeClr val="dk1"/>
                </a:solidFill>
                <a:latin typeface="Open Sans"/>
                <a:ea typeface="Open Sans"/>
                <a:cs typeface="Open Sans"/>
                <a:sym typeface="Open Sans"/>
              </a:rPr>
              <a:t>5. Calendrier</a:t>
            </a:r>
          </a:p>
          <a:p>
            <a:pPr marL="457200" marR="0" lvl="0" indent="0" algn="l" rtl="0">
              <a:lnSpc>
                <a:spcPct val="128332"/>
              </a:lnSpc>
              <a:spcBef>
                <a:spcPts val="0"/>
              </a:spcBef>
              <a:spcAft>
                <a:spcPts val="0"/>
              </a:spcAft>
              <a:buClr>
                <a:srgbClr val="000000"/>
              </a:buClr>
              <a:buSzPts val="1300"/>
              <a:buFont typeface="Arial"/>
              <a:buNone/>
            </a:pPr>
            <a:r>
              <a:rPr lang="fr-FR" sz="1600" b="0" i="0" u="none" strike="noStrike" cap="none" dirty="0">
                <a:solidFill>
                  <a:schemeClr val="dk1"/>
                </a:solidFill>
                <a:latin typeface="Open Sans"/>
                <a:ea typeface="Open Sans"/>
                <a:cs typeface="Open Sans"/>
                <a:sym typeface="Open Sans"/>
              </a:rPr>
              <a:t>…</a:t>
            </a:r>
          </a:p>
          <a:p>
            <a:pPr marL="0" marR="0" lvl="0" indent="0" algn="l" rtl="0">
              <a:lnSpc>
                <a:spcPct val="128332"/>
              </a:lnSpc>
              <a:spcBef>
                <a:spcPts val="0"/>
              </a:spcBef>
              <a:spcAft>
                <a:spcPts val="0"/>
              </a:spcAft>
              <a:buClr>
                <a:srgbClr val="000000"/>
              </a:buClr>
              <a:buSzPts val="1300"/>
              <a:buFont typeface="Arial"/>
              <a:buNone/>
            </a:pPr>
            <a:r>
              <a:rPr lang="fr-FR" sz="1600" b="0" i="0" u="none" strike="noStrike" cap="none" dirty="0">
                <a:solidFill>
                  <a:schemeClr val="dk1"/>
                </a:solidFill>
                <a:latin typeface="Open Sans"/>
                <a:ea typeface="Open Sans"/>
                <a:cs typeface="Open Sans"/>
                <a:sym typeface="Open Sans"/>
              </a:rPr>
              <a:t>6. Budget</a:t>
            </a:r>
          </a:p>
          <a:p>
            <a:pPr marL="457200" marR="0" lvl="0" indent="0" algn="l" rtl="0">
              <a:lnSpc>
                <a:spcPct val="128332"/>
              </a:lnSpc>
              <a:spcBef>
                <a:spcPts val="0"/>
              </a:spcBef>
              <a:spcAft>
                <a:spcPts val="0"/>
              </a:spcAft>
              <a:buClr>
                <a:srgbClr val="000000"/>
              </a:buClr>
              <a:buSzPts val="1300"/>
              <a:buFont typeface="Arial"/>
              <a:buNone/>
            </a:pPr>
            <a:r>
              <a:rPr lang="fr-FR" sz="1600" b="0" i="0" u="none" strike="noStrike" cap="none" dirty="0">
                <a:solidFill>
                  <a:schemeClr val="dk1"/>
                </a:solidFill>
                <a:latin typeface="Open Sans"/>
                <a:ea typeface="Open Sans"/>
                <a:cs typeface="Open Sans"/>
                <a:sym typeface="Open Sans"/>
              </a:rPr>
              <a:t>…</a:t>
            </a:r>
          </a:p>
          <a:p>
            <a:pPr marL="0" marR="0" lvl="0" indent="0" algn="l" rtl="0">
              <a:lnSpc>
                <a:spcPct val="128332"/>
              </a:lnSpc>
              <a:spcBef>
                <a:spcPts val="0"/>
              </a:spcBef>
              <a:spcAft>
                <a:spcPts val="0"/>
              </a:spcAft>
              <a:buClr>
                <a:srgbClr val="000000"/>
              </a:buClr>
              <a:buSzPts val="1300"/>
              <a:buFont typeface="Arial"/>
              <a:buNone/>
            </a:pPr>
            <a:r>
              <a:rPr lang="fr-FR" sz="1600" b="0" i="0" u="none" strike="noStrike" cap="none" dirty="0">
                <a:solidFill>
                  <a:schemeClr val="dk1"/>
                </a:solidFill>
                <a:latin typeface="Open Sans"/>
                <a:ea typeface="Open Sans"/>
                <a:cs typeface="Open Sans"/>
                <a:sym typeface="Open Sans"/>
              </a:rPr>
              <a:t>7. Composition de l’équipe</a:t>
            </a:r>
          </a:p>
          <a:p>
            <a:pPr marL="457200" marR="0" lvl="0" indent="0" algn="l" rtl="0">
              <a:lnSpc>
                <a:spcPct val="128332"/>
              </a:lnSpc>
              <a:spcBef>
                <a:spcPts val="0"/>
              </a:spcBef>
              <a:spcAft>
                <a:spcPts val="0"/>
              </a:spcAft>
              <a:buClr>
                <a:srgbClr val="000000"/>
              </a:buClr>
              <a:buSzPts val="1300"/>
              <a:buFont typeface="Arial"/>
              <a:buNone/>
            </a:pPr>
            <a:r>
              <a:rPr lang="fr-FR" sz="1600" b="0" i="0" u="none" strike="noStrike" cap="none" dirty="0">
                <a:solidFill>
                  <a:schemeClr val="dk1"/>
                </a:solidFill>
                <a:latin typeface="Open Sans"/>
                <a:ea typeface="Open Sans"/>
                <a:cs typeface="Open Sans"/>
                <a:sym typeface="Open Sans"/>
              </a:rPr>
              <a:t>…</a:t>
            </a:r>
          </a:p>
          <a:p>
            <a:pPr marL="0" marR="0" lvl="0" indent="0" algn="l" rtl="0">
              <a:lnSpc>
                <a:spcPct val="128332"/>
              </a:lnSpc>
              <a:spcBef>
                <a:spcPts val="0"/>
              </a:spcBef>
              <a:spcAft>
                <a:spcPts val="0"/>
              </a:spcAft>
              <a:buClr>
                <a:srgbClr val="000000"/>
              </a:buClr>
              <a:buSzPts val="1300"/>
              <a:buFont typeface="Arial"/>
              <a:buNone/>
            </a:pPr>
            <a:r>
              <a:rPr lang="fr-FR" sz="1600" b="0" i="0" u="none" strike="noStrike" cap="none" dirty="0">
                <a:solidFill>
                  <a:schemeClr val="dk1"/>
                </a:solidFill>
                <a:latin typeface="Open Sans"/>
                <a:ea typeface="Open Sans"/>
                <a:cs typeface="Open Sans"/>
                <a:sym typeface="Open Sans"/>
              </a:rPr>
              <a:t>8. Aspects éthiques</a:t>
            </a:r>
          </a:p>
          <a:p>
            <a:pPr marL="457200" marR="0" lvl="0" indent="0" algn="l" rtl="0">
              <a:lnSpc>
                <a:spcPct val="128332"/>
              </a:lnSpc>
              <a:spcBef>
                <a:spcPts val="0"/>
              </a:spcBef>
              <a:spcAft>
                <a:spcPts val="0"/>
              </a:spcAft>
              <a:buClr>
                <a:srgbClr val="000000"/>
              </a:buClr>
              <a:buSzPts val="1300"/>
              <a:buFont typeface="Arial"/>
              <a:buNone/>
            </a:pPr>
            <a:r>
              <a:rPr lang="fr-FR" sz="1600" b="0" i="0" u="none" strike="noStrike" cap="none" dirty="0">
                <a:solidFill>
                  <a:schemeClr val="dk1"/>
                </a:solidFill>
                <a:latin typeface="Open Sans"/>
                <a:ea typeface="Open Sans"/>
                <a:cs typeface="Open Sans"/>
                <a:sym typeface="Open Sans"/>
              </a:rPr>
              <a:t>…</a:t>
            </a:r>
          </a:p>
          <a:p>
            <a:pPr marL="0" marR="0" lvl="0" indent="0" algn="l" rtl="0">
              <a:lnSpc>
                <a:spcPct val="128332"/>
              </a:lnSpc>
              <a:spcBef>
                <a:spcPts val="0"/>
              </a:spcBef>
              <a:spcAft>
                <a:spcPts val="0"/>
              </a:spcAft>
              <a:buClr>
                <a:srgbClr val="000000"/>
              </a:buClr>
              <a:buSzPts val="1300"/>
              <a:buFont typeface="Arial"/>
              <a:buNone/>
            </a:pPr>
            <a:r>
              <a:rPr lang="fr-FR" sz="1600" b="0" i="0" u="none" strike="noStrike" cap="none" dirty="0">
                <a:solidFill>
                  <a:schemeClr val="dk1"/>
                </a:solidFill>
                <a:latin typeface="Open Sans"/>
                <a:ea typeface="Open Sans"/>
                <a:cs typeface="Open Sans"/>
                <a:sym typeface="Open Sans"/>
              </a:rPr>
              <a:t>9. Établissement de rapports</a:t>
            </a:r>
          </a:p>
          <a:p>
            <a:pPr marL="457200" marR="0" lvl="0" indent="0" algn="l" rtl="0">
              <a:lnSpc>
                <a:spcPct val="128332"/>
              </a:lnSpc>
              <a:spcBef>
                <a:spcPts val="0"/>
              </a:spcBef>
              <a:spcAft>
                <a:spcPts val="0"/>
              </a:spcAft>
              <a:buClr>
                <a:srgbClr val="000000"/>
              </a:buClr>
              <a:buSzPts val="1300"/>
              <a:buFont typeface="Arial"/>
              <a:buNone/>
            </a:pPr>
            <a:r>
              <a:rPr lang="fr-FR" sz="1600" b="0" i="0" u="none" strike="noStrike" cap="none" dirty="0">
                <a:solidFill>
                  <a:schemeClr val="dk1"/>
                </a:solidFill>
                <a:latin typeface="Open Sans"/>
                <a:ea typeface="Open Sans"/>
                <a:cs typeface="Open Sans"/>
                <a:sym typeface="Open Sans"/>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F9C67">
            <a:alpha val="8235"/>
          </a:srgbClr>
        </a:solidFill>
        <a:effectLst/>
      </p:bgPr>
    </p:bg>
    <p:spTree>
      <p:nvGrpSpPr>
        <p:cNvPr id="1" name="Shape 165"/>
        <p:cNvGrpSpPr/>
        <p:nvPr/>
      </p:nvGrpSpPr>
      <p:grpSpPr>
        <a:xfrm>
          <a:off x="0" y="0"/>
          <a:ext cx="0" cy="0"/>
          <a:chOff x="0" y="0"/>
          <a:chExt cx="0" cy="0"/>
        </a:xfrm>
      </p:grpSpPr>
      <p:sp>
        <p:nvSpPr>
          <p:cNvPr id="166" name="Google Shape;166;g2e33434ed7d_1_181"/>
          <p:cNvSpPr txBox="1">
            <a:spLocks noGrp="1"/>
          </p:cNvSpPr>
          <p:nvPr>
            <p:ph type="title"/>
          </p:nvPr>
        </p:nvSpPr>
        <p:spPr>
          <a:xfrm>
            <a:off x="628650" y="525763"/>
            <a:ext cx="7886700" cy="3417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dirty="0"/>
              <a:t>Mandat 2 – Champ d’action</a:t>
            </a:r>
          </a:p>
        </p:txBody>
      </p:sp>
      <p:sp>
        <p:nvSpPr>
          <p:cNvPr id="167" name="Google Shape;167;g2e33434ed7d_1_181"/>
          <p:cNvSpPr txBox="1"/>
          <p:nvPr/>
        </p:nvSpPr>
        <p:spPr>
          <a:xfrm>
            <a:off x="628650" y="1075200"/>
            <a:ext cx="8275320" cy="366711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fr-FR" sz="1600" b="1" i="0" u="none" strike="noStrike" cap="none" dirty="0">
                <a:solidFill>
                  <a:schemeClr val="dk1"/>
                </a:solidFill>
                <a:latin typeface="Open Sans"/>
                <a:ea typeface="Open Sans"/>
                <a:cs typeface="Open Sans"/>
                <a:sym typeface="Open Sans"/>
              </a:rPr>
              <a:t>Le champ d’action couvre les principales activités :</a:t>
            </a:r>
          </a:p>
          <a:p>
            <a:pPr marL="457200" marR="0" lvl="0" indent="-336550" algn="l" rtl="0">
              <a:lnSpc>
                <a:spcPct val="115000"/>
              </a:lnSpc>
              <a:spcBef>
                <a:spcPts val="0"/>
              </a:spcBef>
              <a:spcAft>
                <a:spcPts val="0"/>
              </a:spcAft>
              <a:buClr>
                <a:schemeClr val="dk1"/>
              </a:buClr>
              <a:buSzPts val="1700"/>
              <a:buFont typeface="Open Sans"/>
              <a:buChar char="●"/>
            </a:pPr>
            <a:r>
              <a:rPr lang="fr-FR" sz="1550" b="1" i="0" u="none" strike="noStrike" cap="none" dirty="0">
                <a:solidFill>
                  <a:schemeClr val="dk1"/>
                </a:solidFill>
                <a:latin typeface="Open Sans"/>
                <a:ea typeface="Open Sans"/>
                <a:cs typeface="Open Sans"/>
                <a:sym typeface="Open Sans"/>
              </a:rPr>
              <a:t>Dialogue avec les parties prenantes </a:t>
            </a:r>
            <a:r>
              <a:rPr lang="fr-FR" sz="1550" b="0" i="0" u="none" strike="noStrike" cap="none" dirty="0">
                <a:solidFill>
                  <a:schemeClr val="dk1"/>
                </a:solidFill>
                <a:latin typeface="Open Sans"/>
                <a:ea typeface="Open Sans"/>
                <a:cs typeface="Open Sans"/>
                <a:sym typeface="Open Sans"/>
              </a:rPr>
              <a:t>: dialogue avec les principales parties prenantes </a:t>
            </a:r>
            <a:r>
              <a:rPr lang="fr-FR" sz="1550" dirty="0">
                <a:solidFill>
                  <a:schemeClr val="dk1"/>
                </a:solidFill>
                <a:latin typeface="Open Sans"/>
                <a:ea typeface="Open Sans"/>
                <a:cs typeface="Open Sans"/>
                <a:sym typeface="Open Sans"/>
              </a:rPr>
              <a:t>du pilier relatif à la RCCE et d’autres piliers de l’intervention. </a:t>
            </a:r>
            <a:endParaRPr lang="fr-FR" sz="1550" b="0" i="0" u="none" strike="noStrike" cap="none" dirty="0">
              <a:solidFill>
                <a:schemeClr val="dk1"/>
              </a:solidFill>
              <a:latin typeface="Open Sans"/>
              <a:ea typeface="Open Sans"/>
              <a:cs typeface="Open Sans"/>
              <a:sym typeface="Open Sans"/>
            </a:endParaRPr>
          </a:p>
          <a:p>
            <a:pPr marL="457200" marR="0" lvl="0" indent="-336550" algn="l" rtl="0">
              <a:lnSpc>
                <a:spcPct val="115000"/>
              </a:lnSpc>
              <a:spcBef>
                <a:spcPts val="0"/>
              </a:spcBef>
              <a:spcAft>
                <a:spcPts val="0"/>
              </a:spcAft>
              <a:buClr>
                <a:schemeClr val="dk1"/>
              </a:buClr>
              <a:buSzPts val="1700"/>
              <a:buFont typeface="Open Sans"/>
              <a:buChar char="●"/>
            </a:pPr>
            <a:r>
              <a:rPr lang="fr-FR" sz="1550" b="1" i="0" u="none" strike="noStrike" cap="none" dirty="0">
                <a:solidFill>
                  <a:schemeClr val="dk1"/>
                </a:solidFill>
                <a:latin typeface="Open Sans"/>
                <a:ea typeface="Open Sans"/>
                <a:cs typeface="Open Sans"/>
                <a:sym typeface="Open Sans"/>
              </a:rPr>
              <a:t>Collecte de données et méthodes </a:t>
            </a:r>
            <a:r>
              <a:rPr lang="fr-FR" sz="1550" b="0" i="0" u="none" strike="noStrike" cap="none" dirty="0">
                <a:solidFill>
                  <a:schemeClr val="dk1"/>
                </a:solidFill>
                <a:latin typeface="Open Sans"/>
                <a:ea typeface="Open Sans"/>
                <a:cs typeface="Open Sans"/>
                <a:sym typeface="Open Sans"/>
              </a:rPr>
              <a:t>: EQR utilisant</a:t>
            </a:r>
            <a:r>
              <a:rPr lang="fr-FR" sz="1550" dirty="0">
                <a:solidFill>
                  <a:schemeClr val="dk1"/>
                </a:solidFill>
                <a:latin typeface="Open Sans"/>
                <a:ea typeface="Open Sans"/>
                <a:cs typeface="Open Sans"/>
                <a:sym typeface="Open Sans"/>
              </a:rPr>
              <a:t> les méthodes suivantes (p. ex.) :</a:t>
            </a:r>
            <a:endParaRPr lang="fr-FR" sz="1550" b="0" i="0" u="none" strike="noStrike" cap="none" dirty="0">
              <a:solidFill>
                <a:schemeClr val="dk1"/>
              </a:solidFill>
              <a:latin typeface="Open Sans"/>
              <a:ea typeface="Open Sans"/>
              <a:cs typeface="Open Sans"/>
              <a:sym typeface="Open Sans"/>
            </a:endParaRPr>
          </a:p>
          <a:p>
            <a:pPr marL="914400" marR="0" lvl="0" indent="-336550" algn="l" rtl="0">
              <a:lnSpc>
                <a:spcPct val="115000"/>
              </a:lnSpc>
              <a:spcBef>
                <a:spcPts val="0"/>
              </a:spcBef>
              <a:spcAft>
                <a:spcPts val="0"/>
              </a:spcAft>
              <a:buClr>
                <a:schemeClr val="dk1"/>
              </a:buClr>
              <a:buSzPts val="1700"/>
              <a:buFont typeface="Open Sans"/>
              <a:buChar char="-"/>
            </a:pPr>
            <a:r>
              <a:rPr lang="fr-FR" sz="1550" dirty="0">
                <a:solidFill>
                  <a:schemeClr val="dk1"/>
                </a:solidFill>
                <a:latin typeface="Open Sans"/>
                <a:ea typeface="Open Sans"/>
                <a:cs typeface="Open Sans"/>
                <a:sym typeface="Open Sans"/>
              </a:rPr>
              <a:t>g</a:t>
            </a:r>
            <a:r>
              <a:rPr lang="fr-FR" sz="1550" b="0" i="0" u="none" strike="noStrike" cap="none" dirty="0">
                <a:solidFill>
                  <a:schemeClr val="dk1"/>
                </a:solidFill>
                <a:latin typeface="Open Sans"/>
                <a:ea typeface="Open Sans"/>
                <a:cs typeface="Open Sans"/>
                <a:sym typeface="Open Sans"/>
              </a:rPr>
              <a:t>roupes de discussion avec des membres de la communauté, entretiens approfondis avec des informateurs clés comme des prestataires des santé, des responsables locaux et des familles touchées.</a:t>
            </a:r>
          </a:p>
          <a:p>
            <a:pPr marL="914400" marR="0" lvl="0" indent="-336550" algn="l" rtl="0">
              <a:lnSpc>
                <a:spcPct val="115000"/>
              </a:lnSpc>
              <a:spcBef>
                <a:spcPts val="0"/>
              </a:spcBef>
              <a:spcAft>
                <a:spcPts val="0"/>
              </a:spcAft>
              <a:buClr>
                <a:schemeClr val="dk1"/>
              </a:buClr>
              <a:buSzPts val="1700"/>
              <a:buFont typeface="Open Sans"/>
              <a:buChar char="-"/>
            </a:pPr>
            <a:r>
              <a:rPr lang="fr-FR" sz="1550" b="0" i="0" u="none" strike="noStrike" cap="none" dirty="0">
                <a:solidFill>
                  <a:schemeClr val="dk1"/>
                </a:solidFill>
                <a:latin typeface="Open Sans"/>
                <a:ea typeface="Open Sans"/>
                <a:cs typeface="Open Sans"/>
                <a:sym typeface="Open Sans"/>
              </a:rPr>
              <a:t>Observation, autres méthodes participatives…</a:t>
            </a:r>
          </a:p>
          <a:p>
            <a:pPr marL="457200" marR="0" lvl="0" indent="-336550" algn="l">
              <a:lnSpc>
                <a:spcPct val="115000"/>
              </a:lnSpc>
              <a:spcBef>
                <a:spcPts val="0"/>
              </a:spcBef>
              <a:spcAft>
                <a:spcPts val="0"/>
              </a:spcAft>
              <a:buClr>
                <a:schemeClr val="dk1"/>
              </a:buClr>
              <a:buSzPts val="1700"/>
              <a:buFont typeface="Open Sans"/>
              <a:buChar char="●"/>
            </a:pPr>
            <a:r>
              <a:rPr lang="fr-FR" sz="1550" b="1" i="0" u="none" strike="noStrike" cap="none" dirty="0">
                <a:solidFill>
                  <a:schemeClr val="dk1"/>
                </a:solidFill>
                <a:latin typeface="Open Sans"/>
                <a:ea typeface="Open Sans"/>
                <a:cs typeface="Open Sans"/>
                <a:sym typeface="Open Sans"/>
              </a:rPr>
              <a:t>Limites </a:t>
            </a:r>
            <a:r>
              <a:rPr lang="fr-FR" sz="1550" i="0" u="none" strike="noStrike" cap="none" dirty="0">
                <a:solidFill>
                  <a:schemeClr val="dk1"/>
                </a:solidFill>
                <a:latin typeface="Open Sans"/>
                <a:ea typeface="Open Sans"/>
                <a:cs typeface="Open Sans"/>
                <a:sym typeface="Open Sans"/>
              </a:rPr>
              <a:t>: </a:t>
            </a:r>
            <a:r>
              <a:rPr lang="fr-FR" sz="1550" dirty="0">
                <a:solidFill>
                  <a:schemeClr val="dk1"/>
                </a:solidFill>
                <a:latin typeface="Open Sans"/>
                <a:ea typeface="Open Sans"/>
                <a:cs typeface="Open Sans"/>
                <a:sym typeface="Open Sans"/>
              </a:rPr>
              <a:t>personnes/aspects à inclure ou à exclure de l’évaluation, lieux où l’évaluation sera réalisée.</a:t>
            </a:r>
            <a:r>
              <a:rPr lang="fr-FR" sz="1550" b="0" i="0" u="none" strike="noStrike" cap="none" dirty="0">
                <a:solidFill>
                  <a:schemeClr val="dk1"/>
                </a:solidFill>
                <a:latin typeface="Open Sans"/>
                <a:ea typeface="Open Sans"/>
                <a:cs typeface="Open Sans"/>
                <a:sym typeface="Open Sans"/>
              </a:rPr>
              <a:t> Méthodes appliquer en fonction des lieux.</a:t>
            </a:r>
          </a:p>
          <a:p>
            <a:pPr marL="457200" marR="0" lvl="0" indent="-336550" algn="l" rtl="0">
              <a:lnSpc>
                <a:spcPct val="115000"/>
              </a:lnSpc>
              <a:spcBef>
                <a:spcPts val="0"/>
              </a:spcBef>
              <a:spcAft>
                <a:spcPts val="0"/>
              </a:spcAft>
              <a:buClr>
                <a:schemeClr val="dk1"/>
              </a:buClr>
              <a:buSzPts val="1700"/>
              <a:buFont typeface="Open Sans"/>
              <a:buChar char="●"/>
            </a:pPr>
            <a:r>
              <a:rPr lang="fr-FR" sz="1550" b="1" dirty="0">
                <a:solidFill>
                  <a:schemeClr val="dk1"/>
                </a:solidFill>
                <a:latin typeface="Open Sans"/>
                <a:ea typeface="Open Sans"/>
                <a:cs typeface="Open Sans"/>
                <a:sym typeface="Open Sans"/>
              </a:rPr>
              <a:t>Analyse des données</a:t>
            </a:r>
            <a:r>
              <a:rPr lang="fr-FR" sz="1550" b="1" i="0" u="none" strike="noStrike" cap="none" dirty="0">
                <a:solidFill>
                  <a:schemeClr val="dk1"/>
                </a:solidFill>
                <a:latin typeface="Open Sans"/>
                <a:ea typeface="Open Sans"/>
                <a:cs typeface="Open Sans"/>
                <a:sym typeface="Open Sans"/>
              </a:rPr>
              <a:t> </a:t>
            </a:r>
            <a:r>
              <a:rPr lang="fr-FR" sz="1550" b="0" i="0" u="none" strike="noStrike" cap="none" dirty="0">
                <a:solidFill>
                  <a:schemeClr val="dk1"/>
                </a:solidFill>
                <a:latin typeface="Open Sans"/>
                <a:ea typeface="Open Sans"/>
                <a:cs typeface="Open Sans"/>
                <a:sym typeface="Open Sans"/>
              </a:rPr>
              <a:t>: </a:t>
            </a:r>
            <a:r>
              <a:rPr lang="fr-FR" sz="1550" dirty="0">
                <a:solidFill>
                  <a:schemeClr val="dk1"/>
                </a:solidFill>
                <a:latin typeface="Open Sans"/>
                <a:ea typeface="Open Sans"/>
                <a:cs typeface="Open Sans"/>
                <a:sym typeface="Open Sans"/>
              </a:rPr>
              <a:t>méthode à appliquer pour l’analyse rapide des données.</a:t>
            </a:r>
          </a:p>
          <a:p>
            <a:pPr marL="457200" marR="0" lvl="0" indent="-336550" algn="l" rtl="0">
              <a:lnSpc>
                <a:spcPct val="115000"/>
              </a:lnSpc>
              <a:spcBef>
                <a:spcPts val="0"/>
              </a:spcBef>
              <a:spcAft>
                <a:spcPts val="0"/>
              </a:spcAft>
              <a:buClr>
                <a:schemeClr val="dk1"/>
              </a:buClr>
              <a:buSzPts val="1700"/>
              <a:buFont typeface="Open Sans"/>
              <a:buChar char="●"/>
            </a:pPr>
            <a:r>
              <a:rPr lang="fr-FR" sz="1550" b="1" dirty="0">
                <a:solidFill>
                  <a:schemeClr val="dk1"/>
                </a:solidFill>
                <a:latin typeface="Open Sans"/>
                <a:ea typeface="Open Sans"/>
                <a:cs typeface="Open Sans"/>
                <a:sym typeface="Open Sans"/>
              </a:rPr>
              <a:t>Rapports </a:t>
            </a:r>
            <a:r>
              <a:rPr lang="fr-FR" sz="1550" b="0" i="0" u="none" strike="noStrike" cap="none" dirty="0">
                <a:solidFill>
                  <a:schemeClr val="dk1"/>
                </a:solidFill>
                <a:latin typeface="Open Sans"/>
                <a:ea typeface="Open Sans"/>
                <a:cs typeface="Open Sans"/>
                <a:sym typeface="Open Sans"/>
              </a:rPr>
              <a:t>:  </a:t>
            </a:r>
            <a:r>
              <a:rPr lang="fr-FR" sz="1550" dirty="0">
                <a:solidFill>
                  <a:schemeClr val="dk1"/>
                </a:solidFill>
                <a:latin typeface="Open Sans"/>
                <a:ea typeface="Open Sans"/>
                <a:cs typeface="Open Sans"/>
                <a:sym typeface="Open Sans"/>
              </a:rPr>
              <a:t>forme sous laquelle les résultats de l’EQR seront présentés. Publics visés.</a:t>
            </a:r>
          </a:p>
        </p:txBody>
      </p:sp>
    </p:spTree>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F9C67">
            <a:alpha val="8235"/>
          </a:srgbClr>
        </a:solidFill>
        <a:effectLst/>
      </p:bgPr>
    </p:bg>
    <p:spTree>
      <p:nvGrpSpPr>
        <p:cNvPr id="1" name="Shape 172"/>
        <p:cNvGrpSpPr/>
        <p:nvPr/>
      </p:nvGrpSpPr>
      <p:grpSpPr>
        <a:xfrm>
          <a:off x="0" y="0"/>
          <a:ext cx="0" cy="0"/>
          <a:chOff x="0" y="0"/>
          <a:chExt cx="0" cy="0"/>
        </a:xfrm>
      </p:grpSpPr>
      <p:sp>
        <p:nvSpPr>
          <p:cNvPr id="173" name="Google Shape;173;g2e33434ed7d_1_134"/>
          <p:cNvSpPr txBox="1">
            <a:spLocks noGrp="1"/>
          </p:cNvSpPr>
          <p:nvPr>
            <p:ph type="title"/>
          </p:nvPr>
        </p:nvSpPr>
        <p:spPr>
          <a:xfrm>
            <a:off x="628650" y="525763"/>
            <a:ext cx="7886700" cy="3417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dirty="0"/>
              <a:t>Mandat 3 - </a:t>
            </a:r>
          </a:p>
        </p:txBody>
      </p:sp>
      <p:sp>
        <p:nvSpPr>
          <p:cNvPr id="174" name="Google Shape;174;g2e33434ed7d_1_134"/>
          <p:cNvSpPr txBox="1"/>
          <p:nvPr/>
        </p:nvSpPr>
        <p:spPr>
          <a:xfrm>
            <a:off x="628650" y="696613"/>
            <a:ext cx="8393640" cy="5542824"/>
          </a:xfrm>
          <a:prstGeom prst="rect">
            <a:avLst/>
          </a:prstGeom>
          <a:noFill/>
          <a:ln>
            <a:noFill/>
          </a:ln>
        </p:spPr>
        <p:txBody>
          <a:bodyPr spcFirstLastPara="1" wrap="square" lIns="91425" tIns="45700" rIns="91425" bIns="45700" anchor="t" anchorCtr="0">
            <a:spAutoFit/>
          </a:bodyPr>
          <a:lstStyle/>
          <a:p>
            <a:pPr marL="0" marR="0" lvl="0" indent="0" algn="l" rtl="0">
              <a:lnSpc>
                <a:spcPct val="128332"/>
              </a:lnSpc>
              <a:spcBef>
                <a:spcPts val="0"/>
              </a:spcBef>
              <a:spcAft>
                <a:spcPts val="0"/>
              </a:spcAft>
              <a:buClr>
                <a:srgbClr val="000000"/>
              </a:buClr>
              <a:buSzPts val="1600"/>
              <a:buFont typeface="Arial"/>
              <a:buNone/>
            </a:pPr>
            <a:endParaRPr lang="fr-FR" sz="1600" b="1" i="0" u="none" strike="noStrike" cap="none" dirty="0">
              <a:solidFill>
                <a:schemeClr val="dk1"/>
              </a:solidFill>
              <a:latin typeface="Open Sans"/>
              <a:ea typeface="Open Sans"/>
              <a:cs typeface="Open Sans"/>
              <a:sym typeface="Open Sans"/>
            </a:endParaRPr>
          </a:p>
          <a:p>
            <a:pPr marL="0" marR="0" lvl="0" indent="0" algn="l" rtl="0">
              <a:lnSpc>
                <a:spcPct val="128332"/>
              </a:lnSpc>
              <a:spcBef>
                <a:spcPts val="0"/>
              </a:spcBef>
              <a:spcAft>
                <a:spcPts val="0"/>
              </a:spcAft>
              <a:buClr>
                <a:schemeClr val="dk1"/>
              </a:buClr>
              <a:buSzPts val="1300"/>
              <a:buFont typeface="Arial"/>
              <a:buNone/>
            </a:pPr>
            <a:r>
              <a:rPr lang="fr-FR" sz="1600" b="1" i="0" u="none" strike="noStrike" cap="none" dirty="0">
                <a:solidFill>
                  <a:schemeClr val="dk1"/>
                </a:solidFill>
                <a:latin typeface="Open Sans"/>
                <a:ea typeface="Open Sans"/>
                <a:cs typeface="Open Sans"/>
                <a:sym typeface="Open Sans"/>
              </a:rPr>
              <a:t>Calendrier</a:t>
            </a:r>
          </a:p>
          <a:p>
            <a:pPr marL="457200" marR="0" lvl="0" indent="0" algn="l" rtl="0">
              <a:lnSpc>
                <a:spcPct val="128332"/>
              </a:lnSpc>
              <a:spcBef>
                <a:spcPts val="0"/>
              </a:spcBef>
              <a:spcAft>
                <a:spcPts val="0"/>
              </a:spcAft>
              <a:buClr>
                <a:schemeClr val="dk1"/>
              </a:buClr>
              <a:buSzPts val="1300"/>
              <a:buFont typeface="Arial"/>
              <a:buNone/>
            </a:pPr>
            <a:r>
              <a:rPr lang="fr-FR" sz="1600" b="0" i="0" u="none" strike="noStrike" cap="none" dirty="0">
                <a:solidFill>
                  <a:schemeClr val="dk1"/>
                </a:solidFill>
                <a:latin typeface="Open Sans"/>
                <a:ea typeface="Open Sans"/>
                <a:cs typeface="Open Sans"/>
                <a:sym typeface="Open Sans"/>
              </a:rPr>
              <a:t>Établir le calendrier, y compris les principales étapes et échéances. </a:t>
            </a:r>
          </a:p>
          <a:p>
            <a:pPr marL="0" marR="0" lvl="0" indent="0" algn="l" rtl="0">
              <a:lnSpc>
                <a:spcPct val="128332"/>
              </a:lnSpc>
              <a:spcBef>
                <a:spcPts val="0"/>
              </a:spcBef>
              <a:spcAft>
                <a:spcPts val="0"/>
              </a:spcAft>
              <a:buClr>
                <a:schemeClr val="dk1"/>
              </a:buClr>
              <a:buSzPts val="1300"/>
              <a:buFont typeface="Arial"/>
              <a:buNone/>
            </a:pPr>
            <a:r>
              <a:rPr lang="fr-FR" sz="1600" b="1" i="0" u="none" strike="noStrike" cap="none" dirty="0">
                <a:solidFill>
                  <a:schemeClr val="dk1"/>
                </a:solidFill>
                <a:latin typeface="Open Sans"/>
                <a:ea typeface="Open Sans"/>
                <a:cs typeface="Open Sans"/>
                <a:sym typeface="Open Sans"/>
              </a:rPr>
              <a:t>Budget</a:t>
            </a:r>
          </a:p>
          <a:p>
            <a:pPr marL="457200" marR="0" lvl="0" indent="0" algn="l" rtl="0">
              <a:lnSpc>
                <a:spcPct val="128332"/>
              </a:lnSpc>
              <a:spcBef>
                <a:spcPts val="0"/>
              </a:spcBef>
              <a:spcAft>
                <a:spcPts val="0"/>
              </a:spcAft>
              <a:buClr>
                <a:schemeClr val="dk1"/>
              </a:buClr>
              <a:buSzPts val="1300"/>
              <a:buFont typeface="Arial"/>
              <a:buNone/>
            </a:pPr>
            <a:r>
              <a:rPr lang="fr-FR" sz="1600" dirty="0">
                <a:solidFill>
                  <a:schemeClr val="dk1"/>
                </a:solidFill>
                <a:latin typeface="Open Sans"/>
                <a:ea typeface="Open Sans"/>
                <a:cs typeface="Open Sans"/>
                <a:sym typeface="Open Sans"/>
              </a:rPr>
              <a:t>Définir le budget et les ressources nécessaires pour garantir le respect du calendrier du projet (garder à l’esprit que l’accent est mis sur la </a:t>
            </a:r>
            <a:r>
              <a:rPr lang="fr-FR" sz="1600" b="1" dirty="0">
                <a:solidFill>
                  <a:schemeClr val="dk1"/>
                </a:solidFill>
                <a:latin typeface="Open Sans"/>
                <a:ea typeface="Open Sans"/>
                <a:cs typeface="Open Sans"/>
                <a:sym typeface="Open Sans"/>
              </a:rPr>
              <a:t>rapidité</a:t>
            </a:r>
            <a:r>
              <a:rPr lang="fr-FR" sz="1600" dirty="0">
                <a:solidFill>
                  <a:schemeClr val="dk1"/>
                </a:solidFill>
                <a:latin typeface="Open Sans"/>
                <a:ea typeface="Open Sans"/>
                <a:cs typeface="Open Sans"/>
                <a:sym typeface="Open Sans"/>
              </a:rPr>
              <a:t>).</a:t>
            </a:r>
            <a:endParaRPr lang="fr-FR" sz="1600" b="0" i="0" u="none" strike="noStrike" cap="none" dirty="0">
              <a:solidFill>
                <a:schemeClr val="dk1"/>
              </a:solidFill>
              <a:latin typeface="Open Sans"/>
              <a:ea typeface="Open Sans"/>
              <a:cs typeface="Open Sans"/>
              <a:sym typeface="Open Sans"/>
            </a:endParaRPr>
          </a:p>
          <a:p>
            <a:pPr marL="0" marR="0" lvl="0" indent="0" algn="l" rtl="0">
              <a:lnSpc>
                <a:spcPct val="128332"/>
              </a:lnSpc>
              <a:spcBef>
                <a:spcPts val="0"/>
              </a:spcBef>
              <a:spcAft>
                <a:spcPts val="0"/>
              </a:spcAft>
              <a:buClr>
                <a:schemeClr val="dk1"/>
              </a:buClr>
              <a:buSzPts val="1300"/>
              <a:buFont typeface="Arial"/>
              <a:buNone/>
            </a:pPr>
            <a:r>
              <a:rPr lang="fr-FR" sz="1600" b="1" i="0" u="none" strike="noStrike" cap="none" dirty="0">
                <a:solidFill>
                  <a:schemeClr val="dk1"/>
                </a:solidFill>
                <a:latin typeface="Open Sans"/>
                <a:ea typeface="Open Sans"/>
                <a:cs typeface="Open Sans"/>
                <a:sym typeface="Open Sans"/>
              </a:rPr>
              <a:t>Composition de l’équipe</a:t>
            </a:r>
          </a:p>
          <a:p>
            <a:pPr marL="457200" marR="0" lvl="0" indent="0" algn="l" rtl="0">
              <a:lnSpc>
                <a:spcPct val="128332"/>
              </a:lnSpc>
              <a:spcBef>
                <a:spcPts val="0"/>
              </a:spcBef>
              <a:spcAft>
                <a:spcPts val="0"/>
              </a:spcAft>
              <a:buClr>
                <a:schemeClr val="dk1"/>
              </a:buClr>
              <a:buSzPts val="1300"/>
              <a:buFont typeface="Arial"/>
              <a:buNone/>
            </a:pPr>
            <a:r>
              <a:rPr lang="fr-FR" sz="1600" b="0" i="0" u="none" strike="noStrike" cap="none" dirty="0">
                <a:solidFill>
                  <a:schemeClr val="dk1"/>
                </a:solidFill>
                <a:latin typeface="Open Sans"/>
                <a:ea typeface="Open Sans"/>
                <a:cs typeface="Open Sans"/>
                <a:sym typeface="Open Sans"/>
              </a:rPr>
              <a:t>Qui effectuera le travail ? Décrire les responsabilités du responsable de l’enquête, des assistants de recherche, de l’analyste, des principaux interlocuteurs au sein de la communauté, etc.</a:t>
            </a:r>
          </a:p>
          <a:p>
            <a:pPr marL="0" marR="0" lvl="0" indent="0" algn="l" rtl="0">
              <a:lnSpc>
                <a:spcPct val="128332"/>
              </a:lnSpc>
              <a:spcBef>
                <a:spcPts val="0"/>
              </a:spcBef>
              <a:spcAft>
                <a:spcPts val="0"/>
              </a:spcAft>
              <a:buClr>
                <a:schemeClr val="dk1"/>
              </a:buClr>
              <a:buSzPts val="1300"/>
              <a:buFont typeface="Arial"/>
              <a:buNone/>
            </a:pPr>
            <a:r>
              <a:rPr lang="fr-FR" sz="1600" b="1" i="0" u="none" strike="noStrike" cap="none" dirty="0">
                <a:solidFill>
                  <a:schemeClr val="dk1"/>
                </a:solidFill>
                <a:latin typeface="Open Sans"/>
                <a:ea typeface="Open Sans"/>
                <a:cs typeface="Open Sans"/>
                <a:sym typeface="Open Sans"/>
              </a:rPr>
              <a:t>Aspects éthiques</a:t>
            </a:r>
          </a:p>
          <a:p>
            <a:pPr marL="457200" marR="0" lvl="0" indent="0" algn="l" rtl="0">
              <a:lnSpc>
                <a:spcPct val="128332"/>
              </a:lnSpc>
              <a:spcBef>
                <a:spcPts val="0"/>
              </a:spcBef>
              <a:spcAft>
                <a:spcPts val="0"/>
              </a:spcAft>
              <a:buClr>
                <a:schemeClr val="dk1"/>
              </a:buClr>
              <a:buSzPts val="1300"/>
              <a:buFont typeface="Arial"/>
              <a:buNone/>
            </a:pPr>
            <a:r>
              <a:rPr lang="fr-FR" sz="1600" b="0" i="0" u="none" strike="noStrike" cap="none" dirty="0">
                <a:solidFill>
                  <a:schemeClr val="dk1"/>
                </a:solidFill>
                <a:latin typeface="Open Sans"/>
                <a:ea typeface="Open Sans"/>
                <a:cs typeface="Open Sans"/>
                <a:sym typeface="Open Sans"/>
              </a:rPr>
              <a:t>Présenter les </a:t>
            </a:r>
            <a:r>
              <a:rPr lang="fr-FR" sz="1600" dirty="0">
                <a:solidFill>
                  <a:schemeClr val="dk1"/>
                </a:solidFill>
                <a:latin typeface="Open Sans"/>
                <a:ea typeface="Open Sans"/>
                <a:cs typeface="Open Sans"/>
                <a:sym typeface="Open Sans"/>
              </a:rPr>
              <a:t>questions éthiques et les mesures mises en place pour garantir le respect des </a:t>
            </a:r>
            <a:r>
              <a:rPr lang="fr-FR" sz="1600" b="0" i="0" u="none" strike="noStrike" cap="none" dirty="0">
                <a:solidFill>
                  <a:schemeClr val="dk1"/>
                </a:solidFill>
                <a:latin typeface="Open Sans"/>
                <a:ea typeface="Open Sans"/>
                <a:cs typeface="Open Sans"/>
                <a:sym typeface="Open Sans"/>
              </a:rPr>
              <a:t>principes éthiques.</a:t>
            </a:r>
          </a:p>
          <a:p>
            <a:pPr marL="0" marR="0" lvl="0" indent="0" algn="l" rtl="0">
              <a:lnSpc>
                <a:spcPct val="128332"/>
              </a:lnSpc>
              <a:spcBef>
                <a:spcPts val="0"/>
              </a:spcBef>
              <a:spcAft>
                <a:spcPts val="0"/>
              </a:spcAft>
              <a:buClr>
                <a:srgbClr val="000000"/>
              </a:buClr>
              <a:buSzPts val="1600"/>
              <a:buFont typeface="Arial"/>
              <a:buNone/>
            </a:pPr>
            <a:endParaRPr sz="1600" b="0" i="0" u="none" strike="noStrike" cap="none" dirty="0">
              <a:solidFill>
                <a:srgbClr val="000000"/>
              </a:solidFill>
              <a:latin typeface="Open Sans"/>
              <a:ea typeface="Open Sans"/>
              <a:cs typeface="Open Sans"/>
              <a:sym typeface="Open Sans"/>
            </a:endParaRPr>
          </a:p>
          <a:p>
            <a:pPr marL="914400" marR="0" lvl="1" indent="-228600" algn="l" rtl="0">
              <a:lnSpc>
                <a:spcPct val="128332"/>
              </a:lnSpc>
              <a:spcBef>
                <a:spcPts val="0"/>
              </a:spcBef>
              <a:spcAft>
                <a:spcPts val="0"/>
              </a:spcAft>
              <a:buClr>
                <a:schemeClr val="dk1"/>
              </a:buClr>
              <a:buSzPts val="1600"/>
              <a:buFont typeface="Open Sans"/>
              <a:buNone/>
            </a:pPr>
            <a:endParaRPr sz="16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1200"/>
              </a:spcBef>
              <a:spcAft>
                <a:spcPts val="0"/>
              </a:spcAft>
              <a:buClr>
                <a:srgbClr val="000000"/>
              </a:buClr>
              <a:buSzPts val="1600"/>
              <a:buFont typeface="Arial"/>
              <a:buNone/>
            </a:pPr>
            <a:endParaRPr sz="16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600"/>
              </a:spcBef>
              <a:spcAft>
                <a:spcPts val="0"/>
              </a:spcAft>
              <a:buClr>
                <a:srgbClr val="000000"/>
              </a:buClr>
              <a:buSzPts val="1400"/>
              <a:buFont typeface="Arial"/>
              <a:buNone/>
            </a:pPr>
            <a:endParaRPr sz="1600" b="0" i="0" u="none" strike="noStrike" cap="none" dirty="0">
              <a:solidFill>
                <a:srgbClr val="000000"/>
              </a:solidFill>
              <a:latin typeface="Open Sans"/>
              <a:ea typeface="Open Sans"/>
              <a:cs typeface="Open Sans"/>
              <a:sym typeface="Open Sans"/>
            </a:endParaRPr>
          </a:p>
        </p:txBody>
      </p:sp>
    </p:spTree>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78"/>
        <p:cNvGrpSpPr/>
        <p:nvPr/>
      </p:nvGrpSpPr>
      <p:grpSpPr>
        <a:xfrm>
          <a:off x="0" y="0"/>
          <a:ext cx="0" cy="0"/>
          <a:chOff x="0" y="0"/>
          <a:chExt cx="0" cy="0"/>
        </a:xfrm>
      </p:grpSpPr>
      <p:sp>
        <p:nvSpPr>
          <p:cNvPr id="179" name="Google Shape;179;g2e4ae3e0e7a_2_0"/>
          <p:cNvSpPr txBox="1">
            <a:spLocks noGrp="1"/>
          </p:cNvSpPr>
          <p:nvPr>
            <p:ph type="body" idx="1"/>
          </p:nvPr>
        </p:nvSpPr>
        <p:spPr>
          <a:xfrm>
            <a:off x="773793" y="1376477"/>
            <a:ext cx="5017500" cy="3263400"/>
          </a:xfrm>
          <a:prstGeom prst="rect">
            <a:avLst/>
          </a:prstGeom>
          <a:noFill/>
          <a:ln>
            <a:noFill/>
          </a:ln>
        </p:spPr>
        <p:txBody>
          <a:bodyPr spcFirstLastPara="1" wrap="square" lIns="91425" tIns="45700" rIns="91425" bIns="45700" anchor="t" anchorCtr="0">
            <a:normAutofit/>
          </a:bodyPr>
          <a:lstStyle/>
          <a:p>
            <a:pPr marL="171450" marR="0" lvl="0" indent="-171450" algn="l" rtl="0">
              <a:lnSpc>
                <a:spcPct val="96250"/>
              </a:lnSpc>
              <a:spcBef>
                <a:spcPts val="0"/>
              </a:spcBef>
              <a:spcAft>
                <a:spcPts val="0"/>
              </a:spcAft>
              <a:buClr>
                <a:srgbClr val="204669"/>
              </a:buClr>
              <a:buSzPts val="2000"/>
              <a:buFont typeface="Arial"/>
              <a:buChar char="•"/>
            </a:pPr>
            <a:r>
              <a:rPr lang="fr-FR" sz="2000" dirty="0">
                <a:latin typeface="Open Sans"/>
                <a:ea typeface="Open Sans"/>
                <a:cs typeface="Open Sans"/>
                <a:sym typeface="Open Sans"/>
              </a:rPr>
              <a:t>Réfléchissez à vos travaux actuels auprès des communautés : </a:t>
            </a:r>
            <a:endParaRPr lang="fr-FR" sz="1600" dirty="0"/>
          </a:p>
          <a:p>
            <a:pPr marL="628650" lvl="1" indent="-171450">
              <a:lnSpc>
                <a:spcPct val="96250"/>
              </a:lnSpc>
              <a:spcBef>
                <a:spcPts val="750"/>
              </a:spcBef>
              <a:buSzPts val="2000"/>
            </a:pPr>
            <a:r>
              <a:rPr lang="fr-FR" sz="2600" dirty="0">
                <a:latin typeface="Open Sans"/>
                <a:ea typeface="Open Sans"/>
                <a:cs typeface="Open Sans"/>
                <a:sym typeface="Open Sans"/>
              </a:rPr>
              <a:t>Quels principes éthiques régissent votre action ? </a:t>
            </a:r>
            <a:endParaRPr lang="fr-FR" sz="2200" dirty="0"/>
          </a:p>
        </p:txBody>
      </p:sp>
      <p:sp>
        <p:nvSpPr>
          <p:cNvPr id="180" name="Google Shape;180;g2e4ae3e0e7a_2_0"/>
          <p:cNvSpPr txBox="1">
            <a:spLocks noGrp="1"/>
          </p:cNvSpPr>
          <p:nvPr>
            <p:ph type="title"/>
          </p:nvPr>
        </p:nvSpPr>
        <p:spPr>
          <a:xfrm>
            <a:off x="628650" y="537795"/>
            <a:ext cx="7886700" cy="3417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en-GB" dirty="0"/>
              <a:t>PRINCIPES ÉTHIQUES CLÉS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rgbClr val="2F9C67">
            <a:alpha val="8627"/>
          </a:srgbClr>
        </a:solidFill>
        <a:effectLst/>
      </p:bgPr>
    </p:bg>
    <p:spTree>
      <p:nvGrpSpPr>
        <p:cNvPr id="1" name="Shape 184"/>
        <p:cNvGrpSpPr/>
        <p:nvPr/>
      </p:nvGrpSpPr>
      <p:grpSpPr>
        <a:xfrm>
          <a:off x="0" y="0"/>
          <a:ext cx="0" cy="0"/>
          <a:chOff x="0" y="0"/>
          <a:chExt cx="0" cy="0"/>
        </a:xfrm>
      </p:grpSpPr>
      <p:sp>
        <p:nvSpPr>
          <p:cNvPr id="185" name="Google Shape;185;g2e4ae3e0e7a_2_5"/>
          <p:cNvSpPr txBox="1">
            <a:spLocks noGrp="1"/>
          </p:cNvSpPr>
          <p:nvPr>
            <p:ph type="title"/>
          </p:nvPr>
        </p:nvSpPr>
        <p:spPr>
          <a:xfrm>
            <a:off x="628650" y="537795"/>
            <a:ext cx="7886700" cy="3417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en-GB" dirty="0"/>
              <a:t>PRINCIPES ÉTHIQUES CLÉS</a:t>
            </a:r>
          </a:p>
        </p:txBody>
      </p:sp>
      <p:sp>
        <p:nvSpPr>
          <p:cNvPr id="186" name="Google Shape;186;g2e4ae3e0e7a_2_5"/>
          <p:cNvSpPr/>
          <p:nvPr/>
        </p:nvSpPr>
        <p:spPr>
          <a:xfrm>
            <a:off x="0" y="0"/>
            <a:ext cx="216000" cy="257190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87" name="Google Shape;187;g2e4ae3e0e7a_2_5"/>
          <p:cNvSpPr/>
          <p:nvPr/>
        </p:nvSpPr>
        <p:spPr>
          <a:xfrm>
            <a:off x="0" y="2571750"/>
            <a:ext cx="216000" cy="257190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aphicFrame>
        <p:nvGraphicFramePr>
          <p:cNvPr id="188" name="Google Shape;188;g2e4ae3e0e7a_2_5"/>
          <p:cNvGraphicFramePr/>
          <p:nvPr>
            <p:extLst>
              <p:ext uri="{D42A27DB-BD31-4B8C-83A1-F6EECF244321}">
                <p14:modId xmlns:p14="http://schemas.microsoft.com/office/powerpoint/2010/main" val="1312266931"/>
              </p:ext>
            </p:extLst>
          </p:nvPr>
        </p:nvGraphicFramePr>
        <p:xfrm>
          <a:off x="792000" y="961832"/>
          <a:ext cx="8245320" cy="4258225"/>
        </p:xfrm>
        <a:graphic>
          <a:graphicData uri="http://schemas.openxmlformats.org/drawingml/2006/table">
            <a:tbl>
              <a:tblPr>
                <a:noFill/>
                <a:tableStyleId>{352530D0-F3DF-4B87-9E0A-21A77EB099CB}</a:tableStyleId>
              </a:tblPr>
              <a:tblGrid>
                <a:gridCol w="2574172">
                  <a:extLst>
                    <a:ext uri="{9D8B030D-6E8A-4147-A177-3AD203B41FA5}">
                      <a16:colId xmlns:a16="http://schemas.microsoft.com/office/drawing/2014/main" val="20000"/>
                    </a:ext>
                  </a:extLst>
                </a:gridCol>
                <a:gridCol w="5671148">
                  <a:extLst>
                    <a:ext uri="{9D8B030D-6E8A-4147-A177-3AD203B41FA5}">
                      <a16:colId xmlns:a16="http://schemas.microsoft.com/office/drawing/2014/main" val="20001"/>
                    </a:ext>
                  </a:extLst>
                </a:gridCol>
              </a:tblGrid>
              <a:tr h="223825">
                <a:tc>
                  <a:txBody>
                    <a:bodyPr/>
                    <a:lstStyle/>
                    <a:p>
                      <a:pPr marL="0" marR="0" lvl="0" indent="0" algn="l" rtl="0">
                        <a:lnSpc>
                          <a:spcPct val="100000"/>
                        </a:lnSpc>
                        <a:spcBef>
                          <a:spcPts val="0"/>
                        </a:spcBef>
                        <a:spcAft>
                          <a:spcPts val="0"/>
                        </a:spcAft>
                        <a:buClr>
                          <a:srgbClr val="000000"/>
                        </a:buClr>
                        <a:buSzPts val="1100"/>
                        <a:buFont typeface="Arial"/>
                        <a:buNone/>
                      </a:pPr>
                      <a:r>
                        <a:rPr lang="fr-FR" sz="1100" b="1" i="0" u="none" strike="noStrike" cap="none" dirty="0">
                          <a:solidFill>
                            <a:schemeClr val="lt1"/>
                          </a:solidFill>
                          <a:latin typeface="Montserrat SemiBold"/>
                          <a:ea typeface="Montserrat SemiBold"/>
                          <a:cs typeface="Montserrat SemiBold"/>
                          <a:sym typeface="Montserrat SemiBold"/>
                        </a:rPr>
                        <a:t>Principe éthique</a:t>
                      </a:r>
                      <a:endParaRPr sz="1100" b="1" i="0" u="none" strike="noStrike" cap="none" dirty="0">
                        <a:solidFill>
                          <a:schemeClr val="lt1"/>
                        </a:solidFill>
                        <a:latin typeface="Montserrat SemiBold"/>
                        <a:ea typeface="Montserrat SemiBold"/>
                        <a:cs typeface="Montserrat SemiBold"/>
                        <a:sym typeface="Montserrat SemiBold"/>
                      </a:endParaRPr>
                    </a:p>
                  </a:txBody>
                  <a:tcPr marL="108000" marR="65150" marT="0" marB="0" anchor="ctr">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F9C67"/>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chemeClr val="lt1"/>
                          </a:solidFill>
                          <a:latin typeface="Montserrat SemiBold"/>
                          <a:ea typeface="Montserrat SemiBold"/>
                          <a:cs typeface="Montserrat SemiBold"/>
                          <a:sym typeface="Montserrat SemiBold"/>
                        </a:rPr>
                        <a:t>Application</a:t>
                      </a:r>
                      <a:endParaRPr sz="1600" u="none" strike="noStrike" cap="none" dirty="0"/>
                    </a:p>
                  </a:txBody>
                  <a:tcPr marL="108000" marR="65150" marT="0" marB="0" anchor="ctr">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F9C67"/>
                    </a:solidFill>
                  </a:tcPr>
                </a:tc>
                <a:extLst>
                  <a:ext uri="{0D108BD9-81ED-4DB2-BD59-A6C34878D82A}">
                    <a16:rowId xmlns:a16="http://schemas.microsoft.com/office/drawing/2014/main" val="10000"/>
                  </a:ext>
                </a:extLst>
              </a:tr>
              <a:tr h="3485725">
                <a:tc>
                  <a:txBody>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dirty="0">
                          <a:solidFill>
                            <a:srgbClr val="204669"/>
                          </a:solidFill>
                          <a:latin typeface="Montserrat SemiBold"/>
                          <a:ea typeface="Montserrat SemiBold"/>
                          <a:cs typeface="Montserrat SemiBold"/>
                          <a:sym typeface="Montserrat SemiBold"/>
                        </a:rPr>
                        <a:t>Respect des personnes</a:t>
                      </a:r>
                      <a:endParaRPr sz="1600" u="none" strike="noStrike" cap="none" dirty="0"/>
                    </a:p>
                    <a:p>
                      <a:pPr marL="93662" marR="0" lvl="0" indent="-93662" algn="l" rtl="0">
                        <a:lnSpc>
                          <a:spcPct val="100000"/>
                        </a:lnSpc>
                        <a:spcBef>
                          <a:spcPts val="0"/>
                        </a:spcBef>
                        <a:spcAft>
                          <a:spcPts val="0"/>
                        </a:spcAft>
                        <a:buClr>
                          <a:srgbClr val="204669"/>
                        </a:buClr>
                        <a:buSzPts val="1000"/>
                        <a:buFont typeface="Arial"/>
                        <a:buChar char="•"/>
                      </a:pPr>
                      <a:r>
                        <a:rPr lang="fr-FR" sz="1000" b="0" i="0" u="none" strike="noStrike" cap="none" noProof="0" dirty="0">
                          <a:solidFill>
                            <a:srgbClr val="000000"/>
                          </a:solidFill>
                          <a:latin typeface="Open Sans Light"/>
                          <a:ea typeface="Open Sans Light"/>
                          <a:cs typeface="Open Sans Light"/>
                          <a:sym typeface="Open Sans Light"/>
                        </a:rPr>
                        <a:t>Chaque personne doit être traitée comme un individu à part entière et non soumis à un quelconque contrôle social</a:t>
                      </a:r>
                    </a:p>
                    <a:p>
                      <a:pPr marL="93662" marR="0" lvl="0" indent="-93662" algn="l" rtl="0">
                        <a:lnSpc>
                          <a:spcPct val="100000"/>
                        </a:lnSpc>
                        <a:spcBef>
                          <a:spcPts val="0"/>
                        </a:spcBef>
                        <a:spcAft>
                          <a:spcPts val="0"/>
                        </a:spcAft>
                        <a:buClr>
                          <a:srgbClr val="204669"/>
                        </a:buClr>
                        <a:buSzPts val="1000"/>
                        <a:buFont typeface="Arial"/>
                        <a:buChar char="•"/>
                      </a:pPr>
                      <a:r>
                        <a:rPr lang="fr-FR" sz="1000" b="0" i="0" u="none" strike="noStrike" cap="none" noProof="0" dirty="0">
                          <a:solidFill>
                            <a:srgbClr val="000000"/>
                          </a:solidFill>
                          <a:latin typeface="Open Sans Light"/>
                          <a:ea typeface="Open Sans Light"/>
                          <a:cs typeface="Open Sans Light"/>
                          <a:sym typeface="Open Sans Light"/>
                        </a:rPr>
                        <a:t>Les personnes qui ne sont pas en mesure d’agir en toute indépendance doivent bénéficier d'une protection particulière</a:t>
                      </a:r>
                    </a:p>
                  </a:txBody>
                  <a:tcPr marL="108000" marR="65150" marT="36000" marB="36000">
                    <a:lnL w="9525" cap="flat" cmpd="sng">
                      <a:solidFill>
                        <a:srgbClr val="000000">
                          <a:alpha val="0"/>
                        </a:srgbClr>
                      </a:solidFill>
                      <a:prstDash val="solid"/>
                      <a:round/>
                      <a:headEnd type="none" w="sm" len="sm"/>
                      <a:tailEnd type="none" w="sm" len="sm"/>
                    </a:lnL>
                    <a:lnR w="9525" cap="flat" cmpd="sng">
                      <a:solidFill>
                        <a:srgbClr val="2F9C67"/>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2F9C6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dirty="0">
                          <a:solidFill>
                            <a:srgbClr val="204669"/>
                          </a:solidFill>
                          <a:latin typeface="Montserrat SemiBold"/>
                          <a:ea typeface="Montserrat SemiBold"/>
                          <a:cs typeface="Montserrat SemiBold"/>
                          <a:sym typeface="Montserrat SemiBold"/>
                        </a:rPr>
                        <a:t>Consentement éclairé</a:t>
                      </a:r>
                      <a:endParaRPr sz="1600" u="none" strike="noStrike" cap="none" dirty="0"/>
                    </a:p>
                    <a:p>
                      <a:pPr marL="93662" marR="0" lvl="0" indent="-92075" algn="l" rtl="0">
                        <a:lnSpc>
                          <a:spcPct val="100000"/>
                        </a:lnSpc>
                        <a:spcBef>
                          <a:spcPts val="0"/>
                        </a:spcBef>
                        <a:spcAft>
                          <a:spcPts val="0"/>
                        </a:spcAft>
                        <a:buClr>
                          <a:srgbClr val="204669"/>
                        </a:buClr>
                        <a:buSzPts val="1000"/>
                        <a:buFont typeface="Arial"/>
                        <a:buChar char="•"/>
                      </a:pPr>
                      <a:r>
                        <a:rPr lang="fr-FR" sz="1000" b="0" i="0" u="none" strike="noStrike" cap="none" noProof="0" dirty="0">
                          <a:latin typeface="Open Sans Light"/>
                          <a:ea typeface="Open Sans Light"/>
                          <a:cs typeface="Open Sans Light"/>
                          <a:sym typeface="Open Sans Light"/>
                        </a:rPr>
                        <a:t>La personne interrogée doit être en mesure de donner son consentement et de faire ses choix sans être soumise à une coercition ou à une incitation indue – sans se sentir forcée ou poussée.</a:t>
                      </a:r>
                    </a:p>
                    <a:p>
                      <a:pPr marL="93662" marR="0" lvl="0" indent="-92075" algn="l" rtl="0">
                        <a:lnSpc>
                          <a:spcPct val="100000"/>
                        </a:lnSpc>
                        <a:spcBef>
                          <a:spcPts val="0"/>
                        </a:spcBef>
                        <a:spcAft>
                          <a:spcPts val="0"/>
                        </a:spcAft>
                        <a:buClr>
                          <a:srgbClr val="204669"/>
                        </a:buClr>
                        <a:buSzPts val="1000"/>
                        <a:buFont typeface="Arial"/>
                        <a:buChar char="•"/>
                      </a:pPr>
                      <a:r>
                        <a:rPr lang="fr-FR" sz="1000" b="0" i="0" u="none" strike="noStrike" cap="none" noProof="0" dirty="0">
                          <a:latin typeface="Open Sans Light"/>
                          <a:ea typeface="Open Sans Light"/>
                          <a:cs typeface="Open Sans Light"/>
                          <a:sym typeface="Open Sans Light"/>
                        </a:rPr>
                        <a:t>Elle doit avoir les connaissances et la compréhension nécessaires pour être en mesure de prendre la bonne décision.</a:t>
                      </a:r>
                    </a:p>
                    <a:p>
                      <a:pPr marL="93662" marR="0" lvl="0" indent="-92075" algn="l" defTabSz="914400" rtl="0" eaLnBrk="1" fontAlgn="auto" latinLnBrk="0" hangingPunct="1">
                        <a:lnSpc>
                          <a:spcPct val="100000"/>
                        </a:lnSpc>
                        <a:spcBef>
                          <a:spcPts val="0"/>
                        </a:spcBef>
                        <a:spcAft>
                          <a:spcPts val="0"/>
                        </a:spcAft>
                        <a:buClr>
                          <a:srgbClr val="204669"/>
                        </a:buClr>
                        <a:buSzPts val="1000"/>
                        <a:buFont typeface="Arial"/>
                        <a:buChar char="•"/>
                        <a:tabLst/>
                        <a:defRPr/>
                      </a:pPr>
                      <a:r>
                        <a:rPr lang="fr-FR" sz="1000" b="0" i="0" u="none" strike="noStrike" cap="none" noProof="0" dirty="0">
                          <a:latin typeface="Open Sans Light"/>
                          <a:ea typeface="Open Sans Light"/>
                          <a:cs typeface="Open Sans Light"/>
                          <a:sym typeface="Open Sans Light"/>
                        </a:rPr>
                        <a:t>Dans le cas des mineurs, il convient d’obtenir leur « assentiment », ainsi que le consentement d’une personne majeure chargée de s’occuper d’elle. </a:t>
                      </a:r>
                    </a:p>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t> </a:t>
                      </a:r>
                      <a:endParaRPr sz="1000" u="none" strike="noStrike" cap="none" dirty="0"/>
                    </a:p>
                    <a:p>
                      <a:pPr marL="0" marR="0" lvl="0" indent="0" algn="l" rtl="0">
                        <a:lnSpc>
                          <a:spcPct val="100000"/>
                        </a:lnSpc>
                        <a:spcBef>
                          <a:spcPts val="0"/>
                        </a:spcBef>
                        <a:spcAft>
                          <a:spcPts val="0"/>
                        </a:spcAft>
                        <a:buClr>
                          <a:srgbClr val="000000"/>
                        </a:buClr>
                        <a:buSzPts val="1000"/>
                        <a:buFont typeface="Arial"/>
                        <a:buNone/>
                      </a:pPr>
                      <a:r>
                        <a:rPr lang="fr-FR" sz="1000" b="1" i="0" u="none" strike="noStrike" cap="none" noProof="0" dirty="0">
                          <a:solidFill>
                            <a:srgbClr val="204669"/>
                          </a:solidFill>
                          <a:latin typeface="Montserrat SemiBold"/>
                          <a:ea typeface="Montserrat SemiBold"/>
                          <a:cs typeface="Montserrat SemiBold"/>
                          <a:sym typeface="Montserrat SemiBold"/>
                        </a:rPr>
                        <a:t>Retrait du consentement </a:t>
                      </a:r>
                    </a:p>
                    <a:p>
                      <a:pPr marL="85725" marR="0" lvl="0" indent="-85725" algn="l" rtl="0">
                        <a:lnSpc>
                          <a:spcPct val="100000"/>
                        </a:lnSpc>
                        <a:spcBef>
                          <a:spcPts val="0"/>
                        </a:spcBef>
                        <a:spcAft>
                          <a:spcPts val="0"/>
                        </a:spcAft>
                        <a:buClr>
                          <a:srgbClr val="204669"/>
                        </a:buClr>
                        <a:buSzPts val="1000"/>
                        <a:buFont typeface="Arial"/>
                        <a:buChar char="•"/>
                      </a:pPr>
                      <a:r>
                        <a:rPr lang="fr-FR" sz="1000" b="0" i="0" u="none" strike="noStrike" cap="none" noProof="0" dirty="0">
                          <a:latin typeface="Open Sans Light"/>
                          <a:ea typeface="Open Sans Light"/>
                          <a:cs typeface="Open Sans Light"/>
                          <a:sym typeface="Open Sans Light"/>
                        </a:rPr>
                        <a:t>Le consentement doit pouvoir être retiré à tout moment de l’évaluation, sans que cela porte à conséquence.</a:t>
                      </a:r>
                      <a:endParaRPr lang="fr-FR" sz="1600" u="none" strike="noStrike" cap="none" noProof="0" dirty="0"/>
                    </a:p>
                    <a:p>
                      <a:pPr marL="85725" marR="0" lvl="0" indent="-85725" algn="l" rtl="0">
                        <a:lnSpc>
                          <a:spcPct val="100000"/>
                        </a:lnSpc>
                        <a:spcBef>
                          <a:spcPts val="0"/>
                        </a:spcBef>
                        <a:spcAft>
                          <a:spcPts val="0"/>
                        </a:spcAft>
                        <a:buClr>
                          <a:srgbClr val="204669"/>
                        </a:buClr>
                        <a:buSzPts val="1000"/>
                        <a:buFont typeface="Arial"/>
                        <a:buChar char="•"/>
                      </a:pPr>
                      <a:r>
                        <a:rPr lang="fr-FR" sz="1000" b="0" i="0" u="none" strike="noStrike" cap="none" noProof="0" dirty="0">
                          <a:latin typeface="Open Sans Light"/>
                          <a:ea typeface="Open Sans Light"/>
                          <a:cs typeface="Open Sans Light"/>
                          <a:sym typeface="Open Sans Light"/>
                        </a:rPr>
                        <a:t>De même, il doit être possible de demander à ce que le magnétophone soit éteint (le cas échéant).</a:t>
                      </a:r>
                    </a:p>
                    <a:p>
                      <a:pPr marL="0" marR="0" lvl="0" indent="0" algn="l" rtl="0">
                        <a:lnSpc>
                          <a:spcPct val="100000"/>
                        </a:lnSpc>
                        <a:spcBef>
                          <a:spcPts val="0"/>
                        </a:spcBef>
                        <a:spcAft>
                          <a:spcPts val="0"/>
                        </a:spcAft>
                        <a:buClr>
                          <a:srgbClr val="000000"/>
                        </a:buClr>
                        <a:buSzPts val="1000"/>
                        <a:buFont typeface="Arial"/>
                        <a:buNone/>
                      </a:pPr>
                      <a:r>
                        <a:rPr lang="fr-FR" sz="1000" u="none" strike="noStrike" cap="none" noProof="0" dirty="0"/>
                        <a:t> </a:t>
                      </a:r>
                      <a:endParaRPr lang="fr-FR" sz="1600" u="none" strike="noStrike" cap="none" noProof="0" dirty="0"/>
                    </a:p>
                    <a:p>
                      <a:pPr marL="0" marR="0" lvl="0" indent="0" algn="l" rtl="0">
                        <a:lnSpc>
                          <a:spcPct val="100000"/>
                        </a:lnSpc>
                        <a:spcBef>
                          <a:spcPts val="0"/>
                        </a:spcBef>
                        <a:spcAft>
                          <a:spcPts val="0"/>
                        </a:spcAft>
                        <a:buClr>
                          <a:srgbClr val="000000"/>
                        </a:buClr>
                        <a:buSzPts val="1000"/>
                        <a:buFont typeface="Arial"/>
                        <a:buNone/>
                      </a:pPr>
                      <a:r>
                        <a:rPr lang="fr-FR" sz="1000" b="1" i="0" u="none" strike="noStrike" cap="none" noProof="0" dirty="0">
                          <a:solidFill>
                            <a:srgbClr val="204669"/>
                          </a:solidFill>
                          <a:latin typeface="Montserrat SemiBold"/>
                          <a:ea typeface="Montserrat SemiBold"/>
                          <a:cs typeface="Montserrat SemiBold"/>
                          <a:sym typeface="Montserrat SemiBold"/>
                        </a:rPr>
                        <a:t>Protection de la vie privée et de la confidentialité </a:t>
                      </a:r>
                      <a:endParaRPr lang="fr-FR" sz="1600" u="none" strike="noStrike" cap="none" noProof="0" dirty="0"/>
                    </a:p>
                    <a:p>
                      <a:pPr marL="85725" marR="0" lvl="0" indent="-85725" algn="l" rtl="0">
                        <a:lnSpc>
                          <a:spcPct val="100000"/>
                        </a:lnSpc>
                        <a:spcBef>
                          <a:spcPts val="0"/>
                        </a:spcBef>
                        <a:spcAft>
                          <a:spcPts val="0"/>
                        </a:spcAft>
                        <a:buClr>
                          <a:srgbClr val="204669"/>
                        </a:buClr>
                        <a:buSzPts val="1000"/>
                        <a:buFont typeface="Arial"/>
                        <a:buChar char="•"/>
                      </a:pPr>
                      <a:r>
                        <a:rPr lang="fr-FR" sz="1000" b="0" i="0" u="none" strike="noStrike" cap="none" noProof="0" dirty="0">
                          <a:latin typeface="Open Sans Light"/>
                          <a:ea typeface="Open Sans Light"/>
                          <a:cs typeface="Open Sans Light"/>
                          <a:sym typeface="Open Sans Light"/>
                        </a:rPr>
                        <a:t>Confidentialité : il revient aux participants de décider si leurs propos peuvent être rendus publics et permettre de les identifier, ou s’ils préfèrent rester anonymes ou ne pas être cités du tout</a:t>
                      </a:r>
                      <a:r>
                        <a:rPr lang="en-GB" sz="1000" b="0" i="0" u="none" strike="noStrike" cap="none" dirty="0">
                          <a:latin typeface="Open Sans Light"/>
                          <a:ea typeface="Open Sans Light"/>
                          <a:cs typeface="Open Sans Light"/>
                          <a:sym typeface="Open Sans Light"/>
                        </a:rPr>
                        <a:t>. </a:t>
                      </a:r>
                      <a:endParaRPr sz="1600" u="none" strike="noStrike" cap="none" dirty="0"/>
                    </a:p>
                    <a:p>
                      <a:pPr marL="85725" marR="0" lvl="0" indent="-85725" algn="l" rtl="0">
                        <a:lnSpc>
                          <a:spcPct val="100000"/>
                        </a:lnSpc>
                        <a:spcBef>
                          <a:spcPts val="0"/>
                        </a:spcBef>
                        <a:spcAft>
                          <a:spcPts val="0"/>
                        </a:spcAft>
                        <a:buClr>
                          <a:srgbClr val="204669"/>
                        </a:buClr>
                        <a:buSzPts val="1000"/>
                        <a:buFont typeface="Arial"/>
                        <a:buChar char="•"/>
                      </a:pPr>
                      <a:r>
                        <a:rPr lang="fr-FR" sz="1000" b="0" i="0" u="none" strike="noStrike" cap="none" noProof="0" dirty="0">
                          <a:latin typeface="Open Sans Light"/>
                          <a:ea typeface="Open Sans Light"/>
                          <a:cs typeface="Open Sans Light"/>
                          <a:sym typeface="Open Sans Light"/>
                        </a:rPr>
                        <a:t>Vie privée : les participants doivent pouvoir s’exprimer dans un environnement rassurant et à l’abri des regards. Ils ne doivent jamais être contraints de fournir de renseignements les concernant s’ils ne le souhaitent pas. Les données doivent être anonymisées (lorsque le participant ne veut pas que les propos lui soient attribués), les informations d’identification personnelle doivent être supprimées et les données ne doivent pas pouvoir être associées à une personne en particulier.</a:t>
                      </a:r>
                    </a:p>
                    <a:p>
                      <a:pPr marL="85725" marR="0" lvl="0" indent="-85725" algn="l" rtl="0">
                        <a:lnSpc>
                          <a:spcPct val="100000"/>
                        </a:lnSpc>
                        <a:spcBef>
                          <a:spcPts val="0"/>
                        </a:spcBef>
                        <a:spcAft>
                          <a:spcPts val="0"/>
                        </a:spcAft>
                        <a:buClr>
                          <a:srgbClr val="204669"/>
                        </a:buClr>
                        <a:buSzPts val="1000"/>
                        <a:buFont typeface="Arial"/>
                        <a:buChar char="•"/>
                      </a:pPr>
                      <a:r>
                        <a:rPr lang="fr-FR" sz="1000" b="0" i="0" u="none" strike="noStrike" cap="none" noProof="0" dirty="0">
                          <a:latin typeface="Open Sans Light"/>
                          <a:ea typeface="Open Sans Light"/>
                          <a:cs typeface="Open Sans Light"/>
                          <a:sym typeface="Open Sans Light"/>
                        </a:rPr>
                        <a:t>Les données doivent être conservées en sécurité. </a:t>
                      </a:r>
                    </a:p>
                  </a:txBody>
                  <a:tcPr marL="108000" marR="65150" marT="36000" marB="36000">
                    <a:lnL w="9525" cap="flat" cmpd="sng">
                      <a:solidFill>
                        <a:srgbClr val="2F9C67"/>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2F9C67"/>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rgbClr val="EBF6F1"/>
        </a:solidFill>
        <a:effectLst/>
      </p:bgPr>
    </p:bg>
    <p:spTree>
      <p:nvGrpSpPr>
        <p:cNvPr id="1" name="Shape 192"/>
        <p:cNvGrpSpPr/>
        <p:nvPr/>
      </p:nvGrpSpPr>
      <p:grpSpPr>
        <a:xfrm>
          <a:off x="0" y="0"/>
          <a:ext cx="0" cy="0"/>
          <a:chOff x="0" y="0"/>
          <a:chExt cx="0" cy="0"/>
        </a:xfrm>
      </p:grpSpPr>
      <p:sp>
        <p:nvSpPr>
          <p:cNvPr id="193" name="Google Shape;193;g2e4ae3e0e7a_2_12"/>
          <p:cNvSpPr txBox="1">
            <a:spLocks noGrp="1"/>
          </p:cNvSpPr>
          <p:nvPr>
            <p:ph type="title"/>
          </p:nvPr>
        </p:nvSpPr>
        <p:spPr>
          <a:xfrm>
            <a:off x="628650" y="537795"/>
            <a:ext cx="7886700" cy="3417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en-GB" dirty="0"/>
              <a:t>PRINCIPES ÉTHIQUES CLÉS</a:t>
            </a:r>
            <a:endParaRPr dirty="0"/>
          </a:p>
        </p:txBody>
      </p:sp>
      <p:sp>
        <p:nvSpPr>
          <p:cNvPr id="194" name="Google Shape;194;g2e4ae3e0e7a_2_12"/>
          <p:cNvSpPr/>
          <p:nvPr/>
        </p:nvSpPr>
        <p:spPr>
          <a:xfrm>
            <a:off x="0" y="0"/>
            <a:ext cx="216000" cy="257190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5" name="Google Shape;195;g2e4ae3e0e7a_2_12"/>
          <p:cNvSpPr/>
          <p:nvPr/>
        </p:nvSpPr>
        <p:spPr>
          <a:xfrm>
            <a:off x="0" y="2571750"/>
            <a:ext cx="216000" cy="257190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aphicFrame>
        <p:nvGraphicFramePr>
          <p:cNvPr id="196" name="Google Shape;196;g2e4ae3e0e7a_2_12"/>
          <p:cNvGraphicFramePr/>
          <p:nvPr>
            <p:extLst>
              <p:ext uri="{D42A27DB-BD31-4B8C-83A1-F6EECF244321}">
                <p14:modId xmlns:p14="http://schemas.microsoft.com/office/powerpoint/2010/main" val="2759417828"/>
              </p:ext>
            </p:extLst>
          </p:nvPr>
        </p:nvGraphicFramePr>
        <p:xfrm>
          <a:off x="532550" y="1066488"/>
          <a:ext cx="7819450" cy="3736485"/>
        </p:xfrm>
        <a:graphic>
          <a:graphicData uri="http://schemas.openxmlformats.org/drawingml/2006/table">
            <a:tbl>
              <a:tblPr>
                <a:noFill/>
                <a:tableStyleId>{352530D0-F3DF-4B87-9E0A-21A77EB099CB}</a:tableStyleId>
              </a:tblPr>
              <a:tblGrid>
                <a:gridCol w="3909725">
                  <a:extLst>
                    <a:ext uri="{9D8B030D-6E8A-4147-A177-3AD203B41FA5}">
                      <a16:colId xmlns:a16="http://schemas.microsoft.com/office/drawing/2014/main" val="20000"/>
                    </a:ext>
                  </a:extLst>
                </a:gridCol>
                <a:gridCol w="3909725">
                  <a:extLst>
                    <a:ext uri="{9D8B030D-6E8A-4147-A177-3AD203B41FA5}">
                      <a16:colId xmlns:a16="http://schemas.microsoft.com/office/drawing/2014/main" val="20001"/>
                    </a:ext>
                  </a:extLst>
                </a:gridCol>
              </a:tblGrid>
              <a:tr h="584925">
                <a:tc>
                  <a:txBody>
                    <a:bodyPr/>
                    <a:lstStyle/>
                    <a:p>
                      <a:pPr marL="0" marR="0" lvl="0" indent="0" algn="l" rtl="0">
                        <a:lnSpc>
                          <a:spcPct val="100000"/>
                        </a:lnSpc>
                        <a:spcBef>
                          <a:spcPts val="0"/>
                        </a:spcBef>
                        <a:spcAft>
                          <a:spcPts val="0"/>
                        </a:spcAft>
                        <a:buClr>
                          <a:srgbClr val="000000"/>
                        </a:buClr>
                        <a:buSzPts val="1100"/>
                        <a:buFont typeface="Arial"/>
                        <a:buNone/>
                      </a:pPr>
                      <a:r>
                        <a:rPr lang="fr-FR" sz="1100" b="1" i="0" u="none" strike="noStrike" cap="none" noProof="0" dirty="0">
                          <a:solidFill>
                            <a:schemeClr val="lt1"/>
                          </a:solidFill>
                          <a:latin typeface="Montserrat SemiBold"/>
                          <a:ea typeface="Montserrat SemiBold"/>
                          <a:cs typeface="Montserrat SemiBold"/>
                          <a:sym typeface="Montserrat SemiBold"/>
                        </a:rPr>
                        <a:t>Principe éthique</a:t>
                      </a:r>
                    </a:p>
                  </a:txBody>
                  <a:tcPr marL="108000" marR="65150" marT="144000" marB="144000" anchor="ctr">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F9C67"/>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chemeClr val="lt1"/>
                          </a:solidFill>
                          <a:latin typeface="Montserrat SemiBold"/>
                          <a:ea typeface="Montserrat SemiBold"/>
                          <a:cs typeface="Montserrat SemiBold"/>
                          <a:sym typeface="Montserrat SemiBold"/>
                        </a:rPr>
                        <a:t>Application</a:t>
                      </a:r>
                      <a:endParaRPr sz="1600" u="none" strike="noStrike" cap="none" dirty="0"/>
                    </a:p>
                  </a:txBody>
                  <a:tcPr marL="108000" marR="65150" marT="144000" marB="144000" anchor="ctr">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F9C67"/>
                    </a:solidFill>
                  </a:tcPr>
                </a:tc>
                <a:extLst>
                  <a:ext uri="{0D108BD9-81ED-4DB2-BD59-A6C34878D82A}">
                    <a16:rowId xmlns:a16="http://schemas.microsoft.com/office/drawing/2014/main" val="10000"/>
                  </a:ext>
                </a:extLst>
              </a:tr>
              <a:tr h="1738075">
                <a:tc>
                  <a:txBody>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noProof="0" dirty="0">
                          <a:solidFill>
                            <a:srgbClr val="204669"/>
                          </a:solidFill>
                          <a:latin typeface="Montserrat SemiBold"/>
                          <a:ea typeface="Montserrat SemiBold"/>
                          <a:cs typeface="Montserrat SemiBold"/>
                          <a:sym typeface="Montserrat SemiBold"/>
                        </a:rPr>
                        <a:t>Ne pas nuire</a:t>
                      </a:r>
                      <a:endParaRPr lang="fr-FR" sz="1600" u="none" strike="noStrike" cap="none" noProof="0" dirty="0"/>
                    </a:p>
                    <a:p>
                      <a:pPr marL="93662" marR="0" lvl="0" indent="-93662" algn="l" rtl="0">
                        <a:lnSpc>
                          <a:spcPct val="100000"/>
                        </a:lnSpc>
                        <a:spcBef>
                          <a:spcPts val="0"/>
                        </a:spcBef>
                        <a:spcAft>
                          <a:spcPts val="0"/>
                        </a:spcAft>
                        <a:buClr>
                          <a:srgbClr val="204669"/>
                        </a:buClr>
                        <a:buSzPts val="1000"/>
                        <a:buFont typeface="Arial"/>
                        <a:buChar char="•"/>
                      </a:pPr>
                      <a:r>
                        <a:rPr lang="fr-FR" sz="1000" b="0" i="0" u="none" strike="noStrike" cap="none" noProof="0" dirty="0">
                          <a:solidFill>
                            <a:srgbClr val="000000"/>
                          </a:solidFill>
                          <a:latin typeface="Open Sans Light"/>
                          <a:ea typeface="Open Sans Light"/>
                          <a:cs typeface="Open Sans Light"/>
                          <a:sym typeface="Open Sans Light"/>
                        </a:rPr>
                        <a:t>Une évaluation ne doit entraîner aucun effet néfaste pour les participants.</a:t>
                      </a:r>
                      <a:endParaRPr lang="fr-FR" sz="1600" u="none" strike="noStrike" cap="none" noProof="0" dirty="0"/>
                    </a:p>
                    <a:p>
                      <a:pPr marL="93662" marR="0" lvl="0" indent="-93662" algn="l" rtl="0">
                        <a:lnSpc>
                          <a:spcPct val="100000"/>
                        </a:lnSpc>
                        <a:spcBef>
                          <a:spcPts val="0"/>
                        </a:spcBef>
                        <a:spcAft>
                          <a:spcPts val="0"/>
                        </a:spcAft>
                        <a:buClr>
                          <a:srgbClr val="204669"/>
                        </a:buClr>
                        <a:buSzPts val="1000"/>
                        <a:buFont typeface="Arial"/>
                        <a:buChar char="•"/>
                      </a:pPr>
                      <a:r>
                        <a:rPr lang="fr-FR" sz="1000" b="0" i="0" u="none" strike="noStrike" cap="none" noProof="0" dirty="0">
                          <a:solidFill>
                            <a:srgbClr val="000000"/>
                          </a:solidFill>
                          <a:latin typeface="Open Sans Light"/>
                          <a:ea typeface="Open Sans Light"/>
                          <a:cs typeface="Open Sans Light"/>
                          <a:sym typeface="Open Sans Light"/>
                        </a:rPr>
                        <a:t>De plus, ceux-ci doivent retirer un avantage de leur participation. Il convient de se poser des questions telles que : les avantages doivent-ils être d’ordre social ou personnel ? Qui doit décider ce que seront ces avantages ?</a:t>
                      </a:r>
                    </a:p>
                    <a:p>
                      <a:pPr marL="93662" marR="0" lvl="0" indent="-93662" algn="l" rtl="0">
                        <a:lnSpc>
                          <a:spcPct val="100000"/>
                        </a:lnSpc>
                        <a:spcBef>
                          <a:spcPts val="0"/>
                        </a:spcBef>
                        <a:spcAft>
                          <a:spcPts val="0"/>
                        </a:spcAft>
                        <a:buClr>
                          <a:srgbClr val="204669"/>
                        </a:buClr>
                        <a:buSzPts val="1000"/>
                        <a:buFont typeface="Arial"/>
                        <a:buChar char="•"/>
                      </a:pPr>
                      <a:r>
                        <a:rPr lang="fr-FR" sz="1000" u="none" strike="noStrike" cap="none" noProof="0" dirty="0">
                          <a:latin typeface="Open Sans Light"/>
                          <a:ea typeface="Open Sans Light"/>
                          <a:cs typeface="Open Sans Light"/>
                          <a:sym typeface="Open Sans Light"/>
                        </a:rPr>
                        <a:t>L’évaluation doit être nécessaire et utile </a:t>
                      </a:r>
                      <a:r>
                        <a:rPr lang="fr-FR" sz="1000" b="0" i="0" u="none" strike="noStrike" cap="none" noProof="0" dirty="0">
                          <a:solidFill>
                            <a:srgbClr val="000000"/>
                          </a:solidFill>
                          <a:latin typeface="Open Sans Light"/>
                          <a:ea typeface="Open Sans Light"/>
                          <a:cs typeface="Open Sans Light"/>
                          <a:sym typeface="Open Sans Light"/>
                        </a:rPr>
                        <a:t>– </a:t>
                      </a:r>
                      <a:r>
                        <a:rPr lang="fr-FR" sz="1000" u="none" strike="noStrike" cap="none" noProof="0" dirty="0">
                          <a:latin typeface="Open Sans Light"/>
                          <a:ea typeface="Open Sans Light"/>
                          <a:cs typeface="Open Sans Light"/>
                          <a:sym typeface="Open Sans Light"/>
                        </a:rPr>
                        <a:t>elle doit être originale et contribuer à l’intérêt général.</a:t>
                      </a:r>
                      <a:r>
                        <a:rPr lang="en-GB" sz="1000" b="0" i="0" u="none" strike="noStrike" cap="none" dirty="0">
                          <a:solidFill>
                            <a:srgbClr val="000000"/>
                          </a:solidFill>
                          <a:latin typeface="Open Sans Light"/>
                          <a:ea typeface="Open Sans Light"/>
                          <a:cs typeface="Open Sans Light"/>
                          <a:sym typeface="Open Sans Light"/>
                        </a:rPr>
                        <a:t> </a:t>
                      </a:r>
                      <a:endParaRPr sz="1600" u="none" strike="noStrike" cap="none" dirty="0"/>
                    </a:p>
                  </a:txBody>
                  <a:tcPr marL="108000" marR="65150" marT="144000" marB="144000">
                    <a:lnL w="9525" cap="flat" cmpd="sng">
                      <a:solidFill>
                        <a:srgbClr val="000000">
                          <a:alpha val="0"/>
                        </a:srgbClr>
                      </a:solidFill>
                      <a:prstDash val="solid"/>
                      <a:round/>
                      <a:headEnd type="none" w="sm" len="sm"/>
                      <a:tailEnd type="none" w="sm" len="sm"/>
                    </a:lnL>
                    <a:lnR w="9525" cap="flat" cmpd="sng">
                      <a:solidFill>
                        <a:srgbClr val="2F9C67"/>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2F9C6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b="1" i="0" u="none" strike="noStrike" cap="none" noProof="0" dirty="0">
                          <a:solidFill>
                            <a:srgbClr val="204669"/>
                          </a:solidFill>
                          <a:latin typeface="Montserrat SemiBold"/>
                          <a:ea typeface="Montserrat SemiBold"/>
                          <a:cs typeface="Montserrat SemiBold"/>
                          <a:sym typeface="Montserrat SemiBold"/>
                        </a:rPr>
                        <a:t>Évaluation du rapport risques-avantages</a:t>
                      </a:r>
                      <a:endParaRPr lang="fr-FR" sz="1600" u="none" strike="noStrike" cap="none" noProof="0" dirty="0"/>
                    </a:p>
                    <a:p>
                      <a:pPr marL="93662" marR="0" lvl="0" indent="-92075" algn="l" rtl="0">
                        <a:lnSpc>
                          <a:spcPct val="100000"/>
                        </a:lnSpc>
                        <a:spcBef>
                          <a:spcPts val="0"/>
                        </a:spcBef>
                        <a:spcAft>
                          <a:spcPts val="0"/>
                        </a:spcAft>
                        <a:buClr>
                          <a:srgbClr val="204669"/>
                        </a:buClr>
                        <a:buSzPts val="1000"/>
                        <a:buFont typeface="Arial"/>
                        <a:buChar char="•"/>
                      </a:pPr>
                      <a:r>
                        <a:rPr lang="fr-FR" sz="1000" b="0" i="0" u="none" strike="noStrike" cap="none" noProof="0" dirty="0">
                          <a:latin typeface="Open Sans Light"/>
                          <a:ea typeface="Open Sans Light"/>
                          <a:cs typeface="Open Sans Light"/>
                          <a:sym typeface="Open Sans Light"/>
                        </a:rPr>
                        <a:t>Il convient d’évaluer étape par étape la nature des risques et des avantages découlant de l’évaluation.</a:t>
                      </a:r>
                    </a:p>
                    <a:p>
                      <a:pPr marL="93662" marR="0" lvl="0" indent="-92075" algn="l" rtl="0">
                        <a:lnSpc>
                          <a:spcPct val="100000"/>
                        </a:lnSpc>
                        <a:spcBef>
                          <a:spcPts val="0"/>
                        </a:spcBef>
                        <a:spcAft>
                          <a:spcPts val="0"/>
                        </a:spcAft>
                        <a:buClr>
                          <a:srgbClr val="204669"/>
                        </a:buClr>
                        <a:buSzPts val="1000"/>
                        <a:buFont typeface="Arial"/>
                        <a:buChar char="•"/>
                      </a:pPr>
                      <a:r>
                        <a:rPr lang="fr-FR" sz="1000" b="0" i="0" u="none" strike="noStrike" cap="none" noProof="0" dirty="0">
                          <a:latin typeface="Open Sans Light"/>
                          <a:ea typeface="Open Sans Light"/>
                          <a:cs typeface="Open Sans Light"/>
                          <a:sym typeface="Open Sans Light"/>
                        </a:rPr>
                        <a:t>Un « risque » est la probabilité qu’une personne ou une communauté subisse des conséquences néfastes (atteintes physiques ou psychologiques, préjudices sociaux ou économiques) du fait de sa participation à une enquête.</a:t>
                      </a:r>
                    </a:p>
                    <a:p>
                      <a:pPr marL="93662" marR="0" lvl="0" indent="-92075" algn="l" rtl="0">
                        <a:lnSpc>
                          <a:spcPct val="100000"/>
                        </a:lnSpc>
                        <a:spcBef>
                          <a:spcPts val="0"/>
                        </a:spcBef>
                        <a:spcAft>
                          <a:spcPts val="0"/>
                        </a:spcAft>
                        <a:buClr>
                          <a:srgbClr val="204669"/>
                        </a:buClr>
                        <a:buSzPts val="1000"/>
                        <a:buFont typeface="Arial"/>
                        <a:buChar char="•"/>
                      </a:pPr>
                      <a:r>
                        <a:rPr lang="fr-FR" sz="1000" b="0" i="0" u="none" strike="noStrike" cap="none" dirty="0">
                          <a:latin typeface="Open Sans Light"/>
                          <a:ea typeface="Open Sans Light"/>
                          <a:cs typeface="Open Sans Light"/>
                          <a:sym typeface="Open Sans Light"/>
                        </a:rPr>
                        <a:t>Les avantages potentiels des travaux envisagés doivent être supérieurs à la probabilité et à la gravité des risques.</a:t>
                      </a:r>
                      <a:endParaRPr lang="fr-FR" sz="1600" u="none" strike="noStrike" cap="none" dirty="0"/>
                    </a:p>
                    <a:p>
                      <a:pPr marL="93662" marR="0" lvl="0" indent="-92075" algn="l" rtl="0">
                        <a:lnSpc>
                          <a:spcPct val="100000"/>
                        </a:lnSpc>
                        <a:spcBef>
                          <a:spcPts val="0"/>
                        </a:spcBef>
                        <a:spcAft>
                          <a:spcPts val="0"/>
                        </a:spcAft>
                        <a:buClr>
                          <a:srgbClr val="204669"/>
                        </a:buClr>
                        <a:buSzPts val="1000"/>
                        <a:buFont typeface="Arial"/>
                        <a:buChar char="•"/>
                      </a:pPr>
                      <a:r>
                        <a:rPr lang="fr-FR" sz="1000" b="0" i="0" u="none" strike="noStrike" cap="none" dirty="0">
                          <a:latin typeface="Open Sans Light"/>
                          <a:ea typeface="Open Sans Light"/>
                          <a:cs typeface="Open Sans Light"/>
                          <a:sym typeface="Open Sans Light"/>
                        </a:rPr>
                        <a:t>Pour plus de renseignements, cliquez </a:t>
                      </a:r>
                      <a:r>
                        <a:rPr lang="fr-FR" sz="1000" b="0" i="0" u="sng" strike="noStrike" cap="none" dirty="0">
                          <a:solidFill>
                            <a:schemeClr val="hlink"/>
                          </a:solidFill>
                          <a:latin typeface="Open Sans Light"/>
                          <a:ea typeface="Open Sans Light"/>
                          <a:cs typeface="Open Sans Light"/>
                          <a:sym typeface="Open Sans Light"/>
                          <a:hlinkClick r:id="rId3"/>
                        </a:rPr>
                        <a:t>ici</a:t>
                      </a:r>
                      <a:r>
                        <a:rPr lang="fr-FR" sz="1000" b="0" i="0" u="none" strike="noStrike" cap="none" dirty="0">
                          <a:latin typeface="Open Sans Light"/>
                          <a:ea typeface="Open Sans Light"/>
                          <a:cs typeface="Open Sans Light"/>
                          <a:sym typeface="Open Sans Light"/>
                        </a:rPr>
                        <a:t>. </a:t>
                      </a:r>
                      <a:endParaRPr lang="fr-FR" sz="1000" b="0" i="0" u="sng" strike="noStrike" cap="none" dirty="0">
                        <a:solidFill>
                          <a:srgbClr val="204669"/>
                        </a:solidFill>
                        <a:latin typeface="Open Sans Light"/>
                        <a:ea typeface="Open Sans Light"/>
                        <a:cs typeface="Open Sans Light"/>
                        <a:sym typeface="Open Sans Light"/>
                      </a:endParaRPr>
                    </a:p>
                  </a:txBody>
                  <a:tcPr marL="108000" marR="65150" marT="144000" marB="144000">
                    <a:lnL w="9525" cap="flat" cmpd="sng">
                      <a:solidFill>
                        <a:srgbClr val="2F9C67"/>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2F9C67"/>
                      </a:solidFill>
                      <a:prstDash val="solid"/>
                      <a:round/>
                      <a:headEnd type="none" w="sm" len="sm"/>
                      <a:tailEnd type="none" w="sm" len="sm"/>
                    </a:lnB>
                  </a:tcPr>
                </a:tc>
                <a:extLst>
                  <a:ext uri="{0D108BD9-81ED-4DB2-BD59-A6C34878D82A}">
                    <a16:rowId xmlns:a16="http://schemas.microsoft.com/office/drawing/2014/main" val="10001"/>
                  </a:ext>
                </a:extLst>
              </a:tr>
              <a:tr h="1234900">
                <a:tc>
                  <a:txBody>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noProof="0" dirty="0">
                          <a:solidFill>
                            <a:srgbClr val="204669"/>
                          </a:solidFill>
                          <a:latin typeface="Montserrat SemiBold"/>
                          <a:ea typeface="Montserrat SemiBold"/>
                          <a:cs typeface="Montserrat SemiBold"/>
                          <a:sym typeface="Montserrat SemiBold"/>
                        </a:rPr>
                        <a:t>Justice</a:t>
                      </a:r>
                      <a:endParaRPr lang="fr-FR" sz="1600" u="none" strike="noStrike" cap="none" noProof="0" dirty="0"/>
                    </a:p>
                    <a:p>
                      <a:pPr marL="93662" marR="0" lvl="0" indent="-93662" algn="l" rtl="0">
                        <a:lnSpc>
                          <a:spcPct val="100000"/>
                        </a:lnSpc>
                        <a:spcBef>
                          <a:spcPts val="0"/>
                        </a:spcBef>
                        <a:spcAft>
                          <a:spcPts val="0"/>
                        </a:spcAft>
                        <a:buClr>
                          <a:srgbClr val="204669"/>
                        </a:buClr>
                        <a:buSzPts val="1000"/>
                        <a:buFont typeface="Arial"/>
                        <a:buChar char="•"/>
                      </a:pPr>
                      <a:r>
                        <a:rPr lang="fr-FR" sz="1000" b="0" i="0" u="none" strike="noStrike" cap="none" noProof="0" dirty="0">
                          <a:solidFill>
                            <a:srgbClr val="000000"/>
                          </a:solidFill>
                          <a:latin typeface="Open Sans Light"/>
                          <a:ea typeface="Open Sans Light"/>
                          <a:cs typeface="Open Sans Light"/>
                          <a:sym typeface="Open Sans Light"/>
                        </a:rPr>
                        <a:t>Les personnes doivent être traitées sur un pied d’égalité, de manière équitable et dans le respect de leurs droits.</a:t>
                      </a:r>
                    </a:p>
                    <a:p>
                      <a:pPr marL="93662" marR="0" lvl="0" indent="-93662" algn="l" rtl="0">
                        <a:lnSpc>
                          <a:spcPct val="100000"/>
                        </a:lnSpc>
                        <a:spcBef>
                          <a:spcPts val="0"/>
                        </a:spcBef>
                        <a:spcAft>
                          <a:spcPts val="0"/>
                        </a:spcAft>
                        <a:buClr>
                          <a:srgbClr val="204669"/>
                        </a:buClr>
                        <a:buSzPts val="1000"/>
                        <a:buFont typeface="Arial"/>
                        <a:buChar char="•"/>
                      </a:pPr>
                      <a:r>
                        <a:rPr lang="fr-FR" sz="1000" b="0" i="0" u="none" strike="noStrike" cap="none" noProof="0" dirty="0">
                          <a:solidFill>
                            <a:srgbClr val="000000"/>
                          </a:solidFill>
                          <a:latin typeface="Open Sans Light"/>
                          <a:ea typeface="Open Sans Light"/>
                          <a:cs typeface="Open Sans Light"/>
                          <a:sym typeface="Open Sans Light"/>
                        </a:rPr>
                        <a:t>Les risques découlant de la recherche doivent être négligeables</a:t>
                      </a:r>
                    </a:p>
                  </a:txBody>
                  <a:tcPr marL="108000" marR="65150" marT="144000" marB="144000">
                    <a:lnL w="9525" cap="flat" cmpd="sng">
                      <a:solidFill>
                        <a:srgbClr val="000000">
                          <a:alpha val="0"/>
                        </a:srgbClr>
                      </a:solidFill>
                      <a:prstDash val="solid"/>
                      <a:round/>
                      <a:headEnd type="none" w="sm" len="sm"/>
                      <a:tailEnd type="none" w="sm" len="sm"/>
                    </a:lnL>
                    <a:lnR w="9525" cap="flat" cmpd="sng">
                      <a:solidFill>
                        <a:srgbClr val="2F9C67"/>
                      </a:solidFill>
                      <a:prstDash val="solid"/>
                      <a:round/>
                      <a:headEnd type="none" w="sm" len="sm"/>
                      <a:tailEnd type="none" w="sm" len="sm"/>
                    </a:lnR>
                    <a:lnT w="9525" cap="flat" cmpd="sng">
                      <a:solidFill>
                        <a:srgbClr val="2F9C67"/>
                      </a:solidFill>
                      <a:prstDash val="solid"/>
                      <a:round/>
                      <a:headEnd type="none" w="sm" len="sm"/>
                      <a:tailEnd type="none" w="sm" len="sm"/>
                    </a:lnT>
                    <a:lnB w="9525" cap="flat" cmpd="sng">
                      <a:solidFill>
                        <a:srgbClr val="2F9C6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noProof="0" dirty="0">
                          <a:solidFill>
                            <a:srgbClr val="204669"/>
                          </a:solidFill>
                          <a:latin typeface="Montserrat SemiBold"/>
                          <a:ea typeface="Montserrat SemiBold"/>
                          <a:cs typeface="Montserrat SemiBold"/>
                          <a:sym typeface="Montserrat SemiBold"/>
                        </a:rPr>
                        <a:t>Sélection des participants</a:t>
                      </a:r>
                      <a:endParaRPr lang="fr-FR" sz="1600" u="none" strike="noStrike" cap="none" noProof="0" dirty="0"/>
                    </a:p>
                    <a:p>
                      <a:pPr marL="93662" marR="0" lvl="0" indent="-93662" algn="l" rtl="0">
                        <a:lnSpc>
                          <a:spcPct val="100000"/>
                        </a:lnSpc>
                        <a:spcBef>
                          <a:spcPts val="0"/>
                        </a:spcBef>
                        <a:spcAft>
                          <a:spcPts val="0"/>
                        </a:spcAft>
                        <a:buClr>
                          <a:srgbClr val="204669"/>
                        </a:buClr>
                        <a:buSzPts val="1000"/>
                        <a:buFont typeface="Arial"/>
                        <a:buChar char="•"/>
                      </a:pPr>
                      <a:r>
                        <a:rPr lang="fr-FR" sz="1000" b="0" i="0" u="none" strike="noStrike" cap="none" noProof="0" dirty="0">
                          <a:solidFill>
                            <a:srgbClr val="000000"/>
                          </a:solidFill>
                          <a:latin typeface="Open Sans Light"/>
                          <a:ea typeface="Open Sans Light"/>
                          <a:cs typeface="Open Sans Light"/>
                          <a:sym typeface="Open Sans Light"/>
                        </a:rPr>
                        <a:t>Dans la mesure du possible, l’éventail des personnes sélectionnées doit être aussi large que possible ; tenez compte, notamment, du genre, de l’origine ethnique et des groupes marginalisés. </a:t>
                      </a:r>
                    </a:p>
                    <a:p>
                      <a:pPr marL="93662" marR="0" lvl="0" indent="-93662" algn="l" rtl="0">
                        <a:lnSpc>
                          <a:spcPct val="100000"/>
                        </a:lnSpc>
                        <a:spcBef>
                          <a:spcPts val="0"/>
                        </a:spcBef>
                        <a:spcAft>
                          <a:spcPts val="0"/>
                        </a:spcAft>
                        <a:buClr>
                          <a:srgbClr val="204669"/>
                        </a:buClr>
                        <a:buSzPts val="1000"/>
                        <a:buFont typeface="Arial"/>
                        <a:buChar char="•"/>
                      </a:pPr>
                      <a:r>
                        <a:rPr lang="fr-FR" sz="1000" b="0" i="0" u="none" strike="noStrike" cap="none" dirty="0">
                          <a:solidFill>
                            <a:srgbClr val="000000"/>
                          </a:solidFill>
                          <a:latin typeface="Open Sans Light"/>
                          <a:ea typeface="Open Sans Light"/>
                          <a:cs typeface="Open Sans Light"/>
                          <a:sym typeface="Open Sans Light"/>
                        </a:rPr>
                        <a:t>Veillez à identifier et à inclure les groupes particulièrement vulnérables aux effets de la crise </a:t>
                      </a:r>
                      <a:r>
                        <a:rPr lang="fr-FR" sz="1000" u="none" strike="noStrike" cap="none" dirty="0">
                          <a:latin typeface="Open Sans Light"/>
                          <a:ea typeface="Open Sans Light"/>
                          <a:cs typeface="Open Sans Light"/>
                          <a:sym typeface="Open Sans Light"/>
                        </a:rPr>
                        <a:t>visée par l’intervention.</a:t>
                      </a:r>
                    </a:p>
                  </a:txBody>
                  <a:tcPr marL="108000" marR="65150" marT="144000" marB="144000">
                    <a:lnL w="9525" cap="flat" cmpd="sng">
                      <a:solidFill>
                        <a:srgbClr val="2F9C67"/>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2F9C67"/>
                      </a:solidFill>
                      <a:prstDash val="solid"/>
                      <a:round/>
                      <a:headEnd type="none" w="sm" len="sm"/>
                      <a:tailEnd type="none" w="sm" len="sm"/>
                    </a:lnT>
                    <a:lnB w="9525" cap="flat" cmpd="sng">
                      <a:solidFill>
                        <a:srgbClr val="2F9C67"/>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EBF6F1"/>
        </a:solidFill>
        <a:effectLst/>
      </p:bgPr>
    </p:bg>
    <p:spTree>
      <p:nvGrpSpPr>
        <p:cNvPr id="1" name="Shape 200"/>
        <p:cNvGrpSpPr/>
        <p:nvPr/>
      </p:nvGrpSpPr>
      <p:grpSpPr>
        <a:xfrm>
          <a:off x="0" y="0"/>
          <a:ext cx="0" cy="0"/>
          <a:chOff x="0" y="0"/>
          <a:chExt cx="0" cy="0"/>
        </a:xfrm>
      </p:grpSpPr>
      <p:sp>
        <p:nvSpPr>
          <p:cNvPr id="201" name="Google Shape;201;g2e4ae3e0e7a_2_19"/>
          <p:cNvSpPr txBox="1">
            <a:spLocks noGrp="1"/>
          </p:cNvSpPr>
          <p:nvPr>
            <p:ph type="title"/>
          </p:nvPr>
        </p:nvSpPr>
        <p:spPr>
          <a:xfrm>
            <a:off x="628650" y="252525"/>
            <a:ext cx="6894003" cy="590891"/>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dirty="0"/>
              <a:t>DIFFICULTÉS LIÉES À L’APPLICATION DES PRINCIPES ÉTHIQUES</a:t>
            </a:r>
          </a:p>
        </p:txBody>
      </p:sp>
      <p:sp>
        <p:nvSpPr>
          <p:cNvPr id="202" name="Google Shape;202;g2e4ae3e0e7a_2_19"/>
          <p:cNvSpPr/>
          <p:nvPr/>
        </p:nvSpPr>
        <p:spPr>
          <a:xfrm>
            <a:off x="0" y="0"/>
            <a:ext cx="216000" cy="257190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3" name="Google Shape;203;g2e4ae3e0e7a_2_19"/>
          <p:cNvSpPr/>
          <p:nvPr/>
        </p:nvSpPr>
        <p:spPr>
          <a:xfrm>
            <a:off x="0" y="2571750"/>
            <a:ext cx="216000" cy="257190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nvGrpSpPr>
          <p:cNvPr id="204" name="Google Shape;204;g2e4ae3e0e7a_2_19"/>
          <p:cNvGrpSpPr/>
          <p:nvPr/>
        </p:nvGrpSpPr>
        <p:grpSpPr>
          <a:xfrm>
            <a:off x="1115607" y="1669712"/>
            <a:ext cx="5820000" cy="2328033"/>
            <a:chOff x="1115607" y="1669712"/>
            <a:chExt cx="5820000" cy="2328033"/>
          </a:xfrm>
        </p:grpSpPr>
        <p:sp>
          <p:nvSpPr>
            <p:cNvPr id="205" name="Google Shape;205;g2e4ae3e0e7a_2_19"/>
            <p:cNvSpPr/>
            <p:nvPr/>
          </p:nvSpPr>
          <p:spPr>
            <a:xfrm>
              <a:off x="1115607" y="1859913"/>
              <a:ext cx="5820000" cy="402900"/>
            </a:xfrm>
            <a:prstGeom prst="rect">
              <a:avLst/>
            </a:prstGeom>
            <a:noFill/>
            <a:ln w="9525" cap="flat" cmpd="sng">
              <a:solidFill>
                <a:srgbClr val="2F9C67"/>
              </a:solidFill>
              <a:prstDash val="solid"/>
              <a:miter lim="800000"/>
              <a:headEnd type="none" w="sm" len="sm"/>
              <a:tailEnd type="none" w="sm" len="sm"/>
            </a:ln>
          </p:spPr>
          <p:txBody>
            <a:bodyPr spcFirstLastPara="1" wrap="square" lIns="108000" tIns="108000" rIns="36000" bIns="1080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204669"/>
                </a:solidFill>
                <a:latin typeface="Montserrat SemiBold"/>
                <a:ea typeface="Montserrat SemiBold"/>
                <a:cs typeface="Montserrat SemiBold"/>
                <a:sym typeface="Montserrat SemiBold"/>
              </a:endParaRPr>
            </a:p>
          </p:txBody>
        </p:sp>
        <p:sp>
          <p:nvSpPr>
            <p:cNvPr id="206" name="Google Shape;206;g2e4ae3e0e7a_2_19"/>
            <p:cNvSpPr/>
            <p:nvPr/>
          </p:nvSpPr>
          <p:spPr>
            <a:xfrm>
              <a:off x="1319672" y="1669712"/>
              <a:ext cx="3387300" cy="402900"/>
            </a:xfrm>
            <a:prstGeom prst="rect">
              <a:avLst/>
            </a:prstGeom>
            <a:solidFill>
              <a:srgbClr val="204669"/>
            </a:solidFill>
            <a:ln w="9525" cap="flat" cmpd="sng">
              <a:solidFill>
                <a:srgbClr val="204669"/>
              </a:solidFill>
              <a:prstDash val="solid"/>
              <a:miter lim="800000"/>
              <a:headEnd type="none" w="sm" len="sm"/>
              <a:tailEnd type="none" w="sm" len="sm"/>
            </a:ln>
          </p:spPr>
          <p:txBody>
            <a:bodyPr spcFirstLastPara="1" wrap="square" lIns="108000" tIns="108000" rIns="36000" bIns="1080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1" i="0" u="none" strike="noStrike" cap="none" dirty="0">
                  <a:solidFill>
                    <a:schemeClr val="lt1"/>
                  </a:solidFill>
                  <a:latin typeface="Montserrat SemiBold"/>
                  <a:ea typeface="Montserrat SemiBold"/>
                  <a:cs typeface="Montserrat SemiBold"/>
                  <a:sym typeface="Montserrat SemiBold"/>
                </a:rPr>
                <a:t>Ne pas nuire</a:t>
              </a:r>
              <a:endParaRPr lang="fr-FR" sz="1400" b="0" i="0" u="none" strike="noStrike" cap="none" dirty="0">
                <a:solidFill>
                  <a:srgbClr val="000000"/>
                </a:solidFill>
                <a:latin typeface="Arial"/>
                <a:ea typeface="Arial"/>
                <a:cs typeface="Arial"/>
                <a:sym typeface="Arial"/>
              </a:endParaRPr>
            </a:p>
          </p:txBody>
        </p:sp>
        <p:sp>
          <p:nvSpPr>
            <p:cNvPr id="207" name="Google Shape;207;g2e4ae3e0e7a_2_19"/>
            <p:cNvSpPr/>
            <p:nvPr/>
          </p:nvSpPr>
          <p:spPr>
            <a:xfrm>
              <a:off x="1115607" y="2669850"/>
              <a:ext cx="5820000" cy="402900"/>
            </a:xfrm>
            <a:prstGeom prst="rect">
              <a:avLst/>
            </a:prstGeom>
            <a:noFill/>
            <a:ln w="9525" cap="flat" cmpd="sng">
              <a:solidFill>
                <a:srgbClr val="2F9C67"/>
              </a:solidFill>
              <a:prstDash val="solid"/>
              <a:miter lim="800000"/>
              <a:headEnd type="none" w="sm" len="sm"/>
              <a:tailEnd type="none" w="sm" len="sm"/>
            </a:ln>
          </p:spPr>
          <p:txBody>
            <a:bodyPr spcFirstLastPara="1" wrap="square" lIns="108000" tIns="108000" rIns="36000" bIns="1080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204669"/>
                </a:solidFill>
                <a:latin typeface="Montserrat SemiBold"/>
                <a:ea typeface="Montserrat SemiBold"/>
                <a:cs typeface="Montserrat SemiBold"/>
                <a:sym typeface="Montserrat SemiBold"/>
              </a:endParaRPr>
            </a:p>
          </p:txBody>
        </p:sp>
        <p:sp>
          <p:nvSpPr>
            <p:cNvPr id="208" name="Google Shape;208;g2e4ae3e0e7a_2_19"/>
            <p:cNvSpPr/>
            <p:nvPr/>
          </p:nvSpPr>
          <p:spPr>
            <a:xfrm>
              <a:off x="1319672" y="2479649"/>
              <a:ext cx="3387300" cy="402900"/>
            </a:xfrm>
            <a:prstGeom prst="rect">
              <a:avLst/>
            </a:prstGeom>
            <a:solidFill>
              <a:srgbClr val="204669"/>
            </a:solidFill>
            <a:ln w="9525" cap="flat" cmpd="sng">
              <a:solidFill>
                <a:srgbClr val="204669"/>
              </a:solidFill>
              <a:prstDash val="solid"/>
              <a:miter lim="800000"/>
              <a:headEnd type="none" w="sm" len="sm"/>
              <a:tailEnd type="none" w="sm" len="sm"/>
            </a:ln>
          </p:spPr>
          <p:txBody>
            <a:bodyPr spcFirstLastPara="1" wrap="square" lIns="108000" tIns="108000" rIns="36000" bIns="1080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1" i="0" u="none" strike="noStrike" cap="none" dirty="0">
                  <a:solidFill>
                    <a:schemeClr val="lt1"/>
                  </a:solidFill>
                  <a:latin typeface="Montserrat SemiBold"/>
                  <a:ea typeface="Montserrat SemiBold"/>
                  <a:cs typeface="Montserrat SemiBold"/>
                  <a:sym typeface="Montserrat SemiBold"/>
                </a:rPr>
                <a:t>Consentement éclairé</a:t>
              </a:r>
              <a:endParaRPr lang="fr-FR" sz="1400" b="0" i="0" u="none" strike="noStrike" cap="none" dirty="0">
                <a:solidFill>
                  <a:srgbClr val="000000"/>
                </a:solidFill>
                <a:latin typeface="Arial"/>
                <a:ea typeface="Arial"/>
                <a:cs typeface="Arial"/>
                <a:sym typeface="Arial"/>
              </a:endParaRPr>
            </a:p>
          </p:txBody>
        </p:sp>
        <p:sp>
          <p:nvSpPr>
            <p:cNvPr id="209" name="Google Shape;209;g2e4ae3e0e7a_2_19"/>
            <p:cNvSpPr/>
            <p:nvPr/>
          </p:nvSpPr>
          <p:spPr>
            <a:xfrm>
              <a:off x="1115607" y="3594845"/>
              <a:ext cx="5820000" cy="402900"/>
            </a:xfrm>
            <a:prstGeom prst="rect">
              <a:avLst/>
            </a:prstGeom>
            <a:noFill/>
            <a:ln w="9525" cap="flat" cmpd="sng">
              <a:solidFill>
                <a:srgbClr val="2F9C67"/>
              </a:solidFill>
              <a:prstDash val="solid"/>
              <a:miter lim="800000"/>
              <a:headEnd type="none" w="sm" len="sm"/>
              <a:tailEnd type="none" w="sm" len="sm"/>
            </a:ln>
          </p:spPr>
          <p:txBody>
            <a:bodyPr spcFirstLastPara="1" wrap="square" lIns="108000" tIns="108000" rIns="36000" bIns="1080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204669"/>
                </a:solidFill>
                <a:latin typeface="Montserrat SemiBold"/>
                <a:ea typeface="Montserrat SemiBold"/>
                <a:cs typeface="Montserrat SemiBold"/>
                <a:sym typeface="Montserrat SemiBold"/>
              </a:endParaRPr>
            </a:p>
          </p:txBody>
        </p:sp>
        <p:sp>
          <p:nvSpPr>
            <p:cNvPr id="210" name="Google Shape;210;g2e4ae3e0e7a_2_19"/>
            <p:cNvSpPr/>
            <p:nvPr/>
          </p:nvSpPr>
          <p:spPr>
            <a:xfrm>
              <a:off x="1319672" y="3404644"/>
              <a:ext cx="3387300" cy="402900"/>
            </a:xfrm>
            <a:prstGeom prst="rect">
              <a:avLst/>
            </a:prstGeom>
            <a:solidFill>
              <a:srgbClr val="204669"/>
            </a:solidFill>
            <a:ln w="9525" cap="flat" cmpd="sng">
              <a:solidFill>
                <a:srgbClr val="204669"/>
              </a:solidFill>
              <a:prstDash val="solid"/>
              <a:miter lim="800000"/>
              <a:headEnd type="none" w="sm" len="sm"/>
              <a:tailEnd type="none" w="sm" len="sm"/>
            </a:ln>
          </p:spPr>
          <p:txBody>
            <a:bodyPr spcFirstLastPara="1" wrap="square" lIns="108000" tIns="108000" rIns="36000" bIns="108000" anchor="ctr" anchorCtr="0">
              <a:noAutofit/>
            </a:bodyPr>
            <a:lstStyle/>
            <a:p>
              <a:pPr marL="0" marR="0" lvl="0" indent="0" algn="l">
                <a:lnSpc>
                  <a:spcPct val="100000"/>
                </a:lnSpc>
                <a:spcBef>
                  <a:spcPts val="0"/>
                </a:spcBef>
                <a:spcAft>
                  <a:spcPts val="0"/>
                </a:spcAft>
                <a:buClr>
                  <a:srgbClr val="000000"/>
                </a:buClr>
                <a:buSzPts val="1200"/>
                <a:buFont typeface="Arial"/>
                <a:buNone/>
              </a:pPr>
              <a:r>
                <a:rPr lang="fr-FR" sz="1200" b="1" i="0" u="none" strike="noStrike" cap="none" dirty="0">
                  <a:solidFill>
                    <a:schemeClr val="lt1"/>
                  </a:solidFill>
                  <a:latin typeface="Montserrat SemiBold"/>
                  <a:ea typeface="Montserrat SemiBold"/>
                  <a:cs typeface="Montserrat SemiBold"/>
                  <a:sym typeface="Montserrat SemiBold"/>
                </a:rPr>
                <a:t>Confidentialité et vie privée</a:t>
              </a:r>
              <a:endParaRPr lang="fr-FR" sz="1400" b="0" i="0" u="none" strike="noStrike" cap="none" dirty="0">
                <a:solidFill>
                  <a:srgbClr val="000000"/>
                </a:solidFill>
                <a:latin typeface="Arial"/>
                <a:ea typeface="Arial"/>
                <a:cs typeface="Arial"/>
                <a:sym typeface="Arial"/>
              </a:endParaRPr>
            </a:p>
          </p:txBody>
        </p:sp>
        <p:sp>
          <p:nvSpPr>
            <p:cNvPr id="211" name="Google Shape;211;g2e4ae3e0e7a_2_19"/>
            <p:cNvSpPr txBox="1"/>
            <p:nvPr/>
          </p:nvSpPr>
          <p:spPr>
            <a:xfrm>
              <a:off x="4872967" y="1879787"/>
              <a:ext cx="2059588" cy="40006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fr-FR" sz="1000" b="1" i="0" u="none" strike="noStrike" cap="none" dirty="0">
                  <a:solidFill>
                    <a:srgbClr val="2F9C67"/>
                  </a:solidFill>
                  <a:latin typeface="Montserrat SemiBold"/>
                  <a:ea typeface="Arial"/>
                  <a:cs typeface="Arial"/>
                  <a:sym typeface="Montserrat SemiBold"/>
                </a:rPr>
                <a:t>À quelle occasion avez-vous rencontré ce</a:t>
              </a:r>
              <a:r>
                <a:rPr lang="fr-FR" sz="1000" b="1" dirty="0">
                  <a:solidFill>
                    <a:srgbClr val="2F9C67"/>
                  </a:solidFill>
                  <a:latin typeface="Montserrat SemiBold"/>
                  <a:sym typeface="Montserrat SemiBold"/>
                </a:rPr>
                <a:t>tte difficulté ?</a:t>
              </a:r>
              <a:endParaRPr lang="fr-FR" sz="1400" b="0" i="0" u="none" strike="noStrike" cap="none" dirty="0">
                <a:solidFill>
                  <a:srgbClr val="000000"/>
                </a:solidFill>
                <a:latin typeface="Arial"/>
                <a:ea typeface="Arial"/>
                <a:cs typeface="Arial"/>
                <a:sym typeface="Arial"/>
              </a:endParaRPr>
            </a:p>
          </p:txBody>
        </p:sp>
        <p:sp>
          <p:nvSpPr>
            <p:cNvPr id="212" name="Google Shape;212;g2e4ae3e0e7a_2_19"/>
            <p:cNvSpPr txBox="1"/>
            <p:nvPr/>
          </p:nvSpPr>
          <p:spPr>
            <a:xfrm>
              <a:off x="4800600" y="2638594"/>
              <a:ext cx="2132051" cy="40006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fr-FR" sz="1000" b="1" i="0" u="none" strike="noStrike" cap="none" dirty="0">
                  <a:solidFill>
                    <a:srgbClr val="2F9C67"/>
                  </a:solidFill>
                  <a:latin typeface="Montserrat SemiBold"/>
                  <a:ea typeface="Arial"/>
                  <a:cs typeface="Arial"/>
                  <a:sym typeface="Montserrat SemiBold"/>
                </a:rPr>
                <a:t>À quelle occasion avez-vous rencontré ce</a:t>
              </a:r>
              <a:r>
                <a:rPr lang="fr-FR" sz="1000" b="1" dirty="0">
                  <a:solidFill>
                    <a:srgbClr val="2F9C67"/>
                  </a:solidFill>
                  <a:latin typeface="Montserrat SemiBold"/>
                  <a:sym typeface="Montserrat SemiBold"/>
                </a:rPr>
                <a:t>tte difficulté ?</a:t>
              </a:r>
              <a:endParaRPr lang="fr-FR" sz="1400" b="0" i="0" u="none" strike="noStrike" cap="none" dirty="0">
                <a:solidFill>
                  <a:srgbClr val="000000"/>
                </a:solidFill>
                <a:latin typeface="Arial"/>
                <a:ea typeface="Arial"/>
                <a:cs typeface="Arial"/>
                <a:sym typeface="Arial"/>
              </a:endParaRPr>
            </a:p>
          </p:txBody>
        </p:sp>
        <p:sp>
          <p:nvSpPr>
            <p:cNvPr id="213" name="Google Shape;213;g2e4ae3e0e7a_2_19"/>
            <p:cNvSpPr txBox="1"/>
            <p:nvPr/>
          </p:nvSpPr>
          <p:spPr>
            <a:xfrm>
              <a:off x="4872967" y="3586580"/>
              <a:ext cx="2059684" cy="40006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fr-FR" sz="1000" b="1" i="0" u="none" strike="noStrike" cap="none" dirty="0">
                  <a:solidFill>
                    <a:srgbClr val="2F9C67"/>
                  </a:solidFill>
                  <a:latin typeface="Montserrat SemiBold"/>
                  <a:ea typeface="Arial"/>
                  <a:cs typeface="Arial"/>
                  <a:sym typeface="Montserrat SemiBold"/>
                </a:rPr>
                <a:t>À quelle occasion avez-vous rencontré ce</a:t>
              </a:r>
              <a:r>
                <a:rPr lang="fr-FR" sz="1000" b="1" dirty="0">
                  <a:solidFill>
                    <a:srgbClr val="2F9C67"/>
                  </a:solidFill>
                  <a:latin typeface="Montserrat SemiBold"/>
                  <a:sym typeface="Montserrat SemiBold"/>
                </a:rPr>
                <a:t>tte difficulté ?</a:t>
              </a:r>
              <a:endParaRPr lang="fr-FR" sz="1400" b="0" i="0" u="none" strike="noStrike" cap="none" dirty="0">
                <a:solidFill>
                  <a:srgbClr val="000000"/>
                </a:solidFill>
                <a:latin typeface="Arial"/>
                <a:ea typeface="Arial"/>
                <a:cs typeface="Arial"/>
                <a:sym typeface="Arial"/>
              </a:endParaRPr>
            </a:p>
          </p:txBody>
        </p:sp>
      </p:grpSp>
      <p:sp>
        <p:nvSpPr>
          <p:cNvPr id="214" name="Google Shape;214;g2e4ae3e0e7a_2_19"/>
          <p:cNvSpPr/>
          <p:nvPr/>
        </p:nvSpPr>
        <p:spPr>
          <a:xfrm>
            <a:off x="7103356" y="367818"/>
            <a:ext cx="1584300" cy="1584300"/>
          </a:xfrm>
          <a:prstGeom prst="ellipse">
            <a:avLst/>
          </a:prstGeom>
          <a:solidFill>
            <a:srgbClr val="2F9C67">
              <a:alpha val="9019"/>
            </a:srgbClr>
          </a:solidFill>
          <a:ln w="9525" cap="flat" cmpd="sng">
            <a:solidFill>
              <a:srgbClr val="2F9C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215" name="Google Shape;215;g2e4ae3e0e7a_2_19"/>
          <p:cNvPicPr preferRelativeResize="0"/>
          <p:nvPr/>
        </p:nvPicPr>
        <p:blipFill rotWithShape="1">
          <a:blip r:embed="rId3">
            <a:alphaModFix/>
          </a:blip>
          <a:srcRect/>
          <a:stretch/>
        </p:blipFill>
        <p:spPr>
          <a:xfrm>
            <a:off x="7522653" y="643071"/>
            <a:ext cx="716699" cy="10561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9C67">
            <a:alpha val="8627"/>
          </a:srgbClr>
        </a:solidFill>
        <a:effectLst/>
      </p:bgPr>
    </p:bg>
    <p:spTree>
      <p:nvGrpSpPr>
        <p:cNvPr id="1" name="Shape 60"/>
        <p:cNvGrpSpPr/>
        <p:nvPr/>
      </p:nvGrpSpPr>
      <p:grpSpPr>
        <a:xfrm>
          <a:off x="0" y="0"/>
          <a:ext cx="0" cy="0"/>
          <a:chOff x="0" y="0"/>
          <a:chExt cx="0" cy="0"/>
        </a:xfrm>
      </p:grpSpPr>
      <p:sp>
        <p:nvSpPr>
          <p:cNvPr id="61" name="Google Shape;61;g538a08cf42f48880_10"/>
          <p:cNvSpPr txBox="1">
            <a:spLocks noGrp="1"/>
          </p:cNvSpPr>
          <p:nvPr>
            <p:ph type="title"/>
          </p:nvPr>
        </p:nvSpPr>
        <p:spPr>
          <a:xfrm>
            <a:off x="628649" y="59370"/>
            <a:ext cx="8242081" cy="892512"/>
          </a:xfrm>
          <a:prstGeom prst="rect">
            <a:avLst/>
          </a:prstGeom>
          <a:noFill/>
          <a:ln>
            <a:noFill/>
          </a:ln>
        </p:spPr>
        <p:txBody>
          <a:bodyPr spcFirstLastPara="1" wrap="square" lIns="0" tIns="45700" rIns="91425" bIns="45700" anchor="t" anchorCtr="0">
            <a:spAutoFit/>
          </a:bodyPr>
          <a:lstStyle/>
          <a:p>
            <a:pPr marL="0" lvl="0" indent="0" rtl="0">
              <a:lnSpc>
                <a:spcPct val="100000"/>
              </a:lnSpc>
              <a:spcBef>
                <a:spcPts val="0"/>
              </a:spcBef>
              <a:spcAft>
                <a:spcPts val="0"/>
              </a:spcAft>
              <a:buClr>
                <a:schemeClr val="dk1"/>
              </a:buClr>
              <a:buSzPts val="2000"/>
              <a:buFont typeface="Arial"/>
              <a:buNone/>
            </a:pPr>
            <a:r>
              <a:rPr lang="fr-FR" sz="2600" dirty="0">
                <a:solidFill>
                  <a:srgbClr val="2F9C67"/>
                </a:solidFill>
                <a:latin typeface="Open Sans"/>
                <a:ea typeface="Open Sans"/>
                <a:cs typeface="Open Sans"/>
                <a:sym typeface="Open Sans"/>
              </a:rPr>
              <a:t>Processus de conception et de réalisation </a:t>
            </a:r>
            <a:br>
              <a:rPr lang="fr-FR" sz="2600" dirty="0">
                <a:solidFill>
                  <a:srgbClr val="2F9C67"/>
                </a:solidFill>
                <a:latin typeface="Open Sans"/>
                <a:ea typeface="Open Sans"/>
                <a:cs typeface="Open Sans"/>
                <a:sym typeface="Open Sans"/>
              </a:rPr>
            </a:br>
            <a:r>
              <a:rPr lang="fr-FR" sz="2600" dirty="0">
                <a:solidFill>
                  <a:srgbClr val="2F9C67"/>
                </a:solidFill>
                <a:latin typeface="Open Sans"/>
                <a:ea typeface="Open Sans"/>
                <a:cs typeface="Open Sans"/>
                <a:sym typeface="Open Sans"/>
              </a:rPr>
              <a:t>d’une EQR</a:t>
            </a:r>
            <a:endParaRPr lang="fr-FR" sz="2500" dirty="0"/>
          </a:p>
        </p:txBody>
      </p:sp>
      <p:sp>
        <p:nvSpPr>
          <p:cNvPr id="62" name="Google Shape;62;g538a08cf42f48880_10"/>
          <p:cNvSpPr txBox="1"/>
          <p:nvPr/>
        </p:nvSpPr>
        <p:spPr>
          <a:xfrm>
            <a:off x="628650" y="1092474"/>
            <a:ext cx="8242080" cy="3536312"/>
          </a:xfrm>
          <a:prstGeom prst="rect">
            <a:avLst/>
          </a:prstGeom>
          <a:noFill/>
          <a:ln>
            <a:noFill/>
          </a:ln>
        </p:spPr>
        <p:txBody>
          <a:bodyPr spcFirstLastPara="1" wrap="square" lIns="91425" tIns="45700" rIns="91425" bIns="45700" anchor="t" anchorCtr="0">
            <a:spAutoFit/>
          </a:bodyPr>
          <a:lstStyle/>
          <a:p>
            <a:pPr marL="457200" marR="0" lvl="0" indent="-355600" algn="l" rtl="0">
              <a:lnSpc>
                <a:spcPct val="128332"/>
              </a:lnSpc>
              <a:spcBef>
                <a:spcPts val="0"/>
              </a:spcBef>
              <a:spcAft>
                <a:spcPts val="0"/>
              </a:spcAft>
              <a:buClr>
                <a:srgbClr val="204669"/>
              </a:buClr>
              <a:buSzPts val="2000"/>
              <a:buFont typeface="Open Sans"/>
              <a:buAutoNum type="arabicPeriod"/>
            </a:pPr>
            <a:r>
              <a:rPr lang="fr-FR" sz="2000" b="1" i="0" u="none" strike="noStrike" cap="none" dirty="0">
                <a:solidFill>
                  <a:schemeClr val="dk1"/>
                </a:solidFill>
                <a:latin typeface="Open Sans"/>
                <a:ea typeface="Open Sans"/>
                <a:cs typeface="Open Sans"/>
                <a:sym typeface="Open Sans"/>
              </a:rPr>
              <a:t>Déterminer pourquoi une EQR est nécessaire</a:t>
            </a:r>
          </a:p>
          <a:p>
            <a:pPr marL="457200" marR="0" lvl="0" indent="-355600" algn="l" rtl="0">
              <a:lnSpc>
                <a:spcPct val="128332"/>
              </a:lnSpc>
              <a:spcBef>
                <a:spcPts val="0"/>
              </a:spcBef>
              <a:spcAft>
                <a:spcPts val="0"/>
              </a:spcAft>
              <a:buClr>
                <a:srgbClr val="204669"/>
              </a:buClr>
              <a:buSzPts val="2000"/>
              <a:buFont typeface="Open Sans"/>
              <a:buAutoNum type="arabicPeriod"/>
            </a:pPr>
            <a:r>
              <a:rPr lang="fr-FR" sz="2000" b="1" i="0" u="none" strike="noStrike" cap="none" dirty="0">
                <a:solidFill>
                  <a:schemeClr val="dk1"/>
                </a:solidFill>
                <a:latin typeface="Open Sans"/>
                <a:ea typeface="Open Sans"/>
                <a:cs typeface="Open Sans"/>
                <a:sym typeface="Open Sans"/>
              </a:rPr>
              <a:t>Identifier les données existantes</a:t>
            </a:r>
          </a:p>
          <a:p>
            <a:pPr marL="457200" marR="0" lvl="0" indent="-355600" algn="l" rtl="0">
              <a:lnSpc>
                <a:spcPct val="128332"/>
              </a:lnSpc>
              <a:spcBef>
                <a:spcPts val="0"/>
              </a:spcBef>
              <a:spcAft>
                <a:spcPts val="0"/>
              </a:spcAft>
              <a:buClr>
                <a:schemeClr val="dk1"/>
              </a:buClr>
              <a:buSzPts val="2000"/>
              <a:buFont typeface="Open Sans"/>
              <a:buAutoNum type="arabicPeriod"/>
            </a:pPr>
            <a:r>
              <a:rPr lang="fr-FR" sz="2000" b="1" i="0" u="none" strike="noStrike" cap="none" dirty="0">
                <a:solidFill>
                  <a:schemeClr val="dk1"/>
                </a:solidFill>
                <a:latin typeface="Open Sans"/>
                <a:ea typeface="Open Sans"/>
                <a:cs typeface="Open Sans"/>
                <a:sym typeface="Open Sans"/>
              </a:rPr>
              <a:t>Élaborer des questions de recherche</a:t>
            </a:r>
          </a:p>
          <a:p>
            <a:pPr marL="457200" marR="0" lvl="0" indent="-355600" algn="l" rtl="0">
              <a:lnSpc>
                <a:spcPct val="128332"/>
              </a:lnSpc>
              <a:spcBef>
                <a:spcPts val="0"/>
              </a:spcBef>
              <a:spcAft>
                <a:spcPts val="0"/>
              </a:spcAft>
              <a:buClr>
                <a:srgbClr val="204669"/>
              </a:buClr>
              <a:buSzPts val="2000"/>
              <a:buFont typeface="Open Sans"/>
              <a:buAutoNum type="arabicPeriod"/>
            </a:pPr>
            <a:r>
              <a:rPr lang="fr-FR" sz="2000" b="1" i="0" u="none" strike="noStrike" cap="none" dirty="0">
                <a:solidFill>
                  <a:schemeClr val="dk1"/>
                </a:solidFill>
                <a:latin typeface="Open Sans"/>
                <a:ea typeface="Open Sans"/>
                <a:cs typeface="Open Sans"/>
                <a:sym typeface="Open Sans"/>
              </a:rPr>
              <a:t>Établir des termes de référence</a:t>
            </a:r>
          </a:p>
          <a:p>
            <a:pPr marL="457200" marR="0" lvl="0" indent="-355600" algn="l" rtl="0">
              <a:lnSpc>
                <a:spcPct val="128332"/>
              </a:lnSpc>
              <a:spcBef>
                <a:spcPts val="0"/>
              </a:spcBef>
              <a:spcAft>
                <a:spcPts val="0"/>
              </a:spcAft>
              <a:buClr>
                <a:schemeClr val="dk1"/>
              </a:buClr>
              <a:buSzPts val="2000"/>
              <a:buFont typeface="Open Sans"/>
              <a:buAutoNum type="arabicPeriod"/>
            </a:pPr>
            <a:r>
              <a:rPr lang="fr-FR" sz="2000" b="0" i="0" u="none" strike="noStrike" cap="none" dirty="0">
                <a:solidFill>
                  <a:schemeClr val="dk1"/>
                </a:solidFill>
                <a:latin typeface="Open Sans"/>
                <a:ea typeface="Open Sans"/>
                <a:cs typeface="Open Sans"/>
                <a:sym typeface="Open Sans"/>
              </a:rPr>
              <a:t>Principes éthiques relatifs à la réalisation des EQR</a:t>
            </a:r>
          </a:p>
          <a:p>
            <a:pPr marL="457200" marR="0" lvl="0" indent="-355600" algn="l" rtl="0">
              <a:lnSpc>
                <a:spcPct val="128332"/>
              </a:lnSpc>
              <a:spcBef>
                <a:spcPts val="0"/>
              </a:spcBef>
              <a:spcAft>
                <a:spcPts val="0"/>
              </a:spcAft>
              <a:buClr>
                <a:srgbClr val="204669"/>
              </a:buClr>
              <a:buSzPts val="2000"/>
              <a:buFont typeface="Open Sans"/>
              <a:buAutoNum type="arabicPeriod"/>
            </a:pPr>
            <a:r>
              <a:rPr lang="fr-FR" sz="2000" b="0" i="0" u="none" strike="noStrike" cap="none" dirty="0">
                <a:solidFill>
                  <a:schemeClr val="dk1"/>
                </a:solidFill>
                <a:latin typeface="Open Sans"/>
                <a:ea typeface="Open Sans"/>
                <a:cs typeface="Open Sans"/>
                <a:sym typeface="Open Sans"/>
              </a:rPr>
              <a:t>Élaborer l’outil et réaliser l’évaluation</a:t>
            </a:r>
          </a:p>
          <a:p>
            <a:pPr marL="457200" marR="0" lvl="0" indent="-355600" algn="l" rtl="0">
              <a:lnSpc>
                <a:spcPct val="128332"/>
              </a:lnSpc>
              <a:spcBef>
                <a:spcPts val="0"/>
              </a:spcBef>
              <a:spcAft>
                <a:spcPts val="0"/>
              </a:spcAft>
              <a:buClr>
                <a:srgbClr val="204669"/>
              </a:buClr>
              <a:buSzPts val="2000"/>
              <a:buFont typeface="Open Sans"/>
              <a:buAutoNum type="arabicPeriod"/>
            </a:pPr>
            <a:r>
              <a:rPr lang="fr-FR" sz="2000" b="0" i="0" u="none" strike="noStrike" cap="none" dirty="0">
                <a:solidFill>
                  <a:schemeClr val="dk1"/>
                </a:solidFill>
                <a:latin typeface="Open Sans"/>
                <a:ea typeface="Open Sans"/>
                <a:cs typeface="Open Sans"/>
                <a:sym typeface="Open Sans"/>
              </a:rPr>
              <a:t>Communiquer les résultats</a:t>
            </a:r>
          </a:p>
          <a:p>
            <a:pPr marL="457200" marR="0" lvl="0" indent="-355600" algn="l" rtl="0">
              <a:lnSpc>
                <a:spcPct val="128332"/>
              </a:lnSpc>
              <a:spcBef>
                <a:spcPts val="0"/>
              </a:spcBef>
              <a:spcAft>
                <a:spcPts val="0"/>
              </a:spcAft>
              <a:buClr>
                <a:srgbClr val="204669"/>
              </a:buClr>
              <a:buSzPts val="2000"/>
              <a:buFont typeface="Open Sans"/>
              <a:buAutoNum type="arabicPeriod"/>
            </a:pPr>
            <a:r>
              <a:rPr lang="fr-FR" sz="2000" b="0" i="0" u="none" strike="noStrike" cap="none" dirty="0">
                <a:solidFill>
                  <a:schemeClr val="dk1"/>
                </a:solidFill>
                <a:latin typeface="Open Sans"/>
                <a:ea typeface="Open Sans"/>
                <a:cs typeface="Open Sans"/>
                <a:sym typeface="Open Sans"/>
              </a:rPr>
              <a:t>S’assurer que les résultats sont utilisés pour guider l’action</a:t>
            </a:r>
            <a:endParaRPr lang="fr-FR" sz="16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600"/>
              </a:spcBef>
              <a:spcAft>
                <a:spcPts val="0"/>
              </a:spcAft>
              <a:buClr>
                <a:srgbClr val="000000"/>
              </a:buClr>
              <a:buSzPts val="1400"/>
              <a:buFont typeface="Arial"/>
              <a:buNone/>
            </a:pPr>
            <a:endParaRPr lang="fr-FR" sz="1400" b="0" i="0" u="none" strike="noStrike" cap="none" dirty="0">
              <a:solidFill>
                <a:srgbClr val="000000"/>
              </a:solidFill>
              <a:latin typeface="Arial"/>
              <a:ea typeface="Arial"/>
              <a:cs typeface="Arial"/>
              <a:sym typeface="Arial"/>
            </a:endParaRPr>
          </a:p>
        </p:txBody>
      </p:sp>
    </p:spTree>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rgbClr val="EBF6F1"/>
        </a:solidFill>
        <a:effectLst/>
      </p:bgPr>
    </p:bg>
    <p:spTree>
      <p:nvGrpSpPr>
        <p:cNvPr id="1" name="Shape 219"/>
        <p:cNvGrpSpPr/>
        <p:nvPr/>
      </p:nvGrpSpPr>
      <p:grpSpPr>
        <a:xfrm>
          <a:off x="0" y="0"/>
          <a:ext cx="0" cy="0"/>
          <a:chOff x="0" y="0"/>
          <a:chExt cx="0" cy="0"/>
        </a:xfrm>
      </p:grpSpPr>
      <p:sp>
        <p:nvSpPr>
          <p:cNvPr id="220" name="Google Shape;220;g2e4ae3e0e7a_2_37"/>
          <p:cNvSpPr txBox="1">
            <a:spLocks noGrp="1"/>
          </p:cNvSpPr>
          <p:nvPr>
            <p:ph type="title"/>
          </p:nvPr>
        </p:nvSpPr>
        <p:spPr>
          <a:xfrm>
            <a:off x="628650" y="537795"/>
            <a:ext cx="7886700" cy="3417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en-GB" dirty="0"/>
              <a:t>APPROBATIONS ÉTHIQUES</a:t>
            </a:r>
            <a:endParaRPr dirty="0"/>
          </a:p>
        </p:txBody>
      </p:sp>
      <p:sp>
        <p:nvSpPr>
          <p:cNvPr id="221" name="Google Shape;221;g2e4ae3e0e7a_2_37"/>
          <p:cNvSpPr/>
          <p:nvPr/>
        </p:nvSpPr>
        <p:spPr>
          <a:xfrm>
            <a:off x="0" y="0"/>
            <a:ext cx="216000" cy="257190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2" name="Google Shape;222;g2e4ae3e0e7a_2_37"/>
          <p:cNvSpPr/>
          <p:nvPr/>
        </p:nvSpPr>
        <p:spPr>
          <a:xfrm>
            <a:off x="0" y="2571750"/>
            <a:ext cx="216000" cy="257190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3" name="Google Shape;223;g2e4ae3e0e7a_2_37"/>
          <p:cNvSpPr txBox="1"/>
          <p:nvPr/>
        </p:nvSpPr>
        <p:spPr>
          <a:xfrm>
            <a:off x="783256" y="1278255"/>
            <a:ext cx="7545404" cy="313928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fr-FR" sz="1800" b="0" i="0" u="none" strike="noStrike" cap="none" dirty="0">
                <a:solidFill>
                  <a:schemeClr val="dk1"/>
                </a:solidFill>
                <a:latin typeface="Open Sans"/>
                <a:ea typeface="Open Sans"/>
                <a:cs typeface="Open Sans"/>
                <a:sym typeface="Open Sans"/>
              </a:rPr>
              <a:t>Les évaluations qualitatives rapides visent à éclairer la prise de décisions concernant une réponse opérationnelle.</a:t>
            </a:r>
          </a:p>
          <a:p>
            <a:pPr marL="285750" marR="0" lvl="0" indent="-171450" algn="l" rtl="0">
              <a:lnSpc>
                <a:spcPct val="100000"/>
              </a:lnSpc>
              <a:spcBef>
                <a:spcPts val="0"/>
              </a:spcBef>
              <a:spcAft>
                <a:spcPts val="0"/>
              </a:spcAft>
              <a:buClr>
                <a:schemeClr val="dk1"/>
              </a:buClr>
              <a:buSzPts val="1800"/>
              <a:buFont typeface="Arial"/>
              <a:buNone/>
            </a:pPr>
            <a:endParaRPr lang="fr-FR" sz="1800" b="0" i="0" u="none" strike="noStrike" cap="none" dirty="0">
              <a:solidFill>
                <a:schemeClr val="dk1"/>
              </a:solidFill>
              <a:latin typeface="Open Sans"/>
              <a:ea typeface="Open Sans"/>
              <a:cs typeface="Open Sans"/>
              <a:sym typeface="Open Sans"/>
            </a:endParaRPr>
          </a:p>
          <a:p>
            <a:pPr marL="285750" marR="0" lvl="0" indent="-285750" algn="l" rtl="0">
              <a:lnSpc>
                <a:spcPct val="100000"/>
              </a:lnSpc>
              <a:spcBef>
                <a:spcPts val="0"/>
              </a:spcBef>
              <a:spcAft>
                <a:spcPts val="0"/>
              </a:spcAft>
              <a:buClr>
                <a:schemeClr val="dk1"/>
              </a:buClr>
              <a:buSzPts val="1800"/>
              <a:buFont typeface="Arial"/>
              <a:buChar char="•"/>
            </a:pPr>
            <a:r>
              <a:rPr lang="fr-FR" sz="1800" b="0" i="0" u="none" strike="noStrike" cap="none" dirty="0">
                <a:solidFill>
                  <a:schemeClr val="dk1"/>
                </a:solidFill>
                <a:latin typeface="Open Sans"/>
                <a:ea typeface="Open Sans"/>
                <a:cs typeface="Open Sans"/>
                <a:sym typeface="Open Sans"/>
              </a:rPr>
              <a:t>Les données ne sont pas destinées à être publiées dans des revues ou des ouvrages académiques.</a:t>
            </a:r>
            <a:endParaRPr lang="fr-FR" sz="14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chemeClr val="dk1"/>
              </a:buClr>
              <a:buSzPts val="1800"/>
            </a:pPr>
            <a:endParaRPr lang="fr-FR" sz="1800" b="0" i="0" u="none" strike="noStrike" cap="none" dirty="0">
              <a:solidFill>
                <a:schemeClr val="dk1"/>
              </a:solidFill>
              <a:latin typeface="Open Sans"/>
              <a:ea typeface="Open Sans"/>
              <a:cs typeface="Open Sans"/>
              <a:sym typeface="Open Sans"/>
            </a:endParaRPr>
          </a:p>
          <a:p>
            <a:pPr marL="285750" marR="0" lvl="0" indent="-285750" algn="l" rtl="0">
              <a:lnSpc>
                <a:spcPct val="100000"/>
              </a:lnSpc>
              <a:spcBef>
                <a:spcPts val="0"/>
              </a:spcBef>
              <a:spcAft>
                <a:spcPts val="0"/>
              </a:spcAft>
              <a:buClr>
                <a:schemeClr val="dk1"/>
              </a:buClr>
              <a:buSzPts val="1800"/>
              <a:buFont typeface="Arial"/>
              <a:buChar char="•"/>
            </a:pPr>
            <a:r>
              <a:rPr lang="fr-FR" sz="1800" b="0" i="0" u="none" strike="noStrike" cap="none" dirty="0">
                <a:solidFill>
                  <a:schemeClr val="dk1"/>
                </a:solidFill>
                <a:latin typeface="Open Sans"/>
                <a:ea typeface="Open Sans"/>
                <a:cs typeface="Open Sans"/>
                <a:sym typeface="Open Sans"/>
              </a:rPr>
              <a:t>Les EQR n’ont pas besoin d’être soumises à l’approbation d’un comité d’examen éthique car les données doivent être utilisées dans un délai aussi bref que possible.</a:t>
            </a:r>
            <a:endParaRPr lang="fr-F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lang="fr-FR" sz="1800" b="0" i="0" u="none" strike="noStrike" cap="none" dirty="0">
              <a:solidFill>
                <a:schemeClr val="dk1"/>
              </a:solidFill>
              <a:latin typeface="Open Sans"/>
              <a:ea typeface="Open Sans"/>
              <a:cs typeface="Open Sans"/>
              <a:sym typeface="Open Sans"/>
            </a:endParaRPr>
          </a:p>
          <a:p>
            <a:pPr marL="285750" marR="0" lvl="0" indent="-285750" algn="l" rtl="0">
              <a:lnSpc>
                <a:spcPct val="100000"/>
              </a:lnSpc>
              <a:spcBef>
                <a:spcPts val="0"/>
              </a:spcBef>
              <a:spcAft>
                <a:spcPts val="0"/>
              </a:spcAft>
              <a:buClr>
                <a:schemeClr val="dk1"/>
              </a:buClr>
              <a:buSzPts val="1800"/>
              <a:buFont typeface="Arial"/>
              <a:buChar char="•"/>
            </a:pPr>
            <a:r>
              <a:rPr lang="fr-FR" sz="1800" b="1" i="0" u="none" strike="noStrike" cap="none" dirty="0">
                <a:solidFill>
                  <a:schemeClr val="dk1"/>
                </a:solidFill>
                <a:latin typeface="Open Sans"/>
                <a:ea typeface="Open Sans"/>
                <a:cs typeface="Open Sans"/>
                <a:sym typeface="Open Sans"/>
              </a:rPr>
              <a:t>MAIS</a:t>
            </a:r>
            <a:r>
              <a:rPr lang="fr-FR" sz="1800" b="0" i="0" u="none" strike="noStrike" cap="none" dirty="0">
                <a:solidFill>
                  <a:schemeClr val="dk1"/>
                </a:solidFill>
                <a:latin typeface="Open Sans"/>
                <a:ea typeface="Open Sans"/>
                <a:cs typeface="Open Sans"/>
                <a:sym typeface="Open Sans"/>
              </a:rPr>
              <a:t> – il demeure obligatoire de respecter les principes éthiques.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rgbClr val="2F9C67">
            <a:alpha val="8627"/>
          </a:srgbClr>
        </a:solidFill>
        <a:effectLst/>
      </p:bgPr>
    </p:bg>
    <p:spTree>
      <p:nvGrpSpPr>
        <p:cNvPr id="1" name="Shape 227"/>
        <p:cNvGrpSpPr/>
        <p:nvPr/>
      </p:nvGrpSpPr>
      <p:grpSpPr>
        <a:xfrm>
          <a:off x="0" y="0"/>
          <a:ext cx="0" cy="0"/>
          <a:chOff x="0" y="0"/>
          <a:chExt cx="0" cy="0"/>
        </a:xfrm>
      </p:grpSpPr>
      <p:sp>
        <p:nvSpPr>
          <p:cNvPr id="228" name="Google Shape;228;g2e4ae3e0e7a_2_44"/>
          <p:cNvSpPr txBox="1">
            <a:spLocks noGrp="1"/>
          </p:cNvSpPr>
          <p:nvPr>
            <p:ph type="title"/>
          </p:nvPr>
        </p:nvSpPr>
        <p:spPr>
          <a:xfrm>
            <a:off x="628650" y="332088"/>
            <a:ext cx="6474706" cy="590891"/>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dirty="0"/>
              <a:t>RESPECTER LES PRINCIPES ÉTHIQUES AU SEIN DES COMMUNAUTÉS</a:t>
            </a:r>
          </a:p>
        </p:txBody>
      </p:sp>
      <p:sp>
        <p:nvSpPr>
          <p:cNvPr id="229" name="Google Shape;229;g2e4ae3e0e7a_2_44"/>
          <p:cNvSpPr/>
          <p:nvPr/>
        </p:nvSpPr>
        <p:spPr>
          <a:xfrm>
            <a:off x="0" y="0"/>
            <a:ext cx="216000" cy="257190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30" name="Google Shape;230;g2e4ae3e0e7a_2_44"/>
          <p:cNvSpPr/>
          <p:nvPr/>
        </p:nvSpPr>
        <p:spPr>
          <a:xfrm>
            <a:off x="0" y="2571750"/>
            <a:ext cx="216000" cy="257190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31" name="Google Shape;231;g2e4ae3e0e7a_2_44"/>
          <p:cNvSpPr txBox="1">
            <a:spLocks noGrp="1"/>
          </p:cNvSpPr>
          <p:nvPr>
            <p:ph type="body" idx="1"/>
          </p:nvPr>
        </p:nvSpPr>
        <p:spPr>
          <a:xfrm>
            <a:off x="628650" y="1369219"/>
            <a:ext cx="6297930" cy="3263400"/>
          </a:xfrm>
          <a:prstGeom prst="rect">
            <a:avLst/>
          </a:prstGeom>
          <a:noFill/>
          <a:ln>
            <a:noFill/>
          </a:ln>
        </p:spPr>
        <p:txBody>
          <a:bodyPr spcFirstLastPara="1" wrap="square" lIns="91425" tIns="45700" rIns="91425" bIns="45700" anchor="t" anchorCtr="0">
            <a:normAutofit/>
          </a:bodyPr>
          <a:lstStyle/>
          <a:p>
            <a:pPr marL="171450" lvl="0" indent="-171450" algn="l" rtl="0">
              <a:lnSpc>
                <a:spcPct val="115000"/>
              </a:lnSpc>
              <a:spcBef>
                <a:spcPts val="0"/>
              </a:spcBef>
              <a:spcAft>
                <a:spcPts val="0"/>
              </a:spcAft>
              <a:buSzPts val="1600"/>
              <a:buChar char="•"/>
            </a:pPr>
            <a:r>
              <a:rPr lang="fr-FR" sz="1600" dirty="0">
                <a:latin typeface="Open Sans"/>
                <a:ea typeface="Open Sans"/>
                <a:cs typeface="Open Sans"/>
                <a:sym typeface="Open Sans"/>
              </a:rPr>
              <a:t>Comment faire pour respecter les principes éthiques au sein des communautés qui participant à une EQR ? </a:t>
            </a:r>
            <a:endParaRPr lang="fr-FR" dirty="0"/>
          </a:p>
        </p:txBody>
      </p:sp>
      <p:sp>
        <p:nvSpPr>
          <p:cNvPr id="232" name="Google Shape;232;g2e4ae3e0e7a_2_44"/>
          <p:cNvSpPr/>
          <p:nvPr/>
        </p:nvSpPr>
        <p:spPr>
          <a:xfrm>
            <a:off x="7103356" y="367818"/>
            <a:ext cx="1584300" cy="1584300"/>
          </a:xfrm>
          <a:prstGeom prst="ellipse">
            <a:avLst/>
          </a:prstGeom>
          <a:solidFill>
            <a:srgbClr val="204669">
              <a:alpha val="9019"/>
            </a:srgbClr>
          </a:solidFill>
          <a:ln w="9525" cap="flat" cmpd="sng">
            <a:solidFill>
              <a:srgbClr val="20466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233" name="Google Shape;233;g2e4ae3e0e7a_2_44"/>
          <p:cNvPicPr preferRelativeResize="0"/>
          <p:nvPr/>
        </p:nvPicPr>
        <p:blipFill rotWithShape="1">
          <a:blip r:embed="rId3">
            <a:alphaModFix/>
          </a:blip>
          <a:srcRect/>
          <a:stretch/>
        </p:blipFill>
        <p:spPr>
          <a:xfrm>
            <a:off x="7456626" y="627534"/>
            <a:ext cx="807638" cy="109326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rgbClr val="2F9C67">
            <a:alpha val="8627"/>
          </a:srgbClr>
        </a:solidFill>
        <a:effectLst/>
      </p:bgPr>
    </p:bg>
    <p:spTree>
      <p:nvGrpSpPr>
        <p:cNvPr id="1" name="Shape 237"/>
        <p:cNvGrpSpPr/>
        <p:nvPr/>
      </p:nvGrpSpPr>
      <p:grpSpPr>
        <a:xfrm>
          <a:off x="0" y="0"/>
          <a:ext cx="0" cy="0"/>
          <a:chOff x="0" y="0"/>
          <a:chExt cx="0" cy="0"/>
        </a:xfrm>
      </p:grpSpPr>
      <p:sp>
        <p:nvSpPr>
          <p:cNvPr id="238" name="Google Shape;238;g2e4ae3e0e7a_2_53"/>
          <p:cNvSpPr txBox="1">
            <a:spLocks noGrp="1"/>
          </p:cNvSpPr>
          <p:nvPr>
            <p:ph type="title"/>
          </p:nvPr>
        </p:nvSpPr>
        <p:spPr>
          <a:xfrm>
            <a:off x="628650" y="537795"/>
            <a:ext cx="7886700" cy="3417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en-GB" dirty="0"/>
              <a:t>APPROBATIONS ÉTHIQUES ET CONSENTEMENT</a:t>
            </a:r>
          </a:p>
        </p:txBody>
      </p:sp>
      <p:sp>
        <p:nvSpPr>
          <p:cNvPr id="239" name="Google Shape;239;g2e4ae3e0e7a_2_53"/>
          <p:cNvSpPr/>
          <p:nvPr/>
        </p:nvSpPr>
        <p:spPr>
          <a:xfrm>
            <a:off x="0" y="0"/>
            <a:ext cx="216000" cy="257190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40" name="Google Shape;240;g2e4ae3e0e7a_2_53"/>
          <p:cNvSpPr/>
          <p:nvPr/>
        </p:nvSpPr>
        <p:spPr>
          <a:xfrm>
            <a:off x="0" y="2571750"/>
            <a:ext cx="216000" cy="257190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41" name="Google Shape;241;g2e4ae3e0e7a_2_53"/>
          <p:cNvSpPr txBox="1">
            <a:spLocks noGrp="1"/>
          </p:cNvSpPr>
          <p:nvPr>
            <p:ph type="body" idx="1"/>
          </p:nvPr>
        </p:nvSpPr>
        <p:spPr>
          <a:xfrm>
            <a:off x="628650" y="992725"/>
            <a:ext cx="8454390" cy="4013400"/>
          </a:xfrm>
          <a:prstGeom prst="rect">
            <a:avLst/>
          </a:prstGeom>
          <a:noFill/>
          <a:ln>
            <a:noFill/>
          </a:ln>
        </p:spPr>
        <p:txBody>
          <a:bodyPr spcFirstLastPara="1" wrap="square" lIns="91425" tIns="45700" rIns="91425" bIns="45700" anchor="t" anchorCtr="0">
            <a:normAutofit fontScale="62500" lnSpcReduction="20000"/>
          </a:bodyPr>
          <a:lstStyle/>
          <a:p>
            <a:pPr marL="171450" lvl="0" indent="-168275" algn="l" rtl="0">
              <a:lnSpc>
                <a:spcPct val="115000"/>
              </a:lnSpc>
              <a:spcBef>
                <a:spcPts val="0"/>
              </a:spcBef>
              <a:spcAft>
                <a:spcPts val="0"/>
              </a:spcAft>
              <a:buSzPct val="100000"/>
              <a:buChar char="•"/>
            </a:pPr>
            <a:r>
              <a:rPr lang="fr-FR" sz="2160" dirty="0">
                <a:latin typeface="Open Sans"/>
                <a:ea typeface="Open Sans"/>
                <a:cs typeface="Open Sans"/>
                <a:sym typeface="Open Sans"/>
              </a:rPr>
              <a:t>Reconnaissez le leadership de la communauté.</a:t>
            </a:r>
            <a:endParaRPr lang="fr-FR" sz="1360" dirty="0"/>
          </a:p>
          <a:p>
            <a:pPr marL="171450" lvl="0" indent="-168275" algn="l" rtl="0">
              <a:lnSpc>
                <a:spcPct val="115000"/>
              </a:lnSpc>
              <a:spcBef>
                <a:spcPts val="750"/>
              </a:spcBef>
              <a:spcAft>
                <a:spcPts val="0"/>
              </a:spcAft>
              <a:buSzPct val="100000"/>
              <a:buChar char="•"/>
            </a:pPr>
            <a:r>
              <a:rPr lang="fr-FR" sz="2160" dirty="0">
                <a:latin typeface="Open Sans"/>
                <a:ea typeface="Open Sans"/>
                <a:cs typeface="Open Sans"/>
                <a:sym typeface="Open Sans"/>
              </a:rPr>
              <a:t>Remerciez les membres de la communauté.</a:t>
            </a:r>
            <a:endParaRPr lang="fr-FR" sz="1360" dirty="0"/>
          </a:p>
          <a:p>
            <a:pPr marL="171450" lvl="0" indent="-168275" algn="l" rtl="0">
              <a:lnSpc>
                <a:spcPct val="115000"/>
              </a:lnSpc>
              <a:spcBef>
                <a:spcPts val="750"/>
              </a:spcBef>
              <a:spcAft>
                <a:spcPts val="0"/>
              </a:spcAft>
              <a:buSzPct val="100000"/>
              <a:buChar char="•"/>
            </a:pPr>
            <a:r>
              <a:rPr lang="fr-FR" sz="2160" dirty="0">
                <a:latin typeface="Open Sans"/>
                <a:ea typeface="Open Sans"/>
                <a:cs typeface="Open Sans"/>
                <a:sym typeface="Open Sans"/>
              </a:rPr>
              <a:t>Demandez-leur la permission d’entrer dans la communauté.</a:t>
            </a:r>
            <a:endParaRPr lang="fr-FR" sz="1360" dirty="0"/>
          </a:p>
          <a:p>
            <a:pPr marL="171450" lvl="0" indent="-168275" algn="l" rtl="0">
              <a:lnSpc>
                <a:spcPct val="115000"/>
              </a:lnSpc>
              <a:spcBef>
                <a:spcPts val="750"/>
              </a:spcBef>
              <a:spcAft>
                <a:spcPts val="0"/>
              </a:spcAft>
              <a:buSzPct val="100000"/>
              <a:buChar char="•"/>
            </a:pPr>
            <a:r>
              <a:rPr lang="fr-FR" sz="2160" dirty="0">
                <a:latin typeface="Open Sans"/>
                <a:ea typeface="Open Sans"/>
                <a:cs typeface="Open Sans"/>
                <a:sym typeface="Open Sans"/>
              </a:rPr>
              <a:t>Expliquez en quoi consistent les évaluations qualitatives rapides envisagées et quels sont les avantages et les risques qui peuvent en découler.</a:t>
            </a:r>
          </a:p>
          <a:p>
            <a:pPr marL="171450" lvl="0" indent="-168275" algn="l">
              <a:lnSpc>
                <a:spcPct val="115000"/>
              </a:lnSpc>
              <a:spcBef>
                <a:spcPts val="750"/>
              </a:spcBef>
              <a:spcAft>
                <a:spcPts val="0"/>
              </a:spcAft>
              <a:buSzPct val="100000"/>
              <a:buChar char="•"/>
            </a:pPr>
            <a:r>
              <a:rPr lang="fr-FR" sz="2160" dirty="0">
                <a:latin typeface="Open Sans"/>
                <a:ea typeface="Open Sans"/>
                <a:cs typeface="Open Sans"/>
                <a:sym typeface="Open Sans"/>
              </a:rPr>
              <a:t>Interrogez-vous sur les personnes dont vous demandez l’accord – réfléchissez aux dynamiques du pouvoir au sein de la communauté : qui est en position de donner son accord et qui est exclu de la prise de décision ? L'autorisation donnée par les dirigeants s'étend-elle à tous les membres ? </a:t>
            </a:r>
          </a:p>
          <a:p>
            <a:pPr marL="171450" lvl="0" indent="-168275" algn="l" rtl="0">
              <a:lnSpc>
                <a:spcPct val="115000"/>
              </a:lnSpc>
              <a:spcBef>
                <a:spcPts val="750"/>
              </a:spcBef>
              <a:spcAft>
                <a:spcPts val="0"/>
              </a:spcAft>
              <a:buSzPct val="100000"/>
              <a:buChar char="•"/>
            </a:pPr>
            <a:r>
              <a:rPr lang="fr-FR" sz="2160" dirty="0">
                <a:latin typeface="Open Sans"/>
                <a:ea typeface="Open Sans"/>
                <a:cs typeface="Open Sans"/>
                <a:sym typeface="Open Sans"/>
              </a:rPr>
              <a:t>Expliquez les notions de consentement éclairé et de confidentialité des données.</a:t>
            </a:r>
          </a:p>
          <a:p>
            <a:pPr marL="171450" lvl="0" indent="-168275" algn="l" rtl="0">
              <a:lnSpc>
                <a:spcPct val="115000"/>
              </a:lnSpc>
              <a:spcBef>
                <a:spcPts val="750"/>
              </a:spcBef>
              <a:spcAft>
                <a:spcPts val="0"/>
              </a:spcAft>
              <a:buSzPct val="100000"/>
              <a:buChar char="•"/>
            </a:pPr>
            <a:r>
              <a:rPr lang="fr-FR" sz="2160" dirty="0">
                <a:latin typeface="Open Sans"/>
                <a:ea typeface="Open Sans"/>
                <a:cs typeface="Open Sans"/>
                <a:sym typeface="Open Sans"/>
              </a:rPr>
              <a:t>Réfléchissez à la création de mécanismes formels, comme des conseils communautaires, avec lesquels vous collaborerez à toutes les étapes des EQR : collecte des données, analyse des résultats, élaboration et mise en œuvre des recommandations.</a:t>
            </a:r>
          </a:p>
          <a:p>
            <a:pPr marL="171450" lvl="0" indent="-168275" algn="l" rtl="0">
              <a:lnSpc>
                <a:spcPct val="115000"/>
              </a:lnSpc>
              <a:spcBef>
                <a:spcPts val="750"/>
              </a:spcBef>
              <a:spcAft>
                <a:spcPts val="0"/>
              </a:spcAft>
              <a:buSzPct val="100000"/>
              <a:buChar char="•"/>
            </a:pPr>
            <a:r>
              <a:rPr lang="fr-FR" sz="2160" dirty="0">
                <a:latin typeface="Open Sans"/>
                <a:ea typeface="Open Sans"/>
                <a:cs typeface="Open Sans"/>
                <a:sym typeface="Open Sans"/>
              </a:rPr>
              <a:t>Assurez-vous de disposer du temps et du budget nécessaires pour discuter des résultats avec les communautés et soutenir l’action menée localement. </a:t>
            </a:r>
          </a:p>
          <a:p>
            <a:pPr marL="171450" lvl="0" indent="-118110" algn="l" rtl="0">
              <a:lnSpc>
                <a:spcPct val="115000"/>
              </a:lnSpc>
              <a:spcBef>
                <a:spcPts val="750"/>
              </a:spcBef>
              <a:spcAft>
                <a:spcPts val="0"/>
              </a:spcAft>
              <a:buSzPct val="100000"/>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rgbClr val="2F9C67">
            <a:alpha val="9019"/>
          </a:srgbClr>
        </a:solidFill>
        <a:effectLst/>
      </p:bgPr>
    </p:bg>
    <p:spTree>
      <p:nvGrpSpPr>
        <p:cNvPr id="1" name="Shape 245"/>
        <p:cNvGrpSpPr/>
        <p:nvPr/>
      </p:nvGrpSpPr>
      <p:grpSpPr>
        <a:xfrm>
          <a:off x="0" y="0"/>
          <a:ext cx="0" cy="0"/>
          <a:chOff x="0" y="0"/>
          <a:chExt cx="0" cy="0"/>
        </a:xfrm>
      </p:grpSpPr>
      <p:sp>
        <p:nvSpPr>
          <p:cNvPr id="246" name="Google Shape;246;g2e4ae3e0e7a_2_60"/>
          <p:cNvSpPr txBox="1">
            <a:spLocks noGrp="1"/>
          </p:cNvSpPr>
          <p:nvPr>
            <p:ph type="title"/>
          </p:nvPr>
        </p:nvSpPr>
        <p:spPr>
          <a:xfrm>
            <a:off x="628650" y="537795"/>
            <a:ext cx="7886700" cy="3417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en-GB" dirty="0"/>
              <a:t>RÉSUMÉ</a:t>
            </a:r>
          </a:p>
        </p:txBody>
      </p:sp>
      <p:sp>
        <p:nvSpPr>
          <p:cNvPr id="247" name="Google Shape;247;g2e4ae3e0e7a_2_60"/>
          <p:cNvSpPr txBox="1">
            <a:spLocks noGrp="1"/>
          </p:cNvSpPr>
          <p:nvPr>
            <p:ph type="body" idx="1"/>
          </p:nvPr>
        </p:nvSpPr>
        <p:spPr>
          <a:xfrm>
            <a:off x="466800" y="929853"/>
            <a:ext cx="8677200" cy="35001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Char char="•"/>
            </a:pPr>
            <a:r>
              <a:rPr lang="fr-FR" sz="1400" dirty="0">
                <a:latin typeface="Open Sans"/>
                <a:ea typeface="Open Sans"/>
                <a:cs typeface="Open Sans"/>
                <a:sym typeface="Open Sans"/>
              </a:rPr>
              <a:t>Les principes éthiques qui guident les évaluations opérationnelles relevant des sciences sociales incluent le respect de la personne, l’obligation de ne pas nuire et la justice. Cela recouvre notamment :</a:t>
            </a:r>
          </a:p>
          <a:p>
            <a:pPr marL="514350" lvl="1" indent="-171450" algn="l" rtl="0">
              <a:lnSpc>
                <a:spcPct val="100000"/>
              </a:lnSpc>
              <a:spcBef>
                <a:spcPts val="975"/>
              </a:spcBef>
              <a:spcAft>
                <a:spcPts val="0"/>
              </a:spcAft>
              <a:buSzPts val="1400"/>
              <a:buChar char="•"/>
            </a:pPr>
            <a:r>
              <a:rPr lang="fr-FR" sz="1400" dirty="0">
                <a:latin typeface="Open Sans"/>
                <a:ea typeface="Open Sans"/>
                <a:cs typeface="Open Sans"/>
                <a:sym typeface="Open Sans"/>
              </a:rPr>
              <a:t>l’obtention du consentement libre et éclairé des participants,</a:t>
            </a:r>
            <a:endParaRPr lang="fr-FR" sz="1400" dirty="0"/>
          </a:p>
          <a:p>
            <a:pPr marL="514350" lvl="1" indent="-171450" algn="l" rtl="0">
              <a:lnSpc>
                <a:spcPct val="100000"/>
              </a:lnSpc>
              <a:spcBef>
                <a:spcPts val="975"/>
              </a:spcBef>
              <a:spcAft>
                <a:spcPts val="0"/>
              </a:spcAft>
              <a:buSzPts val="1400"/>
              <a:buChar char="•"/>
            </a:pPr>
            <a:r>
              <a:rPr lang="fr-FR" sz="1400" dirty="0">
                <a:latin typeface="Open Sans"/>
                <a:ea typeface="Open Sans"/>
                <a:cs typeface="Open Sans"/>
                <a:sym typeface="Open Sans"/>
              </a:rPr>
              <a:t>le droit des participants de retirer leur consentement à tout moment,</a:t>
            </a:r>
          </a:p>
          <a:p>
            <a:pPr marL="514350" lvl="1" indent="-171450" algn="l" rtl="0">
              <a:lnSpc>
                <a:spcPct val="100000"/>
              </a:lnSpc>
              <a:spcBef>
                <a:spcPts val="975"/>
              </a:spcBef>
              <a:spcAft>
                <a:spcPts val="0"/>
              </a:spcAft>
              <a:buSzPts val="1400"/>
              <a:buChar char="•"/>
            </a:pPr>
            <a:r>
              <a:rPr lang="fr-FR" sz="1400" dirty="0">
                <a:latin typeface="Open Sans"/>
                <a:ea typeface="Open Sans"/>
                <a:cs typeface="Open Sans"/>
                <a:sym typeface="Open Sans"/>
              </a:rPr>
              <a:t>le respect de la confidentialité,</a:t>
            </a:r>
          </a:p>
          <a:p>
            <a:pPr marL="514350" lvl="1" indent="-171450" algn="l" rtl="0">
              <a:lnSpc>
                <a:spcPct val="100000"/>
              </a:lnSpc>
              <a:spcBef>
                <a:spcPts val="975"/>
              </a:spcBef>
              <a:spcAft>
                <a:spcPts val="0"/>
              </a:spcAft>
              <a:buSzPts val="1400"/>
              <a:buChar char="•"/>
            </a:pPr>
            <a:r>
              <a:rPr lang="fr-FR" sz="1400" dirty="0">
                <a:latin typeface="Open Sans"/>
                <a:ea typeface="Open Sans"/>
                <a:cs typeface="Open Sans"/>
                <a:sym typeface="Open Sans"/>
              </a:rPr>
              <a:t>une évaluation des risques et des avantages découlant de la participation,</a:t>
            </a:r>
          </a:p>
          <a:p>
            <a:pPr marL="514350" lvl="1" indent="-171450" algn="l" rtl="0">
              <a:lnSpc>
                <a:spcPct val="100000"/>
              </a:lnSpc>
              <a:spcBef>
                <a:spcPts val="975"/>
              </a:spcBef>
              <a:spcAft>
                <a:spcPts val="0"/>
              </a:spcAft>
              <a:buSzPts val="1400"/>
              <a:buChar char="•"/>
            </a:pPr>
            <a:r>
              <a:rPr lang="fr-FR" sz="1400" dirty="0">
                <a:latin typeface="Open Sans"/>
                <a:ea typeface="Open Sans"/>
                <a:cs typeface="Open Sans"/>
                <a:sym typeface="Open Sans"/>
              </a:rPr>
              <a:t>la sélection les participants. </a:t>
            </a:r>
          </a:p>
          <a:p>
            <a:pPr marL="171450" lvl="0" indent="-171450" algn="l" rtl="0">
              <a:lnSpc>
                <a:spcPct val="100000"/>
              </a:lnSpc>
              <a:spcBef>
                <a:spcPts val="1350"/>
              </a:spcBef>
              <a:spcAft>
                <a:spcPts val="0"/>
              </a:spcAft>
              <a:buSzPts val="1400"/>
              <a:buChar char="•"/>
            </a:pPr>
            <a:r>
              <a:rPr lang="fr-FR" sz="1400" dirty="0">
                <a:latin typeface="Open Sans"/>
                <a:ea typeface="Open Sans"/>
                <a:cs typeface="Open Sans"/>
                <a:sym typeface="Open Sans"/>
              </a:rPr>
              <a:t>Il n’est pas nécessaire d’obtenir l’accord formel du comité d’examen éthique d’une organisation pour réaliser des EQR, mais il demeure essentiel de s’assurer que les principes éthiques sont respectés. </a:t>
            </a:r>
          </a:p>
          <a:p>
            <a:pPr marL="171450" lvl="0" indent="-171450" algn="l" rtl="0">
              <a:lnSpc>
                <a:spcPct val="100000"/>
              </a:lnSpc>
              <a:spcBef>
                <a:spcPts val="1350"/>
              </a:spcBef>
              <a:spcAft>
                <a:spcPts val="0"/>
              </a:spcAft>
              <a:buSzPts val="1400"/>
              <a:buChar char="•"/>
            </a:pPr>
            <a:r>
              <a:rPr lang="fr-FR" sz="1400" dirty="0">
                <a:latin typeface="Open Sans"/>
                <a:ea typeface="Open Sans"/>
                <a:cs typeface="Open Sans"/>
                <a:sym typeface="Open Sans"/>
              </a:rPr>
              <a:t>Les responsables et les membres de la communauté qui participent aux EQR doivent participer à chaque étape du processus : la collecte de données, l’analyse des résultats, l’élaboration et la mise en œuvre des recommandations. </a:t>
            </a:r>
          </a:p>
        </p:txBody>
      </p:sp>
      <p:cxnSp>
        <p:nvCxnSpPr>
          <p:cNvPr id="248" name="Google Shape;248;g2e4ae3e0e7a_2_60"/>
          <p:cNvCxnSpPr/>
          <p:nvPr/>
        </p:nvCxnSpPr>
        <p:spPr>
          <a:xfrm>
            <a:off x="648261" y="929853"/>
            <a:ext cx="444000" cy="0"/>
          </a:xfrm>
          <a:prstGeom prst="straightConnector1">
            <a:avLst/>
          </a:prstGeom>
          <a:noFill/>
          <a:ln w="28575" cap="flat" cmpd="sng">
            <a:solidFill>
              <a:srgbClr val="D90368"/>
            </a:solidFill>
            <a:prstDash val="solid"/>
            <a:miter lim="800000"/>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rgbClr val="2F9C67">
            <a:alpha val="8627"/>
          </a:srgbClr>
        </a:solidFill>
        <a:effectLst/>
      </p:bgPr>
    </p:bg>
    <p:spTree>
      <p:nvGrpSpPr>
        <p:cNvPr id="1" name="Shape 253"/>
        <p:cNvGrpSpPr/>
        <p:nvPr/>
      </p:nvGrpSpPr>
      <p:grpSpPr>
        <a:xfrm>
          <a:off x="0" y="0"/>
          <a:ext cx="0" cy="0"/>
          <a:chOff x="0" y="0"/>
          <a:chExt cx="0" cy="0"/>
        </a:xfrm>
      </p:grpSpPr>
      <p:sp>
        <p:nvSpPr>
          <p:cNvPr id="254" name="Google Shape;254;g538a08cf42f48880_22"/>
          <p:cNvSpPr txBox="1">
            <a:spLocks noGrp="1"/>
          </p:cNvSpPr>
          <p:nvPr>
            <p:ph type="title"/>
          </p:nvPr>
        </p:nvSpPr>
        <p:spPr>
          <a:xfrm>
            <a:off x="628650" y="518143"/>
            <a:ext cx="7886700" cy="3417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dirty="0"/>
              <a:t>Bilan et réflexions à l’issue de la première journée</a:t>
            </a:r>
          </a:p>
        </p:txBody>
      </p:sp>
      <p:sp>
        <p:nvSpPr>
          <p:cNvPr id="255" name="Google Shape;255;g538a08cf42f48880_22"/>
          <p:cNvSpPr txBox="1"/>
          <p:nvPr/>
        </p:nvSpPr>
        <p:spPr>
          <a:xfrm>
            <a:off x="628650" y="1307361"/>
            <a:ext cx="6808470" cy="1960496"/>
          </a:xfrm>
          <a:prstGeom prst="rect">
            <a:avLst/>
          </a:prstGeom>
          <a:noFill/>
          <a:ln>
            <a:noFill/>
          </a:ln>
        </p:spPr>
        <p:txBody>
          <a:bodyPr spcFirstLastPara="1" wrap="square" lIns="91425" tIns="45700" rIns="91425" bIns="45700" anchor="t" anchorCtr="0">
            <a:spAutoFit/>
          </a:bodyPr>
          <a:lstStyle/>
          <a:p>
            <a:pPr marL="0" marR="0" lvl="0" indent="0" algn="l" rtl="0">
              <a:lnSpc>
                <a:spcPct val="128332"/>
              </a:lnSpc>
              <a:spcBef>
                <a:spcPts val="0"/>
              </a:spcBef>
              <a:spcAft>
                <a:spcPts val="0"/>
              </a:spcAft>
              <a:buClr>
                <a:srgbClr val="000000"/>
              </a:buClr>
              <a:buSzPts val="2000"/>
              <a:buFont typeface="Arial"/>
              <a:buNone/>
            </a:pPr>
            <a:endParaRPr lang="fr-FR" sz="2000" b="0" i="0" u="none" strike="noStrike" cap="none" dirty="0">
              <a:solidFill>
                <a:schemeClr val="dk1"/>
              </a:solidFill>
              <a:latin typeface="Open Sans"/>
              <a:ea typeface="Open Sans"/>
              <a:cs typeface="Open Sans"/>
              <a:sym typeface="Open Sans"/>
            </a:endParaRPr>
          </a:p>
          <a:p>
            <a:pPr marL="457200" marR="0" lvl="0" indent="-355600" algn="l" rtl="0">
              <a:lnSpc>
                <a:spcPct val="128332"/>
              </a:lnSpc>
              <a:spcBef>
                <a:spcPts val="0"/>
              </a:spcBef>
              <a:spcAft>
                <a:spcPts val="0"/>
              </a:spcAft>
              <a:buClr>
                <a:srgbClr val="204669"/>
              </a:buClr>
              <a:buSzPts val="2000"/>
              <a:buFont typeface="Open Sans"/>
              <a:buAutoNum type="arabicPeriod"/>
            </a:pPr>
            <a:r>
              <a:rPr lang="fr-FR" sz="2000" b="0" i="0" u="none" strike="noStrike" cap="none" dirty="0">
                <a:solidFill>
                  <a:schemeClr val="dk1"/>
                </a:solidFill>
                <a:latin typeface="Open Sans"/>
                <a:ea typeface="Open Sans"/>
                <a:cs typeface="Open Sans"/>
                <a:sym typeface="Open Sans"/>
              </a:rPr>
              <a:t>Qu’avez-vous appris hier ?</a:t>
            </a:r>
          </a:p>
          <a:p>
            <a:pPr marL="457200" marR="0" lvl="0" indent="-355600" algn="l" rtl="0">
              <a:lnSpc>
                <a:spcPct val="128332"/>
              </a:lnSpc>
              <a:spcBef>
                <a:spcPts val="0"/>
              </a:spcBef>
              <a:spcAft>
                <a:spcPts val="0"/>
              </a:spcAft>
              <a:buClr>
                <a:schemeClr val="dk1"/>
              </a:buClr>
              <a:buSzPts val="2000"/>
              <a:buFont typeface="Open Sans"/>
              <a:buAutoNum type="arabicPeriod"/>
            </a:pPr>
            <a:r>
              <a:rPr lang="fr-FR" sz="2000" dirty="0">
                <a:solidFill>
                  <a:schemeClr val="dk1"/>
                </a:solidFill>
                <a:latin typeface="Open Sans"/>
                <a:ea typeface="Open Sans"/>
                <a:cs typeface="Open Sans"/>
                <a:sym typeface="Open Sans"/>
              </a:rPr>
              <a:t>Qu’avez-vous découvert de neuf ou d’intéressant </a:t>
            </a:r>
            <a:r>
              <a:rPr lang="fr-FR" sz="2000" b="0" i="0" u="none" strike="noStrike" cap="none" dirty="0">
                <a:solidFill>
                  <a:schemeClr val="dk1"/>
                </a:solidFill>
                <a:latin typeface="Open Sans"/>
                <a:ea typeface="Open Sans"/>
                <a:cs typeface="Open Sans"/>
                <a:sym typeface="Open Sans"/>
              </a:rPr>
              <a:t>?</a:t>
            </a:r>
          </a:p>
          <a:p>
            <a:pPr marL="457200" marR="0" lvl="0" indent="-355600" algn="l" rtl="0">
              <a:lnSpc>
                <a:spcPct val="128332"/>
              </a:lnSpc>
              <a:spcBef>
                <a:spcPts val="0"/>
              </a:spcBef>
              <a:spcAft>
                <a:spcPts val="0"/>
              </a:spcAft>
              <a:buClr>
                <a:srgbClr val="204669"/>
              </a:buClr>
              <a:buSzPts val="2000"/>
              <a:buFont typeface="Open Sans"/>
              <a:buAutoNum type="arabicPeriod"/>
            </a:pPr>
            <a:r>
              <a:rPr lang="fr-FR" sz="2000" b="0" i="0" u="none" strike="noStrike" cap="none" dirty="0">
                <a:solidFill>
                  <a:schemeClr val="dk1"/>
                </a:solidFill>
                <a:latin typeface="Open Sans"/>
                <a:ea typeface="Open Sans"/>
                <a:cs typeface="Open Sans"/>
                <a:sym typeface="Open Sans"/>
              </a:rPr>
              <a:t>Avez-vous des questions ?</a:t>
            </a:r>
            <a:endParaRPr lang="fr-FR" sz="16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600"/>
              </a:spcBef>
              <a:spcAft>
                <a:spcPts val="0"/>
              </a:spcAft>
              <a:buClr>
                <a:srgbClr val="000000"/>
              </a:buClr>
              <a:buSzPts val="1400"/>
              <a:buFont typeface="Arial"/>
              <a:buNone/>
            </a:pPr>
            <a:endParaRPr lang="fr-FR" sz="1400" b="0" i="0" u="none" strike="noStrike" cap="none" dirty="0">
              <a:solidFill>
                <a:srgbClr val="000000"/>
              </a:solidFill>
              <a:latin typeface="Arial"/>
              <a:ea typeface="Arial"/>
              <a:cs typeface="Arial"/>
              <a:sym typeface="Arial"/>
            </a:endParaRPr>
          </a:p>
        </p:txBody>
      </p:sp>
    </p:spTree>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rgbClr val="2F9C67">
            <a:alpha val="8627"/>
          </a:srgbClr>
        </a:solidFill>
        <a:effectLst/>
      </p:bgPr>
    </p:bg>
    <p:spTree>
      <p:nvGrpSpPr>
        <p:cNvPr id="1" name="Shape 260"/>
        <p:cNvGrpSpPr/>
        <p:nvPr/>
      </p:nvGrpSpPr>
      <p:grpSpPr>
        <a:xfrm>
          <a:off x="0" y="0"/>
          <a:ext cx="0" cy="0"/>
          <a:chOff x="0" y="0"/>
          <a:chExt cx="0" cy="0"/>
        </a:xfrm>
      </p:grpSpPr>
      <p:sp>
        <p:nvSpPr>
          <p:cNvPr id="261" name="Google Shape;261;g538a08cf42f48880_28"/>
          <p:cNvSpPr txBox="1">
            <a:spLocks noGrp="1"/>
          </p:cNvSpPr>
          <p:nvPr>
            <p:ph type="title"/>
          </p:nvPr>
        </p:nvSpPr>
        <p:spPr>
          <a:xfrm>
            <a:off x="628650" y="525763"/>
            <a:ext cx="7886700" cy="3831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en-GB" sz="2100" dirty="0"/>
              <a:t>Identification des lacunes</a:t>
            </a:r>
            <a:endParaRPr sz="2100" dirty="0"/>
          </a:p>
        </p:txBody>
      </p:sp>
      <p:sp>
        <p:nvSpPr>
          <p:cNvPr id="262" name="Google Shape;262;g538a08cf42f48880_28"/>
          <p:cNvSpPr txBox="1"/>
          <p:nvPr/>
        </p:nvSpPr>
        <p:spPr>
          <a:xfrm>
            <a:off x="628650" y="1078750"/>
            <a:ext cx="7499400" cy="3782534"/>
          </a:xfrm>
          <a:prstGeom prst="rect">
            <a:avLst/>
          </a:prstGeom>
          <a:noFill/>
          <a:ln>
            <a:noFill/>
          </a:ln>
        </p:spPr>
        <p:txBody>
          <a:bodyPr spcFirstLastPara="1" wrap="square" lIns="91425" tIns="45700" rIns="91425" bIns="45700" anchor="t" anchorCtr="0">
            <a:spAutoFit/>
          </a:bodyPr>
          <a:lstStyle/>
          <a:p>
            <a:pPr marL="0" marR="0" lvl="0" indent="0" algn="l" rtl="0">
              <a:lnSpc>
                <a:spcPct val="128332"/>
              </a:lnSpc>
              <a:spcBef>
                <a:spcPts val="0"/>
              </a:spcBef>
              <a:spcAft>
                <a:spcPts val="0"/>
              </a:spcAft>
              <a:buClr>
                <a:srgbClr val="000000"/>
              </a:buClr>
              <a:buSzPts val="2000"/>
              <a:buFont typeface="Arial"/>
              <a:buNone/>
            </a:pPr>
            <a:r>
              <a:rPr lang="fr-FR" sz="2000" b="1" i="0" u="none" strike="noStrike" cap="none" dirty="0">
                <a:solidFill>
                  <a:schemeClr val="dk1"/>
                </a:solidFill>
                <a:latin typeface="Open Sans"/>
                <a:ea typeface="Open Sans"/>
                <a:cs typeface="Open Sans"/>
                <a:sym typeface="Open Sans"/>
              </a:rPr>
              <a:t>Pour le choléra ou la sécheresse</a:t>
            </a:r>
          </a:p>
          <a:p>
            <a:pPr marR="0" lvl="0" algn="l" rtl="0">
              <a:lnSpc>
                <a:spcPct val="128332"/>
              </a:lnSpc>
              <a:spcBef>
                <a:spcPts val="0"/>
              </a:spcBef>
              <a:spcAft>
                <a:spcPts val="0"/>
              </a:spcAft>
              <a:buClr>
                <a:schemeClr val="dk1"/>
              </a:buClr>
              <a:buSzPts val="2000"/>
              <a:buFont typeface="Open Sans"/>
              <a:buAutoNum type="arabicPeriod"/>
            </a:pPr>
            <a:r>
              <a:rPr lang="fr-FR" sz="2000" b="0" i="0" u="none" strike="noStrike" cap="none" dirty="0">
                <a:solidFill>
                  <a:schemeClr val="dk1"/>
                </a:solidFill>
                <a:latin typeface="Open Sans"/>
                <a:ea typeface="Open Sans"/>
                <a:cs typeface="Open Sans"/>
                <a:sym typeface="Open Sans"/>
              </a:rPr>
              <a:t>Quelles sont les connaissances manquantes ?</a:t>
            </a:r>
          </a:p>
          <a:p>
            <a:pPr marR="0" lvl="0" algn="l" rtl="0">
              <a:lnSpc>
                <a:spcPct val="128332"/>
              </a:lnSpc>
              <a:spcBef>
                <a:spcPts val="0"/>
              </a:spcBef>
              <a:spcAft>
                <a:spcPts val="0"/>
              </a:spcAft>
              <a:buClr>
                <a:srgbClr val="000000"/>
              </a:buClr>
              <a:buSzPts val="2000"/>
              <a:buFont typeface="Arial"/>
              <a:buNone/>
            </a:pPr>
            <a:r>
              <a:rPr lang="fr-FR" sz="2000" b="0" i="0" u="none" strike="noStrike" cap="none" dirty="0">
                <a:solidFill>
                  <a:schemeClr val="dk1"/>
                </a:solidFill>
                <a:latin typeface="Open Sans"/>
                <a:ea typeface="Open Sans"/>
                <a:cs typeface="Open Sans"/>
                <a:sym typeface="Open Sans"/>
              </a:rPr>
              <a:t>2. De quoi avons-nous besoin pour agir ?</a:t>
            </a:r>
          </a:p>
          <a:p>
            <a:pPr marL="0" marR="0" lvl="0" indent="0" algn="l" rtl="0">
              <a:lnSpc>
                <a:spcPct val="120000"/>
              </a:lnSpc>
              <a:spcBef>
                <a:spcPts val="0"/>
              </a:spcBef>
              <a:spcAft>
                <a:spcPts val="0"/>
              </a:spcAft>
              <a:buClr>
                <a:srgbClr val="000000"/>
              </a:buClr>
              <a:buSzPts val="2000"/>
              <a:buFont typeface="Arial"/>
              <a:buNone/>
            </a:pPr>
            <a:endParaRPr lang="fr-FR" sz="2000" b="0" i="0" u="none" strike="noStrike" cap="none" dirty="0">
              <a:solidFill>
                <a:schemeClr val="dk1"/>
              </a:solidFill>
              <a:latin typeface="Open Sans"/>
              <a:ea typeface="Open Sans"/>
              <a:cs typeface="Open Sans"/>
              <a:sym typeface="Open Sans"/>
            </a:endParaRPr>
          </a:p>
          <a:p>
            <a:pPr marL="0" marR="0" lvl="0" indent="0" algn="l" rtl="0">
              <a:lnSpc>
                <a:spcPct val="120000"/>
              </a:lnSpc>
              <a:spcBef>
                <a:spcPts val="0"/>
              </a:spcBef>
              <a:spcAft>
                <a:spcPts val="0"/>
              </a:spcAft>
              <a:buClr>
                <a:srgbClr val="000000"/>
              </a:buClr>
              <a:buSzPts val="2000"/>
              <a:buFont typeface="Arial"/>
              <a:buNone/>
            </a:pPr>
            <a:r>
              <a:rPr lang="fr-FR" sz="2000" b="0" i="0" u="none" strike="noStrike" cap="none" dirty="0">
                <a:solidFill>
                  <a:schemeClr val="dk1"/>
                </a:solidFill>
                <a:latin typeface="Open Sans"/>
                <a:ea typeface="Open Sans"/>
                <a:cs typeface="Open Sans"/>
                <a:sym typeface="Open Sans"/>
              </a:rPr>
              <a:t>Après une présentation des résultats d’une EQR sur la sécheresse, nous nous réunirons en petits groupes pour définir les lacunes à combler en priorité. </a:t>
            </a:r>
          </a:p>
          <a:p>
            <a:pPr marL="0" marR="0" lvl="0" indent="0" algn="l" rtl="0">
              <a:lnSpc>
                <a:spcPct val="120000"/>
              </a:lnSpc>
              <a:spcBef>
                <a:spcPts val="0"/>
              </a:spcBef>
              <a:spcAft>
                <a:spcPts val="0"/>
              </a:spcAft>
              <a:buClr>
                <a:srgbClr val="000000"/>
              </a:buClr>
              <a:buSzPts val="2000"/>
              <a:buFont typeface="Arial"/>
              <a:buNone/>
            </a:pPr>
            <a:endParaRPr lang="fr-FR" sz="2000" b="0" i="0" u="none" strike="noStrike" cap="none" dirty="0">
              <a:solidFill>
                <a:schemeClr val="dk1"/>
              </a:solidFill>
              <a:latin typeface="Open Sans"/>
              <a:ea typeface="Open Sans"/>
              <a:cs typeface="Open Sans"/>
              <a:sym typeface="Open Sans"/>
            </a:endParaRPr>
          </a:p>
          <a:p>
            <a:pPr marL="0" marR="0" lvl="0" indent="0" algn="l" rtl="0">
              <a:lnSpc>
                <a:spcPct val="120000"/>
              </a:lnSpc>
              <a:spcBef>
                <a:spcPts val="0"/>
              </a:spcBef>
              <a:spcAft>
                <a:spcPts val="0"/>
              </a:spcAft>
              <a:buClr>
                <a:srgbClr val="000000"/>
              </a:buClr>
              <a:buSzPts val="2000"/>
              <a:buFont typeface="Arial"/>
              <a:buNone/>
            </a:pPr>
            <a:r>
              <a:rPr lang="fr-FR" sz="2000" b="0" i="0" u="none" strike="noStrike" cap="none" dirty="0">
                <a:solidFill>
                  <a:schemeClr val="dk1"/>
                </a:solidFill>
                <a:latin typeface="Open Sans"/>
                <a:ea typeface="Open Sans"/>
                <a:cs typeface="Open Sans"/>
                <a:sym typeface="Open Sans"/>
              </a:rPr>
              <a:t>Consultez des personnes ressources ou des documents clés.</a:t>
            </a: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rgbClr val="2F9C67">
            <a:alpha val="8627"/>
          </a:srgbClr>
        </a:solidFill>
        <a:effectLst/>
      </p:bgPr>
    </p:bg>
    <p:spTree>
      <p:nvGrpSpPr>
        <p:cNvPr id="1" name="Shape 267"/>
        <p:cNvGrpSpPr/>
        <p:nvPr/>
      </p:nvGrpSpPr>
      <p:grpSpPr>
        <a:xfrm>
          <a:off x="0" y="0"/>
          <a:ext cx="0" cy="0"/>
          <a:chOff x="0" y="0"/>
          <a:chExt cx="0" cy="0"/>
        </a:xfrm>
      </p:grpSpPr>
      <p:sp>
        <p:nvSpPr>
          <p:cNvPr id="268" name="Google Shape;268;g538a08cf42f48880_35"/>
          <p:cNvSpPr txBox="1">
            <a:spLocks noGrp="1"/>
          </p:cNvSpPr>
          <p:nvPr>
            <p:ph type="title"/>
          </p:nvPr>
        </p:nvSpPr>
        <p:spPr>
          <a:xfrm>
            <a:off x="628650" y="525763"/>
            <a:ext cx="7886700" cy="3831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100" dirty="0"/>
              <a:t>Concevoir un guide thématique</a:t>
            </a:r>
          </a:p>
        </p:txBody>
      </p:sp>
      <p:sp>
        <p:nvSpPr>
          <p:cNvPr id="269" name="Google Shape;269;g538a08cf42f48880_35"/>
          <p:cNvSpPr txBox="1"/>
          <p:nvPr/>
        </p:nvSpPr>
        <p:spPr>
          <a:xfrm>
            <a:off x="628650" y="1307350"/>
            <a:ext cx="7499400" cy="7542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2000"/>
              <a:buFont typeface="Arial"/>
              <a:buNone/>
            </a:pPr>
            <a:endParaRPr sz="20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74"/>
        <p:cNvGrpSpPr/>
        <p:nvPr/>
      </p:nvGrpSpPr>
      <p:grpSpPr>
        <a:xfrm>
          <a:off x="0" y="0"/>
          <a:ext cx="0" cy="0"/>
          <a:chOff x="0" y="0"/>
          <a:chExt cx="0" cy="0"/>
        </a:xfrm>
      </p:grpSpPr>
      <p:sp>
        <p:nvSpPr>
          <p:cNvPr id="275" name="Google Shape;275;p2"/>
          <p:cNvSpPr txBox="1">
            <a:spLocks noGrp="1"/>
          </p:cNvSpPr>
          <p:nvPr>
            <p:ph type="title"/>
          </p:nvPr>
        </p:nvSpPr>
        <p:spPr>
          <a:xfrm>
            <a:off x="628650" y="537795"/>
            <a:ext cx="7886700" cy="5910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chemeClr val="dk1"/>
              </a:buClr>
              <a:buSzPts val="1800"/>
              <a:buFont typeface="Arial"/>
              <a:buNone/>
            </a:pPr>
            <a:r>
              <a:rPr lang="fr-FR" dirty="0"/>
              <a:t>Méthodes d’élaboration de l’outil (1) </a:t>
            </a:r>
          </a:p>
          <a:p>
            <a:pPr marL="0" lvl="0" indent="0" algn="l" rtl="0">
              <a:lnSpc>
                <a:spcPct val="90000"/>
              </a:lnSpc>
              <a:spcBef>
                <a:spcPts val="0"/>
              </a:spcBef>
              <a:spcAft>
                <a:spcPts val="0"/>
              </a:spcAft>
              <a:buSzPts val="1800"/>
              <a:buNone/>
            </a:pPr>
            <a:endParaRPr lang="fr-FR" dirty="0"/>
          </a:p>
        </p:txBody>
      </p:sp>
      <p:sp>
        <p:nvSpPr>
          <p:cNvPr id="276" name="Google Shape;276;p2"/>
          <p:cNvSpPr txBox="1">
            <a:spLocks noGrp="1"/>
          </p:cNvSpPr>
          <p:nvPr>
            <p:ph type="body" idx="1"/>
          </p:nvPr>
        </p:nvSpPr>
        <p:spPr>
          <a:xfrm>
            <a:off x="407253" y="1064753"/>
            <a:ext cx="5071196" cy="3806924"/>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00000"/>
              </a:lnSpc>
              <a:spcBef>
                <a:spcPts val="600"/>
              </a:spcBef>
              <a:spcAft>
                <a:spcPts val="0"/>
              </a:spcAft>
              <a:buClr>
                <a:srgbClr val="000000"/>
              </a:buClr>
              <a:buSzPts val="1400"/>
              <a:buNone/>
            </a:pPr>
            <a:r>
              <a:rPr lang="en-GB" sz="2200" b="1" i="0" u="none" strike="noStrike" cap="none" dirty="0">
                <a:solidFill>
                  <a:srgbClr val="000000"/>
                </a:solidFill>
                <a:latin typeface="Open Sans"/>
                <a:ea typeface="Open Sans"/>
                <a:cs typeface="Open Sans"/>
                <a:sym typeface="Open Sans"/>
              </a:rPr>
              <a:t>1. </a:t>
            </a:r>
            <a:r>
              <a:rPr lang="fr-FR" sz="2200" b="1" i="0" u="none" strike="noStrike" cap="none" dirty="0">
                <a:solidFill>
                  <a:srgbClr val="000000"/>
                </a:solidFill>
                <a:latin typeface="Open Sans"/>
                <a:ea typeface="Open Sans"/>
                <a:cs typeface="Open Sans"/>
                <a:sym typeface="Open Sans"/>
              </a:rPr>
              <a:t>Identifier les principaux domaines de recherche, p. ex. :</a:t>
            </a:r>
            <a:endParaRPr lang="fr-FR" sz="1000" dirty="0"/>
          </a:p>
          <a:p>
            <a:pPr marL="342900" lvl="0" indent="-292100" algn="l" rtl="0">
              <a:lnSpc>
                <a:spcPct val="100000"/>
              </a:lnSpc>
              <a:spcBef>
                <a:spcPts val="600"/>
              </a:spcBef>
              <a:spcAft>
                <a:spcPts val="0"/>
              </a:spcAft>
              <a:buClr>
                <a:srgbClr val="000000"/>
              </a:buClr>
              <a:buSzPts val="1200"/>
              <a:buFont typeface="Open Sans"/>
              <a:buChar char="•"/>
            </a:pPr>
            <a:r>
              <a:rPr lang="fr-FR" sz="2100" i="0" u="none" strike="noStrike" cap="none" dirty="0">
                <a:solidFill>
                  <a:srgbClr val="000000"/>
                </a:solidFill>
                <a:latin typeface="Open Sans"/>
                <a:ea typeface="Open Sans"/>
                <a:cs typeface="Open Sans"/>
                <a:sym typeface="Open Sans"/>
              </a:rPr>
              <a:t>Facteurs influençant les comportements en matière de recours aux soins</a:t>
            </a:r>
          </a:p>
          <a:p>
            <a:pPr marL="342900" lvl="0" indent="-292100" algn="l" rtl="0">
              <a:lnSpc>
                <a:spcPct val="100000"/>
              </a:lnSpc>
              <a:spcBef>
                <a:spcPts val="600"/>
              </a:spcBef>
              <a:spcAft>
                <a:spcPts val="0"/>
              </a:spcAft>
              <a:buClr>
                <a:srgbClr val="000000"/>
              </a:buClr>
              <a:buSzPts val="1200"/>
              <a:buFont typeface="Open Sans"/>
              <a:buChar char="•"/>
            </a:pPr>
            <a:r>
              <a:rPr lang="fr-FR" sz="2100" dirty="0">
                <a:solidFill>
                  <a:srgbClr val="000000"/>
                </a:solidFill>
                <a:latin typeface="Open Sans"/>
                <a:ea typeface="Open Sans"/>
                <a:cs typeface="Open Sans"/>
                <a:sym typeface="Open Sans"/>
              </a:rPr>
              <a:t>Croyances/perceptions/ pratiques relatives à une épidémie ou à une maladie</a:t>
            </a:r>
            <a:endParaRPr lang="fr-FR" sz="2100" dirty="0"/>
          </a:p>
          <a:p>
            <a:pPr marL="342900" lvl="0" indent="-292100" algn="l" rtl="0">
              <a:lnSpc>
                <a:spcPct val="100000"/>
              </a:lnSpc>
              <a:spcBef>
                <a:spcPts val="600"/>
              </a:spcBef>
              <a:spcAft>
                <a:spcPts val="0"/>
              </a:spcAft>
              <a:buClr>
                <a:srgbClr val="000000"/>
              </a:buClr>
              <a:buSzPts val="1200"/>
              <a:buFont typeface="Open Sans"/>
              <a:buChar char="•"/>
            </a:pPr>
            <a:r>
              <a:rPr lang="fr-FR" sz="2100" i="0" u="none" strike="noStrike" cap="none" dirty="0">
                <a:solidFill>
                  <a:srgbClr val="000000"/>
                </a:solidFill>
                <a:latin typeface="Open Sans"/>
                <a:ea typeface="Open Sans"/>
                <a:cs typeface="Open Sans"/>
                <a:sym typeface="Open Sans"/>
              </a:rPr>
              <a:t>Expériences de la maladie, impacts sociaux perçus</a:t>
            </a:r>
            <a:endParaRPr lang="fr-FR" sz="2100" dirty="0"/>
          </a:p>
          <a:p>
            <a:pPr marL="38100" lvl="0" indent="0" algn="l" rtl="0">
              <a:lnSpc>
                <a:spcPct val="100000"/>
              </a:lnSpc>
              <a:spcBef>
                <a:spcPts val="600"/>
              </a:spcBef>
              <a:spcAft>
                <a:spcPts val="0"/>
              </a:spcAft>
              <a:buClr>
                <a:srgbClr val="000000"/>
              </a:buClr>
              <a:buSzPts val="1400"/>
              <a:buNone/>
            </a:pPr>
            <a:r>
              <a:rPr lang="fr-FR" sz="2200" b="1" dirty="0">
                <a:solidFill>
                  <a:srgbClr val="000000"/>
                </a:solidFill>
                <a:latin typeface="Open Sans"/>
                <a:ea typeface="Open Sans"/>
                <a:cs typeface="Open Sans"/>
                <a:sym typeface="Open Sans"/>
              </a:rPr>
              <a:t>2. Identifier les outils/ressources existants</a:t>
            </a:r>
          </a:p>
          <a:p>
            <a:pPr marL="38100" lvl="0" indent="0" algn="l" rtl="0">
              <a:lnSpc>
                <a:spcPct val="100000"/>
              </a:lnSpc>
              <a:spcBef>
                <a:spcPts val="600"/>
              </a:spcBef>
              <a:spcAft>
                <a:spcPts val="0"/>
              </a:spcAft>
              <a:buClr>
                <a:srgbClr val="000000"/>
              </a:buClr>
              <a:buSzPts val="1400"/>
              <a:buNone/>
            </a:pPr>
            <a:r>
              <a:rPr lang="fr-FR" sz="2400" b="1" dirty="0">
                <a:solidFill>
                  <a:srgbClr val="000000"/>
                </a:solidFill>
                <a:latin typeface="Calibri"/>
                <a:ea typeface="Calibri"/>
                <a:cs typeface="Calibri"/>
                <a:sym typeface="Calibri"/>
              </a:rPr>
              <a:t>🡪</a:t>
            </a:r>
            <a:endParaRPr lang="fr-FR" sz="2400" b="1" i="0" u="none" strike="noStrike" cap="none" dirty="0">
              <a:solidFill>
                <a:srgbClr val="000000"/>
              </a:solidFill>
              <a:latin typeface="Calibri"/>
              <a:ea typeface="Calibri"/>
              <a:cs typeface="Calibri"/>
              <a:sym typeface="Calibri"/>
            </a:endParaRPr>
          </a:p>
        </p:txBody>
      </p:sp>
      <p:sp>
        <p:nvSpPr>
          <p:cNvPr id="277" name="Google Shape;277;p2"/>
          <p:cNvSpPr txBox="1"/>
          <p:nvPr/>
        </p:nvSpPr>
        <p:spPr>
          <a:xfrm>
            <a:off x="5605669" y="1101389"/>
            <a:ext cx="2782957" cy="3293169"/>
          </a:xfrm>
          <a:prstGeom prst="rect">
            <a:avLst/>
          </a:prstGeom>
          <a:noFill/>
          <a:ln w="34925" cap="flat" cmpd="sng">
            <a:solidFill>
              <a:srgbClr val="C55A11"/>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dirty="0">
                <a:solidFill>
                  <a:srgbClr val="000000"/>
                </a:solidFill>
                <a:latin typeface="Lato"/>
                <a:ea typeface="Lato"/>
                <a:cs typeface="Lato"/>
                <a:sym typeface="Lato"/>
              </a:rPr>
              <a:t>Ressources pour l’élaboration d’outils d’EQR (en anglais) :</a:t>
            </a:r>
            <a:endParaRPr lang="fr-F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sng" strike="noStrike" cap="none" dirty="0">
                <a:solidFill>
                  <a:srgbClr val="002E6B"/>
                </a:solidFill>
                <a:latin typeface="Lato"/>
                <a:ea typeface="Lato"/>
                <a:cs typeface="Lato"/>
                <a:sym typeface="Lato"/>
                <a:hlinkClick r:id="rId3">
                  <a:extLst>
                    <a:ext uri="{A12FA001-AC4F-418D-AE19-62706E023703}">
                      <ahyp:hlinkClr xmlns:ahyp="http://schemas.microsoft.com/office/drawing/2018/hyperlinkcolor" val="tx"/>
                    </a:ext>
                  </a:extLst>
                </a:hlinkClick>
              </a:rPr>
              <a:t>Bank of Risk Communication and Community Engagement Assessments, Surveys, and Feedback Tools</a:t>
            </a:r>
            <a:endParaRPr sz="1400" b="0" i="0" u="none" strike="noStrike" cap="none" dirty="0">
              <a:solidFill>
                <a:srgbClr val="002E6B"/>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sng" strike="noStrike" cap="none" dirty="0">
                <a:solidFill>
                  <a:srgbClr val="000000"/>
                </a:solidFill>
                <a:latin typeface="Lato"/>
                <a:ea typeface="Lato"/>
                <a:cs typeface="Lato"/>
                <a:sym typeface="Lato"/>
                <a:hlinkClick r:id="rId4">
                  <a:extLst>
                    <a:ext uri="{A12FA001-AC4F-418D-AE19-62706E023703}">
                      <ahyp:hlinkClr xmlns:ahyp="http://schemas.microsoft.com/office/drawing/2018/hyperlinkcolor" val="tx"/>
                    </a:ext>
                  </a:extLst>
                </a:hlinkClick>
              </a:rPr>
              <a:t>SSHAP Rapid Anthropological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sng" strike="noStrike" cap="none" dirty="0">
                <a:solidFill>
                  <a:srgbClr val="000000"/>
                </a:solidFill>
                <a:latin typeface="Lato"/>
                <a:ea typeface="Lato"/>
                <a:cs typeface="Lato"/>
                <a:sym typeface="Lato"/>
                <a:hlinkClick r:id="rId4">
                  <a:extLst>
                    <a:ext uri="{A12FA001-AC4F-418D-AE19-62706E023703}">
                      <ahyp:hlinkClr xmlns:ahyp="http://schemas.microsoft.com/office/drawing/2018/hyperlinkcolor" val="tx"/>
                    </a:ext>
                  </a:extLst>
                </a:hlinkClick>
              </a:rPr>
              <a:t>Assessments in the Field</a:t>
            </a:r>
            <a:endParaRPr sz="1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GB" sz="1400" b="0" i="0" u="sng" strike="noStrike" cap="none" dirty="0">
                <a:solidFill>
                  <a:srgbClr val="000000"/>
                </a:solidFill>
                <a:latin typeface="Lato"/>
                <a:ea typeface="Lato"/>
                <a:cs typeface="Lato"/>
                <a:sym typeface="Lato"/>
                <a:hlinkClick r:id="rId5">
                  <a:extLst>
                    <a:ext uri="{A12FA001-AC4F-418D-AE19-62706E023703}">
                      <ahyp:hlinkClr xmlns:ahyp="http://schemas.microsoft.com/office/drawing/2018/hyperlinkcolor" val="tx"/>
                    </a:ext>
                  </a:extLst>
                </a:hlinkClick>
              </a:rPr>
              <a:t>Collective Service Cholera Questions Bank</a:t>
            </a:r>
            <a:endParaRPr sz="1400" b="0" i="0" u="none" strike="noStrike" cap="none" dirty="0">
              <a:solidFill>
                <a:srgbClr val="000000"/>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F9C67">
            <a:alpha val="8627"/>
          </a:srgbClr>
        </a:solidFill>
        <a:effectLst/>
      </p:bgPr>
    </p:bg>
    <p:spTree>
      <p:nvGrpSpPr>
        <p:cNvPr id="1" name="Shape 282"/>
        <p:cNvGrpSpPr/>
        <p:nvPr/>
      </p:nvGrpSpPr>
      <p:grpSpPr>
        <a:xfrm>
          <a:off x="0" y="0"/>
          <a:ext cx="0" cy="0"/>
          <a:chOff x="0" y="0"/>
          <a:chExt cx="0" cy="0"/>
        </a:xfrm>
      </p:grpSpPr>
      <p:sp>
        <p:nvSpPr>
          <p:cNvPr id="283" name="Google Shape;283;g2ec30e58157_0_44"/>
          <p:cNvSpPr txBox="1">
            <a:spLocks noGrp="1"/>
          </p:cNvSpPr>
          <p:nvPr>
            <p:ph type="title"/>
          </p:nvPr>
        </p:nvSpPr>
        <p:spPr>
          <a:xfrm>
            <a:off x="628650" y="72665"/>
            <a:ext cx="9049066" cy="72939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200" dirty="0">
                <a:solidFill>
                  <a:srgbClr val="0000FF"/>
                </a:solidFill>
              </a:rPr>
              <a:t>Quel est votre domaine de recherche ?</a:t>
            </a:r>
            <a:r>
              <a:rPr lang="fr-FR" sz="2200" dirty="0"/>
              <a:t> Quelle est votre population cible ? Quelles sont les principales questions ? </a:t>
            </a:r>
          </a:p>
        </p:txBody>
      </p:sp>
      <p:sp>
        <p:nvSpPr>
          <p:cNvPr id="284" name="Google Shape;284;g2ec30e58157_0_44"/>
          <p:cNvSpPr txBox="1"/>
          <p:nvPr/>
        </p:nvSpPr>
        <p:spPr>
          <a:xfrm>
            <a:off x="469875" y="1029525"/>
            <a:ext cx="8022300" cy="446400"/>
          </a:xfrm>
          <a:prstGeom prst="rect">
            <a:avLst/>
          </a:prstGeom>
          <a:noFill/>
          <a:ln>
            <a:noFill/>
          </a:ln>
        </p:spPr>
        <p:txBody>
          <a:bodyPr spcFirstLastPara="1" wrap="square" lIns="91425" tIns="45700" rIns="91425" bIns="45700" anchor="t" anchorCtr="0">
            <a:spAutoFit/>
          </a:bodyPr>
          <a:lstStyle/>
          <a:p>
            <a:pPr marL="0" marR="0" lvl="0" indent="0" algn="l" rtl="0">
              <a:lnSpc>
                <a:spcPct val="128332"/>
              </a:lnSpc>
              <a:spcBef>
                <a:spcPts val="0"/>
              </a:spcBef>
              <a:spcAft>
                <a:spcPts val="0"/>
              </a:spcAft>
              <a:buClr>
                <a:srgbClr val="000000"/>
              </a:buClr>
              <a:buSzPts val="2000"/>
              <a:buFont typeface="Arial"/>
              <a:buNone/>
            </a:pPr>
            <a:endParaRPr sz="2300" b="1" i="0" u="none" strike="noStrike" cap="none" dirty="0">
              <a:solidFill>
                <a:srgbClr val="C55A11"/>
              </a:solidFill>
              <a:latin typeface="Open Sans"/>
              <a:ea typeface="Open Sans"/>
              <a:cs typeface="Open Sans"/>
              <a:sym typeface="Open Sans"/>
            </a:endParaRPr>
          </a:p>
        </p:txBody>
      </p:sp>
      <p:sp>
        <p:nvSpPr>
          <p:cNvPr id="285" name="Google Shape;285;g2ec30e58157_0_44"/>
          <p:cNvSpPr txBox="1"/>
          <p:nvPr/>
        </p:nvSpPr>
        <p:spPr>
          <a:xfrm>
            <a:off x="628650" y="1227775"/>
            <a:ext cx="7376100" cy="3159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28332"/>
              </a:lnSpc>
              <a:spcBef>
                <a:spcPts val="0"/>
              </a:spcBef>
              <a:spcAft>
                <a:spcPts val="0"/>
              </a:spcAft>
              <a:buClr>
                <a:srgbClr val="000000"/>
              </a:buClr>
              <a:buSzPts val="2200"/>
              <a:buFont typeface="Arial"/>
              <a:buNone/>
            </a:pPr>
            <a:endParaRPr lang="fr-FR" sz="2200" b="1" i="0" u="none" strike="noStrike" cap="none" dirty="0">
              <a:solidFill>
                <a:schemeClr val="dk1"/>
              </a:solidFill>
              <a:latin typeface="Open Sans"/>
              <a:ea typeface="Open Sans"/>
              <a:cs typeface="Open Sans"/>
              <a:sym typeface="Open Sans"/>
            </a:endParaRPr>
          </a:p>
          <a:p>
            <a:pPr marL="0" marR="0" lvl="0" indent="0" algn="l" rtl="0">
              <a:lnSpc>
                <a:spcPct val="128332"/>
              </a:lnSpc>
              <a:spcBef>
                <a:spcPts val="0"/>
              </a:spcBef>
              <a:spcAft>
                <a:spcPts val="0"/>
              </a:spcAft>
              <a:buClr>
                <a:srgbClr val="000000"/>
              </a:buClr>
              <a:buSzPts val="2200"/>
              <a:buFont typeface="Arial"/>
              <a:buNone/>
            </a:pPr>
            <a:r>
              <a:rPr lang="fr-FR" sz="2200" b="1" i="0" u="none" strike="noStrike" cap="none" dirty="0">
                <a:solidFill>
                  <a:schemeClr val="dk1"/>
                </a:solidFill>
                <a:latin typeface="Open Sans"/>
                <a:ea typeface="Open Sans"/>
                <a:cs typeface="Open Sans"/>
                <a:sym typeface="Open Sans"/>
              </a:rPr>
              <a:t>Domaine de recherche… ? Énoncé de la problématique… ?</a:t>
            </a:r>
          </a:p>
          <a:p>
            <a:pPr marL="0" marR="0" lvl="0" indent="0" algn="l" rtl="0">
              <a:lnSpc>
                <a:spcPct val="128332"/>
              </a:lnSpc>
              <a:spcBef>
                <a:spcPts val="0"/>
              </a:spcBef>
              <a:spcAft>
                <a:spcPts val="0"/>
              </a:spcAft>
              <a:buClr>
                <a:srgbClr val="000000"/>
              </a:buClr>
              <a:buSzPts val="2200"/>
              <a:buFont typeface="Arial"/>
              <a:buNone/>
            </a:pPr>
            <a:endParaRPr sz="2200" b="1" i="0" u="none" strike="noStrike" cap="none" dirty="0">
              <a:solidFill>
                <a:schemeClr val="dk1"/>
              </a:solidFill>
              <a:latin typeface="Open Sans"/>
              <a:ea typeface="Open Sans"/>
              <a:cs typeface="Open Sans"/>
              <a:sym typeface="Open Sans"/>
            </a:endParaRPr>
          </a:p>
          <a:p>
            <a:pPr marL="0" marR="0" lvl="0" indent="0" algn="l" rtl="0">
              <a:lnSpc>
                <a:spcPct val="128332"/>
              </a:lnSpc>
              <a:spcBef>
                <a:spcPts val="0"/>
              </a:spcBef>
              <a:spcAft>
                <a:spcPts val="0"/>
              </a:spcAft>
              <a:buClr>
                <a:srgbClr val="000000"/>
              </a:buClr>
              <a:buSzPts val="2200"/>
              <a:buFont typeface="Arial"/>
              <a:buNone/>
            </a:pPr>
            <a:endParaRPr sz="2200" b="1" i="0" u="none" strike="noStrike" cap="none" dirty="0">
              <a:solidFill>
                <a:schemeClr val="dk1"/>
              </a:solidFill>
              <a:latin typeface="Open Sans"/>
              <a:ea typeface="Open Sans"/>
              <a:cs typeface="Open Sans"/>
              <a:sym typeface="Open Sans"/>
            </a:endParaRPr>
          </a:p>
          <a:p>
            <a:pPr marL="0" marR="0" lvl="0" indent="0" algn="l" rtl="0">
              <a:lnSpc>
                <a:spcPct val="128332"/>
              </a:lnSpc>
              <a:spcBef>
                <a:spcPts val="0"/>
              </a:spcBef>
              <a:spcAft>
                <a:spcPts val="0"/>
              </a:spcAft>
              <a:buClr>
                <a:srgbClr val="000000"/>
              </a:buClr>
              <a:buSzPts val="2200"/>
              <a:buFont typeface="Arial"/>
              <a:buNone/>
            </a:pPr>
            <a:endParaRPr sz="2200" b="1" i="0" u="none" strike="noStrike" cap="none" dirty="0">
              <a:solidFill>
                <a:schemeClr val="dk1"/>
              </a:solidFill>
              <a:latin typeface="Open Sans"/>
              <a:ea typeface="Open Sans"/>
              <a:cs typeface="Open Sans"/>
              <a:sym typeface="Open Sans"/>
            </a:endParaRPr>
          </a:p>
          <a:p>
            <a:pPr marL="457200" marR="0" lvl="0" indent="0" algn="l" rtl="0">
              <a:lnSpc>
                <a:spcPct val="128332"/>
              </a:lnSpc>
              <a:spcBef>
                <a:spcPts val="0"/>
              </a:spcBef>
              <a:spcAft>
                <a:spcPts val="0"/>
              </a:spcAft>
              <a:buClr>
                <a:srgbClr val="000000"/>
              </a:buClr>
              <a:buSzPts val="2200"/>
              <a:buFont typeface="Arial"/>
              <a:buNone/>
            </a:pPr>
            <a:endParaRPr sz="2200" b="1"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F9C67">
            <a:alpha val="8627"/>
          </a:srgbClr>
        </a:solidFill>
        <a:effectLst/>
      </p:bgPr>
    </p:bg>
    <p:spTree>
      <p:nvGrpSpPr>
        <p:cNvPr id="1" name="Shape 290"/>
        <p:cNvGrpSpPr/>
        <p:nvPr/>
      </p:nvGrpSpPr>
      <p:grpSpPr>
        <a:xfrm>
          <a:off x="0" y="0"/>
          <a:ext cx="0" cy="0"/>
          <a:chOff x="0" y="0"/>
          <a:chExt cx="0" cy="0"/>
        </a:xfrm>
      </p:grpSpPr>
      <p:sp>
        <p:nvSpPr>
          <p:cNvPr id="291" name="Google Shape;291;g2ec66b4afe4_0_38"/>
          <p:cNvSpPr txBox="1">
            <a:spLocks noGrp="1"/>
          </p:cNvSpPr>
          <p:nvPr>
            <p:ph type="title"/>
          </p:nvPr>
        </p:nvSpPr>
        <p:spPr>
          <a:xfrm>
            <a:off x="613410" y="83820"/>
            <a:ext cx="8934450" cy="70169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200" dirty="0"/>
              <a:t>Quel est votre domaine de recherche ? </a:t>
            </a:r>
            <a:r>
              <a:rPr lang="fr-FR" sz="2200" dirty="0">
                <a:solidFill>
                  <a:srgbClr val="2B9C67"/>
                </a:solidFill>
              </a:rPr>
              <a:t>Quelle est votre population cible ?</a:t>
            </a:r>
            <a:r>
              <a:rPr lang="fr-FR" sz="2200" dirty="0"/>
              <a:t> </a:t>
            </a:r>
            <a:r>
              <a:rPr lang="fr-FR" sz="2200" dirty="0">
                <a:solidFill>
                  <a:srgbClr val="0000FF"/>
                </a:solidFill>
              </a:rPr>
              <a:t>Quelles sont les principales questions ? </a:t>
            </a:r>
          </a:p>
        </p:txBody>
      </p:sp>
      <p:sp>
        <p:nvSpPr>
          <p:cNvPr id="292" name="Google Shape;292;g2ec66b4afe4_0_38"/>
          <p:cNvSpPr txBox="1"/>
          <p:nvPr/>
        </p:nvSpPr>
        <p:spPr>
          <a:xfrm>
            <a:off x="469874" y="1312000"/>
            <a:ext cx="7874025" cy="3312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6999"/>
              </a:lnSpc>
              <a:spcBef>
                <a:spcPts val="0"/>
              </a:spcBef>
              <a:spcAft>
                <a:spcPts val="0"/>
              </a:spcAft>
              <a:buClr>
                <a:srgbClr val="000000"/>
              </a:buClr>
              <a:buSzPts val="2200"/>
              <a:buFont typeface="Arial"/>
              <a:buNone/>
            </a:pPr>
            <a:r>
              <a:rPr lang="fr-FR" sz="2200" b="1" i="0" u="none" strike="noStrike" cap="none" dirty="0">
                <a:solidFill>
                  <a:schemeClr val="dk1"/>
                </a:solidFill>
                <a:latin typeface="Arial"/>
                <a:ea typeface="Arial"/>
                <a:cs typeface="Arial"/>
                <a:sym typeface="Arial"/>
              </a:rPr>
              <a:t>Élaborez vos outils de collecte des données (guides</a:t>
            </a:r>
            <a:r>
              <a:rPr lang="fr-FR" sz="2200" b="1" dirty="0">
                <a:solidFill>
                  <a:schemeClr val="dk1"/>
                </a:solidFill>
              </a:rPr>
              <a:t>) à partir de</a:t>
            </a:r>
            <a:r>
              <a:rPr lang="fr-FR" sz="2200" b="1" i="0" u="none" strike="noStrike" cap="none" dirty="0">
                <a:solidFill>
                  <a:schemeClr val="dk1"/>
                </a:solidFill>
                <a:latin typeface="Arial"/>
                <a:ea typeface="Arial"/>
                <a:cs typeface="Arial"/>
                <a:sym typeface="Arial"/>
              </a:rPr>
              <a:t> votre domaine de recherche et de votre population cible. </a:t>
            </a:r>
          </a:p>
          <a:p>
            <a:pPr marL="0" marR="0" lvl="0" indent="0" algn="l" rtl="0">
              <a:lnSpc>
                <a:spcPct val="106999"/>
              </a:lnSpc>
              <a:spcBef>
                <a:spcPts val="800"/>
              </a:spcBef>
              <a:spcAft>
                <a:spcPts val="0"/>
              </a:spcAft>
              <a:buClr>
                <a:srgbClr val="000000"/>
              </a:buClr>
              <a:buSzPts val="2200"/>
              <a:buFont typeface="Arial"/>
              <a:buNone/>
            </a:pPr>
            <a:endParaRPr lang="fr-FR" sz="2200" b="1" i="0" u="none" strike="noStrike" cap="none" dirty="0">
              <a:solidFill>
                <a:schemeClr val="dk1"/>
              </a:solidFill>
              <a:latin typeface="Arial"/>
              <a:ea typeface="Arial"/>
              <a:cs typeface="Arial"/>
              <a:sym typeface="Arial"/>
            </a:endParaRPr>
          </a:p>
          <a:p>
            <a:pPr marL="457200" marR="0" lvl="0" indent="-368300" algn="l" rtl="0">
              <a:lnSpc>
                <a:spcPct val="106999"/>
              </a:lnSpc>
              <a:spcBef>
                <a:spcPts val="800"/>
              </a:spcBef>
              <a:spcAft>
                <a:spcPts val="0"/>
              </a:spcAft>
              <a:buClr>
                <a:schemeClr val="dk1"/>
              </a:buClr>
              <a:buSzPts val="2200"/>
              <a:buFont typeface="Arial"/>
              <a:buChar char="●"/>
            </a:pPr>
            <a:r>
              <a:rPr lang="fr-FR" sz="2200" b="0" i="0" u="none" strike="noStrike" cap="none" dirty="0">
                <a:solidFill>
                  <a:schemeClr val="dk1"/>
                </a:solidFill>
                <a:latin typeface="Arial"/>
                <a:ea typeface="Arial"/>
                <a:cs typeface="Arial"/>
                <a:sym typeface="Arial"/>
              </a:rPr>
              <a:t>Guide relatif aux entretiens avec des informateurs clés</a:t>
            </a:r>
          </a:p>
          <a:p>
            <a:pPr marL="457200" marR="0" lvl="0" indent="-368300" algn="l" rtl="0">
              <a:lnSpc>
                <a:spcPct val="106999"/>
              </a:lnSpc>
              <a:spcBef>
                <a:spcPts val="800"/>
              </a:spcBef>
              <a:spcAft>
                <a:spcPts val="0"/>
              </a:spcAft>
              <a:buClr>
                <a:schemeClr val="dk1"/>
              </a:buClr>
              <a:buSzPts val="2200"/>
              <a:buFont typeface="Arial"/>
              <a:buChar char="●"/>
            </a:pPr>
            <a:r>
              <a:rPr lang="fr-FR" sz="2200" b="0" i="0" u="none" strike="noStrike" cap="none" dirty="0">
                <a:solidFill>
                  <a:schemeClr val="dk1"/>
                </a:solidFill>
                <a:latin typeface="Arial"/>
                <a:ea typeface="Arial"/>
                <a:cs typeface="Arial"/>
                <a:sym typeface="Arial"/>
              </a:rPr>
              <a:t>Guide relatif aux discussions de groupe</a:t>
            </a:r>
          </a:p>
          <a:p>
            <a:pPr marL="0" marR="0" lvl="0" indent="0" algn="l" rtl="0">
              <a:lnSpc>
                <a:spcPct val="128332"/>
              </a:lnSpc>
              <a:spcBef>
                <a:spcPts val="800"/>
              </a:spcBef>
              <a:spcAft>
                <a:spcPts val="0"/>
              </a:spcAft>
              <a:buClr>
                <a:srgbClr val="000000"/>
              </a:buClr>
              <a:buSzPts val="2200"/>
              <a:buFont typeface="Arial"/>
              <a:buNone/>
            </a:pPr>
            <a:endParaRPr lang="fr-FR" sz="2200" b="1" i="0" u="none" strike="noStrike" cap="none" dirty="0">
              <a:solidFill>
                <a:schemeClr val="dk1"/>
              </a:solidFill>
              <a:latin typeface="Open Sans"/>
              <a:ea typeface="Open Sans"/>
              <a:cs typeface="Open Sans"/>
              <a:sym typeface="Open Sans"/>
            </a:endParaRPr>
          </a:p>
          <a:p>
            <a:pPr marL="0" marR="0" lvl="0" indent="0" algn="l" rtl="0">
              <a:lnSpc>
                <a:spcPct val="128332"/>
              </a:lnSpc>
              <a:spcBef>
                <a:spcPts val="0"/>
              </a:spcBef>
              <a:spcAft>
                <a:spcPts val="0"/>
              </a:spcAft>
              <a:buClr>
                <a:srgbClr val="000000"/>
              </a:buClr>
              <a:buSzPts val="2200"/>
              <a:buFont typeface="Arial"/>
              <a:buNone/>
            </a:pPr>
            <a:endParaRPr lang="fr-FR" sz="2200" b="1" i="0" u="none" strike="noStrike" cap="none" dirty="0">
              <a:solidFill>
                <a:schemeClr val="dk1"/>
              </a:solidFill>
              <a:latin typeface="Open Sans"/>
              <a:ea typeface="Open Sans"/>
              <a:cs typeface="Open Sans"/>
              <a:sym typeface="Open Sans"/>
            </a:endParaRPr>
          </a:p>
          <a:p>
            <a:pPr marL="0" marR="0" lvl="0" indent="0" algn="l" rtl="0">
              <a:lnSpc>
                <a:spcPct val="128332"/>
              </a:lnSpc>
              <a:spcBef>
                <a:spcPts val="0"/>
              </a:spcBef>
              <a:spcAft>
                <a:spcPts val="0"/>
              </a:spcAft>
              <a:buClr>
                <a:srgbClr val="000000"/>
              </a:buClr>
              <a:buSzPts val="2200"/>
              <a:buFont typeface="Arial"/>
              <a:buNone/>
            </a:pPr>
            <a:endParaRPr lang="fr-FR" sz="2200" b="1" i="0" u="none" strike="noStrike" cap="none" dirty="0">
              <a:solidFill>
                <a:schemeClr val="dk1"/>
              </a:solidFill>
              <a:latin typeface="Open Sans"/>
              <a:ea typeface="Open Sans"/>
              <a:cs typeface="Open Sans"/>
              <a:sym typeface="Open Sans"/>
            </a:endParaRPr>
          </a:p>
          <a:p>
            <a:pPr marL="457200" marR="0" lvl="0" indent="0" algn="l" rtl="0">
              <a:lnSpc>
                <a:spcPct val="128332"/>
              </a:lnSpc>
              <a:spcBef>
                <a:spcPts val="0"/>
              </a:spcBef>
              <a:spcAft>
                <a:spcPts val="0"/>
              </a:spcAft>
              <a:buClr>
                <a:srgbClr val="000000"/>
              </a:buClr>
              <a:buSzPts val="2200"/>
              <a:buFont typeface="Arial"/>
              <a:buNone/>
            </a:pPr>
            <a:endParaRPr lang="fr-FR" sz="2200" b="1"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9C67">
            <a:alpha val="8235"/>
          </a:srgbClr>
        </a:solidFill>
        <a:effectLst/>
      </p:bgPr>
    </p:bg>
    <p:spTree>
      <p:nvGrpSpPr>
        <p:cNvPr id="1" name="Shape 67"/>
        <p:cNvGrpSpPr/>
        <p:nvPr/>
      </p:nvGrpSpPr>
      <p:grpSpPr>
        <a:xfrm>
          <a:off x="0" y="0"/>
          <a:ext cx="0" cy="0"/>
          <a:chOff x="0" y="0"/>
          <a:chExt cx="0" cy="0"/>
        </a:xfrm>
      </p:grpSpPr>
      <p:sp>
        <p:nvSpPr>
          <p:cNvPr id="68" name="Google Shape;68;g2e46bb64f7b_0_1"/>
          <p:cNvSpPr txBox="1">
            <a:spLocks noGrp="1"/>
          </p:cNvSpPr>
          <p:nvPr>
            <p:ph type="title"/>
          </p:nvPr>
        </p:nvSpPr>
        <p:spPr>
          <a:xfrm>
            <a:off x="4024747" y="116656"/>
            <a:ext cx="5318400" cy="1227988"/>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300" dirty="0"/>
              <a:t>Pourquoi des données factuelles sont-elles nécessaires  ?</a:t>
            </a:r>
            <a:endParaRPr sz="2300" dirty="0"/>
          </a:p>
          <a:p>
            <a:pPr marL="0" lvl="0" indent="0" algn="l" rtl="0">
              <a:lnSpc>
                <a:spcPct val="90000"/>
              </a:lnSpc>
              <a:spcBef>
                <a:spcPts val="0"/>
              </a:spcBef>
              <a:spcAft>
                <a:spcPts val="0"/>
              </a:spcAft>
              <a:buClr>
                <a:srgbClr val="2F9C67"/>
              </a:buClr>
              <a:buSzPts val="1800"/>
              <a:buFont typeface="Montserrat"/>
              <a:buNone/>
            </a:pPr>
            <a:endParaRPr dirty="0"/>
          </a:p>
          <a:p>
            <a:pPr marL="0" lvl="0" indent="0" algn="l" rtl="0">
              <a:lnSpc>
                <a:spcPct val="90000"/>
              </a:lnSpc>
              <a:spcBef>
                <a:spcPts val="0"/>
              </a:spcBef>
              <a:spcAft>
                <a:spcPts val="0"/>
              </a:spcAft>
              <a:buClr>
                <a:srgbClr val="2F9C67"/>
              </a:buClr>
              <a:buSzPts val="1800"/>
              <a:buFont typeface="Montserrat"/>
              <a:buNone/>
            </a:pPr>
            <a:endParaRPr dirty="0"/>
          </a:p>
        </p:txBody>
      </p:sp>
      <p:sp>
        <p:nvSpPr>
          <p:cNvPr id="69" name="Google Shape;69;g2e46bb64f7b_0_1"/>
          <p:cNvSpPr txBox="1"/>
          <p:nvPr/>
        </p:nvSpPr>
        <p:spPr>
          <a:xfrm>
            <a:off x="3825836" y="788077"/>
            <a:ext cx="5318400" cy="2335984"/>
          </a:xfrm>
          <a:prstGeom prst="rect">
            <a:avLst/>
          </a:prstGeom>
          <a:noFill/>
          <a:ln>
            <a:noFill/>
          </a:ln>
        </p:spPr>
        <p:txBody>
          <a:bodyPr spcFirstLastPara="1" wrap="square" lIns="91425" tIns="45700" rIns="91425" bIns="45700" anchor="t" anchorCtr="0">
            <a:spAutoFit/>
          </a:bodyPr>
          <a:lstStyle/>
          <a:p>
            <a:pPr marL="457200" marR="0" lvl="0" indent="-355600" algn="l" rtl="0">
              <a:lnSpc>
                <a:spcPct val="90000"/>
              </a:lnSpc>
              <a:spcBef>
                <a:spcPts val="0"/>
              </a:spcBef>
              <a:spcAft>
                <a:spcPts val="0"/>
              </a:spcAft>
              <a:buClr>
                <a:schemeClr val="dk1"/>
              </a:buClr>
              <a:buSzPts val="2000"/>
              <a:buFont typeface="Open Sans"/>
              <a:buChar char="-"/>
            </a:pPr>
            <a:r>
              <a:rPr lang="fr-FR" sz="1800" dirty="0">
                <a:solidFill>
                  <a:schemeClr val="dk1"/>
                </a:solidFill>
                <a:latin typeface="Open Sans"/>
                <a:ea typeface="Open Sans"/>
                <a:cs typeface="Open Sans"/>
                <a:sym typeface="Open Sans"/>
              </a:rPr>
              <a:t>Publication récente du cadre de l’OMS pour le développement des compétences du personnel en matière de RCCE</a:t>
            </a:r>
            <a:r>
              <a:rPr lang="fr-FR" sz="1800" b="0" i="0" u="none" strike="noStrike" cap="none" dirty="0">
                <a:solidFill>
                  <a:schemeClr val="dk1"/>
                </a:solidFill>
                <a:latin typeface="Open Sans"/>
                <a:ea typeface="Open Sans"/>
                <a:cs typeface="Open Sans"/>
                <a:sym typeface="Open Sans"/>
              </a:rPr>
              <a:t>.   </a:t>
            </a:r>
          </a:p>
          <a:p>
            <a:pPr marL="457200" marR="0" lvl="0" indent="-355600" algn="l" rtl="0">
              <a:lnSpc>
                <a:spcPct val="90000"/>
              </a:lnSpc>
              <a:spcBef>
                <a:spcPts val="0"/>
              </a:spcBef>
              <a:spcAft>
                <a:spcPts val="0"/>
              </a:spcAft>
              <a:buClr>
                <a:schemeClr val="dk1"/>
              </a:buClr>
              <a:buSzPts val="2000"/>
              <a:buFont typeface="Open Sans"/>
              <a:buChar char="-"/>
            </a:pPr>
            <a:r>
              <a:rPr lang="fr-FR" sz="1800" b="0" i="0" u="none" strike="noStrike" cap="none" dirty="0">
                <a:solidFill>
                  <a:schemeClr val="dk1"/>
                </a:solidFill>
                <a:latin typeface="Open Sans"/>
                <a:ea typeface="Open Sans"/>
                <a:cs typeface="Open Sans"/>
                <a:sym typeface="Open Sans"/>
              </a:rPr>
              <a:t>Aborde les comportements, les activités et les tâches nécessaires</a:t>
            </a:r>
            <a:r>
              <a:rPr lang="fr-FR" sz="1800" dirty="0">
                <a:solidFill>
                  <a:schemeClr val="dk1"/>
                </a:solidFill>
                <a:latin typeface="Open Sans"/>
                <a:ea typeface="Open Sans"/>
                <a:cs typeface="Open Sans"/>
                <a:sym typeface="Open Sans"/>
              </a:rPr>
              <a:t> à une RCCE fondée sur des données factuelles</a:t>
            </a:r>
            <a:r>
              <a:rPr lang="fr-FR" sz="1800" b="0" i="0" u="none" strike="noStrike" cap="none" dirty="0">
                <a:solidFill>
                  <a:schemeClr val="dk1"/>
                </a:solidFill>
                <a:latin typeface="Open Sans"/>
                <a:ea typeface="Open Sans"/>
                <a:cs typeface="Open Sans"/>
                <a:sym typeface="Open Sans"/>
              </a:rPr>
              <a:t>. </a:t>
            </a:r>
          </a:p>
          <a:p>
            <a:pPr marL="457200" marR="0" lvl="0" indent="-355600" algn="l" rtl="0">
              <a:lnSpc>
                <a:spcPct val="90000"/>
              </a:lnSpc>
              <a:spcBef>
                <a:spcPts val="0"/>
              </a:spcBef>
              <a:spcAft>
                <a:spcPts val="0"/>
              </a:spcAft>
              <a:buClr>
                <a:schemeClr val="dk1"/>
              </a:buClr>
              <a:buSzPts val="2000"/>
              <a:buFont typeface="Open Sans"/>
              <a:buChar char="-"/>
            </a:pPr>
            <a:r>
              <a:rPr lang="fr-FR" sz="1800" dirty="0">
                <a:solidFill>
                  <a:schemeClr val="dk1"/>
                </a:solidFill>
                <a:latin typeface="Open Sans"/>
                <a:ea typeface="Open Sans"/>
                <a:cs typeface="Open Sans"/>
                <a:sym typeface="Open Sans"/>
              </a:rPr>
              <a:t>Les évaluations rapides sont un moyen d’améliorer la RCCE fondée sur des données factuelles.</a:t>
            </a:r>
            <a:endParaRPr lang="fr-FR" sz="1800" b="0" i="0" u="none" strike="noStrike" cap="none" dirty="0">
              <a:solidFill>
                <a:schemeClr val="dk1"/>
              </a:solidFill>
              <a:latin typeface="Open Sans"/>
              <a:ea typeface="Open Sans"/>
              <a:cs typeface="Open Sans"/>
              <a:sym typeface="Open Sans"/>
            </a:endParaRPr>
          </a:p>
        </p:txBody>
      </p:sp>
      <p:pic>
        <p:nvPicPr>
          <p:cNvPr id="70" name="Google Shape;70;g2e46bb64f7b_0_1"/>
          <p:cNvPicPr preferRelativeResize="0"/>
          <p:nvPr/>
        </p:nvPicPr>
        <p:blipFill rotWithShape="1">
          <a:blip r:embed="rId3">
            <a:alphaModFix/>
          </a:blip>
          <a:srcRect/>
          <a:stretch/>
        </p:blipFill>
        <p:spPr>
          <a:xfrm>
            <a:off x="55175" y="0"/>
            <a:ext cx="3770661" cy="2912849"/>
          </a:xfrm>
          <a:prstGeom prst="rect">
            <a:avLst/>
          </a:prstGeom>
          <a:noFill/>
          <a:ln>
            <a:noFill/>
          </a:ln>
        </p:spPr>
      </p:pic>
      <p:pic>
        <p:nvPicPr>
          <p:cNvPr id="71" name="Google Shape;71;g2e46bb64f7b_0_1"/>
          <p:cNvPicPr preferRelativeResize="0"/>
          <p:nvPr/>
        </p:nvPicPr>
        <p:blipFill rotWithShape="1">
          <a:blip r:embed="rId4">
            <a:alphaModFix/>
          </a:blip>
          <a:srcRect l="2324" t="1765" r="8917" b="1763"/>
          <a:stretch/>
        </p:blipFill>
        <p:spPr>
          <a:xfrm>
            <a:off x="2116250" y="3166050"/>
            <a:ext cx="6767327" cy="2230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
          <p:cNvSpPr txBox="1">
            <a:spLocks noGrp="1"/>
          </p:cNvSpPr>
          <p:nvPr>
            <p:ph type="title"/>
          </p:nvPr>
        </p:nvSpPr>
        <p:spPr>
          <a:xfrm>
            <a:off x="628650" y="537795"/>
            <a:ext cx="7886700" cy="5910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chemeClr val="dk1"/>
              </a:buClr>
              <a:buSzPts val="1800"/>
              <a:buFont typeface="Arial"/>
              <a:buNone/>
            </a:pPr>
            <a:r>
              <a:rPr lang="fr-FR" dirty="0"/>
              <a:t>Méthodes d’élaboration de l’outil</a:t>
            </a:r>
            <a:endParaRPr dirty="0"/>
          </a:p>
          <a:p>
            <a:pPr marL="0" lvl="0" indent="0" algn="l" rtl="0">
              <a:lnSpc>
                <a:spcPct val="90000"/>
              </a:lnSpc>
              <a:spcBef>
                <a:spcPts val="0"/>
              </a:spcBef>
              <a:spcAft>
                <a:spcPts val="0"/>
              </a:spcAft>
              <a:buSzPts val="1800"/>
              <a:buNone/>
            </a:pPr>
            <a:endParaRPr dirty="0"/>
          </a:p>
        </p:txBody>
      </p:sp>
      <p:sp>
        <p:nvSpPr>
          <p:cNvPr id="299" name="Google Shape;299;p3"/>
          <p:cNvSpPr txBox="1">
            <a:spLocks noGrp="1"/>
          </p:cNvSpPr>
          <p:nvPr>
            <p:ph type="body" idx="1"/>
          </p:nvPr>
        </p:nvSpPr>
        <p:spPr>
          <a:xfrm>
            <a:off x="339367" y="950270"/>
            <a:ext cx="4677906" cy="3567970"/>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100000"/>
              </a:lnSpc>
              <a:spcBef>
                <a:spcPts val="600"/>
              </a:spcBef>
              <a:spcAft>
                <a:spcPts val="0"/>
              </a:spcAft>
              <a:buClr>
                <a:srgbClr val="000000"/>
              </a:buClr>
              <a:buSzPts val="1400"/>
              <a:buNone/>
            </a:pPr>
            <a:r>
              <a:rPr lang="fr-FR" sz="2200" b="1" i="0" u="none" strike="noStrike" cap="none" dirty="0">
                <a:solidFill>
                  <a:srgbClr val="000000"/>
                </a:solidFill>
                <a:latin typeface="Calibri"/>
                <a:ea typeface="Calibri"/>
                <a:cs typeface="Calibri"/>
                <a:sym typeface="Calibri"/>
              </a:rPr>
              <a:t>Élaboration de l’outil de collecte des données</a:t>
            </a:r>
            <a:endParaRPr lang="fr-FR" dirty="0"/>
          </a:p>
          <a:p>
            <a:pPr marL="342900" lvl="0" indent="-304800" algn="l">
              <a:lnSpc>
                <a:spcPct val="100000"/>
              </a:lnSpc>
              <a:spcBef>
                <a:spcPts val="600"/>
              </a:spcBef>
              <a:spcAft>
                <a:spcPts val="0"/>
              </a:spcAft>
              <a:buClr>
                <a:srgbClr val="000000"/>
              </a:buClr>
              <a:buSzPts val="1400"/>
              <a:buChar char="•"/>
            </a:pPr>
            <a:r>
              <a:rPr lang="fr-FR" sz="2200" dirty="0">
                <a:solidFill>
                  <a:srgbClr val="000000"/>
                </a:solidFill>
                <a:latin typeface="Calibri"/>
                <a:ea typeface="Calibri"/>
                <a:cs typeface="Calibri"/>
                <a:sym typeface="Calibri"/>
              </a:rPr>
              <a:t>Dans la mesure du possible, formulez des questions </a:t>
            </a:r>
            <a:r>
              <a:rPr lang="fr-FR" sz="2200" b="1" dirty="0">
                <a:solidFill>
                  <a:srgbClr val="000000"/>
                </a:solidFill>
                <a:latin typeface="Calibri"/>
                <a:ea typeface="Calibri"/>
                <a:cs typeface="Calibri"/>
                <a:sym typeface="Calibri"/>
              </a:rPr>
              <a:t>ouvertes </a:t>
            </a:r>
            <a:r>
              <a:rPr lang="fr-FR" sz="2200" dirty="0">
                <a:solidFill>
                  <a:srgbClr val="000000"/>
                </a:solidFill>
                <a:latin typeface="Calibri"/>
                <a:ea typeface="Calibri"/>
                <a:cs typeface="Calibri"/>
                <a:sym typeface="Calibri"/>
              </a:rPr>
              <a:t>(pas de questions oui/non 🡪 il ne s’agit pas d’un sondage).</a:t>
            </a:r>
          </a:p>
          <a:p>
            <a:pPr marL="342900" lvl="0" indent="-304800" algn="l" rtl="0">
              <a:lnSpc>
                <a:spcPct val="100000"/>
              </a:lnSpc>
              <a:spcBef>
                <a:spcPts val="600"/>
              </a:spcBef>
              <a:spcAft>
                <a:spcPts val="0"/>
              </a:spcAft>
              <a:buClr>
                <a:srgbClr val="000000"/>
              </a:buClr>
              <a:buSzPts val="1400"/>
              <a:buChar char="•"/>
            </a:pPr>
            <a:r>
              <a:rPr lang="fr-FR" sz="2200" dirty="0">
                <a:solidFill>
                  <a:srgbClr val="000000"/>
                </a:solidFill>
                <a:latin typeface="Calibri"/>
                <a:ea typeface="Calibri"/>
                <a:cs typeface="Calibri"/>
                <a:sym typeface="Calibri"/>
              </a:rPr>
              <a:t>Prévoyez et </a:t>
            </a:r>
            <a:r>
              <a:rPr lang="fr-FR" sz="2200" b="1" dirty="0">
                <a:solidFill>
                  <a:srgbClr val="000000"/>
                </a:solidFill>
                <a:latin typeface="Calibri"/>
                <a:ea typeface="Calibri"/>
                <a:cs typeface="Calibri"/>
                <a:sym typeface="Calibri"/>
              </a:rPr>
              <a:t>intégrez des demandes de clarification</a:t>
            </a:r>
            <a:r>
              <a:rPr lang="fr-FR" sz="2200" dirty="0">
                <a:solidFill>
                  <a:srgbClr val="000000"/>
                </a:solidFill>
                <a:latin typeface="Calibri"/>
                <a:ea typeface="Calibri"/>
                <a:cs typeface="Calibri"/>
                <a:sym typeface="Calibri"/>
              </a:rPr>
              <a:t>,</a:t>
            </a:r>
            <a:r>
              <a:rPr lang="fr-FR" sz="2200" b="1" dirty="0">
                <a:solidFill>
                  <a:srgbClr val="000000"/>
                </a:solidFill>
                <a:latin typeface="Calibri"/>
                <a:ea typeface="Calibri"/>
                <a:cs typeface="Calibri"/>
                <a:sym typeface="Calibri"/>
              </a:rPr>
              <a:t> </a:t>
            </a:r>
            <a:r>
              <a:rPr lang="fr-FR" sz="2200" dirty="0">
                <a:solidFill>
                  <a:srgbClr val="000000"/>
                </a:solidFill>
                <a:latin typeface="Calibri"/>
                <a:ea typeface="Calibri"/>
                <a:cs typeface="Calibri"/>
                <a:sym typeface="Calibri"/>
              </a:rPr>
              <a:t>ainsi que des </a:t>
            </a:r>
            <a:r>
              <a:rPr lang="fr-FR" sz="2200" b="1" dirty="0">
                <a:solidFill>
                  <a:srgbClr val="000000"/>
                </a:solidFill>
                <a:latin typeface="Calibri"/>
                <a:ea typeface="Calibri"/>
                <a:cs typeface="Calibri"/>
                <a:sym typeface="Calibri"/>
              </a:rPr>
              <a:t>reformulations pour les questions </a:t>
            </a:r>
            <a:r>
              <a:rPr lang="fr-FR" sz="2200" dirty="0">
                <a:solidFill>
                  <a:srgbClr val="000000"/>
                </a:solidFill>
                <a:latin typeface="Calibri"/>
                <a:ea typeface="Calibri"/>
                <a:cs typeface="Calibri"/>
                <a:sym typeface="Calibri"/>
              </a:rPr>
              <a:t>potentiellement difficiles à interpréter.</a:t>
            </a:r>
            <a:endParaRPr lang="fr-FR" dirty="0"/>
          </a:p>
        </p:txBody>
      </p:sp>
      <p:pic>
        <p:nvPicPr>
          <p:cNvPr id="300" name="Google Shape;300;p3"/>
          <p:cNvPicPr preferRelativeResize="0"/>
          <p:nvPr/>
        </p:nvPicPr>
        <p:blipFill rotWithShape="1">
          <a:blip r:embed="rId3">
            <a:alphaModFix/>
          </a:blip>
          <a:srcRect/>
          <a:stretch/>
        </p:blipFill>
        <p:spPr>
          <a:xfrm>
            <a:off x="5166494" y="189542"/>
            <a:ext cx="2570531" cy="3262929"/>
          </a:xfrm>
          <a:prstGeom prst="rect">
            <a:avLst/>
          </a:prstGeom>
          <a:noFill/>
          <a:ln>
            <a:noFill/>
          </a:ln>
          <a:effectLst>
            <a:outerShdw blurRad="292100" dist="139700" dir="2700000" algn="tl" rotWithShape="0">
              <a:srgbClr val="333333">
                <a:alpha val="63529"/>
              </a:srgbClr>
            </a:outerShdw>
          </a:effectLst>
        </p:spPr>
      </p:pic>
      <p:pic>
        <p:nvPicPr>
          <p:cNvPr id="301" name="Google Shape;301;p3"/>
          <p:cNvPicPr preferRelativeResize="0"/>
          <p:nvPr/>
        </p:nvPicPr>
        <p:blipFill rotWithShape="1">
          <a:blip r:embed="rId4">
            <a:alphaModFix/>
          </a:blip>
          <a:srcRect b="35312"/>
          <a:stretch/>
        </p:blipFill>
        <p:spPr>
          <a:xfrm>
            <a:off x="6085237" y="2576539"/>
            <a:ext cx="2947445" cy="2566961"/>
          </a:xfrm>
          <a:prstGeom prst="rect">
            <a:avLst/>
          </a:prstGeom>
          <a:noFill/>
          <a:ln>
            <a:noFill/>
          </a:ln>
          <a:effectLst>
            <a:outerShdw blurRad="292100" dist="139700" dir="2700000" algn="tl" rotWithShape="0">
              <a:srgbClr val="333333">
                <a:alpha val="63529"/>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
          <p:cNvSpPr txBox="1">
            <a:spLocks noGrp="1"/>
          </p:cNvSpPr>
          <p:nvPr>
            <p:ph type="title"/>
          </p:nvPr>
        </p:nvSpPr>
        <p:spPr>
          <a:xfrm>
            <a:off x="628650" y="537795"/>
            <a:ext cx="7886700" cy="5910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chemeClr val="dk1"/>
              </a:buClr>
              <a:buSzPts val="1800"/>
              <a:buFont typeface="Arial"/>
              <a:buNone/>
            </a:pPr>
            <a:r>
              <a:rPr lang="fr-FR" dirty="0"/>
              <a:t>Méthodes d’élaboration de l’outil</a:t>
            </a:r>
            <a:endParaRPr dirty="0"/>
          </a:p>
          <a:p>
            <a:pPr marL="0" lvl="0" indent="0" algn="l" rtl="0">
              <a:lnSpc>
                <a:spcPct val="90000"/>
              </a:lnSpc>
              <a:spcBef>
                <a:spcPts val="0"/>
              </a:spcBef>
              <a:spcAft>
                <a:spcPts val="0"/>
              </a:spcAft>
              <a:buSzPts val="1800"/>
              <a:buNone/>
            </a:pPr>
            <a:endParaRPr dirty="0"/>
          </a:p>
        </p:txBody>
      </p:sp>
      <p:sp>
        <p:nvSpPr>
          <p:cNvPr id="308" name="Google Shape;308;p4"/>
          <p:cNvSpPr txBox="1">
            <a:spLocks noGrp="1"/>
          </p:cNvSpPr>
          <p:nvPr>
            <p:ph type="body" idx="1"/>
          </p:nvPr>
        </p:nvSpPr>
        <p:spPr>
          <a:xfrm>
            <a:off x="355275" y="928025"/>
            <a:ext cx="5115885" cy="41469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00000"/>
              </a:lnSpc>
              <a:spcBef>
                <a:spcPts val="600"/>
              </a:spcBef>
              <a:spcAft>
                <a:spcPts val="0"/>
              </a:spcAft>
              <a:buClr>
                <a:srgbClr val="000000"/>
              </a:buClr>
              <a:buSzPts val="1400"/>
              <a:buNone/>
            </a:pPr>
            <a:r>
              <a:rPr lang="fr-FR" sz="2400" b="1" i="0" u="none" strike="noStrike" cap="none" dirty="0">
                <a:solidFill>
                  <a:srgbClr val="000000"/>
                </a:solidFill>
                <a:latin typeface="Calibri"/>
                <a:ea typeface="Calibri"/>
                <a:cs typeface="Calibri"/>
                <a:sym typeface="Calibri"/>
              </a:rPr>
              <a:t>Élaboration de l’outil de collecte des données (suite)</a:t>
            </a:r>
            <a:endParaRPr lang="fr-FR" sz="2400" dirty="0"/>
          </a:p>
          <a:p>
            <a:pPr marL="342900" lvl="0" indent="-312008" algn="l" rtl="0">
              <a:lnSpc>
                <a:spcPct val="100000"/>
              </a:lnSpc>
              <a:spcBef>
                <a:spcPts val="600"/>
              </a:spcBef>
              <a:spcAft>
                <a:spcPts val="0"/>
              </a:spcAft>
              <a:buClr>
                <a:srgbClr val="000000"/>
              </a:buClr>
              <a:buSzPts val="1514"/>
              <a:buChar char="•"/>
            </a:pPr>
            <a:r>
              <a:rPr lang="fr-FR" sz="2200" dirty="0">
                <a:solidFill>
                  <a:srgbClr val="000000"/>
                </a:solidFill>
                <a:latin typeface="Calibri"/>
                <a:ea typeface="Calibri"/>
                <a:cs typeface="Calibri"/>
                <a:sym typeface="Calibri"/>
              </a:rPr>
              <a:t>Commencez par des </a:t>
            </a:r>
            <a:r>
              <a:rPr lang="fr-FR" sz="2200" b="1" i="0" u="none" strike="noStrike" cap="none" dirty="0">
                <a:solidFill>
                  <a:srgbClr val="000000"/>
                </a:solidFill>
                <a:latin typeface="Calibri"/>
                <a:ea typeface="Calibri"/>
                <a:cs typeface="Calibri"/>
                <a:sym typeface="Calibri"/>
              </a:rPr>
              <a:t>questions sociodémographiques </a:t>
            </a:r>
            <a:r>
              <a:rPr lang="fr-FR" sz="2200" b="0" i="0" u="none" strike="noStrike" cap="none" dirty="0">
                <a:solidFill>
                  <a:srgbClr val="000000"/>
                </a:solidFill>
                <a:latin typeface="Calibri"/>
                <a:ea typeface="Calibri"/>
                <a:cs typeface="Calibri"/>
                <a:sym typeface="Calibri"/>
              </a:rPr>
              <a:t>(moins chargées émotionnellement, elles permettent d’engager la conversation)</a:t>
            </a:r>
            <a:endParaRPr lang="fr-FR" sz="2200" dirty="0"/>
          </a:p>
          <a:p>
            <a:pPr marL="342900" lvl="0" indent="-312008" algn="l">
              <a:lnSpc>
                <a:spcPct val="100000"/>
              </a:lnSpc>
              <a:spcBef>
                <a:spcPts val="600"/>
              </a:spcBef>
              <a:spcAft>
                <a:spcPts val="0"/>
              </a:spcAft>
              <a:buClr>
                <a:srgbClr val="000000"/>
              </a:buClr>
              <a:buSzPts val="1514"/>
              <a:buChar char="•"/>
            </a:pPr>
            <a:r>
              <a:rPr lang="fr-FR" sz="2200" b="0" i="0" u="none" strike="noStrike" cap="none" dirty="0">
                <a:solidFill>
                  <a:srgbClr val="000000"/>
                </a:solidFill>
                <a:latin typeface="Calibri"/>
                <a:ea typeface="Calibri"/>
                <a:cs typeface="Calibri"/>
                <a:sym typeface="Calibri"/>
              </a:rPr>
              <a:t>Regroupez les questions </a:t>
            </a:r>
            <a:r>
              <a:rPr lang="fr-FR" sz="2200" b="1" i="0" u="none" strike="noStrike" cap="none" dirty="0">
                <a:solidFill>
                  <a:srgbClr val="000000"/>
                </a:solidFill>
                <a:latin typeface="Calibri"/>
                <a:ea typeface="Calibri"/>
                <a:cs typeface="Calibri"/>
                <a:sym typeface="Calibri"/>
              </a:rPr>
              <a:t>par domaine thématique</a:t>
            </a:r>
            <a:endParaRPr lang="fr-FR" sz="2200" b="1" dirty="0">
              <a:solidFill>
                <a:srgbClr val="000000"/>
              </a:solidFill>
              <a:latin typeface="Calibri"/>
              <a:ea typeface="Calibri"/>
              <a:cs typeface="Calibri"/>
              <a:sym typeface="Calibri"/>
            </a:endParaRPr>
          </a:p>
          <a:p>
            <a:pPr marL="342900" lvl="0" indent="-312008" algn="l" rtl="0">
              <a:lnSpc>
                <a:spcPct val="100000"/>
              </a:lnSpc>
              <a:spcBef>
                <a:spcPts val="600"/>
              </a:spcBef>
              <a:spcAft>
                <a:spcPts val="0"/>
              </a:spcAft>
              <a:buClr>
                <a:srgbClr val="000000"/>
              </a:buClr>
              <a:buSzPts val="1514"/>
              <a:buChar char="•"/>
            </a:pPr>
            <a:r>
              <a:rPr lang="fr-FR" sz="2200" dirty="0">
                <a:solidFill>
                  <a:srgbClr val="000000"/>
                </a:solidFill>
                <a:latin typeface="Calibri"/>
                <a:ea typeface="Calibri"/>
                <a:cs typeface="Calibri"/>
                <a:sym typeface="Calibri"/>
              </a:rPr>
              <a:t>Classez-les </a:t>
            </a:r>
            <a:r>
              <a:rPr lang="fr-FR" sz="2200" b="1" dirty="0">
                <a:solidFill>
                  <a:srgbClr val="000000"/>
                </a:solidFill>
                <a:latin typeface="Calibri"/>
                <a:ea typeface="Calibri"/>
                <a:cs typeface="Calibri"/>
                <a:sym typeface="Calibri"/>
              </a:rPr>
              <a:t>par ordre chronologique </a:t>
            </a:r>
            <a:r>
              <a:rPr lang="fr-FR" sz="2200" dirty="0">
                <a:solidFill>
                  <a:srgbClr val="000000"/>
                </a:solidFill>
                <a:latin typeface="Calibri"/>
                <a:ea typeface="Calibri"/>
                <a:cs typeface="Calibri"/>
                <a:sym typeface="Calibri"/>
              </a:rPr>
              <a:t>si possible</a:t>
            </a:r>
            <a:endParaRPr lang="fr-FR" sz="2200" dirty="0"/>
          </a:p>
          <a:p>
            <a:pPr marL="342900" lvl="0" indent="-312008" algn="l">
              <a:lnSpc>
                <a:spcPct val="100000"/>
              </a:lnSpc>
              <a:spcBef>
                <a:spcPts val="600"/>
              </a:spcBef>
              <a:spcAft>
                <a:spcPts val="0"/>
              </a:spcAft>
              <a:buClr>
                <a:srgbClr val="000000"/>
              </a:buClr>
              <a:buSzPts val="1514"/>
              <a:buChar char="•"/>
            </a:pPr>
            <a:r>
              <a:rPr lang="fr-FR" sz="2200" b="1" dirty="0">
                <a:solidFill>
                  <a:srgbClr val="000000"/>
                </a:solidFill>
                <a:latin typeface="Calibri"/>
                <a:ea typeface="Calibri"/>
                <a:cs typeface="Calibri"/>
                <a:sym typeface="Calibri"/>
              </a:rPr>
              <a:t>Examinez</a:t>
            </a:r>
            <a:r>
              <a:rPr lang="fr-FR" sz="2200" dirty="0">
                <a:solidFill>
                  <a:srgbClr val="000000"/>
                </a:solidFill>
                <a:latin typeface="Calibri"/>
                <a:ea typeface="Calibri"/>
                <a:cs typeface="Calibri"/>
                <a:sym typeface="Calibri"/>
              </a:rPr>
              <a:t> et </a:t>
            </a:r>
            <a:r>
              <a:rPr lang="fr-FR" sz="2200" b="1" dirty="0">
                <a:solidFill>
                  <a:srgbClr val="000000"/>
                </a:solidFill>
                <a:latin typeface="Calibri"/>
                <a:ea typeface="Calibri"/>
                <a:cs typeface="Calibri"/>
                <a:sym typeface="Calibri"/>
              </a:rPr>
              <a:t>révisez les outils </a:t>
            </a:r>
            <a:r>
              <a:rPr lang="fr-FR" sz="2200" dirty="0">
                <a:solidFill>
                  <a:srgbClr val="000000"/>
                </a:solidFill>
                <a:latin typeface="Calibri"/>
                <a:ea typeface="Calibri"/>
                <a:cs typeface="Calibri"/>
                <a:sym typeface="Calibri"/>
              </a:rPr>
              <a:t>avec votre équipe</a:t>
            </a:r>
            <a:endParaRPr lang="fr-FR" sz="2200" dirty="0"/>
          </a:p>
          <a:p>
            <a:pPr marL="342900" lvl="0" indent="-312008" algn="l" rtl="0">
              <a:lnSpc>
                <a:spcPct val="100000"/>
              </a:lnSpc>
              <a:spcBef>
                <a:spcPts val="600"/>
              </a:spcBef>
              <a:spcAft>
                <a:spcPts val="0"/>
              </a:spcAft>
              <a:buClr>
                <a:srgbClr val="000000"/>
              </a:buClr>
              <a:buSzPts val="1514"/>
              <a:buChar char="•"/>
            </a:pPr>
            <a:r>
              <a:rPr lang="fr-FR" sz="2200" b="1" dirty="0">
                <a:solidFill>
                  <a:srgbClr val="000000"/>
                </a:solidFill>
                <a:latin typeface="Calibri"/>
                <a:ea typeface="Calibri"/>
                <a:cs typeface="Calibri"/>
                <a:sym typeface="Calibri"/>
              </a:rPr>
              <a:t>Testez </a:t>
            </a:r>
            <a:r>
              <a:rPr lang="fr-FR" sz="2200" dirty="0">
                <a:solidFill>
                  <a:srgbClr val="000000"/>
                </a:solidFill>
                <a:latin typeface="Calibri"/>
                <a:ea typeface="Calibri"/>
                <a:cs typeface="Calibri"/>
                <a:sym typeface="Calibri"/>
              </a:rPr>
              <a:t>et </a:t>
            </a:r>
            <a:r>
              <a:rPr lang="fr-FR" sz="2200" b="1" dirty="0">
                <a:solidFill>
                  <a:srgbClr val="000000"/>
                </a:solidFill>
                <a:latin typeface="Calibri"/>
                <a:ea typeface="Calibri"/>
                <a:cs typeface="Calibri"/>
                <a:sym typeface="Calibri"/>
              </a:rPr>
              <a:t>adaptez</a:t>
            </a:r>
            <a:r>
              <a:rPr lang="fr-FR" sz="2200" dirty="0">
                <a:solidFill>
                  <a:srgbClr val="000000"/>
                </a:solidFill>
                <a:latin typeface="Calibri"/>
                <a:ea typeface="Calibri"/>
                <a:cs typeface="Calibri"/>
                <a:sym typeface="Calibri"/>
              </a:rPr>
              <a:t> les outils si nécessaire</a:t>
            </a:r>
          </a:p>
          <a:p>
            <a:pPr marL="0" marR="0" lvl="0" indent="0" algn="l" rtl="0">
              <a:lnSpc>
                <a:spcPct val="100000"/>
              </a:lnSpc>
              <a:spcBef>
                <a:spcPts val="600"/>
              </a:spcBef>
              <a:spcAft>
                <a:spcPts val="0"/>
              </a:spcAft>
              <a:buClr>
                <a:srgbClr val="000000"/>
              </a:buClr>
              <a:buSzPts val="1514"/>
              <a:buNone/>
            </a:pPr>
            <a:endParaRPr sz="2200" b="1" i="0" u="none" strike="noStrike" cap="none" dirty="0">
              <a:solidFill>
                <a:srgbClr val="000000"/>
              </a:solidFill>
              <a:latin typeface="Calibri"/>
              <a:ea typeface="Calibri"/>
              <a:cs typeface="Calibri"/>
              <a:sym typeface="Calibri"/>
            </a:endParaRPr>
          </a:p>
        </p:txBody>
      </p:sp>
      <p:pic>
        <p:nvPicPr>
          <p:cNvPr id="309" name="Google Shape;309;p4"/>
          <p:cNvPicPr preferRelativeResize="0"/>
          <p:nvPr/>
        </p:nvPicPr>
        <p:blipFill rotWithShape="1">
          <a:blip r:embed="rId3">
            <a:alphaModFix/>
          </a:blip>
          <a:srcRect b="27461"/>
          <a:stretch/>
        </p:blipFill>
        <p:spPr>
          <a:xfrm>
            <a:off x="5365489" y="537795"/>
            <a:ext cx="3597334" cy="3792532"/>
          </a:xfrm>
          <a:prstGeom prst="rect">
            <a:avLst/>
          </a:prstGeom>
          <a:noFill/>
          <a:ln>
            <a:noFill/>
          </a:ln>
          <a:effectLst>
            <a:outerShdw blurRad="292100" dist="139700" dir="2700000" algn="tl" rotWithShape="0">
              <a:srgbClr val="333333">
                <a:alpha val="63529"/>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rgbClr val="2F9C67">
            <a:alpha val="8235"/>
          </a:srgbClr>
        </a:solidFill>
        <a:effectLst/>
      </p:bgPr>
    </p:bg>
    <p:spTree>
      <p:nvGrpSpPr>
        <p:cNvPr id="1" name="Shape 314"/>
        <p:cNvGrpSpPr/>
        <p:nvPr/>
      </p:nvGrpSpPr>
      <p:grpSpPr>
        <a:xfrm>
          <a:off x="0" y="0"/>
          <a:ext cx="0" cy="0"/>
          <a:chOff x="0" y="0"/>
          <a:chExt cx="0" cy="0"/>
        </a:xfrm>
      </p:grpSpPr>
      <p:sp>
        <p:nvSpPr>
          <p:cNvPr id="315" name="Google Shape;315;g2e33434ed7d_1_171"/>
          <p:cNvSpPr txBox="1">
            <a:spLocks noGrp="1"/>
          </p:cNvSpPr>
          <p:nvPr>
            <p:ph type="title"/>
          </p:nvPr>
        </p:nvSpPr>
        <p:spPr>
          <a:xfrm>
            <a:off x="628650" y="525763"/>
            <a:ext cx="7886700" cy="3417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dirty="0"/>
              <a:t>Utilisation des résultats</a:t>
            </a:r>
          </a:p>
        </p:txBody>
      </p:sp>
      <p:sp>
        <p:nvSpPr>
          <p:cNvPr id="316" name="Google Shape;316;g2e33434ed7d_1_171"/>
          <p:cNvSpPr txBox="1"/>
          <p:nvPr/>
        </p:nvSpPr>
        <p:spPr>
          <a:xfrm>
            <a:off x="3345180" y="867463"/>
            <a:ext cx="5715000" cy="3937704"/>
          </a:xfrm>
          <a:prstGeom prst="rect">
            <a:avLst/>
          </a:prstGeom>
          <a:noFill/>
          <a:ln>
            <a:noFill/>
          </a:ln>
        </p:spPr>
        <p:txBody>
          <a:bodyPr spcFirstLastPara="1" wrap="square" lIns="91425" tIns="45700" rIns="91425" bIns="45700" anchor="t" anchorCtr="0">
            <a:spAutoFit/>
          </a:bodyPr>
          <a:lstStyle/>
          <a:p>
            <a:pPr marL="0" marR="0" lvl="0" indent="457200" algn="l" rtl="0">
              <a:lnSpc>
                <a:spcPct val="98181"/>
              </a:lnSpc>
              <a:spcBef>
                <a:spcPts val="1000"/>
              </a:spcBef>
              <a:spcAft>
                <a:spcPts val="0"/>
              </a:spcAft>
              <a:buClr>
                <a:srgbClr val="000000"/>
              </a:buClr>
              <a:buSzPts val="2000"/>
              <a:buFont typeface="Arial"/>
              <a:buNone/>
            </a:pPr>
            <a:r>
              <a:rPr lang="fr-FR" sz="1700" b="1" i="0" u="none" strike="noStrike" cap="none" dirty="0">
                <a:solidFill>
                  <a:srgbClr val="D90368"/>
                </a:solidFill>
                <a:latin typeface="Open Sans"/>
                <a:ea typeface="Open Sans"/>
                <a:cs typeface="Open Sans"/>
                <a:sym typeface="Open Sans"/>
              </a:rPr>
              <a:t>Examinez les aspects suivants : </a:t>
            </a:r>
          </a:p>
          <a:p>
            <a:pPr marL="914400" marR="0" lvl="1" indent="-336550" algn="l" rtl="0">
              <a:lnSpc>
                <a:spcPct val="98181"/>
              </a:lnSpc>
              <a:spcBef>
                <a:spcPts val="1000"/>
              </a:spcBef>
              <a:spcAft>
                <a:spcPts val="0"/>
              </a:spcAft>
              <a:buClr>
                <a:srgbClr val="204669"/>
              </a:buClr>
              <a:buSzPts val="1700"/>
              <a:buFont typeface="Arial"/>
              <a:buChar char="•"/>
            </a:pPr>
            <a:r>
              <a:rPr lang="fr-FR" sz="1700" b="0" i="0" u="none" strike="noStrike" cap="none" dirty="0">
                <a:solidFill>
                  <a:schemeClr val="dk1"/>
                </a:solidFill>
                <a:latin typeface="Open Sans"/>
                <a:ea typeface="Open Sans"/>
                <a:cs typeface="Open Sans"/>
                <a:sym typeface="Open Sans"/>
              </a:rPr>
              <a:t>Quels sont vos publics clés / les parties prenantes ? </a:t>
            </a:r>
          </a:p>
          <a:p>
            <a:pPr marL="1371600" marR="0" lvl="2" indent="-336550" algn="l" rtl="0">
              <a:lnSpc>
                <a:spcPct val="98181"/>
              </a:lnSpc>
              <a:spcBef>
                <a:spcPts val="0"/>
              </a:spcBef>
              <a:spcAft>
                <a:spcPts val="0"/>
              </a:spcAft>
              <a:buClr>
                <a:schemeClr val="dk1"/>
              </a:buClr>
              <a:buSzPts val="1700"/>
              <a:buFont typeface="Open Sans"/>
              <a:buChar char="•"/>
            </a:pPr>
            <a:r>
              <a:rPr lang="fr-FR" sz="1700" dirty="0">
                <a:solidFill>
                  <a:schemeClr val="dk1"/>
                </a:solidFill>
                <a:latin typeface="Open Sans"/>
                <a:ea typeface="Open Sans"/>
                <a:cs typeface="Open Sans"/>
                <a:sym typeface="Open Sans"/>
              </a:rPr>
              <a:t>Quels sont leurs i</a:t>
            </a:r>
            <a:r>
              <a:rPr lang="fr-FR" sz="1700" b="0" i="0" u="none" strike="noStrike" cap="none" dirty="0">
                <a:solidFill>
                  <a:schemeClr val="dk1"/>
                </a:solidFill>
                <a:latin typeface="Open Sans"/>
                <a:ea typeface="Open Sans"/>
                <a:cs typeface="Open Sans"/>
                <a:sym typeface="Open Sans"/>
              </a:rPr>
              <a:t>ntérêts et priorités ?</a:t>
            </a:r>
          </a:p>
          <a:p>
            <a:pPr marL="1371600" marR="0" lvl="2" indent="-336550" algn="l" rtl="0">
              <a:lnSpc>
                <a:spcPct val="98181"/>
              </a:lnSpc>
              <a:spcBef>
                <a:spcPts val="0"/>
              </a:spcBef>
              <a:spcAft>
                <a:spcPts val="0"/>
              </a:spcAft>
              <a:buClr>
                <a:schemeClr val="dk1"/>
              </a:buClr>
              <a:buSzPts val="1700"/>
              <a:buFont typeface="Open Sans"/>
              <a:buChar char="•"/>
            </a:pPr>
            <a:r>
              <a:rPr lang="fr-FR" sz="1700" b="0" i="0" u="none" strike="noStrike" cap="none" dirty="0">
                <a:solidFill>
                  <a:schemeClr val="dk1"/>
                </a:solidFill>
                <a:latin typeface="Open Sans"/>
                <a:ea typeface="Open Sans"/>
                <a:cs typeface="Open Sans"/>
                <a:sym typeface="Open Sans"/>
              </a:rPr>
              <a:t>Quelles sont leurs opinions ?</a:t>
            </a:r>
          </a:p>
          <a:p>
            <a:pPr marL="1371600" marR="0" lvl="2" indent="-336550" algn="l" rtl="0">
              <a:lnSpc>
                <a:spcPct val="98181"/>
              </a:lnSpc>
              <a:spcBef>
                <a:spcPts val="0"/>
              </a:spcBef>
              <a:spcAft>
                <a:spcPts val="0"/>
              </a:spcAft>
              <a:buClr>
                <a:schemeClr val="dk1"/>
              </a:buClr>
              <a:buSzPts val="1700"/>
              <a:buFont typeface="Open Sans"/>
              <a:buChar char="•"/>
            </a:pPr>
            <a:r>
              <a:rPr lang="fr-FR" sz="1700" dirty="0">
                <a:solidFill>
                  <a:schemeClr val="dk1"/>
                </a:solidFill>
                <a:latin typeface="Open Sans"/>
                <a:ea typeface="Open Sans"/>
                <a:cs typeface="Open Sans"/>
                <a:sym typeface="Open Sans"/>
              </a:rPr>
              <a:t>Quels sont leurs m</a:t>
            </a:r>
            <a:r>
              <a:rPr lang="fr-FR" sz="1700" b="0" i="0" u="none" strike="noStrike" cap="none" dirty="0">
                <a:solidFill>
                  <a:schemeClr val="dk1"/>
                </a:solidFill>
                <a:latin typeface="Open Sans"/>
                <a:ea typeface="Open Sans"/>
                <a:cs typeface="Open Sans"/>
                <a:sym typeface="Open Sans"/>
              </a:rPr>
              <a:t>otivations et objectifs (politiques) ?</a:t>
            </a:r>
          </a:p>
          <a:p>
            <a:pPr marL="1371600" marR="0" lvl="2" indent="-336550" algn="l" rtl="0">
              <a:lnSpc>
                <a:spcPct val="98181"/>
              </a:lnSpc>
              <a:spcBef>
                <a:spcPts val="0"/>
              </a:spcBef>
              <a:spcAft>
                <a:spcPts val="0"/>
              </a:spcAft>
              <a:buClr>
                <a:schemeClr val="dk1"/>
              </a:buClr>
              <a:buSzPts val="1700"/>
              <a:buFont typeface="Open Sans"/>
              <a:buChar char="•"/>
            </a:pPr>
            <a:r>
              <a:rPr lang="fr-FR" sz="1700" b="0" i="0" u="none" strike="noStrike" cap="none" dirty="0">
                <a:solidFill>
                  <a:schemeClr val="dk1"/>
                </a:solidFill>
                <a:latin typeface="Open Sans"/>
                <a:ea typeface="Open Sans"/>
                <a:cs typeface="Open Sans"/>
                <a:sym typeface="Open Sans"/>
              </a:rPr>
              <a:t>Qu’est-ce qui les empêche d’agir ?</a:t>
            </a:r>
          </a:p>
          <a:p>
            <a:pPr marL="1371600" marR="0" lvl="2" indent="-336550" algn="l" rtl="0">
              <a:lnSpc>
                <a:spcPct val="98181"/>
              </a:lnSpc>
              <a:spcBef>
                <a:spcPts val="0"/>
              </a:spcBef>
              <a:spcAft>
                <a:spcPts val="0"/>
              </a:spcAft>
              <a:buClr>
                <a:schemeClr val="dk1"/>
              </a:buClr>
              <a:buSzPts val="1700"/>
              <a:buFont typeface="Open Sans"/>
              <a:buChar char="•"/>
            </a:pPr>
            <a:r>
              <a:rPr lang="fr-FR" sz="1700" b="0" i="0" u="none" strike="noStrike" cap="none" dirty="0">
                <a:solidFill>
                  <a:schemeClr val="dk1"/>
                </a:solidFill>
                <a:latin typeface="Open Sans"/>
                <a:ea typeface="Open Sans"/>
                <a:cs typeface="Open Sans"/>
                <a:sym typeface="Open Sans"/>
              </a:rPr>
              <a:t>Quelle(s) langue(s) parlent-ils ?</a:t>
            </a:r>
          </a:p>
          <a:p>
            <a:pPr marL="914400" marR="0" lvl="1" indent="-336550" algn="l" rtl="0">
              <a:lnSpc>
                <a:spcPct val="98181"/>
              </a:lnSpc>
              <a:spcBef>
                <a:spcPts val="0"/>
              </a:spcBef>
              <a:spcAft>
                <a:spcPts val="0"/>
              </a:spcAft>
              <a:buClr>
                <a:schemeClr val="dk1"/>
              </a:buClr>
              <a:buSzPts val="1700"/>
              <a:buFont typeface="Open Sans"/>
              <a:buChar char="•"/>
            </a:pPr>
            <a:r>
              <a:rPr lang="fr-FR" sz="1700" b="0" i="0" u="none" strike="noStrike" cap="none" dirty="0">
                <a:solidFill>
                  <a:schemeClr val="dk1"/>
                </a:solidFill>
                <a:latin typeface="Open Sans"/>
                <a:ea typeface="Open Sans"/>
                <a:cs typeface="Open Sans"/>
                <a:sym typeface="Open Sans"/>
              </a:rPr>
              <a:t>Quel est le format le plus adapté à votre public ? Utilisez des formats adaptés à vos différents publics.</a:t>
            </a:r>
          </a:p>
          <a:p>
            <a:pPr marL="914400" marR="0" lvl="1" indent="-336550" algn="l" rtl="0">
              <a:lnSpc>
                <a:spcPct val="98181"/>
              </a:lnSpc>
              <a:spcBef>
                <a:spcPts val="0"/>
              </a:spcBef>
              <a:spcAft>
                <a:spcPts val="0"/>
              </a:spcAft>
              <a:buClr>
                <a:schemeClr val="dk1"/>
              </a:buClr>
              <a:buSzPts val="1700"/>
              <a:buFont typeface="Open Sans"/>
              <a:buChar char="•"/>
            </a:pPr>
            <a:r>
              <a:rPr lang="fr-FR" sz="1700" dirty="0">
                <a:solidFill>
                  <a:schemeClr val="dk1"/>
                </a:solidFill>
                <a:latin typeface="Open Sans"/>
                <a:ea typeface="Open Sans"/>
                <a:cs typeface="Open Sans"/>
                <a:sym typeface="Open Sans"/>
              </a:rPr>
              <a:t>Exploitez différents événements ou canaux existants pour un impact optimal.</a:t>
            </a:r>
            <a:endParaRPr sz="1400" b="0" i="0" u="none" strike="noStrike" cap="none" dirty="0">
              <a:solidFill>
                <a:srgbClr val="000000"/>
              </a:solidFill>
              <a:latin typeface="Arial"/>
              <a:ea typeface="Arial"/>
              <a:cs typeface="Arial"/>
              <a:sym typeface="Arial"/>
            </a:endParaRPr>
          </a:p>
        </p:txBody>
      </p:sp>
      <p:sp>
        <p:nvSpPr>
          <p:cNvPr id="317" name="Google Shape;317;g2e33434ed7d_1_171"/>
          <p:cNvSpPr txBox="1"/>
          <p:nvPr/>
        </p:nvSpPr>
        <p:spPr>
          <a:xfrm>
            <a:off x="342225" y="867463"/>
            <a:ext cx="3348000" cy="3215837"/>
          </a:xfrm>
          <a:prstGeom prst="rect">
            <a:avLst/>
          </a:prstGeom>
          <a:noFill/>
          <a:ln>
            <a:noFill/>
          </a:ln>
        </p:spPr>
        <p:txBody>
          <a:bodyPr spcFirstLastPara="1" wrap="square" lIns="91425" tIns="91425" rIns="91425" bIns="91425" anchor="t" anchorCtr="0">
            <a:noAutofit/>
          </a:bodyPr>
          <a:lstStyle/>
          <a:p>
            <a:pPr marL="0" marR="0" lvl="0" indent="0" algn="l" rtl="0">
              <a:lnSpc>
                <a:spcPct val="98181"/>
              </a:lnSpc>
              <a:spcBef>
                <a:spcPts val="1000"/>
              </a:spcBef>
              <a:spcAft>
                <a:spcPts val="0"/>
              </a:spcAft>
              <a:buClr>
                <a:srgbClr val="000000"/>
              </a:buClr>
              <a:buSzPts val="1800"/>
              <a:buFont typeface="Arial"/>
              <a:buNone/>
            </a:pPr>
            <a:r>
              <a:rPr lang="fr-FR" sz="1700" b="1" i="0" u="none" strike="noStrike" cap="none" dirty="0">
                <a:solidFill>
                  <a:srgbClr val="D90368"/>
                </a:solidFill>
                <a:latin typeface="Open Sans"/>
                <a:ea typeface="Open Sans"/>
                <a:cs typeface="Open Sans"/>
                <a:sym typeface="Open Sans"/>
              </a:rPr>
              <a:t>La communication des résultats doit promouvoir :</a:t>
            </a:r>
          </a:p>
          <a:p>
            <a:pPr marL="457200" marR="0" lvl="0" indent="-336550" algn="l" rtl="0">
              <a:lnSpc>
                <a:spcPct val="98181"/>
              </a:lnSpc>
              <a:spcBef>
                <a:spcPts val="1000"/>
              </a:spcBef>
              <a:spcAft>
                <a:spcPts val="0"/>
              </a:spcAft>
              <a:buClr>
                <a:schemeClr val="dk1"/>
              </a:buClr>
              <a:buSzPts val="1700"/>
              <a:buFont typeface="Open Sans"/>
              <a:buChar char="-"/>
            </a:pPr>
            <a:r>
              <a:rPr lang="fr-FR" sz="1700" b="0" i="0" u="none" strike="noStrike" cap="none" dirty="0">
                <a:solidFill>
                  <a:schemeClr val="dk1"/>
                </a:solidFill>
                <a:latin typeface="Open Sans"/>
                <a:ea typeface="Open Sans"/>
                <a:cs typeface="Open Sans"/>
                <a:sym typeface="Open Sans"/>
              </a:rPr>
              <a:t>une gestion inclusive de l’urgence sanitaire</a:t>
            </a:r>
          </a:p>
          <a:p>
            <a:pPr marL="457200" marR="0" lvl="0" indent="-336550" algn="l" rtl="0">
              <a:lnSpc>
                <a:spcPct val="98181"/>
              </a:lnSpc>
              <a:spcBef>
                <a:spcPts val="1000"/>
              </a:spcBef>
              <a:spcAft>
                <a:spcPts val="0"/>
              </a:spcAft>
              <a:buClr>
                <a:schemeClr val="dk1"/>
              </a:buClr>
              <a:buSzPts val="1700"/>
              <a:buFont typeface="Open Sans"/>
              <a:buChar char="-"/>
            </a:pPr>
            <a:r>
              <a:rPr lang="fr-FR" sz="1700" dirty="0">
                <a:solidFill>
                  <a:schemeClr val="dk1"/>
                </a:solidFill>
                <a:latin typeface="Open Sans"/>
                <a:ea typeface="Open Sans"/>
                <a:cs typeface="Open Sans"/>
                <a:sym typeface="Open Sans"/>
              </a:rPr>
              <a:t>des interactions effectives</a:t>
            </a:r>
          </a:p>
          <a:p>
            <a:pPr marL="457200" indent="-336550">
              <a:lnSpc>
                <a:spcPct val="98181"/>
              </a:lnSpc>
              <a:spcBef>
                <a:spcPts val="1000"/>
              </a:spcBef>
              <a:buClr>
                <a:schemeClr val="dk1"/>
              </a:buClr>
              <a:buSzPts val="1700"/>
              <a:buFont typeface="Open Sans"/>
              <a:buChar char="-"/>
            </a:pPr>
            <a:r>
              <a:rPr lang="fr-FR" sz="1700" dirty="0">
                <a:solidFill>
                  <a:schemeClr val="dk1"/>
                </a:solidFill>
                <a:latin typeface="Open Sans"/>
                <a:ea typeface="Open Sans"/>
                <a:cs typeface="Open Sans"/>
                <a:sym typeface="Open Sans"/>
              </a:rPr>
              <a:t>d</a:t>
            </a:r>
            <a:r>
              <a:rPr lang="fr-FR" sz="1700" b="0" i="0" u="none" strike="noStrike" cap="none" dirty="0">
                <a:solidFill>
                  <a:schemeClr val="dk1"/>
                </a:solidFill>
                <a:latin typeface="Open Sans"/>
                <a:ea typeface="Open Sans"/>
                <a:cs typeface="Open Sans"/>
                <a:sym typeface="Open Sans"/>
              </a:rPr>
              <a:t>es </a:t>
            </a:r>
            <a:r>
              <a:rPr lang="fr-FR" sz="1700" dirty="0">
                <a:solidFill>
                  <a:schemeClr val="dk1"/>
                </a:solidFill>
                <a:latin typeface="Open Sans"/>
                <a:ea typeface="Open Sans"/>
                <a:cs typeface="Open Sans"/>
                <a:sym typeface="Open Sans"/>
              </a:rPr>
              <a:t>pratiques</a:t>
            </a:r>
            <a:r>
              <a:rPr lang="fr-FR" sz="1700" b="0" i="0" u="none" strike="noStrike" cap="none" dirty="0">
                <a:solidFill>
                  <a:schemeClr val="dk1"/>
                </a:solidFill>
                <a:latin typeface="Open Sans"/>
                <a:ea typeface="Open Sans"/>
                <a:cs typeface="Open Sans"/>
                <a:sym typeface="Open Sans"/>
              </a:rPr>
              <a:t> axées sur les communautés</a:t>
            </a:r>
          </a:p>
          <a:p>
            <a:pPr marL="457200" marR="0" lvl="0" indent="-336550" algn="l" rtl="0">
              <a:lnSpc>
                <a:spcPct val="98181"/>
              </a:lnSpc>
              <a:spcBef>
                <a:spcPts val="1000"/>
              </a:spcBef>
              <a:spcAft>
                <a:spcPts val="0"/>
              </a:spcAft>
              <a:buClr>
                <a:schemeClr val="dk1"/>
              </a:buClr>
              <a:buSzPts val="1700"/>
              <a:buFont typeface="Open Sans"/>
              <a:buChar char="-"/>
            </a:pPr>
            <a:endParaRPr lang="fr-FR" sz="1700" b="0" i="0" u="none" strike="noStrike" cap="none" dirty="0">
              <a:solidFill>
                <a:schemeClr val="dk1"/>
              </a:solidFill>
              <a:latin typeface="Open Sans"/>
              <a:ea typeface="Open Sans"/>
              <a:cs typeface="Open Sans"/>
              <a:sym typeface="Open Sans"/>
            </a:endParaRPr>
          </a:p>
          <a:p>
            <a:pPr marL="457200" marR="0" lvl="0" indent="-336550" algn="l" rtl="0">
              <a:lnSpc>
                <a:spcPct val="98181"/>
              </a:lnSpc>
              <a:spcBef>
                <a:spcPts val="1000"/>
              </a:spcBef>
              <a:spcAft>
                <a:spcPts val="0"/>
              </a:spcAft>
              <a:buClr>
                <a:schemeClr val="dk1"/>
              </a:buClr>
              <a:buSzPts val="1700"/>
              <a:buFont typeface="Open Sans"/>
              <a:buChar char="-"/>
            </a:pPr>
            <a:endParaRPr lang="fr-FR" sz="1700" dirty="0">
              <a:solidFill>
                <a:schemeClr val="dk1"/>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322"/>
        <p:cNvGrpSpPr/>
        <p:nvPr/>
      </p:nvGrpSpPr>
      <p:grpSpPr>
        <a:xfrm>
          <a:off x="0" y="0"/>
          <a:ext cx="0" cy="0"/>
          <a:chOff x="0" y="0"/>
          <a:chExt cx="0" cy="0"/>
        </a:xfrm>
      </p:grpSpPr>
      <p:sp>
        <p:nvSpPr>
          <p:cNvPr id="323" name="Google Shape;323;g2e33434ed7d_1_16"/>
          <p:cNvSpPr txBox="1">
            <a:spLocks noGrp="1"/>
          </p:cNvSpPr>
          <p:nvPr>
            <p:ph type="title"/>
          </p:nvPr>
        </p:nvSpPr>
        <p:spPr>
          <a:xfrm>
            <a:off x="628650" y="537795"/>
            <a:ext cx="7886700" cy="3417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dirty="0"/>
              <a:t>Communication des résultats</a:t>
            </a:r>
          </a:p>
        </p:txBody>
      </p:sp>
      <p:sp>
        <p:nvSpPr>
          <p:cNvPr id="324" name="Google Shape;324;g2e33434ed7d_1_16"/>
          <p:cNvSpPr txBox="1">
            <a:spLocks noGrp="1"/>
          </p:cNvSpPr>
          <p:nvPr>
            <p:ph type="body" idx="1"/>
          </p:nvPr>
        </p:nvSpPr>
        <p:spPr>
          <a:xfrm>
            <a:off x="648261" y="879495"/>
            <a:ext cx="8360700" cy="3569100"/>
          </a:xfrm>
          <a:prstGeom prst="rect">
            <a:avLst/>
          </a:prstGeom>
          <a:noFill/>
          <a:ln>
            <a:noFill/>
          </a:ln>
        </p:spPr>
        <p:txBody>
          <a:bodyPr spcFirstLastPara="1" wrap="square" lIns="91425" tIns="45700" rIns="91425" bIns="45700" anchor="t" anchorCtr="0">
            <a:noAutofit/>
          </a:bodyPr>
          <a:lstStyle/>
          <a:p>
            <a:pPr marL="0" lvl="0" indent="0" algn="l" rtl="0">
              <a:lnSpc>
                <a:spcPct val="98181"/>
              </a:lnSpc>
              <a:spcBef>
                <a:spcPts val="1000"/>
              </a:spcBef>
              <a:spcAft>
                <a:spcPts val="0"/>
              </a:spcAft>
              <a:buSzPts val="1200"/>
              <a:buNone/>
            </a:pPr>
            <a:r>
              <a:rPr lang="fr-FR" sz="1800" b="1" dirty="0">
                <a:solidFill>
                  <a:srgbClr val="D90368"/>
                </a:solidFill>
                <a:latin typeface="Open Sans"/>
                <a:ea typeface="Open Sans"/>
                <a:cs typeface="Open Sans"/>
                <a:sym typeface="Open Sans"/>
              </a:rPr>
              <a:t>Les principaux résultats doivent donner lieu à des recommandations concrètes décrivant leur impact potentiel.</a:t>
            </a:r>
          </a:p>
          <a:p>
            <a:pPr marL="0" lvl="0" indent="0" algn="l" rtl="0">
              <a:lnSpc>
                <a:spcPct val="98181"/>
              </a:lnSpc>
              <a:spcBef>
                <a:spcPts val="500"/>
              </a:spcBef>
              <a:spcAft>
                <a:spcPts val="0"/>
              </a:spcAft>
              <a:buSzPts val="1200"/>
              <a:buNone/>
            </a:pPr>
            <a:r>
              <a:rPr lang="fr-FR" sz="1400" dirty="0">
                <a:latin typeface="Open Sans"/>
                <a:ea typeface="Open Sans"/>
                <a:cs typeface="Open Sans"/>
                <a:sym typeface="Open Sans"/>
              </a:rPr>
              <a:t>Exemple de recommandation :</a:t>
            </a:r>
          </a:p>
          <a:p>
            <a:pPr marL="0" lvl="0" indent="0" algn="l" rtl="0">
              <a:lnSpc>
                <a:spcPct val="98181"/>
              </a:lnSpc>
              <a:spcBef>
                <a:spcPts val="500"/>
              </a:spcBef>
              <a:spcAft>
                <a:spcPts val="0"/>
              </a:spcAft>
              <a:buSzPts val="1200"/>
              <a:buNone/>
            </a:pPr>
            <a:r>
              <a:rPr lang="fr-FR" sz="1400" dirty="0">
                <a:latin typeface="Open Sans"/>
                <a:ea typeface="Open Sans"/>
                <a:cs typeface="Open Sans"/>
                <a:sym typeface="Open Sans"/>
              </a:rPr>
              <a:t> « Les acteurs de la RCCE devraient fournir des indications sur les modalités d’accès à la vaccination. </a:t>
            </a:r>
          </a:p>
          <a:p>
            <a:pPr marL="0" lvl="0" indent="0" algn="l" rtl="0">
              <a:lnSpc>
                <a:spcPct val="98181"/>
              </a:lnSpc>
              <a:spcBef>
                <a:spcPts val="500"/>
              </a:spcBef>
              <a:spcAft>
                <a:spcPts val="0"/>
              </a:spcAft>
              <a:buSzPts val="1200"/>
              <a:buNone/>
            </a:pPr>
            <a:r>
              <a:rPr lang="fr-FR" sz="1400" dirty="0">
                <a:latin typeface="Open Sans"/>
                <a:ea typeface="Open Sans"/>
                <a:cs typeface="Open Sans"/>
                <a:sym typeface="Open Sans"/>
              </a:rPr>
              <a:t>Les communications devraient répondre aux préoccupations sur l’innocuité du vaccin et ses effets secondaires. </a:t>
            </a:r>
          </a:p>
          <a:p>
            <a:pPr marL="0" lvl="0" indent="0" algn="l">
              <a:lnSpc>
                <a:spcPct val="98181"/>
              </a:lnSpc>
              <a:spcBef>
                <a:spcPts val="500"/>
              </a:spcBef>
              <a:spcAft>
                <a:spcPts val="0"/>
              </a:spcAft>
              <a:buSzPts val="1200"/>
              <a:buNone/>
            </a:pPr>
            <a:r>
              <a:rPr lang="fr-FR" sz="1400" dirty="0">
                <a:latin typeface="Open Sans"/>
                <a:ea typeface="Open Sans"/>
                <a:cs typeface="Open Sans"/>
                <a:sym typeface="Open Sans"/>
              </a:rPr>
              <a:t>Il conviendrait en outre de surveiller l’apparition d’idées fausses sur le vaccin et de concevoir des approches destinées à lever les hésitations. </a:t>
            </a:r>
            <a:r>
              <a:rPr lang="fr-FR" sz="1400" b="1" dirty="0">
                <a:latin typeface="Open Sans"/>
                <a:ea typeface="Open Sans"/>
                <a:cs typeface="Open Sans"/>
                <a:sym typeface="Open Sans"/>
              </a:rPr>
              <a:t>Ces mesures pourraient contribuer à accroître le taux de vaccination</a:t>
            </a:r>
            <a:r>
              <a:rPr lang="fr-FR" sz="1400" dirty="0">
                <a:latin typeface="Open Sans"/>
                <a:ea typeface="Open Sans"/>
                <a:cs typeface="Open Sans"/>
                <a:sym typeface="Open Sans"/>
              </a:rPr>
              <a:t>. »</a:t>
            </a:r>
            <a:r>
              <a:rPr lang="fr-FR" sz="1400" b="1" dirty="0">
                <a:latin typeface="Open Sans"/>
                <a:ea typeface="Open Sans"/>
                <a:cs typeface="Open Sans"/>
                <a:sym typeface="Open Sans"/>
              </a:rPr>
              <a:t> </a:t>
            </a:r>
            <a:endParaRPr lang="fr-FR" sz="1400" dirty="0">
              <a:latin typeface="Open Sans"/>
              <a:ea typeface="Open Sans"/>
              <a:cs typeface="Open Sans"/>
              <a:sym typeface="Open Sans"/>
            </a:endParaRPr>
          </a:p>
          <a:p>
            <a:pPr marL="0" lvl="0" indent="0" algn="l" rtl="0">
              <a:lnSpc>
                <a:spcPct val="98181"/>
              </a:lnSpc>
              <a:spcBef>
                <a:spcPts val="1000"/>
              </a:spcBef>
              <a:spcAft>
                <a:spcPts val="0"/>
              </a:spcAft>
              <a:buSzPts val="1200"/>
              <a:buNone/>
            </a:pPr>
            <a:r>
              <a:rPr lang="fr-FR" sz="1400" dirty="0">
                <a:latin typeface="Open Sans"/>
                <a:ea typeface="Open Sans"/>
                <a:cs typeface="Open Sans"/>
                <a:sym typeface="Open Sans"/>
              </a:rPr>
              <a:t>Employez des formulations permettant aux utilisateurs visés de mieux comprendre l’objectif des recommandations :</a:t>
            </a:r>
          </a:p>
          <a:p>
            <a:pPr marL="457200" lvl="0" indent="-330200" algn="l" rtl="0">
              <a:lnSpc>
                <a:spcPct val="98181"/>
              </a:lnSpc>
              <a:spcBef>
                <a:spcPts val="500"/>
              </a:spcBef>
              <a:spcAft>
                <a:spcPts val="0"/>
              </a:spcAft>
              <a:buSzPts val="1600"/>
              <a:buFont typeface="Open Sans"/>
              <a:buChar char="•"/>
            </a:pPr>
            <a:r>
              <a:rPr lang="fr-FR" sz="1400" i="1" dirty="0">
                <a:latin typeface="Open Sans"/>
                <a:ea typeface="Open Sans"/>
                <a:cs typeface="Open Sans"/>
                <a:sym typeface="Open Sans"/>
              </a:rPr>
              <a:t>« Ce résultat est crucial pour la réussite du programme de vaccination. »</a:t>
            </a:r>
          </a:p>
          <a:p>
            <a:pPr marL="457200" lvl="0" indent="-330200" algn="l" rtl="0">
              <a:lnSpc>
                <a:spcPct val="98181"/>
              </a:lnSpc>
              <a:spcBef>
                <a:spcPts val="0"/>
              </a:spcBef>
              <a:spcAft>
                <a:spcPts val="0"/>
              </a:spcAft>
              <a:buSzPts val="1600"/>
              <a:buFont typeface="Open Sans"/>
              <a:buChar char="•"/>
            </a:pPr>
            <a:r>
              <a:rPr lang="fr-FR" sz="1400" i="1" dirty="0">
                <a:latin typeface="Open Sans"/>
                <a:ea typeface="Open Sans"/>
                <a:cs typeface="Open Sans"/>
                <a:sym typeface="Open Sans"/>
              </a:rPr>
              <a:t>« Il est possible de prendre des mesures concrètes à ce sujet. »</a:t>
            </a:r>
          </a:p>
          <a:p>
            <a:pPr marL="457200" lvl="0" indent="-330200" algn="l" rtl="0">
              <a:lnSpc>
                <a:spcPct val="98181"/>
              </a:lnSpc>
              <a:spcBef>
                <a:spcPts val="0"/>
              </a:spcBef>
              <a:spcAft>
                <a:spcPts val="0"/>
              </a:spcAft>
              <a:buSzPts val="1600"/>
              <a:buFont typeface="Open Sans"/>
              <a:buChar char="•"/>
            </a:pPr>
            <a:r>
              <a:rPr lang="fr-FR" sz="1400" i="1" dirty="0">
                <a:latin typeface="Open Sans"/>
                <a:ea typeface="Open Sans"/>
                <a:cs typeface="Open Sans"/>
                <a:sym typeface="Open Sans"/>
              </a:rPr>
              <a:t>« Cette mesure aura un impact. »</a:t>
            </a:r>
          </a:p>
        </p:txBody>
      </p:sp>
      <p:cxnSp>
        <p:nvCxnSpPr>
          <p:cNvPr id="325" name="Google Shape;325;g2e33434ed7d_1_16"/>
          <p:cNvCxnSpPr/>
          <p:nvPr/>
        </p:nvCxnSpPr>
        <p:spPr>
          <a:xfrm>
            <a:off x="648261" y="929853"/>
            <a:ext cx="444000" cy="0"/>
          </a:xfrm>
          <a:prstGeom prst="straightConnector1">
            <a:avLst/>
          </a:prstGeom>
          <a:noFill/>
          <a:ln w="28575" cap="flat" cmpd="sng">
            <a:solidFill>
              <a:srgbClr val="D90368"/>
            </a:solidFill>
            <a:prstDash val="solid"/>
            <a:miter lim="800000"/>
            <a:headEnd type="none" w="sm" len="sm"/>
            <a:tailEnd type="none" w="sm" len="sm"/>
          </a:ln>
        </p:spPr>
      </p:cxnSp>
      <p:sp>
        <p:nvSpPr>
          <p:cNvPr id="326" name="Google Shape;326;g2e33434ed7d_1_16"/>
          <p:cNvSpPr txBox="1"/>
          <p:nvPr/>
        </p:nvSpPr>
        <p:spPr>
          <a:xfrm>
            <a:off x="1266940" y="4814371"/>
            <a:ext cx="184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rgbClr val="2F9C67">
            <a:alpha val="8235"/>
          </a:srgbClr>
        </a:solidFill>
        <a:effectLst/>
      </p:bgPr>
    </p:bg>
    <p:spTree>
      <p:nvGrpSpPr>
        <p:cNvPr id="1" name="Shape 331"/>
        <p:cNvGrpSpPr/>
        <p:nvPr/>
      </p:nvGrpSpPr>
      <p:grpSpPr>
        <a:xfrm>
          <a:off x="0" y="0"/>
          <a:ext cx="0" cy="0"/>
          <a:chOff x="0" y="0"/>
          <a:chExt cx="0" cy="0"/>
        </a:xfrm>
      </p:grpSpPr>
      <p:sp>
        <p:nvSpPr>
          <p:cNvPr id="332" name="Google Shape;332;g2e33434ed7d_1_150"/>
          <p:cNvSpPr txBox="1">
            <a:spLocks noGrp="1"/>
          </p:cNvSpPr>
          <p:nvPr>
            <p:ph type="title"/>
          </p:nvPr>
        </p:nvSpPr>
        <p:spPr>
          <a:xfrm>
            <a:off x="628650" y="525763"/>
            <a:ext cx="7886700" cy="3417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dirty="0"/>
              <a:t>Utilisation des résultats</a:t>
            </a:r>
          </a:p>
        </p:txBody>
      </p:sp>
      <p:sp>
        <p:nvSpPr>
          <p:cNvPr id="333" name="Google Shape;333;g2e33434ed7d_1_150"/>
          <p:cNvSpPr txBox="1"/>
          <p:nvPr/>
        </p:nvSpPr>
        <p:spPr>
          <a:xfrm>
            <a:off x="587600" y="1036375"/>
            <a:ext cx="8199600" cy="5066026"/>
          </a:xfrm>
          <a:prstGeom prst="rect">
            <a:avLst/>
          </a:prstGeom>
          <a:noFill/>
          <a:ln>
            <a:noFill/>
          </a:ln>
        </p:spPr>
        <p:txBody>
          <a:bodyPr spcFirstLastPara="1" wrap="square" lIns="91425" tIns="45700" rIns="91425" bIns="45700" anchor="t" anchorCtr="0">
            <a:spAutoFit/>
          </a:bodyPr>
          <a:lstStyle/>
          <a:p>
            <a:pPr marL="0" marR="0" lvl="0" indent="0" algn="l" rtl="0">
              <a:lnSpc>
                <a:spcPct val="98181"/>
              </a:lnSpc>
              <a:spcBef>
                <a:spcPts val="1000"/>
              </a:spcBef>
              <a:spcAft>
                <a:spcPts val="0"/>
              </a:spcAft>
              <a:buClr>
                <a:srgbClr val="000000"/>
              </a:buClr>
              <a:buSzPts val="2000"/>
              <a:buFont typeface="Arial"/>
              <a:buNone/>
            </a:pPr>
            <a:r>
              <a:rPr lang="fr-FR" sz="2000" b="1" i="0" u="none" strike="noStrike" cap="none" dirty="0">
                <a:solidFill>
                  <a:srgbClr val="D90368"/>
                </a:solidFill>
                <a:latin typeface="Open Sans"/>
                <a:ea typeface="Open Sans"/>
                <a:cs typeface="Open Sans"/>
                <a:sym typeface="Open Sans"/>
              </a:rPr>
              <a:t>Des recommandations conçues pour produire un impact</a:t>
            </a:r>
            <a:endParaRPr sz="2000" b="1" i="0" u="none" strike="noStrike" cap="none" dirty="0">
              <a:solidFill>
                <a:srgbClr val="D90368"/>
              </a:solidFill>
              <a:latin typeface="Open Sans"/>
              <a:ea typeface="Open Sans"/>
              <a:cs typeface="Open Sans"/>
              <a:sym typeface="Open Sans"/>
            </a:endParaRPr>
          </a:p>
          <a:p>
            <a:pPr marL="914400" marR="0" lvl="1" indent="-342900" algn="l">
              <a:lnSpc>
                <a:spcPct val="98181"/>
              </a:lnSpc>
              <a:spcBef>
                <a:spcPts val="1000"/>
              </a:spcBef>
              <a:spcAft>
                <a:spcPts val="0"/>
              </a:spcAft>
              <a:buClr>
                <a:srgbClr val="204669"/>
              </a:buClr>
              <a:buSzPts val="1800"/>
              <a:buFont typeface="Arial"/>
              <a:buChar char="•"/>
            </a:pPr>
            <a:r>
              <a:rPr lang="fr-FR" sz="1700" b="0" i="0" u="none" strike="noStrike" cap="none" dirty="0">
                <a:solidFill>
                  <a:schemeClr val="dk1"/>
                </a:solidFill>
                <a:latin typeface="Open Sans"/>
                <a:ea typeface="Open Sans"/>
                <a:cs typeface="Open Sans"/>
                <a:sym typeface="Open Sans"/>
              </a:rPr>
              <a:t>Formulez des recommandations </a:t>
            </a:r>
            <a:r>
              <a:rPr lang="fr-FR" sz="1700" b="1" i="0" u="none" strike="noStrike" cap="none" dirty="0">
                <a:solidFill>
                  <a:schemeClr val="dk1"/>
                </a:solidFill>
                <a:latin typeface="Open Sans"/>
                <a:ea typeface="Open Sans"/>
                <a:cs typeface="Open Sans"/>
                <a:sym typeface="Open Sans"/>
              </a:rPr>
              <a:t>adaptées au contexte et aux ressources disponibles</a:t>
            </a:r>
            <a:r>
              <a:rPr lang="fr-FR" sz="1700" i="0" u="none" strike="noStrike" cap="none" dirty="0">
                <a:solidFill>
                  <a:schemeClr val="dk1"/>
                </a:solidFill>
                <a:latin typeface="Open Sans"/>
                <a:ea typeface="Open Sans"/>
                <a:cs typeface="Open Sans"/>
                <a:sym typeface="Open Sans"/>
              </a:rPr>
              <a:t>.</a:t>
            </a:r>
          </a:p>
          <a:p>
            <a:pPr marL="914400" marR="0" lvl="1" indent="-336550" algn="l" rtl="0">
              <a:lnSpc>
                <a:spcPct val="98181"/>
              </a:lnSpc>
              <a:spcBef>
                <a:spcPts val="0"/>
              </a:spcBef>
              <a:spcAft>
                <a:spcPts val="0"/>
              </a:spcAft>
              <a:buClr>
                <a:srgbClr val="204669"/>
              </a:buClr>
              <a:buSzPts val="1700"/>
              <a:buFont typeface="Open Sans"/>
              <a:buChar char="•"/>
            </a:pPr>
            <a:r>
              <a:rPr lang="fr-FR" sz="1700" b="1" dirty="0">
                <a:solidFill>
                  <a:schemeClr val="dk1"/>
                </a:solidFill>
                <a:latin typeface="Open Sans"/>
                <a:ea typeface="Open Sans"/>
                <a:cs typeface="Open Sans"/>
                <a:sym typeface="Open Sans"/>
              </a:rPr>
              <a:t>Séparez les recommandations à court terme</a:t>
            </a:r>
            <a:r>
              <a:rPr lang="fr-FR" sz="1700" dirty="0">
                <a:solidFill>
                  <a:schemeClr val="dk1"/>
                </a:solidFill>
                <a:latin typeface="Open Sans"/>
                <a:ea typeface="Open Sans"/>
                <a:cs typeface="Open Sans"/>
                <a:sym typeface="Open Sans"/>
              </a:rPr>
              <a:t> qui sont faciles à mettre en œuvre de celles qui nécessiteront éventuellement plus de temps et de ressources pour être menées à bien.</a:t>
            </a:r>
            <a:endParaRPr lang="fr-FR" sz="1700" b="1" i="0" u="none" strike="noStrike" cap="none" dirty="0">
              <a:solidFill>
                <a:schemeClr val="dk1"/>
              </a:solidFill>
              <a:latin typeface="Open Sans"/>
              <a:ea typeface="Open Sans"/>
              <a:cs typeface="Open Sans"/>
              <a:sym typeface="Open Sans"/>
            </a:endParaRPr>
          </a:p>
          <a:p>
            <a:pPr marL="914400" marR="0" lvl="1" indent="-336550" algn="l" rtl="0">
              <a:lnSpc>
                <a:spcPct val="98181"/>
              </a:lnSpc>
              <a:spcBef>
                <a:spcPts val="0"/>
              </a:spcBef>
              <a:spcAft>
                <a:spcPts val="0"/>
              </a:spcAft>
              <a:buClr>
                <a:srgbClr val="204669"/>
              </a:buClr>
              <a:buSzPts val="1700"/>
              <a:buFont typeface="Open Sans"/>
              <a:buChar char="•"/>
            </a:pPr>
            <a:r>
              <a:rPr lang="fr-FR" sz="1700" b="1" i="0" u="none" strike="noStrike" cap="none" dirty="0">
                <a:solidFill>
                  <a:schemeClr val="dk1"/>
                </a:solidFill>
                <a:latin typeface="Open Sans"/>
                <a:ea typeface="Open Sans"/>
                <a:cs typeface="Open Sans"/>
                <a:sym typeface="Open Sans"/>
              </a:rPr>
              <a:t>Orientez </a:t>
            </a:r>
            <a:r>
              <a:rPr lang="fr-FR" sz="1700" i="0" u="none" strike="noStrike" cap="none" dirty="0">
                <a:solidFill>
                  <a:schemeClr val="dk1"/>
                </a:solidFill>
                <a:latin typeface="Open Sans"/>
                <a:ea typeface="Open Sans"/>
                <a:cs typeface="Open Sans"/>
                <a:sym typeface="Open Sans"/>
              </a:rPr>
              <a:t>clairement</a:t>
            </a:r>
            <a:r>
              <a:rPr lang="fr-FR" sz="1700" b="1" i="0" u="none" strike="noStrike" cap="none" dirty="0">
                <a:solidFill>
                  <a:schemeClr val="dk1"/>
                </a:solidFill>
                <a:latin typeface="Open Sans"/>
                <a:ea typeface="Open Sans"/>
                <a:cs typeface="Open Sans"/>
                <a:sym typeface="Open Sans"/>
              </a:rPr>
              <a:t> chaque recommandation </a:t>
            </a:r>
            <a:r>
              <a:rPr lang="fr-FR" sz="1700" i="0" u="none" strike="noStrike" cap="none" dirty="0">
                <a:solidFill>
                  <a:schemeClr val="dk1"/>
                </a:solidFill>
                <a:latin typeface="Open Sans"/>
                <a:ea typeface="Open Sans"/>
                <a:cs typeface="Open Sans"/>
                <a:sym typeface="Open Sans"/>
              </a:rPr>
              <a:t>vers un utilisateur spécifique – par exemple, quelles recommandations s'adressent aux autres acteurs de la RCCE, lesquelles visent les pouvoirs publics ou les communautés, etc... </a:t>
            </a:r>
          </a:p>
          <a:p>
            <a:pPr marL="914400" marR="0" lvl="1" indent="-336550" algn="l" rtl="0">
              <a:lnSpc>
                <a:spcPct val="98181"/>
              </a:lnSpc>
              <a:spcBef>
                <a:spcPts val="0"/>
              </a:spcBef>
              <a:spcAft>
                <a:spcPts val="0"/>
              </a:spcAft>
              <a:buClr>
                <a:srgbClr val="204669"/>
              </a:buClr>
              <a:buSzPts val="1700"/>
              <a:buFont typeface="Open Sans"/>
              <a:buChar char="•"/>
            </a:pPr>
            <a:r>
              <a:rPr lang="fr-FR" sz="1700" i="0" u="none" strike="noStrike" cap="none" dirty="0">
                <a:solidFill>
                  <a:schemeClr val="dk1"/>
                </a:solidFill>
                <a:latin typeface="Open Sans"/>
                <a:ea typeface="Open Sans"/>
                <a:cs typeface="Open Sans"/>
                <a:sym typeface="Open Sans"/>
              </a:rPr>
              <a:t>Dans la mesure du possible, </a:t>
            </a:r>
            <a:r>
              <a:rPr lang="fr-FR" sz="1700" b="1" i="0" u="none" strike="noStrike" cap="none" dirty="0">
                <a:solidFill>
                  <a:schemeClr val="dk1"/>
                </a:solidFill>
                <a:latin typeface="Open Sans"/>
                <a:ea typeface="Open Sans"/>
                <a:cs typeface="Open Sans"/>
                <a:sym typeface="Open Sans"/>
              </a:rPr>
              <a:t>élaborez ces recommandations en collaboration avec les communautés concernées</a:t>
            </a:r>
            <a:r>
              <a:rPr lang="fr-FR" sz="1700" i="0" u="none" strike="noStrike" cap="none" dirty="0">
                <a:solidFill>
                  <a:schemeClr val="dk1"/>
                </a:solidFill>
                <a:latin typeface="Open Sans"/>
                <a:ea typeface="Open Sans"/>
                <a:cs typeface="Open Sans"/>
                <a:sym typeface="Open Sans"/>
              </a:rPr>
              <a:t>, ou après avoir sollicité leurs contributions et leurs avis.</a:t>
            </a:r>
            <a:endParaRPr sz="1700" i="0" u="none" strike="noStrike" cap="none" dirty="0">
              <a:solidFill>
                <a:schemeClr val="dk1"/>
              </a:solidFill>
              <a:latin typeface="Open Sans"/>
              <a:ea typeface="Open Sans"/>
              <a:cs typeface="Open Sans"/>
              <a:sym typeface="Open Sans"/>
            </a:endParaRPr>
          </a:p>
          <a:p>
            <a:pPr marL="914400" marR="0" lvl="1" indent="-342900" algn="l" rtl="0">
              <a:lnSpc>
                <a:spcPct val="98181"/>
              </a:lnSpc>
              <a:spcBef>
                <a:spcPts val="0"/>
              </a:spcBef>
              <a:spcAft>
                <a:spcPts val="0"/>
              </a:spcAft>
              <a:buClr>
                <a:srgbClr val="204669"/>
              </a:buClr>
              <a:buSzPts val="1800"/>
              <a:buFont typeface="Arial"/>
              <a:buChar char="•"/>
            </a:pPr>
            <a:endParaRPr sz="2200" b="0" i="0" u="none" strike="noStrike" cap="none" dirty="0">
              <a:solidFill>
                <a:schemeClr val="dk1"/>
              </a:solidFill>
              <a:latin typeface="Arial"/>
              <a:ea typeface="Arial"/>
              <a:cs typeface="Arial"/>
              <a:sym typeface="Arial"/>
            </a:endParaRPr>
          </a:p>
          <a:p>
            <a:pPr marL="914400" marR="0" lvl="1" indent="-228600" algn="l" rtl="0">
              <a:lnSpc>
                <a:spcPct val="128332"/>
              </a:lnSpc>
              <a:spcBef>
                <a:spcPts val="0"/>
              </a:spcBef>
              <a:spcAft>
                <a:spcPts val="0"/>
              </a:spcAft>
              <a:buClr>
                <a:schemeClr val="dk1"/>
              </a:buClr>
              <a:buSzPts val="1600"/>
              <a:buFont typeface="Open Sans"/>
              <a:buNone/>
            </a:pPr>
            <a:endParaRPr sz="16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1200"/>
              </a:spcBef>
              <a:spcAft>
                <a:spcPts val="0"/>
              </a:spcAft>
              <a:buClr>
                <a:srgbClr val="000000"/>
              </a:buClr>
              <a:buSzPts val="1600"/>
              <a:buFont typeface="Arial"/>
              <a:buNone/>
            </a:pPr>
            <a:endParaRPr sz="16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F9C67">
            <a:alpha val="8235"/>
          </a:srgbClr>
        </a:solidFill>
        <a:effectLst/>
      </p:bgPr>
    </p:bg>
    <p:spTree>
      <p:nvGrpSpPr>
        <p:cNvPr id="1" name="Shape 76"/>
        <p:cNvGrpSpPr/>
        <p:nvPr/>
      </p:nvGrpSpPr>
      <p:grpSpPr>
        <a:xfrm>
          <a:off x="0" y="0"/>
          <a:ext cx="0" cy="0"/>
          <a:chOff x="0" y="0"/>
          <a:chExt cx="0" cy="0"/>
        </a:xfrm>
      </p:grpSpPr>
      <p:sp>
        <p:nvSpPr>
          <p:cNvPr id="77" name="Google Shape;77;g2e33434ed7d_1_128"/>
          <p:cNvSpPr txBox="1">
            <a:spLocks noGrp="1"/>
          </p:cNvSpPr>
          <p:nvPr>
            <p:ph type="title"/>
          </p:nvPr>
        </p:nvSpPr>
        <p:spPr>
          <a:xfrm>
            <a:off x="651900" y="344573"/>
            <a:ext cx="8492100" cy="67399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400" dirty="0"/>
              <a:t>Avant d’entamer le processus, veillez à déterminer : </a:t>
            </a:r>
          </a:p>
          <a:p>
            <a:pPr marL="0" lvl="0" indent="0" algn="l" rtl="0">
              <a:lnSpc>
                <a:spcPct val="90000"/>
              </a:lnSpc>
              <a:spcBef>
                <a:spcPts val="0"/>
              </a:spcBef>
              <a:spcAft>
                <a:spcPts val="0"/>
              </a:spcAft>
              <a:buClr>
                <a:srgbClr val="2F9C67"/>
              </a:buClr>
              <a:buSzPts val="1800"/>
              <a:buFont typeface="Montserrat"/>
              <a:buNone/>
            </a:pPr>
            <a:endParaRPr lang="fr-FR" dirty="0"/>
          </a:p>
        </p:txBody>
      </p:sp>
      <p:sp>
        <p:nvSpPr>
          <p:cNvPr id="78" name="Google Shape;78;g2e33434ed7d_1_128"/>
          <p:cNvSpPr txBox="1"/>
          <p:nvPr/>
        </p:nvSpPr>
        <p:spPr>
          <a:xfrm>
            <a:off x="469875" y="1029525"/>
            <a:ext cx="8022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D90368"/>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D90368"/>
              </a:solidFill>
              <a:latin typeface="Open Sans"/>
              <a:ea typeface="Open Sans"/>
              <a:cs typeface="Open Sans"/>
              <a:sym typeface="Open Sans"/>
            </a:endParaRPr>
          </a:p>
        </p:txBody>
      </p:sp>
      <p:sp>
        <p:nvSpPr>
          <p:cNvPr id="79" name="Google Shape;79;g2e33434ed7d_1_128"/>
          <p:cNvSpPr/>
          <p:nvPr/>
        </p:nvSpPr>
        <p:spPr>
          <a:xfrm>
            <a:off x="2375066" y="1074387"/>
            <a:ext cx="4007400" cy="674100"/>
          </a:xfrm>
          <a:prstGeom prst="wedgeRectCallout">
            <a:avLst>
              <a:gd name="adj1" fmla="val -20833"/>
              <a:gd name="adj2" fmla="val 62500"/>
            </a:avLst>
          </a:prstGeom>
          <a:solidFill>
            <a:srgbClr val="4472C4"/>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fr-FR" sz="2300" b="1" dirty="0">
                <a:solidFill>
                  <a:schemeClr val="lt1"/>
                </a:solidFill>
                <a:latin typeface="Open Sans"/>
                <a:ea typeface="Open Sans"/>
                <a:cs typeface="Open Sans"/>
                <a:sym typeface="Open Sans"/>
              </a:rPr>
              <a:t>« Pourquoi une EQR est-elle nécessaire </a:t>
            </a:r>
            <a:r>
              <a:rPr lang="fr-FR" sz="2300" b="1" i="0" u="none" strike="noStrike" cap="none" dirty="0">
                <a:solidFill>
                  <a:schemeClr val="lt1"/>
                </a:solidFill>
                <a:latin typeface="Open Sans"/>
                <a:ea typeface="Open Sans"/>
                <a:cs typeface="Open Sans"/>
                <a:sym typeface="Open Sans"/>
              </a:rPr>
              <a:t>? »</a:t>
            </a:r>
            <a:r>
              <a:rPr lang="fr-FR" sz="2400" b="1" i="0" u="none" strike="noStrike" cap="none" dirty="0">
                <a:solidFill>
                  <a:schemeClr val="lt1"/>
                </a:solidFill>
                <a:latin typeface="Open Sans"/>
                <a:ea typeface="Open Sans"/>
                <a:cs typeface="Open Sans"/>
                <a:sym typeface="Open Sans"/>
              </a:rPr>
              <a:t> </a:t>
            </a:r>
          </a:p>
        </p:txBody>
      </p:sp>
      <p:sp>
        <p:nvSpPr>
          <p:cNvPr id="80" name="Google Shape;80;g2e33434ed7d_1_128"/>
          <p:cNvSpPr txBox="1"/>
          <p:nvPr/>
        </p:nvSpPr>
        <p:spPr>
          <a:xfrm>
            <a:off x="469875" y="1737525"/>
            <a:ext cx="8492100" cy="3040802"/>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600"/>
              <a:buFont typeface="Arial"/>
              <a:buNone/>
            </a:pPr>
            <a:r>
              <a:rPr lang="fr-FR" sz="1800" b="1" i="0" u="none" strike="noStrike" cap="none" dirty="0">
                <a:solidFill>
                  <a:schemeClr val="dk1"/>
                </a:solidFill>
                <a:latin typeface="Open Sans"/>
                <a:ea typeface="Open Sans"/>
                <a:cs typeface="Open Sans"/>
                <a:sym typeface="Open Sans"/>
              </a:rPr>
              <a:t>Principales raisons :</a:t>
            </a:r>
          </a:p>
          <a:p>
            <a:pPr marL="457200" marR="0" lvl="0" indent="-387350" algn="l" rtl="0">
              <a:lnSpc>
                <a:spcPct val="115000"/>
              </a:lnSpc>
              <a:spcBef>
                <a:spcPts val="1200"/>
              </a:spcBef>
              <a:spcAft>
                <a:spcPts val="0"/>
              </a:spcAft>
              <a:buClr>
                <a:schemeClr val="dk1"/>
              </a:buClr>
              <a:buSzPts val="2500"/>
              <a:buFont typeface="Open Sans"/>
              <a:buChar char="•"/>
            </a:pPr>
            <a:r>
              <a:rPr lang="fr-FR" sz="1800" dirty="0">
                <a:solidFill>
                  <a:schemeClr val="dk1"/>
                </a:solidFill>
                <a:latin typeface="Open Sans"/>
                <a:ea typeface="Open Sans"/>
                <a:cs typeface="Open Sans"/>
                <a:sym typeface="Open Sans"/>
              </a:rPr>
              <a:t>c</a:t>
            </a:r>
            <a:r>
              <a:rPr lang="fr-FR" sz="1800" b="0" i="0" u="none" strike="noStrike" cap="none" dirty="0">
                <a:solidFill>
                  <a:schemeClr val="dk1"/>
                </a:solidFill>
                <a:latin typeface="Open Sans"/>
                <a:ea typeface="Open Sans"/>
                <a:cs typeface="Open Sans"/>
                <a:sym typeface="Open Sans"/>
              </a:rPr>
              <a:t>omprendre des dynamiques sociales, culturelles, politiques et économiques clés ;</a:t>
            </a:r>
          </a:p>
          <a:p>
            <a:pPr marL="457200" marR="0" lvl="0" indent="-387350" algn="l" rtl="0">
              <a:lnSpc>
                <a:spcPct val="115000"/>
              </a:lnSpc>
              <a:spcBef>
                <a:spcPts val="0"/>
              </a:spcBef>
              <a:spcAft>
                <a:spcPts val="0"/>
              </a:spcAft>
              <a:buClr>
                <a:schemeClr val="dk1"/>
              </a:buClr>
              <a:buSzPts val="2500"/>
              <a:buFont typeface="Open Sans"/>
              <a:buChar char="•"/>
            </a:pPr>
            <a:r>
              <a:rPr lang="fr-FR" sz="1800" dirty="0">
                <a:solidFill>
                  <a:schemeClr val="dk1"/>
                </a:solidFill>
                <a:latin typeface="Open Sans"/>
                <a:ea typeface="Open Sans"/>
                <a:cs typeface="Open Sans"/>
                <a:sym typeface="Open Sans"/>
              </a:rPr>
              <a:t>i</a:t>
            </a:r>
            <a:r>
              <a:rPr lang="fr-FR" sz="1800" b="0" i="0" u="none" strike="noStrike" cap="none" dirty="0">
                <a:solidFill>
                  <a:schemeClr val="dk1"/>
                </a:solidFill>
                <a:latin typeface="Open Sans"/>
                <a:ea typeface="Open Sans"/>
                <a:cs typeface="Open Sans"/>
                <a:sym typeface="Open Sans"/>
              </a:rPr>
              <a:t>dentifier les autorités concernées et des leaders communautaires de confiance pour diffuser nos messages ; </a:t>
            </a:r>
          </a:p>
          <a:p>
            <a:pPr marL="457200" marR="0" lvl="0" indent="-387350" algn="l">
              <a:lnSpc>
                <a:spcPct val="115000"/>
              </a:lnSpc>
              <a:spcBef>
                <a:spcPts val="0"/>
              </a:spcBef>
              <a:spcAft>
                <a:spcPts val="0"/>
              </a:spcAft>
              <a:buClr>
                <a:schemeClr val="dk1"/>
              </a:buClr>
              <a:buSzPts val="2500"/>
              <a:buFont typeface="Open Sans"/>
              <a:buChar char="•"/>
            </a:pPr>
            <a:r>
              <a:rPr lang="fr-FR" sz="1800" dirty="0">
                <a:solidFill>
                  <a:schemeClr val="dk1"/>
                </a:solidFill>
                <a:latin typeface="Open Sans"/>
                <a:ea typeface="Open Sans"/>
                <a:cs typeface="Open Sans"/>
                <a:sym typeface="Open Sans"/>
              </a:rPr>
              <a:t>comprendre ce que les communautés pensent de la maladie et des processus décisionnels en matière de santé ;</a:t>
            </a:r>
            <a:endParaRPr lang="fr-FR" sz="1800" b="0" i="0" u="none" strike="noStrike" cap="none" dirty="0">
              <a:solidFill>
                <a:schemeClr val="dk1"/>
              </a:solidFill>
              <a:latin typeface="Open Sans"/>
              <a:ea typeface="Open Sans"/>
              <a:cs typeface="Open Sans"/>
              <a:sym typeface="Open Sans"/>
            </a:endParaRPr>
          </a:p>
          <a:p>
            <a:pPr marL="457200" marR="0" lvl="0" indent="-387350" algn="l" rtl="0">
              <a:lnSpc>
                <a:spcPct val="115000"/>
              </a:lnSpc>
              <a:spcBef>
                <a:spcPts val="0"/>
              </a:spcBef>
              <a:spcAft>
                <a:spcPts val="0"/>
              </a:spcAft>
              <a:buClr>
                <a:schemeClr val="dk1"/>
              </a:buClr>
              <a:buSzPts val="2500"/>
              <a:buFont typeface="Open Sans"/>
              <a:buChar char="•"/>
            </a:pPr>
            <a:r>
              <a:rPr lang="fr-FR" sz="1800" dirty="0">
                <a:solidFill>
                  <a:schemeClr val="dk1"/>
                </a:solidFill>
                <a:latin typeface="Open Sans"/>
                <a:ea typeface="Open Sans"/>
                <a:cs typeface="Open Sans"/>
                <a:sym typeface="Open Sans"/>
              </a:rPr>
              <a:t>définir des interventions appropriées et efficaces</a:t>
            </a:r>
            <a:endParaRPr lang="fr-FR" sz="18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9C67">
            <a:alpha val="8235"/>
          </a:srgbClr>
        </a:solidFill>
        <a:effectLst/>
      </p:bgPr>
    </p:bg>
    <p:spTree>
      <p:nvGrpSpPr>
        <p:cNvPr id="1" name="Shape 85"/>
        <p:cNvGrpSpPr/>
        <p:nvPr/>
      </p:nvGrpSpPr>
      <p:grpSpPr>
        <a:xfrm>
          <a:off x="0" y="0"/>
          <a:ext cx="0" cy="0"/>
          <a:chOff x="0" y="0"/>
          <a:chExt cx="0" cy="0"/>
        </a:xfrm>
      </p:grpSpPr>
      <p:sp>
        <p:nvSpPr>
          <p:cNvPr id="86" name="Google Shape;86;g2e33434ed7d_1_159"/>
          <p:cNvSpPr txBox="1">
            <a:spLocks noGrp="1"/>
          </p:cNvSpPr>
          <p:nvPr>
            <p:ph type="title"/>
          </p:nvPr>
        </p:nvSpPr>
        <p:spPr>
          <a:xfrm>
            <a:off x="628650" y="105349"/>
            <a:ext cx="7886700" cy="1061789"/>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600" dirty="0"/>
              <a:t>Quelles données factuelles existantes pouvez-vous utiliser ?</a:t>
            </a:r>
          </a:p>
          <a:p>
            <a:pPr marL="0" lvl="0" indent="0" algn="l" rtl="0">
              <a:lnSpc>
                <a:spcPct val="90000"/>
              </a:lnSpc>
              <a:spcBef>
                <a:spcPts val="0"/>
              </a:spcBef>
              <a:spcAft>
                <a:spcPts val="0"/>
              </a:spcAft>
              <a:buClr>
                <a:srgbClr val="2F9C67"/>
              </a:buClr>
              <a:buSzPts val="1800"/>
              <a:buFont typeface="Montserrat"/>
              <a:buNone/>
            </a:pPr>
            <a:endParaRPr lang="fr-FR" dirty="0"/>
          </a:p>
        </p:txBody>
      </p:sp>
      <p:sp>
        <p:nvSpPr>
          <p:cNvPr id="87" name="Google Shape;87;g2e33434ed7d_1_159"/>
          <p:cNvSpPr txBox="1"/>
          <p:nvPr/>
        </p:nvSpPr>
        <p:spPr>
          <a:xfrm>
            <a:off x="469875" y="871870"/>
            <a:ext cx="8674125"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FR" sz="2200" b="1" i="0" u="none" strike="noStrike" cap="none" dirty="0">
                <a:solidFill>
                  <a:srgbClr val="C55A11"/>
                </a:solidFill>
                <a:latin typeface="Open Sans"/>
                <a:ea typeface="Open Sans"/>
                <a:cs typeface="Open Sans"/>
                <a:sym typeface="Open Sans"/>
              </a:rPr>
              <a:t>Une EQR est nécessaire lorsque les informations existantes</a:t>
            </a:r>
            <a:r>
              <a:rPr lang="fr-FR" sz="2200" b="1" dirty="0">
                <a:solidFill>
                  <a:srgbClr val="C55A11"/>
                </a:solidFill>
                <a:latin typeface="Open Sans"/>
                <a:ea typeface="Open Sans"/>
                <a:cs typeface="Open Sans"/>
                <a:sym typeface="Open Sans"/>
              </a:rPr>
              <a:t> sont trop insuffisantes ou anciennes pour répondre à vos questions</a:t>
            </a:r>
            <a:endParaRPr lang="fr-FR" sz="2200" b="1" i="0" u="none" strike="noStrike" cap="none" dirty="0">
              <a:solidFill>
                <a:srgbClr val="C55A11"/>
              </a:solidFill>
              <a:latin typeface="Open Sans"/>
              <a:ea typeface="Open Sans"/>
              <a:cs typeface="Open Sans"/>
              <a:sym typeface="Open Sans"/>
            </a:endParaRPr>
          </a:p>
        </p:txBody>
      </p:sp>
      <p:sp>
        <p:nvSpPr>
          <p:cNvPr id="88" name="Google Shape;88;g2e33434ed7d_1_159"/>
          <p:cNvSpPr txBox="1"/>
          <p:nvPr/>
        </p:nvSpPr>
        <p:spPr>
          <a:xfrm>
            <a:off x="469875" y="1893550"/>
            <a:ext cx="2897700" cy="2796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28332"/>
              </a:lnSpc>
              <a:spcBef>
                <a:spcPts val="0"/>
              </a:spcBef>
              <a:spcAft>
                <a:spcPts val="0"/>
              </a:spcAft>
              <a:buClr>
                <a:srgbClr val="000000"/>
              </a:buClr>
              <a:buSzPts val="1700"/>
              <a:buFont typeface="Arial"/>
              <a:buNone/>
            </a:pPr>
            <a:r>
              <a:rPr lang="en-GB" sz="2000" b="1" i="0" u="none" strike="noStrike" cap="none" dirty="0">
                <a:solidFill>
                  <a:schemeClr val="dk1"/>
                </a:solidFill>
                <a:latin typeface="Open Sans"/>
                <a:ea typeface="Open Sans"/>
                <a:cs typeface="Open Sans"/>
                <a:sym typeface="Open Sans"/>
              </a:rPr>
              <a:t>Sources possibles :</a:t>
            </a:r>
            <a:endParaRPr sz="2000" b="1"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1200"/>
              </a:spcBef>
              <a:spcAft>
                <a:spcPts val="0"/>
              </a:spcAft>
              <a:buClr>
                <a:srgbClr val="000000"/>
              </a:buClr>
              <a:buSzPts val="1600"/>
              <a:buFont typeface="Arial"/>
              <a:buNone/>
            </a:pPr>
            <a:endParaRPr sz="19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600"/>
              </a:spcBef>
              <a:spcAft>
                <a:spcPts val="0"/>
              </a:spcAft>
              <a:buClr>
                <a:srgbClr val="000000"/>
              </a:buClr>
              <a:buSzPts val="1400"/>
              <a:buFont typeface="Arial"/>
              <a:buNone/>
            </a:pPr>
            <a:endParaRPr sz="17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300" b="0" i="0" u="none" strike="noStrike" cap="none" dirty="0">
              <a:solidFill>
                <a:schemeClr val="dk1"/>
              </a:solidFill>
              <a:latin typeface="Open Sans Light"/>
              <a:ea typeface="Open Sans Light"/>
              <a:cs typeface="Open Sans Light"/>
              <a:sym typeface="Open Sans Light"/>
            </a:endParaRPr>
          </a:p>
        </p:txBody>
      </p:sp>
      <p:sp>
        <p:nvSpPr>
          <p:cNvPr id="89" name="Google Shape;89;g2e33434ed7d_1_159"/>
          <p:cNvSpPr txBox="1"/>
          <p:nvPr/>
        </p:nvSpPr>
        <p:spPr>
          <a:xfrm>
            <a:off x="3663350" y="1893550"/>
            <a:ext cx="5289600" cy="2740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Open Sans Light"/>
              <a:ea typeface="Open Sans Light"/>
              <a:cs typeface="Open Sans Light"/>
              <a:sym typeface="Open Sa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F9C67">
            <a:alpha val="8627"/>
          </a:srgbClr>
        </a:solidFill>
        <a:effectLst/>
      </p:bgPr>
    </p:bg>
    <p:spTree>
      <p:nvGrpSpPr>
        <p:cNvPr id="1" name="Shape 94"/>
        <p:cNvGrpSpPr/>
        <p:nvPr/>
      </p:nvGrpSpPr>
      <p:grpSpPr>
        <a:xfrm>
          <a:off x="0" y="0"/>
          <a:ext cx="0" cy="0"/>
          <a:chOff x="0" y="0"/>
          <a:chExt cx="0" cy="0"/>
        </a:xfrm>
      </p:grpSpPr>
      <p:sp>
        <p:nvSpPr>
          <p:cNvPr id="95" name="Google Shape;95;g2ec30e58157_0_0"/>
          <p:cNvSpPr txBox="1">
            <a:spLocks noGrp="1"/>
          </p:cNvSpPr>
          <p:nvPr>
            <p:ph type="title"/>
          </p:nvPr>
        </p:nvSpPr>
        <p:spPr>
          <a:xfrm>
            <a:off x="628650" y="126832"/>
            <a:ext cx="7632481" cy="81249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600" dirty="0"/>
              <a:t>Quelles données factuelles existantes pouvez-vous utiliser ?</a:t>
            </a:r>
            <a:endParaRPr dirty="0"/>
          </a:p>
        </p:txBody>
      </p:sp>
      <p:sp>
        <p:nvSpPr>
          <p:cNvPr id="96" name="Google Shape;96;g2ec30e58157_0_0"/>
          <p:cNvSpPr txBox="1"/>
          <p:nvPr/>
        </p:nvSpPr>
        <p:spPr>
          <a:xfrm>
            <a:off x="543447" y="908625"/>
            <a:ext cx="8514607"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FR" sz="2200" b="1" dirty="0">
                <a:solidFill>
                  <a:srgbClr val="C55A11"/>
                </a:solidFill>
                <a:latin typeface="Open Sans"/>
                <a:ea typeface="Open Sans"/>
                <a:cs typeface="Open Sans"/>
                <a:sym typeface="Open Sans"/>
              </a:rPr>
              <a:t>Une EQR est nécessaire lorsque les informations existantes sont trop insuffisantes ou anciennes pour répondre à vos questions</a:t>
            </a:r>
          </a:p>
        </p:txBody>
      </p:sp>
      <p:sp>
        <p:nvSpPr>
          <p:cNvPr id="97" name="Google Shape;97;g2ec30e58157_0_0"/>
          <p:cNvSpPr txBox="1"/>
          <p:nvPr/>
        </p:nvSpPr>
        <p:spPr>
          <a:xfrm>
            <a:off x="543447" y="2016580"/>
            <a:ext cx="2897700" cy="2585264"/>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28332"/>
              </a:lnSpc>
              <a:spcBef>
                <a:spcPts val="0"/>
              </a:spcBef>
              <a:spcAft>
                <a:spcPts val="0"/>
              </a:spcAft>
              <a:buClr>
                <a:srgbClr val="000000"/>
              </a:buClr>
              <a:buSzPts val="1700"/>
              <a:buFont typeface="Arial"/>
              <a:buNone/>
            </a:pPr>
            <a:r>
              <a:rPr lang="fr-FR" sz="2000" b="1" i="0" u="none" strike="noStrike" cap="none" dirty="0">
                <a:solidFill>
                  <a:schemeClr val="dk1"/>
                </a:solidFill>
                <a:latin typeface="Open Sans"/>
                <a:ea typeface="Open Sans"/>
                <a:cs typeface="Open Sans"/>
                <a:sym typeface="Open Sans"/>
              </a:rPr>
              <a:t>Sources possibles :</a:t>
            </a:r>
          </a:p>
          <a:p>
            <a:pPr marL="457200" marR="0" lvl="0" indent="-355600" algn="l" rtl="0">
              <a:lnSpc>
                <a:spcPct val="128332"/>
              </a:lnSpc>
              <a:spcBef>
                <a:spcPts val="0"/>
              </a:spcBef>
              <a:spcAft>
                <a:spcPts val="0"/>
              </a:spcAft>
              <a:buClr>
                <a:schemeClr val="dk1"/>
              </a:buClr>
              <a:buSzPts val="2000"/>
              <a:buFont typeface="Open Sans"/>
              <a:buChar char="●"/>
            </a:pPr>
            <a:r>
              <a:rPr lang="fr-FR" sz="1800" b="0" i="0" u="none" strike="noStrike" cap="none" dirty="0">
                <a:solidFill>
                  <a:schemeClr val="dk1"/>
                </a:solidFill>
                <a:latin typeface="Open Sans"/>
                <a:ea typeface="Open Sans"/>
                <a:cs typeface="Open Sans"/>
                <a:sym typeface="Open Sans"/>
              </a:rPr>
              <a:t>Plan national de RCCE</a:t>
            </a:r>
          </a:p>
          <a:p>
            <a:pPr marL="457200" marR="0" lvl="0" indent="-355600" algn="l" rtl="0">
              <a:lnSpc>
                <a:spcPct val="128332"/>
              </a:lnSpc>
              <a:spcBef>
                <a:spcPts val="0"/>
              </a:spcBef>
              <a:spcAft>
                <a:spcPts val="0"/>
              </a:spcAft>
              <a:buClr>
                <a:schemeClr val="dk1"/>
              </a:buClr>
              <a:buSzPts val="2000"/>
              <a:buFont typeface="Open Sans"/>
              <a:buChar char="●"/>
            </a:pPr>
            <a:r>
              <a:rPr lang="fr-FR" sz="1800" b="0" i="0" u="none" strike="noStrike" cap="none" dirty="0">
                <a:solidFill>
                  <a:schemeClr val="dk1"/>
                </a:solidFill>
                <a:latin typeface="Open Sans"/>
                <a:ea typeface="Open Sans"/>
                <a:cs typeface="Open Sans"/>
                <a:sym typeface="Open Sans"/>
              </a:rPr>
              <a:t>Données fournies par des partenaires de santé/des ONG</a:t>
            </a:r>
          </a:p>
          <a:p>
            <a:pPr marL="457200" marR="0" lvl="0" indent="-355600" algn="l" rtl="0">
              <a:lnSpc>
                <a:spcPct val="128332"/>
              </a:lnSpc>
              <a:spcBef>
                <a:spcPts val="0"/>
              </a:spcBef>
              <a:spcAft>
                <a:spcPts val="0"/>
              </a:spcAft>
              <a:buClr>
                <a:schemeClr val="dk1"/>
              </a:buClr>
              <a:buSzPts val="2000"/>
              <a:buFont typeface="Open Sans"/>
              <a:buChar char="●"/>
            </a:pPr>
            <a:r>
              <a:rPr lang="fr-FR" sz="1800" b="0" i="0" u="none" strike="noStrike" cap="none" dirty="0">
                <a:solidFill>
                  <a:schemeClr val="dk1"/>
                </a:solidFill>
                <a:latin typeface="Open Sans"/>
                <a:ea typeface="Open Sans"/>
                <a:cs typeface="Open Sans"/>
                <a:sym typeface="Open Sans"/>
              </a:rPr>
              <a:t>Recherches Internet</a:t>
            </a:r>
          </a:p>
          <a:p>
            <a:pPr marL="0" marR="0" lvl="0" indent="0" algn="l" rtl="0">
              <a:lnSpc>
                <a:spcPct val="100000"/>
              </a:lnSpc>
              <a:spcBef>
                <a:spcPts val="600"/>
              </a:spcBef>
              <a:spcAft>
                <a:spcPts val="0"/>
              </a:spcAft>
              <a:buClr>
                <a:srgbClr val="000000"/>
              </a:buClr>
              <a:buSzPts val="1400"/>
              <a:buFont typeface="Arial"/>
              <a:buNone/>
            </a:pPr>
            <a:endParaRPr lang="fr-F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lang="fr-FR" sz="2300" b="0" i="0" u="none" strike="noStrike" cap="none" dirty="0">
              <a:solidFill>
                <a:schemeClr val="dk1"/>
              </a:solidFill>
              <a:latin typeface="Open Sans Light"/>
              <a:ea typeface="Open Sans Light"/>
              <a:cs typeface="Open Sans Light"/>
              <a:sym typeface="Open Sans Light"/>
            </a:endParaRPr>
          </a:p>
        </p:txBody>
      </p:sp>
      <p:sp>
        <p:nvSpPr>
          <p:cNvPr id="98" name="Google Shape;98;g2ec30e58157_0_0"/>
          <p:cNvSpPr txBox="1"/>
          <p:nvPr/>
        </p:nvSpPr>
        <p:spPr>
          <a:xfrm>
            <a:off x="3694881" y="2016580"/>
            <a:ext cx="5289600" cy="261747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28332"/>
              </a:lnSpc>
              <a:spcBef>
                <a:spcPts val="0"/>
              </a:spcBef>
              <a:spcAft>
                <a:spcPts val="0"/>
              </a:spcAft>
              <a:buClr>
                <a:srgbClr val="000000"/>
              </a:buClr>
              <a:buSzPts val="1800"/>
              <a:buFont typeface="Arial"/>
              <a:buNone/>
            </a:pPr>
            <a:r>
              <a:rPr lang="fr-FR" sz="1900" b="1" i="0" u="none" strike="noStrike" cap="none" dirty="0">
                <a:solidFill>
                  <a:schemeClr val="dk1"/>
                </a:solidFill>
                <a:latin typeface="Open Sans"/>
                <a:ea typeface="Open Sans"/>
                <a:cs typeface="Open Sans"/>
                <a:sym typeface="Open Sans"/>
              </a:rPr>
              <a:t>Contiennent des données factuelles existantes, p. ex.</a:t>
            </a:r>
          </a:p>
          <a:p>
            <a:pPr marL="0" marR="0" lvl="0" indent="0" algn="l" rtl="0">
              <a:lnSpc>
                <a:spcPct val="100000"/>
              </a:lnSpc>
              <a:spcBef>
                <a:spcPts val="0"/>
              </a:spcBef>
              <a:spcAft>
                <a:spcPts val="0"/>
              </a:spcAft>
              <a:buClr>
                <a:srgbClr val="000000"/>
              </a:buClr>
              <a:buSzPts val="2000"/>
              <a:buFont typeface="Arial"/>
              <a:buNone/>
            </a:pPr>
            <a:endParaRPr lang="fr-FR" sz="2000" b="0" i="0" u="none" strike="noStrike" cap="none" dirty="0">
              <a:solidFill>
                <a:schemeClr val="dk1"/>
              </a:solidFill>
              <a:latin typeface="Open Sans Light"/>
              <a:ea typeface="Open Sans Light"/>
              <a:cs typeface="Open Sans Light"/>
              <a:sym typeface="Open San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F9C67">
            <a:alpha val="8627"/>
          </a:srgbClr>
        </a:solidFill>
        <a:effectLst/>
      </p:bgPr>
    </p:bg>
    <p:spTree>
      <p:nvGrpSpPr>
        <p:cNvPr id="1" name="Shape 103"/>
        <p:cNvGrpSpPr/>
        <p:nvPr/>
      </p:nvGrpSpPr>
      <p:grpSpPr>
        <a:xfrm>
          <a:off x="0" y="0"/>
          <a:ext cx="0" cy="0"/>
          <a:chOff x="0" y="0"/>
          <a:chExt cx="0" cy="0"/>
        </a:xfrm>
      </p:grpSpPr>
      <p:sp>
        <p:nvSpPr>
          <p:cNvPr id="104" name="Google Shape;104;g2ec30e58157_0_8"/>
          <p:cNvSpPr txBox="1">
            <a:spLocks noGrp="1"/>
          </p:cNvSpPr>
          <p:nvPr>
            <p:ph type="title"/>
          </p:nvPr>
        </p:nvSpPr>
        <p:spPr>
          <a:xfrm>
            <a:off x="605475" y="103205"/>
            <a:ext cx="7886700" cy="81249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600" dirty="0"/>
              <a:t>Quelles données factuelles existantes pouvez-vous utiliser ?</a:t>
            </a:r>
            <a:endParaRPr dirty="0"/>
          </a:p>
        </p:txBody>
      </p:sp>
      <p:sp>
        <p:nvSpPr>
          <p:cNvPr id="105" name="Google Shape;105;g2ec30e58157_0_8"/>
          <p:cNvSpPr txBox="1"/>
          <p:nvPr/>
        </p:nvSpPr>
        <p:spPr>
          <a:xfrm>
            <a:off x="469875" y="915695"/>
            <a:ext cx="80223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FR" sz="2400" b="1" dirty="0">
                <a:solidFill>
                  <a:srgbClr val="C55A11"/>
                </a:solidFill>
                <a:latin typeface="Open Sans"/>
                <a:ea typeface="Open Sans"/>
                <a:cs typeface="Open Sans"/>
                <a:sym typeface="Open Sans"/>
              </a:rPr>
              <a:t>Une EQR est nécessaire lorsque les informations existantes sont trop insuffisantes ou anciennes pour répondre à vos questions</a:t>
            </a:r>
          </a:p>
        </p:txBody>
      </p:sp>
      <p:sp>
        <p:nvSpPr>
          <p:cNvPr id="106" name="Google Shape;106;g2ec30e58157_0_8"/>
          <p:cNvSpPr txBox="1"/>
          <p:nvPr/>
        </p:nvSpPr>
        <p:spPr>
          <a:xfrm>
            <a:off x="469874" y="2115982"/>
            <a:ext cx="3019559" cy="2354867"/>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28332"/>
              </a:lnSpc>
              <a:spcBef>
                <a:spcPts val="0"/>
              </a:spcBef>
              <a:spcAft>
                <a:spcPts val="0"/>
              </a:spcAft>
              <a:buClr>
                <a:srgbClr val="000000"/>
              </a:buClr>
              <a:buSzPts val="1700"/>
              <a:buFont typeface="Arial"/>
              <a:buNone/>
            </a:pPr>
            <a:r>
              <a:rPr lang="fr-FR" sz="2000" b="1" dirty="0">
                <a:solidFill>
                  <a:schemeClr val="dk1"/>
                </a:solidFill>
                <a:latin typeface="Open Sans"/>
                <a:ea typeface="Open Sans"/>
                <a:cs typeface="Open Sans"/>
                <a:sym typeface="Open Sans"/>
              </a:rPr>
              <a:t>Sources possibles :</a:t>
            </a:r>
          </a:p>
          <a:p>
            <a:pPr marL="457200" marR="0" lvl="0" indent="-355600" algn="l" rtl="0">
              <a:lnSpc>
                <a:spcPct val="128332"/>
              </a:lnSpc>
              <a:spcBef>
                <a:spcPts val="0"/>
              </a:spcBef>
              <a:spcAft>
                <a:spcPts val="0"/>
              </a:spcAft>
              <a:buClr>
                <a:schemeClr val="dk1"/>
              </a:buClr>
              <a:buSzPts val="2000"/>
              <a:buFont typeface="Open Sans"/>
              <a:buChar char="●"/>
            </a:pPr>
            <a:r>
              <a:rPr lang="fr-FR" sz="1800" dirty="0">
                <a:solidFill>
                  <a:schemeClr val="dk1"/>
                </a:solidFill>
                <a:latin typeface="Open Sans"/>
                <a:ea typeface="Open Sans"/>
                <a:cs typeface="Open Sans"/>
                <a:sym typeface="Open Sans"/>
              </a:rPr>
              <a:t>Plan national de RCCE</a:t>
            </a:r>
          </a:p>
          <a:p>
            <a:pPr marL="457200" marR="0" lvl="0" indent="-355600" algn="l" rtl="0">
              <a:lnSpc>
                <a:spcPct val="128332"/>
              </a:lnSpc>
              <a:spcBef>
                <a:spcPts val="0"/>
              </a:spcBef>
              <a:spcAft>
                <a:spcPts val="0"/>
              </a:spcAft>
              <a:buClr>
                <a:schemeClr val="dk1"/>
              </a:buClr>
              <a:buSzPts val="2000"/>
              <a:buFont typeface="Open Sans"/>
              <a:buChar char="●"/>
            </a:pPr>
            <a:r>
              <a:rPr lang="fr-FR" sz="1800" dirty="0">
                <a:solidFill>
                  <a:schemeClr val="dk1"/>
                </a:solidFill>
                <a:latin typeface="Open Sans"/>
                <a:ea typeface="Open Sans"/>
                <a:cs typeface="Open Sans"/>
                <a:sym typeface="Open Sans"/>
              </a:rPr>
              <a:t>Données fournies par des partenaires de santé/des ONG</a:t>
            </a:r>
          </a:p>
          <a:p>
            <a:pPr marL="457200" marR="0" lvl="0" indent="-355600" algn="l" rtl="0">
              <a:lnSpc>
                <a:spcPct val="128332"/>
              </a:lnSpc>
              <a:spcBef>
                <a:spcPts val="0"/>
              </a:spcBef>
              <a:spcAft>
                <a:spcPts val="0"/>
              </a:spcAft>
              <a:buClr>
                <a:schemeClr val="dk1"/>
              </a:buClr>
              <a:buSzPts val="2000"/>
              <a:buFont typeface="Open Sans"/>
              <a:buChar char="●"/>
            </a:pPr>
            <a:r>
              <a:rPr lang="fr-FR" sz="1800" dirty="0">
                <a:solidFill>
                  <a:schemeClr val="dk1"/>
                </a:solidFill>
                <a:latin typeface="Open Sans"/>
                <a:ea typeface="Open Sans"/>
                <a:cs typeface="Open Sans"/>
                <a:sym typeface="Open Sans"/>
              </a:rPr>
              <a:t>Recherches </a:t>
            </a:r>
            <a:r>
              <a:rPr lang="fr-FR" sz="2000" dirty="0">
                <a:solidFill>
                  <a:schemeClr val="dk1"/>
                </a:solidFill>
                <a:latin typeface="Open Sans"/>
                <a:ea typeface="Open Sans"/>
                <a:cs typeface="Open Sans"/>
                <a:sym typeface="Open Sans"/>
              </a:rPr>
              <a:t>I</a:t>
            </a:r>
            <a:r>
              <a:rPr lang="fr-FR" sz="2000" b="0" i="0" u="none" strike="noStrike" cap="none" dirty="0">
                <a:solidFill>
                  <a:schemeClr val="dk1"/>
                </a:solidFill>
                <a:latin typeface="Open Sans"/>
                <a:ea typeface="Open Sans"/>
                <a:cs typeface="Open Sans"/>
                <a:sym typeface="Open Sans"/>
              </a:rPr>
              <a:t>nternet</a:t>
            </a:r>
          </a:p>
          <a:p>
            <a:pPr marL="0" marR="0" lvl="0" indent="0" algn="l" rtl="0">
              <a:lnSpc>
                <a:spcPct val="100000"/>
              </a:lnSpc>
              <a:spcBef>
                <a:spcPts val="600"/>
              </a:spcBef>
              <a:spcAft>
                <a:spcPts val="0"/>
              </a:spcAft>
              <a:buClr>
                <a:srgbClr val="000000"/>
              </a:buClr>
              <a:buSzPts val="1400"/>
              <a:buFont typeface="Arial"/>
              <a:buNone/>
            </a:pPr>
            <a:endParaRPr sz="17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300" b="0" i="0" u="none" strike="noStrike" cap="none" dirty="0">
              <a:solidFill>
                <a:schemeClr val="dk1"/>
              </a:solidFill>
              <a:latin typeface="Open Sans Light"/>
              <a:ea typeface="Open Sans Light"/>
              <a:cs typeface="Open Sans Light"/>
              <a:sym typeface="Open Sans Light"/>
            </a:endParaRPr>
          </a:p>
        </p:txBody>
      </p:sp>
      <p:sp>
        <p:nvSpPr>
          <p:cNvPr id="107" name="Google Shape;107;g2ec30e58157_0_8"/>
          <p:cNvSpPr txBox="1"/>
          <p:nvPr/>
        </p:nvSpPr>
        <p:spPr>
          <a:xfrm>
            <a:off x="3663350" y="2115982"/>
            <a:ext cx="5123298" cy="2518068"/>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28332"/>
              </a:lnSpc>
              <a:spcBef>
                <a:spcPts val="0"/>
              </a:spcBef>
              <a:spcAft>
                <a:spcPts val="0"/>
              </a:spcAft>
              <a:buClr>
                <a:srgbClr val="000000"/>
              </a:buClr>
              <a:buSzPts val="1800"/>
              <a:buFont typeface="Arial"/>
              <a:buNone/>
            </a:pPr>
            <a:r>
              <a:rPr lang="fr-FR" sz="1900" b="1" i="0" u="none" strike="noStrike" cap="none" dirty="0">
                <a:solidFill>
                  <a:schemeClr val="dk1"/>
                </a:solidFill>
                <a:latin typeface="Open Sans"/>
                <a:ea typeface="Open Sans"/>
                <a:cs typeface="Open Sans"/>
                <a:sym typeface="Open Sans"/>
              </a:rPr>
              <a:t>Contiennent des données factuelles existantes, p. ex.</a:t>
            </a:r>
          </a:p>
          <a:p>
            <a:pPr marL="457200" marR="0" lvl="0" indent="-349250" algn="l" rtl="0">
              <a:lnSpc>
                <a:spcPct val="120000"/>
              </a:lnSpc>
              <a:spcBef>
                <a:spcPts val="0"/>
              </a:spcBef>
              <a:spcAft>
                <a:spcPts val="0"/>
              </a:spcAft>
              <a:buClr>
                <a:srgbClr val="204669"/>
              </a:buClr>
              <a:buSzPts val="1900"/>
              <a:buFont typeface="Open Sans"/>
              <a:buChar char="●"/>
            </a:pPr>
            <a:r>
              <a:rPr lang="fr-FR" sz="1600" dirty="0">
                <a:solidFill>
                  <a:schemeClr val="dk1"/>
                </a:solidFill>
                <a:latin typeface="Open Sans"/>
                <a:ea typeface="Open Sans"/>
                <a:cs typeface="Open Sans"/>
                <a:sym typeface="Open Sans"/>
              </a:rPr>
              <a:t>Analyses situationnelles/du contexte</a:t>
            </a:r>
            <a:endParaRPr sz="1600" dirty="0">
              <a:solidFill>
                <a:schemeClr val="dk1"/>
              </a:solidFill>
              <a:latin typeface="Open Sans"/>
              <a:ea typeface="Open Sans"/>
              <a:cs typeface="Open Sans"/>
              <a:sym typeface="Open Sans"/>
            </a:endParaRPr>
          </a:p>
          <a:p>
            <a:pPr marL="457200" marR="0" lvl="0" indent="-349250" algn="l" rtl="0">
              <a:lnSpc>
                <a:spcPct val="120000"/>
              </a:lnSpc>
              <a:spcBef>
                <a:spcPts val="0"/>
              </a:spcBef>
              <a:spcAft>
                <a:spcPts val="0"/>
              </a:spcAft>
              <a:buClr>
                <a:schemeClr val="dk1"/>
              </a:buClr>
              <a:buSzPts val="1900"/>
              <a:buFont typeface="Open Sans"/>
              <a:buChar char="●"/>
            </a:pPr>
            <a:r>
              <a:rPr lang="fr-FR" sz="1600" dirty="0">
                <a:solidFill>
                  <a:schemeClr val="dk1"/>
                </a:solidFill>
                <a:latin typeface="Open Sans"/>
                <a:ea typeface="Open Sans"/>
                <a:cs typeface="Open Sans"/>
                <a:sym typeface="Open Sans"/>
              </a:rPr>
              <a:t>Études socio-comportementales</a:t>
            </a:r>
            <a:endParaRPr sz="1600" dirty="0">
              <a:solidFill>
                <a:schemeClr val="dk1"/>
              </a:solidFill>
              <a:latin typeface="Open Sans"/>
              <a:ea typeface="Open Sans"/>
              <a:cs typeface="Open Sans"/>
              <a:sym typeface="Open Sans"/>
            </a:endParaRPr>
          </a:p>
          <a:p>
            <a:pPr marL="457200" marR="0" lvl="0" indent="-349250" algn="l" rtl="0">
              <a:lnSpc>
                <a:spcPct val="120000"/>
              </a:lnSpc>
              <a:spcBef>
                <a:spcPts val="0"/>
              </a:spcBef>
              <a:spcAft>
                <a:spcPts val="0"/>
              </a:spcAft>
              <a:buClr>
                <a:srgbClr val="204669"/>
              </a:buClr>
              <a:buSzPts val="1900"/>
              <a:buFont typeface="Open Sans"/>
              <a:buChar char="●"/>
            </a:pPr>
            <a:r>
              <a:rPr lang="fr-FR" sz="1600" dirty="0">
                <a:solidFill>
                  <a:schemeClr val="dk1"/>
                </a:solidFill>
                <a:latin typeface="Open Sans"/>
                <a:ea typeface="Open Sans"/>
                <a:cs typeface="Open Sans"/>
                <a:sym typeface="Open Sans"/>
              </a:rPr>
              <a:t>Cartographie de la communauté</a:t>
            </a:r>
            <a:endParaRPr sz="1600" dirty="0">
              <a:solidFill>
                <a:schemeClr val="dk1"/>
              </a:solidFill>
              <a:latin typeface="Open Sans"/>
              <a:ea typeface="Open Sans"/>
              <a:cs typeface="Open Sans"/>
              <a:sym typeface="Open Sans"/>
            </a:endParaRPr>
          </a:p>
          <a:p>
            <a:pPr marL="457200" marR="0" lvl="0" indent="-349250" algn="l" rtl="0">
              <a:lnSpc>
                <a:spcPct val="120000"/>
              </a:lnSpc>
              <a:spcBef>
                <a:spcPts val="0"/>
              </a:spcBef>
              <a:spcAft>
                <a:spcPts val="0"/>
              </a:spcAft>
              <a:buClr>
                <a:srgbClr val="204669"/>
              </a:buClr>
              <a:buSzPts val="1900"/>
              <a:buFont typeface="Open Sans"/>
              <a:buChar char="●"/>
            </a:pPr>
            <a:r>
              <a:rPr lang="fr-FR" sz="1600" dirty="0">
                <a:solidFill>
                  <a:schemeClr val="dk1"/>
                </a:solidFill>
                <a:latin typeface="Open Sans"/>
                <a:ea typeface="Open Sans"/>
                <a:cs typeface="Open Sans"/>
                <a:sym typeface="Open Sans"/>
              </a:rPr>
              <a:t>Rapports d’EQR précédentes</a:t>
            </a:r>
            <a:endParaRPr sz="1600" dirty="0">
              <a:solidFill>
                <a:schemeClr val="dk1"/>
              </a:solidFill>
              <a:latin typeface="Open Sans"/>
              <a:ea typeface="Open Sans"/>
              <a:cs typeface="Open Sans"/>
              <a:sym typeface="Open Sans"/>
            </a:endParaRPr>
          </a:p>
          <a:p>
            <a:pPr marL="457200" marR="0" lvl="0" indent="-349250" algn="l" rtl="0">
              <a:lnSpc>
                <a:spcPct val="120000"/>
              </a:lnSpc>
              <a:spcBef>
                <a:spcPts val="0"/>
              </a:spcBef>
              <a:spcAft>
                <a:spcPts val="0"/>
              </a:spcAft>
              <a:buClr>
                <a:srgbClr val="204669"/>
              </a:buClr>
              <a:buSzPts val="1900"/>
              <a:buFont typeface="Open Sans"/>
              <a:buChar char="●"/>
            </a:pPr>
            <a:r>
              <a:rPr lang="fr-FR" sz="1600" dirty="0">
                <a:solidFill>
                  <a:schemeClr val="dk1"/>
                </a:solidFill>
                <a:latin typeface="Open Sans"/>
                <a:ea typeface="Open Sans"/>
                <a:cs typeface="Open Sans"/>
                <a:sym typeface="Open Sans"/>
              </a:rPr>
              <a:t>Cartographie des vulnérabilités</a:t>
            </a:r>
            <a:endParaRPr sz="1600" dirty="0">
              <a:solidFill>
                <a:schemeClr val="dk1"/>
              </a:solidFill>
              <a:latin typeface="Open Sans"/>
              <a:ea typeface="Open Sans"/>
              <a:cs typeface="Open Sans"/>
              <a:sym typeface="Open Sans"/>
            </a:endParaRPr>
          </a:p>
          <a:p>
            <a:pPr marL="457200" marR="0" lvl="0" indent="-349250" algn="l" rtl="0">
              <a:lnSpc>
                <a:spcPct val="120000"/>
              </a:lnSpc>
              <a:spcBef>
                <a:spcPts val="0"/>
              </a:spcBef>
              <a:spcAft>
                <a:spcPts val="0"/>
              </a:spcAft>
              <a:buClr>
                <a:srgbClr val="204669"/>
              </a:buClr>
              <a:buSzPts val="1900"/>
              <a:buFont typeface="Open Sans"/>
              <a:buChar char="●"/>
            </a:pPr>
            <a:r>
              <a:rPr lang="fr-FR" sz="1600" dirty="0">
                <a:solidFill>
                  <a:schemeClr val="dk1"/>
                </a:solidFill>
                <a:latin typeface="Open Sans"/>
                <a:ea typeface="Open Sans"/>
                <a:cs typeface="Open Sans"/>
                <a:sym typeface="Open Sans"/>
              </a:rPr>
              <a:t>Analyses des communications</a:t>
            </a:r>
            <a:endParaRPr sz="1600" dirty="0">
              <a:solidFill>
                <a:schemeClr val="dk1"/>
              </a:solidFill>
              <a:latin typeface="Open Sans"/>
              <a:ea typeface="Open Sans"/>
              <a:cs typeface="Open San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Open Sans Light"/>
              <a:ea typeface="Open Sans Light"/>
              <a:cs typeface="Open Sans Light"/>
              <a:sym typeface="Open Sans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F9C67">
            <a:alpha val="8627"/>
          </a:srgbClr>
        </a:solidFill>
        <a:effectLst/>
      </p:bgPr>
    </p:bg>
    <p:spTree>
      <p:nvGrpSpPr>
        <p:cNvPr id="1" name="Shape 112"/>
        <p:cNvGrpSpPr/>
        <p:nvPr/>
      </p:nvGrpSpPr>
      <p:grpSpPr>
        <a:xfrm>
          <a:off x="0" y="0"/>
          <a:ext cx="0" cy="0"/>
          <a:chOff x="0" y="0"/>
          <a:chExt cx="0" cy="0"/>
        </a:xfrm>
      </p:grpSpPr>
      <p:sp>
        <p:nvSpPr>
          <p:cNvPr id="113" name="Google Shape;113;g2ec30e58157_0_16"/>
          <p:cNvSpPr txBox="1">
            <a:spLocks noGrp="1"/>
          </p:cNvSpPr>
          <p:nvPr>
            <p:ph type="title"/>
          </p:nvPr>
        </p:nvSpPr>
        <p:spPr>
          <a:xfrm>
            <a:off x="628650" y="525763"/>
            <a:ext cx="7886700" cy="7020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600" dirty="0"/>
              <a:t>Phase 1 : Quelles sont vos questions clés ?</a:t>
            </a:r>
          </a:p>
          <a:p>
            <a:pPr marL="0" lvl="0" indent="0" algn="l" rtl="0">
              <a:lnSpc>
                <a:spcPct val="90000"/>
              </a:lnSpc>
              <a:spcBef>
                <a:spcPts val="0"/>
              </a:spcBef>
              <a:spcAft>
                <a:spcPts val="0"/>
              </a:spcAft>
              <a:buClr>
                <a:srgbClr val="2F9C67"/>
              </a:buClr>
              <a:buSzPts val="1800"/>
              <a:buFont typeface="Montserrat"/>
              <a:buNone/>
            </a:pPr>
            <a:endParaRPr lang="fr-FR" dirty="0"/>
          </a:p>
        </p:txBody>
      </p:sp>
      <p:sp>
        <p:nvSpPr>
          <p:cNvPr id="114" name="Google Shape;114;g2ec30e58157_0_16"/>
          <p:cNvSpPr txBox="1"/>
          <p:nvPr/>
        </p:nvSpPr>
        <p:spPr>
          <a:xfrm>
            <a:off x="469875" y="1010985"/>
            <a:ext cx="8022300" cy="116951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nSpc>
                <a:spcPts val="2760"/>
              </a:lnSpc>
              <a:buSzPts val="2000"/>
              <a:buNone/>
              <a:defRPr sz="2100" i="1">
                <a:solidFill>
                  <a:srgbClr val="333333"/>
                </a:solidFill>
                <a:latin typeface="Open Sans"/>
                <a:ea typeface="Open Sans"/>
                <a:cs typeface="Open Sans"/>
              </a:defRPr>
            </a:lvl1pPr>
          </a:lstStyle>
          <a:p>
            <a:r>
              <a:rPr lang="fr-FR" dirty="0">
                <a:sym typeface="Open Sans"/>
              </a:rPr>
              <a:t>« Nous faisons évoluer les questions au cours du processus de recherche à mesure que nous affinons notre compréhension du phénomène » (Creswell 2007)</a:t>
            </a:r>
          </a:p>
        </p:txBody>
      </p:sp>
      <p:sp>
        <p:nvSpPr>
          <p:cNvPr id="115" name="Google Shape;115;g2ec30e58157_0_16"/>
          <p:cNvSpPr txBox="1"/>
          <p:nvPr/>
        </p:nvSpPr>
        <p:spPr>
          <a:xfrm>
            <a:off x="469875" y="2304100"/>
            <a:ext cx="7376100" cy="1490134"/>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28332"/>
              </a:lnSpc>
              <a:spcBef>
                <a:spcPts val="0"/>
              </a:spcBef>
              <a:spcAft>
                <a:spcPts val="0"/>
              </a:spcAft>
              <a:buClr>
                <a:srgbClr val="000000"/>
              </a:buClr>
              <a:buSzPts val="2300"/>
              <a:buFont typeface="Arial"/>
              <a:buNone/>
            </a:pPr>
            <a:r>
              <a:rPr lang="fr-FR" sz="2300" b="1" i="0" u="none" strike="noStrike" cap="none" dirty="0">
                <a:solidFill>
                  <a:schemeClr val="dk1"/>
                </a:solidFill>
                <a:latin typeface="Open Sans"/>
                <a:ea typeface="Open Sans"/>
                <a:cs typeface="Open Sans"/>
                <a:sym typeface="Open Sans"/>
              </a:rPr>
              <a:t>Formuler une question principale</a:t>
            </a:r>
          </a:p>
          <a:p>
            <a:pPr marL="457200" marR="0" lvl="0" indent="-361950" algn="l" rtl="0">
              <a:lnSpc>
                <a:spcPct val="128332"/>
              </a:lnSpc>
              <a:spcBef>
                <a:spcPts val="0"/>
              </a:spcBef>
              <a:spcAft>
                <a:spcPts val="0"/>
              </a:spcAft>
              <a:buClr>
                <a:schemeClr val="dk1"/>
              </a:buClr>
              <a:buSzPts val="2100"/>
              <a:buFont typeface="Open Sans"/>
              <a:buChar char="-"/>
            </a:pPr>
            <a:r>
              <a:rPr lang="fr-FR" sz="2100" b="0" i="0" u="none" strike="noStrike" cap="none" dirty="0">
                <a:solidFill>
                  <a:schemeClr val="dk1"/>
                </a:solidFill>
                <a:latin typeface="Open Sans"/>
                <a:ea typeface="Open Sans"/>
                <a:cs typeface="Open Sans"/>
                <a:sym typeface="Open Sans"/>
              </a:rPr>
              <a:t>Guidée par le COMMENT </a:t>
            </a:r>
            <a:r>
              <a:rPr lang="fr-FR" sz="2100" dirty="0">
                <a:solidFill>
                  <a:schemeClr val="dk1"/>
                </a:solidFill>
                <a:latin typeface="Open Sans"/>
                <a:ea typeface="Open Sans"/>
                <a:cs typeface="Open Sans"/>
                <a:sym typeface="Open Sans"/>
              </a:rPr>
              <a:t>et le POURQUOI d’une question ou d’un sujet</a:t>
            </a:r>
            <a:endParaRPr lang="fr-FR" sz="21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lang="fr-FR" sz="2300" b="0" i="0" u="none" strike="noStrike" cap="none" dirty="0">
              <a:solidFill>
                <a:schemeClr val="dk1"/>
              </a:solidFill>
              <a:latin typeface="Open Sans Light"/>
              <a:ea typeface="Open Sans Light"/>
              <a:cs typeface="Open Sans Light"/>
              <a:sym typeface="Open Sa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F9C67">
            <a:alpha val="8627"/>
          </a:srgbClr>
        </a:solidFill>
        <a:effectLst/>
      </p:bgPr>
    </p:bg>
    <p:spTree>
      <p:nvGrpSpPr>
        <p:cNvPr id="1" name="Shape 120"/>
        <p:cNvGrpSpPr/>
        <p:nvPr/>
      </p:nvGrpSpPr>
      <p:grpSpPr>
        <a:xfrm>
          <a:off x="0" y="0"/>
          <a:ext cx="0" cy="0"/>
          <a:chOff x="0" y="0"/>
          <a:chExt cx="0" cy="0"/>
        </a:xfrm>
      </p:grpSpPr>
      <p:sp>
        <p:nvSpPr>
          <p:cNvPr id="121" name="Google Shape;121;g2ec30e58157_0_51"/>
          <p:cNvSpPr txBox="1">
            <a:spLocks noGrp="1"/>
          </p:cNvSpPr>
          <p:nvPr>
            <p:ph type="title"/>
          </p:nvPr>
        </p:nvSpPr>
        <p:spPr>
          <a:xfrm>
            <a:off x="628650" y="36566"/>
            <a:ext cx="7886700" cy="1501909"/>
          </a:xfrm>
          <a:prstGeom prst="rect">
            <a:avLst/>
          </a:prstGeom>
          <a:noFill/>
          <a:ln>
            <a:noFill/>
          </a:ln>
        </p:spPr>
        <p:txBody>
          <a:bodyPr spcFirstLastPara="1" wrap="square" lIns="0" tIns="45700" rIns="91425" bIns="45700" anchor="t" anchorCtr="0">
            <a:spAutoFit/>
          </a:bodyPr>
          <a:lstStyle/>
          <a:p>
            <a:pPr marL="0" lvl="0" indent="0" algn="l" rtl="0">
              <a:lnSpc>
                <a:spcPct val="100000"/>
              </a:lnSpc>
              <a:spcBef>
                <a:spcPts val="0"/>
              </a:spcBef>
              <a:spcAft>
                <a:spcPts val="0"/>
              </a:spcAft>
              <a:buClr>
                <a:schemeClr val="dk1"/>
              </a:buClr>
              <a:buSzPts val="2000"/>
              <a:buFont typeface="Arial"/>
              <a:buNone/>
            </a:pPr>
            <a:r>
              <a:rPr lang="fr-FR" sz="2600" dirty="0">
                <a:solidFill>
                  <a:srgbClr val="2F9C67"/>
                </a:solidFill>
                <a:latin typeface="Open Sans"/>
                <a:ea typeface="Open Sans"/>
                <a:cs typeface="Open Sans"/>
                <a:sym typeface="Open Sans"/>
              </a:rPr>
              <a:t>Passer d’une EQR exploratoire à une EQR approfondie :</a:t>
            </a:r>
          </a:p>
          <a:p>
            <a:pPr marL="0" lvl="0" indent="0" algn="l" rtl="0">
              <a:lnSpc>
                <a:spcPct val="90000"/>
              </a:lnSpc>
              <a:spcBef>
                <a:spcPts val="0"/>
              </a:spcBef>
              <a:spcAft>
                <a:spcPts val="0"/>
              </a:spcAft>
              <a:buClr>
                <a:srgbClr val="2F9C67"/>
              </a:buClr>
              <a:buSzPts val="1800"/>
              <a:buFont typeface="Montserrat"/>
              <a:buNone/>
            </a:pPr>
            <a:endParaRPr sz="2600" dirty="0"/>
          </a:p>
          <a:p>
            <a:pPr marL="0" lvl="0" indent="0" algn="l" rtl="0">
              <a:lnSpc>
                <a:spcPct val="90000"/>
              </a:lnSpc>
              <a:spcBef>
                <a:spcPts val="0"/>
              </a:spcBef>
              <a:spcAft>
                <a:spcPts val="0"/>
              </a:spcAft>
              <a:buClr>
                <a:srgbClr val="2F9C67"/>
              </a:buClr>
              <a:buSzPts val="1800"/>
              <a:buFont typeface="Montserrat"/>
              <a:buNone/>
            </a:pPr>
            <a:endParaRPr dirty="0"/>
          </a:p>
        </p:txBody>
      </p:sp>
      <p:sp>
        <p:nvSpPr>
          <p:cNvPr id="122" name="Google Shape;122;g2ec30e58157_0_51"/>
          <p:cNvSpPr txBox="1"/>
          <p:nvPr/>
        </p:nvSpPr>
        <p:spPr>
          <a:xfrm>
            <a:off x="469875" y="871870"/>
            <a:ext cx="8674125" cy="1169511"/>
          </a:xfrm>
          <a:prstGeom prst="rect">
            <a:avLst/>
          </a:prstGeom>
          <a:noFill/>
          <a:ln>
            <a:noFill/>
          </a:ln>
        </p:spPr>
        <p:txBody>
          <a:bodyPr spcFirstLastPara="1" wrap="square" lIns="91425" tIns="45700" rIns="91425" bIns="45700" anchor="t" anchorCtr="0">
            <a:spAutoFit/>
          </a:bodyPr>
          <a:lstStyle/>
          <a:p>
            <a:pPr marL="0" marR="0" lvl="0" indent="0" algn="l" rtl="0">
              <a:lnSpc>
                <a:spcPts val="2760"/>
              </a:lnSpc>
              <a:spcAft>
                <a:spcPts val="0"/>
              </a:spcAft>
              <a:buClr>
                <a:srgbClr val="000000"/>
              </a:buClr>
              <a:buSzPts val="2000"/>
              <a:buFont typeface="Arial"/>
              <a:buNone/>
            </a:pPr>
            <a:r>
              <a:rPr lang="fr-FR" sz="2100" b="0" i="1" u="none" strike="noStrike" cap="none" dirty="0">
                <a:solidFill>
                  <a:srgbClr val="333333"/>
                </a:solidFill>
                <a:latin typeface="Open Sans"/>
                <a:ea typeface="Open Sans"/>
                <a:cs typeface="Open Sans"/>
                <a:sym typeface="Open Sans"/>
              </a:rPr>
              <a:t>« Nous faisons évoluer les questions au cours du processus de recherche à </a:t>
            </a:r>
            <a:r>
              <a:rPr lang="fr-FR" sz="2100" i="1" dirty="0">
                <a:solidFill>
                  <a:srgbClr val="333333"/>
                </a:solidFill>
                <a:latin typeface="Open Sans"/>
                <a:ea typeface="Open Sans"/>
                <a:cs typeface="Open Sans"/>
                <a:sym typeface="Open Sans"/>
              </a:rPr>
              <a:t>mesure que nous affinons notre compréhension du </a:t>
            </a:r>
            <a:r>
              <a:rPr lang="fr-FR" sz="2100" b="0" i="1" u="none" strike="noStrike" cap="none" dirty="0">
                <a:solidFill>
                  <a:srgbClr val="333333"/>
                </a:solidFill>
                <a:latin typeface="Open Sans"/>
                <a:ea typeface="Open Sans"/>
                <a:cs typeface="Open Sans"/>
                <a:sym typeface="Open Sans"/>
              </a:rPr>
              <a:t>phénomène » </a:t>
            </a:r>
            <a:r>
              <a:rPr lang="en-GB" sz="2100" b="0" i="1" u="none" strike="noStrike" cap="none" dirty="0">
                <a:solidFill>
                  <a:srgbClr val="333333"/>
                </a:solidFill>
                <a:latin typeface="Open Sans"/>
                <a:ea typeface="Open Sans"/>
                <a:cs typeface="Open Sans"/>
                <a:sym typeface="Open Sans"/>
              </a:rPr>
              <a:t>(Creswell 2007)</a:t>
            </a:r>
            <a:endParaRPr sz="2300" b="1" i="0" u="none" strike="noStrike" cap="none" dirty="0">
              <a:solidFill>
                <a:srgbClr val="C55A11"/>
              </a:solidFill>
              <a:latin typeface="Open Sans"/>
              <a:ea typeface="Open Sans"/>
              <a:cs typeface="Open Sans"/>
              <a:sym typeface="Open Sans"/>
            </a:endParaRPr>
          </a:p>
        </p:txBody>
      </p:sp>
      <p:sp>
        <p:nvSpPr>
          <p:cNvPr id="123" name="Google Shape;123;g2ec30e58157_0_51"/>
          <p:cNvSpPr txBox="1"/>
          <p:nvPr/>
        </p:nvSpPr>
        <p:spPr>
          <a:xfrm>
            <a:off x="381850" y="2047100"/>
            <a:ext cx="3906500" cy="2677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ts val="2500"/>
              </a:lnSpc>
              <a:spcBef>
                <a:spcPts val="0"/>
              </a:spcBef>
              <a:spcAft>
                <a:spcPts val="0"/>
              </a:spcAft>
              <a:buClr>
                <a:srgbClr val="000000"/>
              </a:buClr>
              <a:buSzPts val="2000"/>
              <a:buFont typeface="Arial"/>
              <a:buNone/>
            </a:pPr>
            <a:r>
              <a:rPr lang="fr-FR" sz="2100" b="1" i="0" u="none" strike="noStrike" cap="none" dirty="0">
                <a:solidFill>
                  <a:schemeClr val="dk1"/>
                </a:solidFill>
                <a:latin typeface="Open Sans"/>
                <a:ea typeface="Open Sans"/>
                <a:cs typeface="Open Sans"/>
                <a:sym typeface="Open Sans"/>
              </a:rPr>
              <a:t>Phase 1 : EQR </a:t>
            </a:r>
            <a:r>
              <a:rPr lang="fr-FR" sz="2100" b="1" dirty="0">
                <a:solidFill>
                  <a:schemeClr val="dk1"/>
                </a:solidFill>
                <a:latin typeface="Open Sans"/>
                <a:ea typeface="Open Sans"/>
                <a:cs typeface="Open Sans"/>
                <a:sym typeface="Open Sans"/>
              </a:rPr>
              <a:t>exploratoire</a:t>
            </a:r>
            <a:endParaRPr lang="fr-FR" sz="2100" b="1" i="0" u="none" strike="noStrike" cap="none" dirty="0">
              <a:solidFill>
                <a:schemeClr val="dk1"/>
              </a:solidFill>
              <a:latin typeface="Open Sans"/>
              <a:ea typeface="Open Sans"/>
              <a:cs typeface="Open Sans"/>
              <a:sym typeface="Open Sans"/>
            </a:endParaRPr>
          </a:p>
          <a:p>
            <a:pPr marL="273050" marR="0" lvl="0" indent="-177800" algn="l" rtl="0">
              <a:lnSpc>
                <a:spcPts val="2500"/>
              </a:lnSpc>
              <a:spcBef>
                <a:spcPts val="0"/>
              </a:spcBef>
              <a:spcAft>
                <a:spcPts val="0"/>
              </a:spcAft>
              <a:buClr>
                <a:schemeClr val="dk1"/>
              </a:buClr>
              <a:buSzPts val="2100"/>
              <a:buFont typeface="Open Sans"/>
              <a:buChar char="-"/>
            </a:pPr>
            <a:r>
              <a:rPr lang="fr-FR" sz="1900" b="1" i="0" u="none" strike="noStrike" cap="none" dirty="0">
                <a:solidFill>
                  <a:schemeClr val="dk1"/>
                </a:solidFill>
                <a:latin typeface="Open Sans"/>
                <a:ea typeface="Open Sans"/>
                <a:cs typeface="Open Sans"/>
                <a:sym typeface="Open Sans"/>
              </a:rPr>
              <a:t>De quelle façon la sécheresse actuelle affecte-t-elle les communautés en Zambie ?</a:t>
            </a:r>
          </a:p>
          <a:p>
            <a:pPr marL="273050" marR="0" lvl="0" indent="-177800" algn="l" rtl="0">
              <a:lnSpc>
                <a:spcPts val="2500"/>
              </a:lnSpc>
              <a:spcBef>
                <a:spcPts val="0"/>
              </a:spcBef>
              <a:spcAft>
                <a:spcPts val="0"/>
              </a:spcAft>
              <a:buClr>
                <a:schemeClr val="dk1"/>
              </a:buClr>
              <a:buSzPts val="2100"/>
              <a:buFont typeface="Open Sans"/>
              <a:buChar char="-"/>
            </a:pPr>
            <a:r>
              <a:rPr lang="fr-FR" sz="1900" b="1" i="0" u="none" strike="noStrike" cap="none" dirty="0">
                <a:solidFill>
                  <a:schemeClr val="dk1"/>
                </a:solidFill>
                <a:latin typeface="Open Sans"/>
                <a:ea typeface="Open Sans"/>
                <a:cs typeface="Open Sans"/>
                <a:sym typeface="Open Sans"/>
              </a:rPr>
              <a:t>Comment les communautés et acteurs ré</a:t>
            </a:r>
            <a:r>
              <a:rPr lang="fr-FR" sz="1900" b="1" dirty="0">
                <a:solidFill>
                  <a:schemeClr val="dk1"/>
                </a:solidFill>
                <a:latin typeface="Open Sans"/>
                <a:ea typeface="Open Sans"/>
                <a:cs typeface="Open Sans"/>
                <a:sym typeface="Open Sans"/>
              </a:rPr>
              <a:t>agissent-ils </a:t>
            </a:r>
            <a:r>
              <a:rPr lang="fr-FR" sz="1900" b="1" i="0" u="none" strike="noStrike" cap="none" dirty="0">
                <a:solidFill>
                  <a:schemeClr val="dk1"/>
                </a:solidFill>
                <a:latin typeface="Open Sans"/>
                <a:ea typeface="Open Sans"/>
                <a:cs typeface="Open Sans"/>
                <a:sym typeface="Open Sans"/>
              </a:rPr>
              <a:t>? Pourquoi ? </a:t>
            </a:r>
          </a:p>
          <a:p>
            <a:pPr marL="0" marR="0" lvl="0" indent="0" algn="l" rtl="0">
              <a:lnSpc>
                <a:spcPts val="2500"/>
              </a:lnSpc>
              <a:spcBef>
                <a:spcPts val="0"/>
              </a:spcBef>
              <a:spcAft>
                <a:spcPts val="0"/>
              </a:spcAft>
              <a:buClr>
                <a:srgbClr val="000000"/>
              </a:buClr>
              <a:buSzPts val="2000"/>
              <a:buFont typeface="Arial"/>
              <a:buNone/>
            </a:pPr>
            <a:endParaRPr lang="fr-FR" sz="2100" b="1" i="0" u="none" strike="noStrike" cap="none" dirty="0">
              <a:solidFill>
                <a:schemeClr val="dk1"/>
              </a:solidFill>
              <a:latin typeface="Open Sans"/>
              <a:ea typeface="Open Sans"/>
              <a:cs typeface="Open Sans"/>
              <a:sym typeface="Open Sans"/>
            </a:endParaRPr>
          </a:p>
        </p:txBody>
      </p:sp>
      <p:sp>
        <p:nvSpPr>
          <p:cNvPr id="124" name="Google Shape;124;g2ec30e58157_0_51"/>
          <p:cNvSpPr txBox="1"/>
          <p:nvPr/>
        </p:nvSpPr>
        <p:spPr>
          <a:xfrm>
            <a:off x="4758225" y="2047100"/>
            <a:ext cx="3915900" cy="2577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100" b="1" i="0" u="none" strike="noStrike" cap="none" dirty="0">
                <a:solidFill>
                  <a:schemeClr val="dk1"/>
                </a:solidFill>
                <a:latin typeface="Open Sans"/>
                <a:ea typeface="Open Sans"/>
                <a:cs typeface="Open Sans"/>
                <a:sym typeface="Open Sans"/>
              </a:rPr>
              <a:t>Phase 2 : EQR approfondie</a:t>
            </a:r>
          </a:p>
          <a:p>
            <a:pPr marL="0" marR="0" lvl="0" indent="0" algn="l" rtl="0">
              <a:lnSpc>
                <a:spcPct val="100000"/>
              </a:lnSpc>
              <a:spcBef>
                <a:spcPts val="0"/>
              </a:spcBef>
              <a:spcAft>
                <a:spcPts val="0"/>
              </a:spcAft>
              <a:buClr>
                <a:srgbClr val="000000"/>
              </a:buClr>
              <a:buSzPts val="2000"/>
              <a:buFont typeface="Arial"/>
              <a:buNone/>
            </a:pPr>
            <a:endParaRPr lang="fr-FR" sz="2100" b="1" i="0" u="none" strike="noStrike" cap="none" dirty="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EE9237482712449971AC4496F4F58A" ma:contentTypeVersion="21" ma:contentTypeDescription="Crée un document." ma:contentTypeScope="" ma:versionID="2acece79f5dcf30e6ebb3a644e632294">
  <xsd:schema xmlns:xsd="http://www.w3.org/2001/XMLSchema" xmlns:xs="http://www.w3.org/2001/XMLSchema" xmlns:p="http://schemas.microsoft.com/office/2006/metadata/properties" xmlns:ns1="http://schemas.microsoft.com/sharepoint/v3" xmlns:ns2="133e5729-7bb1-4685-bd1f-c5e580a2ee33" xmlns:ns3="cf328f71-004c-4ec5-8aac-4c1fe87c002c" targetNamespace="http://schemas.microsoft.com/office/2006/metadata/properties" ma:root="true" ma:fieldsID="b6ab59c28ac05923fd6cb93399978192" ns1:_="" ns2:_="" ns3:_="">
    <xsd:import namespace="http://schemas.microsoft.com/sharepoint/v3"/>
    <xsd:import namespace="133e5729-7bb1-4685-bd1f-c5e580a2ee33"/>
    <xsd:import namespace="cf328f71-004c-4ec5-8aac-4c1fe87c00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SharingLink"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Propriétés de la stratégie de conformité unifiée" ma:hidden="true" ma:internalName="_ip_UnifiedCompliancePolicyProperties">
      <xsd:simpleType>
        <xsd:restriction base="dms:Note"/>
      </xsd:simpleType>
    </xsd:element>
    <xsd:element name="_ip_UnifiedCompliancePolicyUIAction" ma:index="26"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e5729-7bb1-4685-bd1f-c5e580a2ee33"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5cc3d5bd-c7ff-448c-a8db-21860a682db1}" ma:internalName="TaxCatchAll" ma:showField="CatchAllData" ma:web="133e5729-7bb1-4685-bd1f-c5e580a2e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328f71-004c-4ec5-8aac-4c1fe87c00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haringLink" ma:index="21" nillable="true" ma:displayName="Sharing Link" ma:format="Dropdown" ma:internalName="SharingLink">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133e5729-7bb1-4685-bd1f-c5e580a2ee33" xsi:nil="true"/>
    <_ip_UnifiedCompliancePolicyProperties xmlns="http://schemas.microsoft.com/sharepoint/v3" xsi:nil="true"/>
    <lcf76f155ced4ddcb4097134ff3c332f xmlns="cf328f71-004c-4ec5-8aac-4c1fe87c002c">
      <Terms xmlns="http://schemas.microsoft.com/office/infopath/2007/PartnerControls"/>
    </lcf76f155ced4ddcb4097134ff3c332f>
    <SharingLink xmlns="cf328f71-004c-4ec5-8aac-4c1fe87c002c" xsi:nil="true"/>
  </documentManagement>
</p:properties>
</file>

<file path=customXml/itemProps1.xml><?xml version="1.0" encoding="utf-8"?>
<ds:datastoreItem xmlns:ds="http://schemas.openxmlformats.org/officeDocument/2006/customXml" ds:itemID="{1937BE2D-21C8-4402-8331-B695A8F5B5C9}">
  <ds:schemaRefs>
    <ds:schemaRef ds:uri="http://schemas.microsoft.com/sharepoint/v3/contenttype/forms"/>
  </ds:schemaRefs>
</ds:datastoreItem>
</file>

<file path=customXml/itemProps2.xml><?xml version="1.0" encoding="utf-8"?>
<ds:datastoreItem xmlns:ds="http://schemas.openxmlformats.org/officeDocument/2006/customXml" ds:itemID="{C33FEDC7-4C32-4F6B-84A7-45116E246C46}"/>
</file>

<file path=customXml/itemProps3.xml><?xml version="1.0" encoding="utf-8"?>
<ds:datastoreItem xmlns:ds="http://schemas.openxmlformats.org/officeDocument/2006/customXml" ds:itemID="{357853F8-454E-4C33-AFE1-B2C95750D191}"/>
</file>

<file path=docProps/app.xml><?xml version="1.0" encoding="utf-8"?>
<Properties xmlns="http://schemas.openxmlformats.org/officeDocument/2006/extended-properties" xmlns:vt="http://schemas.openxmlformats.org/officeDocument/2006/docPropsVTypes">
  <TotalTime>17513</TotalTime>
  <Words>6641</Words>
  <Application>Microsoft Office PowerPoint</Application>
  <PresentationFormat>On-screen Show (16:9)</PresentationFormat>
  <Paragraphs>470</Paragraphs>
  <Slides>34</Slides>
  <Notes>34</Notes>
  <HiddenSlides>16</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Open Sans Light</vt:lpstr>
      <vt:lpstr>Arial</vt:lpstr>
      <vt:lpstr>Montserrat SemiBold</vt:lpstr>
      <vt:lpstr>Lato</vt:lpstr>
      <vt:lpstr>Open Sans</vt:lpstr>
      <vt:lpstr>Montserrat Light</vt:lpstr>
      <vt:lpstr>Montserrat</vt:lpstr>
      <vt:lpstr>Calibri</vt:lpstr>
      <vt:lpstr>Thème Office</vt:lpstr>
      <vt:lpstr>PowerPoint Presentation</vt:lpstr>
      <vt:lpstr>Processus de conception et de réalisation  d’une EQR</vt:lpstr>
      <vt:lpstr>Pourquoi des données factuelles sont-elles nécessaires  ?  </vt:lpstr>
      <vt:lpstr>Avant d’entamer le processus, veillez à déterminer :  </vt:lpstr>
      <vt:lpstr>Quelles données factuelles existantes pouvez-vous utiliser ? </vt:lpstr>
      <vt:lpstr>Quelles données factuelles existantes pouvez-vous utiliser ?</vt:lpstr>
      <vt:lpstr>Quelles données factuelles existantes pouvez-vous utiliser ?</vt:lpstr>
      <vt:lpstr>Phase 1 : Quelles sont vos questions clés ? </vt:lpstr>
      <vt:lpstr>Passer d’une EQR exploratoire à une EQR approfondie :  </vt:lpstr>
      <vt:lpstr>Passer d’une EQR exploratoire à une EQR approfondie : </vt:lpstr>
      <vt:lpstr>Phase 2 : Quelles sont vos questions clés ? </vt:lpstr>
      <vt:lpstr>Indicateurs (exemple du COVID-19)</vt:lpstr>
      <vt:lpstr>Mandat 1 - Structure </vt:lpstr>
      <vt:lpstr>Mandat 2 – Champ d’action</vt:lpstr>
      <vt:lpstr>Mandat 3 - </vt:lpstr>
      <vt:lpstr>PRINCIPES ÉTHIQUES CLÉS</vt:lpstr>
      <vt:lpstr>PRINCIPES ÉTHIQUES CLÉS</vt:lpstr>
      <vt:lpstr>PRINCIPES ÉTHIQUES CLÉS</vt:lpstr>
      <vt:lpstr>DIFFICULTÉS LIÉES À L’APPLICATION DES PRINCIPES ÉTHIQUES</vt:lpstr>
      <vt:lpstr>APPROBATIONS ÉTHIQUES</vt:lpstr>
      <vt:lpstr>RESPECTER LES PRINCIPES ÉTHIQUES AU SEIN DES COMMUNAUTÉS</vt:lpstr>
      <vt:lpstr>APPROBATIONS ÉTHIQUES ET CONSENTEMENT</vt:lpstr>
      <vt:lpstr>RÉSUMÉ</vt:lpstr>
      <vt:lpstr>Bilan et réflexions à l’issue de la première journée</vt:lpstr>
      <vt:lpstr>Identification des lacunes</vt:lpstr>
      <vt:lpstr>Concevoir un guide thématique</vt:lpstr>
      <vt:lpstr>Méthodes d’élaboration de l’outil (1)  </vt:lpstr>
      <vt:lpstr>Quel est votre domaine de recherche ? Quelle est votre population cible ? Quelles sont les principales questions ? </vt:lpstr>
      <vt:lpstr>Quel est votre domaine de recherche ? Quelle est votre population cible ? Quelles sont les principales questions ? </vt:lpstr>
      <vt:lpstr>Méthodes d’élaboration de l’outil </vt:lpstr>
      <vt:lpstr>Méthodes d’élaboration de l’outil </vt:lpstr>
      <vt:lpstr>Utilisation des résultats</vt:lpstr>
      <vt:lpstr>Communication des résultats</vt:lpstr>
      <vt:lpstr>Utilisation des résultats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Florence MAROT</cp:lastModifiedBy>
  <cp:revision>34</cp:revision>
  <dcterms:created xsi:type="dcterms:W3CDTF">2022-03-21T09:09:42Z</dcterms:created>
  <dcterms:modified xsi:type="dcterms:W3CDTF">2024-10-29T13:08:02Z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27b15a-80ec-4ef7-8353-f32e3c89bf3e_Enabled">
    <vt:lpwstr>true</vt:lpwstr>
  </property>
  <property fmtid="{D5CDD505-2E9C-101B-9397-08002B2CF9AE}" pid="3" name="MSIP_Label_6627b15a-80ec-4ef7-8353-f32e3c89bf3e_SetDate">
    <vt:lpwstr>2024-10-23T09:39:22Z</vt:lpwstr>
  </property>
  <property fmtid="{D5CDD505-2E9C-101B-9397-08002B2CF9AE}" pid="4" name="MSIP_Label_6627b15a-80ec-4ef7-8353-f32e3c89bf3e_Method">
    <vt:lpwstr>Privileged</vt:lpwstr>
  </property>
  <property fmtid="{D5CDD505-2E9C-101B-9397-08002B2CF9AE}" pid="5" name="MSIP_Label_6627b15a-80ec-4ef7-8353-f32e3c89bf3e_Name">
    <vt:lpwstr>IFRC Internal</vt:lpwstr>
  </property>
  <property fmtid="{D5CDD505-2E9C-101B-9397-08002B2CF9AE}" pid="6" name="MSIP_Label_6627b15a-80ec-4ef7-8353-f32e3c89bf3e_SiteId">
    <vt:lpwstr>a2b53be5-734e-4e6c-ab0d-d184f60fd917</vt:lpwstr>
  </property>
  <property fmtid="{D5CDD505-2E9C-101B-9397-08002B2CF9AE}" pid="7" name="MSIP_Label_6627b15a-80ec-4ef7-8353-f32e3c89bf3e_ActionId">
    <vt:lpwstr>531b359f-145a-4ca1-89e0-50731a92d7b0</vt:lpwstr>
  </property>
  <property fmtid="{D5CDD505-2E9C-101B-9397-08002B2CF9AE}" pid="8" name="MSIP_Label_6627b15a-80ec-4ef7-8353-f32e3c89bf3e_ContentBits">
    <vt:lpwstr>2</vt:lpwstr>
  </property>
  <property fmtid="{D5CDD505-2E9C-101B-9397-08002B2CF9AE}" pid="9" name="ClassificationContentMarkingFooterLocations">
    <vt:lpwstr>Thème Office:3</vt:lpwstr>
  </property>
  <property fmtid="{D5CDD505-2E9C-101B-9397-08002B2CF9AE}" pid="10" name="ClassificationContentMarkingFooterText">
    <vt:lpwstr>Internal</vt:lpwstr>
  </property>
  <property fmtid="{D5CDD505-2E9C-101B-9397-08002B2CF9AE}" pid="11" name="ContentTypeId">
    <vt:lpwstr>0x01010088EE9237482712449971AC4496F4F58A</vt:lpwstr>
  </property>
</Properties>
</file>