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pA9aqMB8pRrbjz3MdRaUveEG9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238" autoAdjust="0"/>
  </p:normalViewPr>
  <p:slideViewPr>
    <p:cSldViewPr snapToGrid="0">
      <p:cViewPr varScale="1">
        <p:scale>
          <a:sx n="102" d="100"/>
          <a:sy n="102" d="100"/>
        </p:scale>
        <p:origin x="1806" y="-6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55" name="Google Shape;55;p1"/>
          <p:cNvSpPr txBox="1"/>
          <p:nvPr/>
        </p:nvSpPr>
        <p:spPr>
          <a:xfrm>
            <a:off x="372375" y="232750"/>
            <a:ext cx="8355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581850" y="430575"/>
            <a:ext cx="5713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2362275" y="1629175"/>
            <a:ext cx="6702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686624" y="459745"/>
            <a:ext cx="7739947" cy="1107965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0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Utiliser des méthodes qualitatives et quantitatives pour produire des données </a:t>
            </a:r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47297" y="0"/>
            <a:ext cx="278650" cy="5259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182" name="Google Shape;182;p13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GB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Résumé</a:t>
            </a:r>
            <a:endParaRPr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3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3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185" name="Google Shape;185;p13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3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7" name="Google Shape;187;p13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3"/>
          <p:cNvSpPr/>
          <p:nvPr/>
        </p:nvSpPr>
        <p:spPr>
          <a:xfrm>
            <a:off x="768035" y="1058632"/>
            <a:ext cx="7887234" cy="2585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Char char="⮚"/>
            </a:pPr>
            <a:r>
              <a:rPr lang="fr-F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Les méthodes quantitatives et qualitatives sont toutes utiles, mais elles servent à répondre à des questions différentes.</a:t>
            </a:r>
            <a:endParaRPr lang="fr-FR" sz="1600" dirty="0"/>
          </a:p>
          <a:p>
            <a:pPr marL="342900" marR="0" lvl="0" indent="-241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None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98450">
              <a:buSzPts val="1800"/>
              <a:buFont typeface="Courier New"/>
              <a:buChar char="o"/>
            </a:pPr>
            <a:r>
              <a:rPr lang="fr-FR" sz="1800" dirty="0"/>
              <a:t>Utilisez des méthodes quantitatives lorsque vous souhaitez savoir </a:t>
            </a:r>
            <a:r>
              <a:rPr lang="fr-FR" sz="1800" u="sng" dirty="0"/>
              <a:t>« combien » et/ou « à quelle fréquence »</a:t>
            </a:r>
          </a:p>
          <a:p>
            <a:pPr marL="74295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Char char="o"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urier New"/>
              <a:buNone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urier New"/>
              <a:buChar char="o"/>
            </a:pPr>
            <a:r>
              <a:rPr lang="fr-FR" sz="1800" dirty="0"/>
              <a:t>Utilisez des méthodes qualitatives lorsque vous souhaitez savoir </a:t>
            </a:r>
            <a:r>
              <a:rPr lang="fr-FR" sz="1800" u="sng" dirty="0"/>
              <a:t>ce que les personnes ressentent ou ce qu’elles pensent</a:t>
            </a: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194" name="Google Shape;194;p14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GB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Résumé</a:t>
            </a:r>
            <a:endParaRPr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4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4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197" name="Google Shape;197;p1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4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9" name="Google Shape;199;p14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4"/>
          <p:cNvSpPr/>
          <p:nvPr/>
        </p:nvSpPr>
        <p:spPr>
          <a:xfrm>
            <a:off x="528320" y="1058624"/>
            <a:ext cx="8615679" cy="4170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Noto Sans Symbols"/>
              <a:buChar char="⮚"/>
            </a:pPr>
            <a:r>
              <a:rPr lang="fr-FR" sz="1700" b="1" i="0" u="none" strike="noStrike" cap="none" dirty="0">
                <a:solidFill>
                  <a:srgbClr val="000000"/>
                </a:solidFill>
              </a:rPr>
              <a:t>Les méthodes quantitatives</a:t>
            </a:r>
            <a:r>
              <a:rPr lang="fr-FR" sz="1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sont importantes pendant une situation d’urgence car elles :</a:t>
            </a:r>
            <a:endParaRPr lang="fr-FR"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1" indent="-292100">
              <a:buSzPts val="1700"/>
              <a:buFont typeface="Courier New"/>
              <a:buChar char="o"/>
            </a:pPr>
            <a:r>
              <a:rPr lang="fr-FR" sz="1700" dirty="0"/>
              <a:t>permettent de répondre précisément à certaines questions</a:t>
            </a:r>
          </a:p>
          <a:p>
            <a:pPr marL="742950" lvl="1" indent="-292100">
              <a:buSzPts val="1700"/>
              <a:buFont typeface="Courier New"/>
              <a:buChar char="o"/>
            </a:pPr>
            <a:r>
              <a:rPr lang="fr-FR" sz="1700" dirty="0"/>
              <a:t>peuvent fournir des résultats applicables à de grands ensembles de population</a:t>
            </a:r>
          </a:p>
          <a:p>
            <a:pPr marL="742950" lvl="1" indent="-292100">
              <a:buSzPts val="1700"/>
              <a:buFont typeface="Courier New"/>
              <a:buChar char="o"/>
            </a:pPr>
            <a:r>
              <a:rPr lang="fr-FR" sz="1700" dirty="0"/>
              <a:t>permettent de</a:t>
            </a:r>
            <a:r>
              <a:rPr lang="fr-FR" sz="1700" dirty="0">
                <a:sym typeface="Calibri"/>
              </a:rPr>
              <a:t> comparer des données d’une communauté et d’un lieu à l’autre</a:t>
            </a:r>
            <a:endParaRPr lang="fr-FR" sz="17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⮚"/>
            </a:pPr>
            <a:r>
              <a:rPr lang="fr-FR" sz="1700" b="1" dirty="0">
                <a:solidFill>
                  <a:schemeClr val="dk1"/>
                </a:solidFill>
              </a:rPr>
              <a:t>Les méthodes qualitatives </a:t>
            </a:r>
            <a:r>
              <a:rPr lang="fr-FR" sz="1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sont importantes pendant une situation d’urgence car elles :</a:t>
            </a:r>
            <a:endParaRPr lang="fr-FR" sz="15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65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</a:pPr>
            <a:endParaRPr lang="fr-FR" sz="1700" dirty="0">
              <a:solidFill>
                <a:schemeClr val="dk1"/>
              </a:solidFill>
            </a:endParaRPr>
          </a:p>
          <a:p>
            <a:pPr marL="914400" lvl="1" indent="-336550">
              <a:buClr>
                <a:schemeClr val="dk1"/>
              </a:buClr>
              <a:buSzPts val="1700"/>
              <a:buFont typeface="Courier New"/>
              <a:buChar char="o"/>
            </a:pPr>
            <a:r>
              <a:rPr lang="fr-FR" sz="1600" dirty="0">
                <a:solidFill>
                  <a:schemeClr val="dk1"/>
                </a:solidFill>
              </a:rPr>
              <a:t>permettent de comprendre pourquoi les personnes et les communautés touchées subissent les effets d’une urgence et comment elles font face à ceux-ci</a:t>
            </a:r>
          </a:p>
          <a:p>
            <a:pPr marL="914400" lvl="1" indent="-336550">
              <a:buClr>
                <a:schemeClr val="dk1"/>
              </a:buClr>
              <a:buSzPts val="1700"/>
              <a:buFont typeface="Courier New"/>
              <a:buChar char="o"/>
            </a:pPr>
            <a:r>
              <a:rPr lang="fr-FR" sz="1600" dirty="0">
                <a:solidFill>
                  <a:schemeClr val="dk1"/>
                </a:solidFill>
              </a:rPr>
              <a:t>donnent la possibilité d’écouter les personnes</a:t>
            </a:r>
          </a:p>
          <a:p>
            <a:pPr marL="914400" lvl="1" indent="-336550">
              <a:buClr>
                <a:schemeClr val="dk1"/>
              </a:buClr>
              <a:buSzPts val="1700"/>
              <a:buFont typeface="Courier New"/>
              <a:buChar char="o"/>
            </a:pPr>
            <a:r>
              <a:rPr lang="fr-FR" sz="1600" dirty="0">
                <a:solidFill>
                  <a:schemeClr val="dk1"/>
                </a:solidFill>
              </a:rPr>
              <a:t>aident à entamer un dialogue/une discussion avec les personnes touchées par une situation d’urgence</a:t>
            </a: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urier New"/>
              <a:buChar char="o"/>
            </a:pPr>
            <a:endParaRPr lang="fr-FR" sz="1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65" name="Google Shape;65;p2"/>
          <p:cNvSpPr txBox="1"/>
          <p:nvPr/>
        </p:nvSpPr>
        <p:spPr>
          <a:xfrm>
            <a:off x="593500" y="1167270"/>
            <a:ext cx="8144100" cy="3077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lvl="0" indent="-342900">
              <a:buSzPts val="2000"/>
              <a:buFont typeface="Arial"/>
              <a:buChar char="•"/>
            </a:pPr>
            <a:r>
              <a:rPr lang="fr-F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Connaître la différence entre les approches de la recherche en sciences sociales faisant appel à des méthodes </a:t>
            </a:r>
            <a:r>
              <a:rPr lang="fr-FR" sz="2000" dirty="0"/>
              <a:t>de collecte de données </a:t>
            </a:r>
            <a:r>
              <a:rPr lang="fr-F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qualitatives et quantitatives</a:t>
            </a:r>
          </a:p>
          <a:p>
            <a:pPr marL="342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lang="fr-FR"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fr-FR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Savoir quand utiliser ces différentes approches, y compris en</a:t>
            </a:r>
            <a:r>
              <a:rPr lang="fr-FR" sz="2000" dirty="0"/>
              <a:t> fonction des types de questions</a:t>
            </a:r>
            <a:endParaRPr lang="fr-FR"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fr-FR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fr-FR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lang="fr-FR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/>
        </p:nvSpPr>
        <p:spPr>
          <a:xfrm>
            <a:off x="431050" y="216326"/>
            <a:ext cx="459815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fr-FR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Objectifs pédagogiques</a:t>
            </a:r>
            <a:endParaRPr lang="fr-FR"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73" name="Google Shape;73;p4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fr-FR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Méthodes quantitatives ou qualitatives</a:t>
            </a:r>
            <a:endParaRPr lang="fr-FR"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4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4" descr="Sample interview questions and answers - nijobfinder.co.uk"/>
          <p:cNvPicPr preferRelativeResize="0"/>
          <p:nvPr/>
        </p:nvPicPr>
        <p:blipFill rotWithShape="1">
          <a:blip r:embed="rId3">
            <a:alphaModFix/>
          </a:blip>
          <a:srcRect l="23974" r="24146"/>
          <a:stretch/>
        </p:blipFill>
        <p:spPr>
          <a:xfrm>
            <a:off x="521243" y="1680110"/>
            <a:ext cx="871432" cy="880702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4"/>
          <p:cNvSpPr/>
          <p:nvPr/>
        </p:nvSpPr>
        <p:spPr>
          <a:xfrm>
            <a:off x="1692818" y="1775994"/>
            <a:ext cx="709558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 quoi les méthodes quantitatives sont-elles différentes des qualitatives ?</a:t>
            </a:r>
            <a:endParaRPr lang="fr-FR" dirty="0"/>
          </a:p>
        </p:txBody>
      </p:sp>
      <p:sp>
        <p:nvSpPr>
          <p:cNvPr id="77" name="Google Shape;77;p4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78" name="Google Shape;78;p4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4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p4"/>
          <p:cNvPicPr preferRelativeResize="0"/>
          <p:nvPr/>
        </p:nvPicPr>
        <p:blipFill rotWithShape="1">
          <a:blip r:embed="rId4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86" name="Google Shape;86;p5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fr-FR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Méthodes quantitatives…</a:t>
            </a:r>
            <a:endParaRPr lang="fr-FR"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5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5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89" name="Google Shape;89;p5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5"/>
          <p:cNvSpPr/>
          <p:nvPr/>
        </p:nvSpPr>
        <p:spPr>
          <a:xfrm>
            <a:off x="686324" y="1341373"/>
            <a:ext cx="7756635" cy="25545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Utilisez </a:t>
            </a:r>
            <a:r>
              <a:rPr lang="fr-FR" sz="1600" b="1" dirty="0"/>
              <a:t>des méthodes quantitatives lorsque votre </a:t>
            </a:r>
            <a:r>
              <a:rPr lang="fr-FR" sz="1600" b="1" u="sng" dirty="0"/>
              <a:t>question porte sur un nombre et/ou une fréquence</a:t>
            </a:r>
            <a:endParaRPr lang="fr-FR" u="sng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fr-F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Méthodes chiffrées</a:t>
            </a:r>
            <a:endParaRPr lang="fr-FR" dirty="0"/>
          </a:p>
          <a:p>
            <a:pPr marL="285750" marR="0" lvl="0" indent="-2857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fr-F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Consistent généralement à sonder un large groupe de personnes au moyen d’un questionnaire structuré contenant des questions majoritairement fermées</a:t>
            </a:r>
          </a:p>
          <a:p>
            <a:pPr marL="285750" marR="0" lvl="0" indent="-2857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fr-FR" sz="1600" dirty="0"/>
              <a:t>Permettent de vérifier vos théories sur une situation</a:t>
            </a:r>
          </a:p>
          <a:p>
            <a:pPr marL="285750" marR="0" lvl="0" indent="-2857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fr-F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Analyse souve</a:t>
            </a:r>
            <a:r>
              <a:rPr lang="fr-FR" sz="1600" dirty="0"/>
              <a:t>nt réalisée au moyen de méthodes statistiques</a:t>
            </a:r>
          </a:p>
          <a:p>
            <a:pPr marL="285750" marR="0" lvl="0" indent="-2857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•"/>
            </a:pPr>
            <a:r>
              <a:rPr lang="fr-FR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Plus l’échantillon est représentatif, plus les résultats de son </a:t>
            </a:r>
            <a:r>
              <a:rPr lang="fr-FR" sz="1600" dirty="0"/>
              <a:t>étude sont susceptibles de renseigner sur la population totale considérée</a:t>
            </a:r>
            <a:endParaRPr lang="fr-FR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45088" y="216326"/>
            <a:ext cx="1097871" cy="11250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6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99" name="Google Shape;99;p6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fr-FR" sz="2700" b="1" dirty="0">
                <a:solidFill>
                  <a:srgbClr val="004B53"/>
                </a:solidFill>
              </a:rPr>
              <a:t>Les m</a:t>
            </a:r>
            <a:r>
              <a:rPr lang="fr-FR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éthodes quantitatives…</a:t>
            </a:r>
            <a:endParaRPr lang="fr-FR"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6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6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102" name="Google Shape;102;p6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6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5" name="Google Shape;105;p6"/>
          <p:cNvGrpSpPr/>
          <p:nvPr/>
        </p:nvGrpSpPr>
        <p:grpSpPr>
          <a:xfrm>
            <a:off x="1494791" y="899651"/>
            <a:ext cx="7398688" cy="3886131"/>
            <a:chOff x="0" y="83192"/>
            <a:chExt cx="6247129" cy="3886131"/>
          </a:xfrm>
        </p:grpSpPr>
        <p:sp>
          <p:nvSpPr>
            <p:cNvPr id="106" name="Google Shape;106;p6"/>
            <p:cNvSpPr/>
            <p:nvPr/>
          </p:nvSpPr>
          <p:spPr>
            <a:xfrm>
              <a:off x="780892" y="133277"/>
              <a:ext cx="4685347" cy="3817601"/>
            </a:xfrm>
            <a:prstGeom prst="round2DiagRect">
              <a:avLst>
                <a:gd name="adj1" fmla="val 0"/>
                <a:gd name="adj2" fmla="val 1667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07" name="Google Shape;107;p6"/>
            <p:cNvCxnSpPr/>
            <p:nvPr/>
          </p:nvCxnSpPr>
          <p:spPr>
            <a:xfrm>
              <a:off x="2866960" y="1049528"/>
              <a:ext cx="600" cy="1985100"/>
            </a:xfrm>
            <a:prstGeom prst="straightConnector1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8" name="Google Shape;108;p6"/>
            <p:cNvSpPr/>
            <p:nvPr/>
          </p:nvSpPr>
          <p:spPr>
            <a:xfrm>
              <a:off x="891874" y="524493"/>
              <a:ext cx="2030317" cy="32378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9" name="Google Shape;109;p6"/>
            <p:cNvSpPr txBox="1"/>
            <p:nvPr/>
          </p:nvSpPr>
          <p:spPr>
            <a:xfrm>
              <a:off x="893464" y="233861"/>
              <a:ext cx="2028727" cy="36801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dirty="0">
                  <a:latin typeface="Open Sans"/>
                  <a:ea typeface="Open Sans"/>
                  <a:cs typeface="Open Sans"/>
                  <a:sym typeface="Open Sans"/>
                </a:rPr>
                <a:t>fournissent des e</a:t>
              </a:r>
              <a:r>
                <a:rPr lang="fr-FR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stimations chiffrées</a:t>
              </a:r>
              <a:endParaRPr lang="fr-FR" sz="1800"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6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dirty="0">
                  <a:latin typeface="Open Sans"/>
                  <a:ea typeface="Open Sans"/>
                  <a:cs typeface="Open Sans"/>
                  <a:sym typeface="Open Sans"/>
                </a:rPr>
                <a:t>permettent d’analyser les données de façon relativement simple</a:t>
              </a:r>
              <a:endParaRPr lang="fr-FR" dirty="0">
                <a:latin typeface="Open Sans"/>
                <a:ea typeface="Open Sans"/>
                <a:cs typeface="Open Sans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lang="fr-FR" sz="1800"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permettent de vérifier l’exactitude des données</a:t>
              </a:r>
              <a:endParaRPr lang="fr-FR" sz="1800"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8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dirty="0">
                  <a:latin typeface="Open Sans"/>
                  <a:ea typeface="Open Sans"/>
                  <a:cs typeface="Open Sans"/>
                  <a:sym typeface="Open Sans"/>
                </a:rPr>
                <a:t>permettent de comparer des données entre différentes communautés et différents lieux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800" dirty="0"/>
            </a:p>
          </p:txBody>
        </p:sp>
        <p:sp>
          <p:nvSpPr>
            <p:cNvPr id="110" name="Google Shape;110;p6"/>
            <p:cNvSpPr/>
            <p:nvPr/>
          </p:nvSpPr>
          <p:spPr>
            <a:xfrm>
              <a:off x="3279743" y="318617"/>
              <a:ext cx="2030317" cy="33467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111;p6"/>
            <p:cNvSpPr txBox="1"/>
            <p:nvPr/>
          </p:nvSpPr>
          <p:spPr>
            <a:xfrm>
              <a:off x="2922191" y="316523"/>
              <a:ext cx="2544047" cy="365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laissent souvent des vides dans l’information produite  </a:t>
              </a: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– notamment concernant le « pourquoi » et le « comment </a:t>
              </a: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»</a:t>
              </a:r>
              <a:endParaRPr lang="fr-FR" sz="1500"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1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u</a:t>
              </a: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tilisent des questions et outils fermés qui limitent les résultats, ainsi que des choix de réponse qui proviennent du chercheur. Les résultats risquent donc de n’être pas toujours réellement représentatifs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1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nécessitent beaucoup de main d’œuvre et de ressources pour collecter des données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100" dirty="0"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ne donnent généralement pas la possibilité aux personnes touchées de participer activement à l’élaboration des questions et au processus de collecte d’informations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en-GB" sz="900" dirty="0"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sont les moins susceptibles de faire naître des relations propices à l'engagement communautaire</a:t>
              </a:r>
              <a:endParaRPr sz="11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112" name="Google Shape;112;p6"/>
            <p:cNvSpPr/>
            <p:nvPr/>
          </p:nvSpPr>
          <p:spPr>
            <a:xfrm rot="-5400000">
              <a:off x="-983892" y="1067084"/>
              <a:ext cx="2748676" cy="780891"/>
            </a:xfrm>
            <a:prstGeom prst="rightArrow">
              <a:avLst>
                <a:gd name="adj1" fmla="val 49830"/>
                <a:gd name="adj2" fmla="val 60660"/>
              </a:avLst>
            </a:prstGeom>
            <a:solidFill>
              <a:srgbClr val="CACACA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3" name="Google Shape;113;p6"/>
            <p:cNvSpPr txBox="1"/>
            <p:nvPr/>
          </p:nvSpPr>
          <p:spPr>
            <a:xfrm rot="-5400000">
              <a:off x="-865873" y="1380991"/>
              <a:ext cx="2512637" cy="3891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800" dirty="0"/>
                <a:t>Points forts</a:t>
              </a:r>
              <a:endParaRPr dirty="0"/>
            </a:p>
          </p:txBody>
        </p:sp>
        <p:sp>
          <p:nvSpPr>
            <p:cNvPr id="114" name="Google Shape;114;p6"/>
            <p:cNvSpPr/>
            <p:nvPr/>
          </p:nvSpPr>
          <p:spPr>
            <a:xfrm rot="5400000">
              <a:off x="4482346" y="2136014"/>
              <a:ext cx="2748676" cy="780891"/>
            </a:xfrm>
            <a:prstGeom prst="rightArrow">
              <a:avLst>
                <a:gd name="adj1" fmla="val 49830"/>
                <a:gd name="adj2" fmla="val 60660"/>
              </a:avLst>
            </a:prstGeom>
            <a:solidFill>
              <a:srgbClr val="CACACA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5" name="Google Shape;115;p6"/>
            <p:cNvSpPr txBox="1"/>
            <p:nvPr/>
          </p:nvSpPr>
          <p:spPr>
            <a:xfrm rot="5400000">
              <a:off x="4600366" y="2213882"/>
              <a:ext cx="2512637" cy="3891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FR" sz="18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Points faibles</a:t>
              </a:r>
              <a:endParaRPr lang="fr-FR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121" name="Google Shape;121;p8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fr-FR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Méthodes qualitatives…</a:t>
            </a:r>
            <a:endParaRPr lang="fr-FR"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8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8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124" name="Google Shape;124;p8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8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8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8"/>
          <p:cNvSpPr/>
          <p:nvPr/>
        </p:nvSpPr>
        <p:spPr>
          <a:xfrm>
            <a:off x="693682" y="1431485"/>
            <a:ext cx="8450318" cy="37548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fr-FR" sz="1700" b="1" dirty="0"/>
              <a:t>Utilisez des méthodes qualitatives lorsque vous souhaitez savoir </a:t>
            </a:r>
            <a:r>
              <a:rPr lang="fr-FR" sz="1700" b="1" u="sng" dirty="0"/>
              <a:t>ce que les personnes ressentent ou ce qu’elles pensent</a:t>
            </a:r>
            <a:r>
              <a:rPr lang="fr-FR" sz="1700" b="1" dirty="0"/>
              <a:t>. Vous ne cherchez pas à déterminer combien de personnes pensent ou ressentent la même chose.</a:t>
            </a:r>
          </a:p>
          <a:p>
            <a:pPr marL="285750" marR="0" lvl="0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lang="fr-FR" sz="1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Méthodes non chiffrées</a:t>
            </a:r>
            <a:endParaRPr lang="fr-FR" sz="1500" dirty="0"/>
          </a:p>
          <a:p>
            <a:pPr marL="28575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lang="fr-FR" sz="1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Consistent généralement à mener des entretiens, des discussions de groupe et des observations</a:t>
            </a:r>
          </a:p>
          <a:p>
            <a:pPr marL="28575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lang="fr-FR" sz="1700" dirty="0"/>
              <a:t>Méthodes plus exploratoires (p. ex. examen de facteurs comme les attentes sociales/culturelles, les rôles hommes/femmes, les implications de l’appartenance à un groupe ethnique ou religieux, ou encore des sentiments personnels)</a:t>
            </a:r>
          </a:p>
          <a:p>
            <a:pPr marL="28575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lang="fr-FR" sz="1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Utilisent généralement des échantillons de plus petite taille que </a:t>
            </a:r>
            <a:r>
              <a:rPr lang="fr-FR" sz="1700" dirty="0"/>
              <a:t>les méthodes quantitatives</a:t>
            </a:r>
            <a:endParaRPr lang="fr-FR"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92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Char char="•"/>
            </a:pPr>
            <a:r>
              <a:rPr lang="fr-FR" sz="1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Fournissent des données généralement riches et détaillées</a:t>
            </a:r>
            <a:r>
              <a:rPr lang="fr-FR" sz="1700" dirty="0"/>
              <a:t> et apportent de nombreuses idées et notions pour éclairer votre programme</a:t>
            </a:r>
            <a:endParaRPr lang="fr-FR"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40383" y="216326"/>
            <a:ext cx="1222974" cy="12086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134" name="Google Shape;134;p7"/>
          <p:cNvSpPr txBox="1"/>
          <p:nvPr/>
        </p:nvSpPr>
        <p:spPr>
          <a:xfrm>
            <a:off x="431050" y="216326"/>
            <a:ext cx="7310870" cy="600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fr-FR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Les méthodes qualitatives…</a:t>
            </a:r>
            <a:endParaRPr lang="fr-FR"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7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7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137" name="Google Shape;137;p7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7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Google Shape;139;p7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0" name="Google Shape;140;p7"/>
          <p:cNvGrpSpPr/>
          <p:nvPr/>
        </p:nvGrpSpPr>
        <p:grpSpPr>
          <a:xfrm>
            <a:off x="603250" y="816461"/>
            <a:ext cx="8540750" cy="4328616"/>
            <a:chOff x="1" y="0"/>
            <a:chExt cx="6120129" cy="4112301"/>
          </a:xfrm>
        </p:grpSpPr>
        <p:sp>
          <p:nvSpPr>
            <p:cNvPr id="141" name="Google Shape;141;p7"/>
            <p:cNvSpPr/>
            <p:nvPr/>
          </p:nvSpPr>
          <p:spPr>
            <a:xfrm>
              <a:off x="765016" y="0"/>
              <a:ext cx="4590097" cy="4112301"/>
            </a:xfrm>
            <a:prstGeom prst="round2DiagRect">
              <a:avLst>
                <a:gd name="adj1" fmla="val 0"/>
                <a:gd name="adj2" fmla="val 16670"/>
              </a:avLst>
            </a:prstGeom>
            <a:solidFill>
              <a:schemeClr val="lt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42" name="Google Shape;142;p7"/>
            <p:cNvCxnSpPr/>
            <p:nvPr/>
          </p:nvCxnSpPr>
          <p:spPr>
            <a:xfrm>
              <a:off x="3060064" y="1083751"/>
              <a:ext cx="612" cy="1944798"/>
            </a:xfrm>
            <a:prstGeom prst="straightConnector1">
              <a:avLst/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43" name="Google Shape;143;p7"/>
            <p:cNvSpPr/>
            <p:nvPr/>
          </p:nvSpPr>
          <p:spPr>
            <a:xfrm>
              <a:off x="949784" y="84882"/>
              <a:ext cx="1989042" cy="30245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144;p7"/>
            <p:cNvSpPr txBox="1"/>
            <p:nvPr/>
          </p:nvSpPr>
          <p:spPr>
            <a:xfrm>
              <a:off x="919863" y="49401"/>
              <a:ext cx="2180300" cy="3898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f</a:t>
              </a: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ournissent des informations riches et détaillées sur les populations touchées et l’impact de la situation d’urgence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lang="fr-FR" sz="1500"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e</a:t>
              </a: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xpriment les perspectives de milieux sociaux et culturels spécifiques (ce que la catastrophe implique d’un point de vue humain)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endParaRPr lang="fr-FR" sz="1500"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d</a:t>
              </a: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onnent la possibilité de participer plus activement au processus de recherche et à l’engagement communautaire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1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permettent de réorienter les recherches si nécessaire grâce à l</a:t>
              </a: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’utilisation d’o</a:t>
              </a: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utils flexibles et ouverts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1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ne nécessitent pas de collecter des données auprès d’un grand nombre de personnes</a:t>
              </a:r>
              <a:endParaRPr lang="fr-FR" sz="11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100" b="0" i="0" u="none" strike="noStrike" cap="none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100" dirty="0">
                  <a:latin typeface="Open Sans"/>
                  <a:ea typeface="Open Sans"/>
                  <a:cs typeface="Open Sans"/>
                  <a:sym typeface="Open Sans"/>
                </a:rPr>
                <a:t>p</a:t>
              </a:r>
              <a:r>
                <a:rPr lang="fr-FR" sz="11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ermettent de collecter des données avec des ressources limitées</a:t>
              </a:r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3217722" y="186387"/>
              <a:ext cx="2130900" cy="32787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146;p7"/>
            <p:cNvSpPr txBox="1"/>
            <p:nvPr/>
          </p:nvSpPr>
          <p:spPr>
            <a:xfrm>
              <a:off x="3141513" y="84875"/>
              <a:ext cx="2207109" cy="40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200" dirty="0">
                  <a:latin typeface="Calibri"/>
                  <a:ea typeface="Calibri"/>
                  <a:cs typeface="Calibri"/>
                  <a:sym typeface="Calibri"/>
                </a:rPr>
                <a:t>n</a:t>
              </a:r>
              <a:r>
                <a:rPr lang="fr-FR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 permettent pas de vérifier objectivement  l’exactitude des données produites</a:t>
              </a:r>
              <a:endParaRPr lang="fr-FR" sz="1600"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200" dirty="0"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fr-FR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euvent impliquer un processus d’analyse plus laborieux (catégorisation, recodage, etc.)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  <a:tabLst>
                  <a:tab pos="2955925" algn="l"/>
                </a:tabLst>
              </a:pPr>
              <a:r>
                <a:rPr lang="fr-FR" sz="1200" dirty="0">
                  <a:latin typeface="Calibri"/>
                  <a:ea typeface="Calibri"/>
                  <a:cs typeface="Calibri"/>
                  <a:sym typeface="Calibri"/>
                </a:rPr>
                <a:t>n</a:t>
              </a:r>
              <a:r>
                <a:rPr lang="fr-FR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écessitent des enquêteurs qualifiés pour mener efficacement les activités de collecte de données primaires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200" dirty="0">
                <a:latin typeface="Calibri"/>
                <a:ea typeface="Calibri"/>
                <a:cs typeface="Calibri"/>
                <a:sym typeface="Calibri"/>
              </a:endParaRPr>
            </a:p>
            <a:p>
              <a:pPr lvl="0">
                <a:lnSpc>
                  <a:spcPct val="90000"/>
                </a:lnSpc>
                <a:spcBef>
                  <a:spcPts val="350"/>
                </a:spcBef>
                <a:buSzPts val="1000"/>
              </a:pPr>
              <a:r>
                <a:rPr lang="fr-FR" sz="1200" dirty="0">
                  <a:latin typeface="Calibri"/>
                  <a:ea typeface="Calibri"/>
                  <a:cs typeface="Calibri"/>
                  <a:sym typeface="Calibri"/>
                </a:rPr>
                <a:t>n</a:t>
              </a:r>
              <a:r>
                <a:rPr lang="fr-FR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écessitent d’établir clairement comment les données seront représentées et diffusées (recueillies sous forme de texte et de paroles, pas de pourcentage et de graphiques)</a:t>
              </a: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200" dirty="0"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fr-FR" sz="1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roduisent des données difficiles à exprimer </a:t>
              </a:r>
              <a:r>
                <a:rPr lang="fr-FR" sz="1200" dirty="0">
                  <a:latin typeface="Calibri"/>
                  <a:ea typeface="Calibri"/>
                  <a:cs typeface="Calibri"/>
                  <a:sym typeface="Calibri"/>
                </a:rPr>
                <a:t>(en chiffres) dans une présentation PowerPoint </a:t>
              </a:r>
              <a:endParaRPr lang="fr-FR" sz="1600" dirty="0"/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lang="fr-FR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fr-FR" sz="1200" dirty="0">
                  <a:latin typeface="Calibri"/>
                  <a:ea typeface="Calibri"/>
                  <a:cs typeface="Calibri"/>
                  <a:sym typeface="Calibri"/>
                </a:rPr>
                <a:t>peuvent demander aux destinataires plus de temps pour prendre connaissance des résultats détaillés</a:t>
              </a:r>
              <a:endParaRPr lang="fr-FR" sz="1600" dirty="0"/>
            </a:p>
          </p:txBody>
        </p:sp>
        <p:sp>
          <p:nvSpPr>
            <p:cNvPr id="147" name="Google Shape;147;p7"/>
            <p:cNvSpPr/>
            <p:nvPr/>
          </p:nvSpPr>
          <p:spPr>
            <a:xfrm rot="-5400000">
              <a:off x="-963890" y="1150043"/>
              <a:ext cx="2692797" cy="765016"/>
            </a:xfrm>
            <a:prstGeom prst="rightArrow">
              <a:avLst>
                <a:gd name="adj1" fmla="val 49830"/>
                <a:gd name="adj2" fmla="val 60660"/>
              </a:avLst>
            </a:prstGeom>
            <a:solidFill>
              <a:srgbClr val="CACACA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148;p7"/>
            <p:cNvSpPr txBox="1"/>
            <p:nvPr/>
          </p:nvSpPr>
          <p:spPr>
            <a:xfrm rot="-5400000">
              <a:off x="-848270" y="1457567"/>
              <a:ext cx="2461557" cy="381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GB" sz="1600" dirty="0"/>
                <a:t>Points forts</a:t>
              </a:r>
              <a:endParaRPr lang="en-GB" sz="1800" dirty="0"/>
            </a:p>
          </p:txBody>
        </p:sp>
        <p:sp>
          <p:nvSpPr>
            <p:cNvPr id="149" name="Google Shape;149;p7"/>
            <p:cNvSpPr/>
            <p:nvPr/>
          </p:nvSpPr>
          <p:spPr>
            <a:xfrm rot="5400000">
              <a:off x="4391223" y="2197242"/>
              <a:ext cx="2692797" cy="765016"/>
            </a:xfrm>
            <a:prstGeom prst="rightArrow">
              <a:avLst>
                <a:gd name="adj1" fmla="val 49830"/>
                <a:gd name="adj2" fmla="val 60660"/>
              </a:avLst>
            </a:prstGeom>
            <a:solidFill>
              <a:srgbClr val="CACACA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150;p7"/>
            <p:cNvSpPr txBox="1"/>
            <p:nvPr/>
          </p:nvSpPr>
          <p:spPr>
            <a:xfrm rot="5400000">
              <a:off x="4506843" y="2273526"/>
              <a:ext cx="2461557" cy="3812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fr-FR" sz="1600" b="0" i="0" u="none" strike="noStrike" cap="none" dirty="0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Points faibles</a:t>
              </a:r>
              <a:endParaRPr lang="fr-FR" sz="18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156" name="Google Shape;156;p11"/>
          <p:cNvSpPr txBox="1"/>
          <p:nvPr/>
        </p:nvSpPr>
        <p:spPr>
          <a:xfrm>
            <a:off x="431050" y="216326"/>
            <a:ext cx="863167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fr-FR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Pourquoi les méthodes quantitatives sont-elles importantes ?</a:t>
            </a:r>
            <a:endParaRPr lang="fr-FR"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1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1"/>
          <p:cNvSpPr/>
          <p:nvPr/>
        </p:nvSpPr>
        <p:spPr>
          <a:xfrm>
            <a:off x="638599" y="1475795"/>
            <a:ext cx="786680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fr-F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Permettent de répondre à certaines questions de façon                         plus précise</a:t>
            </a:r>
            <a:endParaRPr lang="fr-FR" dirty="0"/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fr-FR" sz="1800" dirty="0"/>
              <a:t>Peuvent fournir des résultats largement applicables</a:t>
            </a:r>
            <a:endParaRPr lang="fr-FR" dirty="0"/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fr-FR" sz="1800" dirty="0"/>
          </a:p>
          <a:p>
            <a:pPr marL="285750" marR="0" lvl="0" indent="-2857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fr-FR" sz="1800" dirty="0"/>
              <a:t>Permettent de</a:t>
            </a:r>
            <a:r>
              <a:rPr lang="fr-FR" sz="1800" dirty="0">
                <a:sym typeface="Calibri"/>
              </a:rPr>
              <a:t> comparer des données entre différentes communautés et différents lieux</a:t>
            </a:r>
            <a:endParaRPr lang="fr-FR" sz="1800" dirty="0"/>
          </a:p>
        </p:txBody>
      </p:sp>
      <p:sp>
        <p:nvSpPr>
          <p:cNvPr id="159" name="Google Shape;159;p11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160" name="Google Shape;160;p11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1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p11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65691" y="1168824"/>
            <a:ext cx="1577269" cy="1616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"/>
          <p:cNvSpPr/>
          <p:nvPr/>
        </p:nvSpPr>
        <p:spPr>
          <a:xfrm>
            <a:off x="152400" y="152400"/>
            <a:ext cx="6900" cy="2199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endParaRPr lang="fr-FR" dirty="0"/>
          </a:p>
        </p:txBody>
      </p:sp>
      <p:sp>
        <p:nvSpPr>
          <p:cNvPr id="169" name="Google Shape;169;p10"/>
          <p:cNvSpPr txBox="1"/>
          <p:nvPr/>
        </p:nvSpPr>
        <p:spPr>
          <a:xfrm>
            <a:off x="431049" y="216326"/>
            <a:ext cx="8074351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fr-FR" sz="2700" b="1" i="0" u="none" strike="noStrike" cap="none" dirty="0">
                <a:solidFill>
                  <a:srgbClr val="004B53"/>
                </a:solidFill>
                <a:latin typeface="Arial"/>
                <a:ea typeface="Arial"/>
                <a:cs typeface="Arial"/>
                <a:sym typeface="Arial"/>
              </a:rPr>
              <a:t>Pourquoi les méthodes qualitatives sont-elles importantes ?</a:t>
            </a:r>
            <a:endParaRPr lang="fr-FR" sz="1400" b="1" i="0" u="none" strike="noStrike" cap="none" dirty="0">
              <a:solidFill>
                <a:srgbClr val="004B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0"/>
          <p:cNvSpPr/>
          <p:nvPr/>
        </p:nvSpPr>
        <p:spPr>
          <a:xfrm>
            <a:off x="-1261241" y="1431485"/>
            <a:ext cx="129915" cy="688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0"/>
          <p:cNvSpPr/>
          <p:nvPr/>
        </p:nvSpPr>
        <p:spPr>
          <a:xfrm>
            <a:off x="638599" y="831742"/>
            <a:ext cx="7580841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fr-F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Permettent de comprendre pourquoi les personnes et les communautés touchées subissent les effets d’une urgence et comment elles font face à ceux-ci</a:t>
            </a:r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fr-F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Donnent la possibilité d’écouter les personnes</a:t>
            </a:r>
            <a:endParaRPr lang="fr-FR" dirty="0"/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fr-FR" sz="1800" dirty="0"/>
              <a:t>Aident à entamer un dialogue/une discussion avec les personnes touchées par une situation d’urgence</a:t>
            </a: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fr-F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Peuvent contribuer à </a:t>
            </a:r>
            <a:r>
              <a:rPr lang="fr-FR" sz="1800" dirty="0"/>
              <a:t>nouer des relations et à renforcer l’acceptation et la confiance au sein de la population touchée par la crise</a:t>
            </a:r>
            <a:r>
              <a:rPr lang="fr-F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fr-FR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fr-FR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Permettent plus facilement d’identifier les mécanismes de résilience locaux de réponse aux crises qui peuvent être soutenus</a:t>
            </a:r>
            <a:endParaRPr lang="fr-FR" dirty="0"/>
          </a:p>
        </p:txBody>
      </p:sp>
      <p:sp>
        <p:nvSpPr>
          <p:cNvPr id="172" name="Google Shape;172;p10"/>
          <p:cNvSpPr txBox="1"/>
          <p:nvPr/>
        </p:nvSpPr>
        <p:spPr>
          <a:xfrm>
            <a:off x="6155690" y="6751955"/>
            <a:ext cx="914400" cy="88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173" name="Google Shape;173;p10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0"/>
          <p:cNvSpPr/>
          <p:nvPr/>
        </p:nvSpPr>
        <p:spPr>
          <a:xfrm>
            <a:off x="457200" y="914400"/>
            <a:ext cx="0" cy="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5" name="Google Shape;175;p10"/>
          <p:cNvPicPr preferRelativeResize="0"/>
          <p:nvPr/>
        </p:nvPicPr>
        <p:blipFill rotWithShape="1">
          <a:blip r:embed="rId3">
            <a:alphaModFix/>
          </a:blip>
          <a:srcRect r="-20" b="-1142"/>
          <a:stretch/>
        </p:blipFill>
        <p:spPr>
          <a:xfrm>
            <a:off x="-57550" y="0"/>
            <a:ext cx="278650" cy="5259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49478" y="1113816"/>
            <a:ext cx="1475222" cy="14579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EE9237482712449971AC4496F4F58A" ma:contentTypeVersion="21" ma:contentTypeDescription="Crée un document." ma:contentTypeScope="" ma:versionID="2acece79f5dcf30e6ebb3a644e632294">
  <xsd:schema xmlns:xsd="http://www.w3.org/2001/XMLSchema" xmlns:xs="http://www.w3.org/2001/XMLSchema" xmlns:p="http://schemas.microsoft.com/office/2006/metadata/properties" xmlns:ns1="http://schemas.microsoft.com/sharepoint/v3" xmlns:ns2="133e5729-7bb1-4685-bd1f-c5e580a2ee33" xmlns:ns3="cf328f71-004c-4ec5-8aac-4c1fe87c002c" targetNamespace="http://schemas.microsoft.com/office/2006/metadata/properties" ma:root="true" ma:fieldsID="b6ab59c28ac05923fd6cb93399978192" ns1:_="" ns2:_="" ns3:_="">
    <xsd:import namespace="http://schemas.microsoft.com/sharepoint/v3"/>
    <xsd:import namespace="133e5729-7bb1-4685-bd1f-c5e580a2ee33"/>
    <xsd:import namespace="cf328f71-004c-4ec5-8aac-4c1fe87c002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SharingLink" minOccurs="0"/>
                <xsd:element ref="ns3:lcf76f155ced4ddcb4097134ff3c332f" minOccurs="0"/>
                <xsd:element ref="ns2:TaxCatchAll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Propriétés de la stratégie de conformité unifiée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Action d’interface utilisateur de la stratégie de conformité unifié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e5729-7bb1-4685-bd1f-c5e580a2ee3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cc3d5bd-c7ff-448c-a8db-21860a682db1}" ma:internalName="TaxCatchAll" ma:showField="CatchAllData" ma:web="133e5729-7bb1-4685-bd1f-c5e580a2ee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28f71-004c-4ec5-8aac-4c1fe87c00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SharingLink" ma:index="21" nillable="true" ma:displayName="Sharing Link" ma:format="Dropdown" ma:internalName="SharingLink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214f832c-f6f1-485d-8901-6765a4832c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133e5729-7bb1-4685-bd1f-c5e580a2ee33" xsi:nil="true"/>
    <_ip_UnifiedCompliancePolicyProperties xmlns="http://schemas.microsoft.com/sharepoint/v3" xsi:nil="true"/>
    <lcf76f155ced4ddcb4097134ff3c332f xmlns="cf328f71-004c-4ec5-8aac-4c1fe87c002c">
      <Terms xmlns="http://schemas.microsoft.com/office/infopath/2007/PartnerControls"/>
    </lcf76f155ced4ddcb4097134ff3c332f>
    <SharingLink xmlns="cf328f71-004c-4ec5-8aac-4c1fe87c002c" xsi:nil="true"/>
  </documentManagement>
</p:properties>
</file>

<file path=customXml/itemProps1.xml><?xml version="1.0" encoding="utf-8"?>
<ds:datastoreItem xmlns:ds="http://schemas.openxmlformats.org/officeDocument/2006/customXml" ds:itemID="{59C7C350-3359-4C66-A4DE-A79002B1C2D3}"/>
</file>

<file path=customXml/itemProps2.xml><?xml version="1.0" encoding="utf-8"?>
<ds:datastoreItem xmlns:ds="http://schemas.openxmlformats.org/officeDocument/2006/customXml" ds:itemID="{B48A50B8-25D7-4A8C-AEBC-D9E04B1F4CDD}"/>
</file>

<file path=customXml/itemProps3.xml><?xml version="1.0" encoding="utf-8"?>
<ds:datastoreItem xmlns:ds="http://schemas.openxmlformats.org/officeDocument/2006/customXml" ds:itemID="{3DFD6850-4F1C-4CB6-9A71-88576B33D0B1}"/>
</file>

<file path=docProps/app.xml><?xml version="1.0" encoding="utf-8"?>
<Properties xmlns="http://schemas.openxmlformats.org/officeDocument/2006/extended-properties" xmlns:vt="http://schemas.openxmlformats.org/officeDocument/2006/docPropsVTypes">
  <TotalTime>3131</TotalTime>
  <Words>883</Words>
  <Application>Microsoft Office PowerPoint</Application>
  <PresentationFormat>Affichage à l'écran (16:9)</PresentationFormat>
  <Paragraphs>124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Noto Sans Symbols</vt:lpstr>
      <vt:lpstr>Arial</vt:lpstr>
      <vt:lpstr>Courier New</vt:lpstr>
      <vt:lpstr>Calibri</vt:lpstr>
      <vt:lpstr>Open Sans</vt:lpstr>
      <vt:lpstr>Times New Roman</vt:lpstr>
      <vt:lpstr>Simple Light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Alexandre Edo</cp:lastModifiedBy>
  <cp:revision>10</cp:revision>
  <dcterms:modified xsi:type="dcterms:W3CDTF">2024-10-11T15:44:06Z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0x01010088EE9237482712449971AC4496F4F58A</vt:lpwstr>
  </property>
</Properties>
</file>