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5143500" cx="9144000"/>
  <p:notesSz cx="6858000" cy="9144000"/>
  <p:embeddedFontLst>
    <p:embeddedFont>
      <p:font typeface="Open Sans"/>
      <p:regular r:id="rId17"/>
      <p:bold r:id="rId18"/>
      <p:italic r:id="rId19"/>
      <p:boldItalic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r:id="rId21" roundtripDataSignature="AMtx7mipA9aqMB8pRrbjz3MdRaUveEG9o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OpenSans-bold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21" Type="http://customschemas.google.com/relationships/presentationmetadata" Target="meta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OpenSans-regular.fntdata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OpenSans-italic.fntdata"/><Relationship Id="rId6" Type="http://schemas.openxmlformats.org/officeDocument/2006/relationships/slide" Target="slides/slide1.xml"/><Relationship Id="rId18" Type="http://schemas.openxmlformats.org/officeDocument/2006/relationships/font" Target="fonts/OpenSans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1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9" name="Google Shape;179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1" name="Google Shape;191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2" name="Google Shape;62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0" name="Google Shape;70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3" name="Google Shape;83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6" name="Google Shape;96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8" name="Google Shape;118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1" name="Google Shape;131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3" name="Google Shape;153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6" name="Google Shape;166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1" name="Google Shape;11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2" name="Google Shape;12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5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25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2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7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5" name="Google Shape;15;p17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6" name="Google Shape;16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8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19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19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21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21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22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3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23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23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23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4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"/>
          <p:cNvSpPr/>
          <p:nvPr/>
        </p:nvSpPr>
        <p:spPr>
          <a:xfrm>
            <a:off x="152400" y="152400"/>
            <a:ext cx="6900" cy="219987"/>
          </a:xfrm>
          <a:prstGeom prst="rect">
            <a:avLst/>
          </a:prstGeom>
          <a:noFill/>
          <a:ln>
            <a:noFill/>
          </a:ln>
        </p:spPr>
      </p:sp>
      <p:sp>
        <p:nvSpPr>
          <p:cNvPr id="55" name="Google Shape;55;p1"/>
          <p:cNvSpPr txBox="1"/>
          <p:nvPr/>
        </p:nvSpPr>
        <p:spPr>
          <a:xfrm>
            <a:off x="372375" y="232750"/>
            <a:ext cx="8355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56;p1"/>
          <p:cNvSpPr txBox="1"/>
          <p:nvPr/>
        </p:nvSpPr>
        <p:spPr>
          <a:xfrm>
            <a:off x="581850" y="430575"/>
            <a:ext cx="5713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1"/>
          <p:cNvSpPr txBox="1"/>
          <p:nvPr/>
        </p:nvSpPr>
        <p:spPr>
          <a:xfrm>
            <a:off x="2362275" y="1629175"/>
            <a:ext cx="6702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58;p1"/>
          <p:cNvSpPr txBox="1"/>
          <p:nvPr/>
        </p:nvSpPr>
        <p:spPr>
          <a:xfrm>
            <a:off x="686625" y="459745"/>
            <a:ext cx="7215000" cy="11082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3000" u="none" cap="none" strike="noStrike">
                <a:solidFill>
                  <a:srgbClr val="004B53"/>
                </a:solidFill>
                <a:latin typeface="Arial"/>
                <a:ea typeface="Arial"/>
                <a:cs typeface="Arial"/>
                <a:sym typeface="Arial"/>
              </a:rPr>
              <a:t>Quantitative and qualitative approaches to generate data </a:t>
            </a:r>
            <a:endParaRPr b="1" i="0" sz="3000" u="none" cap="none" strike="noStrike">
              <a:solidFill>
                <a:srgbClr val="004B5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9" name="Google Shape;59;p1"/>
          <p:cNvPicPr preferRelativeResize="0"/>
          <p:nvPr/>
        </p:nvPicPr>
        <p:blipFill rotWithShape="1">
          <a:blip r:embed="rId3">
            <a:alphaModFix/>
          </a:blip>
          <a:srcRect b="-1142" l="0" r="-20" t="0"/>
          <a:stretch/>
        </p:blipFill>
        <p:spPr>
          <a:xfrm>
            <a:off x="-47297" y="0"/>
            <a:ext cx="278650" cy="52598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3"/>
          <p:cNvSpPr/>
          <p:nvPr/>
        </p:nvSpPr>
        <p:spPr>
          <a:xfrm>
            <a:off x="152400" y="152400"/>
            <a:ext cx="6900" cy="219987"/>
          </a:xfrm>
          <a:prstGeom prst="rect">
            <a:avLst/>
          </a:prstGeom>
          <a:noFill/>
          <a:ln>
            <a:noFill/>
          </a:ln>
        </p:spPr>
      </p:sp>
      <p:sp>
        <p:nvSpPr>
          <p:cNvPr id="182" name="Google Shape;182;p13"/>
          <p:cNvSpPr txBox="1"/>
          <p:nvPr/>
        </p:nvSpPr>
        <p:spPr>
          <a:xfrm>
            <a:off x="431050" y="216326"/>
            <a:ext cx="7310870" cy="60013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b="1" i="0" lang="en-GB" sz="2700" u="none" cap="none" strike="noStrike">
                <a:solidFill>
                  <a:srgbClr val="004B53"/>
                </a:solidFill>
                <a:latin typeface="Arial"/>
                <a:ea typeface="Arial"/>
                <a:cs typeface="Arial"/>
                <a:sym typeface="Arial"/>
              </a:rPr>
              <a:t>Summary</a:t>
            </a:r>
            <a:endParaRPr b="1" i="0" sz="1400" u="none" cap="none" strike="noStrike">
              <a:solidFill>
                <a:srgbClr val="004B5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" name="Google Shape;183;p13"/>
          <p:cNvSpPr/>
          <p:nvPr/>
        </p:nvSpPr>
        <p:spPr>
          <a:xfrm>
            <a:off x="-1261241" y="1431485"/>
            <a:ext cx="129915" cy="6889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13"/>
          <p:cNvSpPr txBox="1"/>
          <p:nvPr/>
        </p:nvSpPr>
        <p:spPr>
          <a:xfrm>
            <a:off x="6155690" y="6751955"/>
            <a:ext cx="914400" cy="88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/>
          </a:p>
        </p:txBody>
      </p:sp>
      <p:sp>
        <p:nvSpPr>
          <p:cNvPr id="185" name="Google Shape;185;p13"/>
          <p:cNvSpPr/>
          <p:nvPr/>
        </p:nvSpPr>
        <p:spPr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" name="Google Shape;186;p13"/>
          <p:cNvSpPr/>
          <p:nvPr/>
        </p:nvSpPr>
        <p:spPr>
          <a:xfrm>
            <a:off x="457200" y="914400"/>
            <a:ext cx="0" cy="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87" name="Google Shape;187;p13"/>
          <p:cNvPicPr preferRelativeResize="0"/>
          <p:nvPr/>
        </p:nvPicPr>
        <p:blipFill rotWithShape="1">
          <a:blip r:embed="rId3">
            <a:alphaModFix/>
          </a:blip>
          <a:srcRect b="-1142" l="0" r="-20" t="0"/>
          <a:stretch/>
        </p:blipFill>
        <p:spPr>
          <a:xfrm>
            <a:off x="-57550" y="0"/>
            <a:ext cx="278650" cy="5259874"/>
          </a:xfrm>
          <a:prstGeom prst="rect">
            <a:avLst/>
          </a:prstGeom>
          <a:noFill/>
          <a:ln>
            <a:noFill/>
          </a:ln>
        </p:spPr>
      </p:pic>
      <p:sp>
        <p:nvSpPr>
          <p:cNvPr id="188" name="Google Shape;188;p13"/>
          <p:cNvSpPr/>
          <p:nvPr/>
        </p:nvSpPr>
        <p:spPr>
          <a:xfrm>
            <a:off x="768035" y="1058632"/>
            <a:ext cx="7887234" cy="20621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556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⮚"/>
            </a:pPr>
            <a:r>
              <a:rPr b="0" i="0" lang="en-GB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Qualitative and quantitative methods are both helpful. They allow us to address different sorts of questions.</a:t>
            </a:r>
            <a:endParaRPr sz="1600"/>
          </a:p>
          <a:p>
            <a:pPr indent="-2413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84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ourier New"/>
              <a:buChar char="o"/>
            </a:pPr>
            <a:r>
              <a:rPr b="0" i="0" lang="en-GB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 quantitative methods when you want to know </a:t>
            </a:r>
            <a:r>
              <a:rPr b="0" i="0" lang="en-GB" sz="18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‘how many’ and/or ‘how often’</a:t>
            </a:r>
            <a:endParaRPr sz="1600"/>
          </a:p>
          <a:p>
            <a:pPr indent="-1841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ourier New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84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ourier New"/>
              <a:buChar char="o"/>
            </a:pPr>
            <a:r>
              <a:rPr b="0" i="0" lang="en-GB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 qualitative methods when you want to know </a:t>
            </a:r>
            <a:r>
              <a:rPr b="0" i="0" lang="en-GB" sz="18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how people feel and what they think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4"/>
          <p:cNvSpPr/>
          <p:nvPr/>
        </p:nvSpPr>
        <p:spPr>
          <a:xfrm>
            <a:off x="152400" y="152400"/>
            <a:ext cx="6900" cy="219987"/>
          </a:xfrm>
          <a:prstGeom prst="rect">
            <a:avLst/>
          </a:prstGeom>
          <a:noFill/>
          <a:ln>
            <a:noFill/>
          </a:ln>
        </p:spPr>
      </p:sp>
      <p:sp>
        <p:nvSpPr>
          <p:cNvPr id="194" name="Google Shape;194;p14"/>
          <p:cNvSpPr txBox="1"/>
          <p:nvPr/>
        </p:nvSpPr>
        <p:spPr>
          <a:xfrm>
            <a:off x="431050" y="216326"/>
            <a:ext cx="7310870" cy="60013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b="1" i="0" lang="en-GB" sz="2700" u="none" cap="none" strike="noStrike">
                <a:solidFill>
                  <a:srgbClr val="004B53"/>
                </a:solidFill>
                <a:latin typeface="Arial"/>
                <a:ea typeface="Arial"/>
                <a:cs typeface="Arial"/>
                <a:sym typeface="Arial"/>
              </a:rPr>
              <a:t>Summary</a:t>
            </a:r>
            <a:endParaRPr b="1" i="0" sz="1400" u="none" cap="none" strike="noStrike">
              <a:solidFill>
                <a:srgbClr val="004B5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5" name="Google Shape;195;p14"/>
          <p:cNvSpPr/>
          <p:nvPr/>
        </p:nvSpPr>
        <p:spPr>
          <a:xfrm>
            <a:off x="-1261241" y="1431485"/>
            <a:ext cx="129915" cy="6889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6" name="Google Shape;196;p14"/>
          <p:cNvSpPr txBox="1"/>
          <p:nvPr/>
        </p:nvSpPr>
        <p:spPr>
          <a:xfrm>
            <a:off x="6155690" y="6751955"/>
            <a:ext cx="914400" cy="88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/>
          </a:p>
        </p:txBody>
      </p:sp>
      <p:sp>
        <p:nvSpPr>
          <p:cNvPr id="197" name="Google Shape;197;p14"/>
          <p:cNvSpPr/>
          <p:nvPr/>
        </p:nvSpPr>
        <p:spPr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14"/>
          <p:cNvSpPr/>
          <p:nvPr/>
        </p:nvSpPr>
        <p:spPr>
          <a:xfrm>
            <a:off x="457200" y="914400"/>
            <a:ext cx="0" cy="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99" name="Google Shape;199;p14"/>
          <p:cNvPicPr preferRelativeResize="0"/>
          <p:nvPr/>
        </p:nvPicPr>
        <p:blipFill rotWithShape="1">
          <a:blip r:embed="rId3">
            <a:alphaModFix/>
          </a:blip>
          <a:srcRect b="-1142" l="0" r="-20" t="0"/>
          <a:stretch/>
        </p:blipFill>
        <p:spPr>
          <a:xfrm>
            <a:off x="-57550" y="0"/>
            <a:ext cx="278650" cy="5259874"/>
          </a:xfrm>
          <a:prstGeom prst="rect">
            <a:avLst/>
          </a:prstGeom>
          <a:noFill/>
          <a:ln>
            <a:noFill/>
          </a:ln>
        </p:spPr>
      </p:pic>
      <p:sp>
        <p:nvSpPr>
          <p:cNvPr id="200" name="Google Shape;200;p14"/>
          <p:cNvSpPr/>
          <p:nvPr/>
        </p:nvSpPr>
        <p:spPr>
          <a:xfrm>
            <a:off x="768025" y="1058624"/>
            <a:ext cx="8112000" cy="392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925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Noto Sans Symbols"/>
              <a:buChar char="⮚"/>
            </a:pPr>
            <a:r>
              <a:rPr b="1" i="0" lang="en-GB" sz="1700" u="none" cap="none" strike="noStrike">
                <a:solidFill>
                  <a:srgbClr val="000000"/>
                </a:solidFill>
              </a:rPr>
              <a:t>Quantitative methods</a:t>
            </a:r>
            <a:r>
              <a:rPr b="0" i="0" lang="en-GB" sz="1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are important during an emergency because they:</a:t>
            </a:r>
            <a:endParaRPr sz="15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Courier New"/>
              <a:buChar char="o"/>
            </a:pPr>
            <a:r>
              <a:rPr b="0" i="0" lang="en-GB" sz="1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Allow a sharper focus on specific questions</a:t>
            </a:r>
            <a:endParaRPr sz="1500"/>
          </a:p>
          <a:p>
            <a:pPr indent="-29210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Courier New"/>
              <a:buChar char="o"/>
            </a:pPr>
            <a:r>
              <a:rPr b="0" i="0" lang="en-GB" sz="1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Can provide findings which are widely applicable</a:t>
            </a:r>
            <a:endParaRPr sz="1500"/>
          </a:p>
          <a:p>
            <a:pPr indent="-29210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Courier New"/>
              <a:buChar char="o"/>
            </a:pPr>
            <a:r>
              <a:rPr b="0" i="0" lang="en-GB" sz="1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Allow for the comparison of data between different communities within different locations </a:t>
            </a:r>
            <a:endParaRPr b="0" i="0" sz="1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Noto Sans Symbols"/>
              <a:buChar char="⮚"/>
            </a:pPr>
            <a:r>
              <a:rPr b="1" lang="en-GB" sz="1700">
                <a:solidFill>
                  <a:schemeClr val="dk1"/>
                </a:solidFill>
              </a:rPr>
              <a:t>Qualitative methods </a:t>
            </a:r>
            <a:r>
              <a:rPr lang="en-GB" sz="1700">
                <a:solidFill>
                  <a:schemeClr val="dk1"/>
                </a:solidFill>
              </a:rPr>
              <a:t>are important during an emergency because they:</a:t>
            </a:r>
            <a:endParaRPr sz="15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sz="1700">
              <a:solidFill>
                <a:schemeClr val="dk1"/>
              </a:solidFill>
            </a:endParaRPr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ourier New"/>
              <a:buChar char="o"/>
            </a:pPr>
            <a:r>
              <a:rPr lang="en-GB" sz="1700">
                <a:solidFill>
                  <a:schemeClr val="dk1"/>
                </a:solidFill>
              </a:rPr>
              <a:t>Allow an understanding of why and how affected people and communities cope with and are impacted by an emergency </a:t>
            </a:r>
            <a:endParaRPr sz="1500">
              <a:solidFill>
                <a:schemeClr val="dk1"/>
              </a:solidFill>
            </a:endParaRPr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ourier New"/>
              <a:buChar char="o"/>
            </a:pPr>
            <a:r>
              <a:rPr lang="en-GB" sz="1700">
                <a:solidFill>
                  <a:schemeClr val="dk1"/>
                </a:solidFill>
              </a:rPr>
              <a:t>Give us an opportunity to listen to people</a:t>
            </a:r>
            <a:endParaRPr sz="1500">
              <a:solidFill>
                <a:schemeClr val="dk1"/>
              </a:solidFill>
            </a:endParaRPr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ourier New"/>
              <a:buChar char="o"/>
            </a:pPr>
            <a:r>
              <a:rPr lang="en-GB" sz="1700">
                <a:solidFill>
                  <a:schemeClr val="dk1"/>
                </a:solidFill>
              </a:rPr>
              <a:t>Help to start a dialogue/conversation with people affected by an emergency situation</a:t>
            </a:r>
            <a:endParaRPr sz="17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2"/>
          <p:cNvSpPr/>
          <p:nvPr/>
        </p:nvSpPr>
        <p:spPr>
          <a:xfrm>
            <a:off x="152400" y="152400"/>
            <a:ext cx="6900" cy="219987"/>
          </a:xfrm>
          <a:prstGeom prst="rect">
            <a:avLst/>
          </a:prstGeom>
          <a:noFill/>
          <a:ln>
            <a:noFill/>
          </a:ln>
        </p:spPr>
      </p:sp>
      <p:sp>
        <p:nvSpPr>
          <p:cNvPr id="65" name="Google Shape;65;p2"/>
          <p:cNvSpPr txBox="1"/>
          <p:nvPr/>
        </p:nvSpPr>
        <p:spPr>
          <a:xfrm>
            <a:off x="593500" y="1167270"/>
            <a:ext cx="8144100" cy="277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0" i="0" lang="en-GB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Know the difference between qualitative and quantitative data collection approaches to social science research </a:t>
            </a:r>
            <a:endParaRPr/>
          </a:p>
          <a:p>
            <a:pPr indent="-215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0" i="0" lang="en-GB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Know when to apply these different approaches, including to which types of  questions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b="1" i="0" lang="en-GB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GB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b="0" i="0" lang="en-GB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2"/>
          <p:cNvSpPr txBox="1"/>
          <p:nvPr/>
        </p:nvSpPr>
        <p:spPr>
          <a:xfrm>
            <a:off x="431050" y="216326"/>
            <a:ext cx="3747000" cy="6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b="1" i="0" lang="en-GB" sz="2700" u="none" cap="none" strike="noStrike">
                <a:solidFill>
                  <a:srgbClr val="004B53"/>
                </a:solidFill>
                <a:latin typeface="Arial"/>
                <a:ea typeface="Arial"/>
                <a:cs typeface="Arial"/>
                <a:sym typeface="Arial"/>
              </a:rPr>
              <a:t>Learning outcomes</a:t>
            </a:r>
            <a:endParaRPr b="1" i="0" sz="1400" u="none" cap="none" strike="noStrike">
              <a:solidFill>
                <a:srgbClr val="004B5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7" name="Google Shape;67;p2"/>
          <p:cNvPicPr preferRelativeResize="0"/>
          <p:nvPr/>
        </p:nvPicPr>
        <p:blipFill rotWithShape="1">
          <a:blip r:embed="rId3">
            <a:alphaModFix/>
          </a:blip>
          <a:srcRect b="-1142" l="0" r="-20" t="0"/>
          <a:stretch/>
        </p:blipFill>
        <p:spPr>
          <a:xfrm>
            <a:off x="-57550" y="0"/>
            <a:ext cx="278650" cy="52598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4"/>
          <p:cNvSpPr/>
          <p:nvPr/>
        </p:nvSpPr>
        <p:spPr>
          <a:xfrm>
            <a:off x="152400" y="152400"/>
            <a:ext cx="6900" cy="219987"/>
          </a:xfrm>
          <a:prstGeom prst="rect">
            <a:avLst/>
          </a:prstGeom>
          <a:noFill/>
          <a:ln>
            <a:noFill/>
          </a:ln>
        </p:spPr>
      </p:sp>
      <p:sp>
        <p:nvSpPr>
          <p:cNvPr id="73" name="Google Shape;73;p4"/>
          <p:cNvSpPr txBox="1"/>
          <p:nvPr/>
        </p:nvSpPr>
        <p:spPr>
          <a:xfrm>
            <a:off x="431050" y="216326"/>
            <a:ext cx="7310870" cy="60013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b="1" i="0" lang="en-GB" sz="2700" u="none" cap="none" strike="noStrike">
                <a:solidFill>
                  <a:srgbClr val="004B53"/>
                </a:solidFill>
                <a:latin typeface="Arial"/>
                <a:ea typeface="Arial"/>
                <a:cs typeface="Arial"/>
                <a:sym typeface="Arial"/>
              </a:rPr>
              <a:t>Quantitative vs Qualitative</a:t>
            </a:r>
            <a:endParaRPr b="1" i="0" sz="1400" u="none" cap="none" strike="noStrike">
              <a:solidFill>
                <a:srgbClr val="004B5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4"/>
          <p:cNvSpPr/>
          <p:nvPr/>
        </p:nvSpPr>
        <p:spPr>
          <a:xfrm>
            <a:off x="-1261241" y="1431485"/>
            <a:ext cx="129915" cy="6889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Sample interview questions and answers - nijobfinder.co.uk" id="75" name="Google Shape;75;p4"/>
          <p:cNvPicPr preferRelativeResize="0"/>
          <p:nvPr/>
        </p:nvPicPr>
        <p:blipFill rotWithShape="1">
          <a:blip r:embed="rId3">
            <a:alphaModFix/>
          </a:blip>
          <a:srcRect b="0" l="23974" r="24146" t="0"/>
          <a:stretch/>
        </p:blipFill>
        <p:spPr>
          <a:xfrm>
            <a:off x="521243" y="1680110"/>
            <a:ext cx="871432" cy="880702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Google Shape;76;p4"/>
          <p:cNvSpPr/>
          <p:nvPr/>
        </p:nvSpPr>
        <p:spPr>
          <a:xfrm>
            <a:off x="1692818" y="1775973"/>
            <a:ext cx="6999889" cy="64633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How are quantitative methods different to qualitative methods?</a:t>
            </a:r>
            <a:endParaRPr/>
          </a:p>
        </p:txBody>
      </p:sp>
      <p:sp>
        <p:nvSpPr>
          <p:cNvPr id="77" name="Google Shape;77;p4"/>
          <p:cNvSpPr txBox="1"/>
          <p:nvPr/>
        </p:nvSpPr>
        <p:spPr>
          <a:xfrm>
            <a:off x="6155690" y="6751955"/>
            <a:ext cx="914400" cy="88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/>
          </a:p>
        </p:txBody>
      </p:sp>
      <p:sp>
        <p:nvSpPr>
          <p:cNvPr id="78" name="Google Shape;78;p4"/>
          <p:cNvSpPr/>
          <p:nvPr/>
        </p:nvSpPr>
        <p:spPr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79;p4"/>
          <p:cNvSpPr/>
          <p:nvPr/>
        </p:nvSpPr>
        <p:spPr>
          <a:xfrm>
            <a:off x="457200" y="914400"/>
            <a:ext cx="0" cy="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0" name="Google Shape;80;p4"/>
          <p:cNvPicPr preferRelativeResize="0"/>
          <p:nvPr/>
        </p:nvPicPr>
        <p:blipFill rotWithShape="1">
          <a:blip r:embed="rId4">
            <a:alphaModFix/>
          </a:blip>
          <a:srcRect b="-1142" l="0" r="-20" t="0"/>
          <a:stretch/>
        </p:blipFill>
        <p:spPr>
          <a:xfrm>
            <a:off x="-57550" y="0"/>
            <a:ext cx="278650" cy="52598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5"/>
          <p:cNvSpPr/>
          <p:nvPr/>
        </p:nvSpPr>
        <p:spPr>
          <a:xfrm>
            <a:off x="152400" y="152400"/>
            <a:ext cx="6900" cy="219987"/>
          </a:xfrm>
          <a:prstGeom prst="rect">
            <a:avLst/>
          </a:prstGeom>
          <a:noFill/>
          <a:ln>
            <a:noFill/>
          </a:ln>
        </p:spPr>
      </p:sp>
      <p:sp>
        <p:nvSpPr>
          <p:cNvPr id="86" name="Google Shape;86;p5"/>
          <p:cNvSpPr txBox="1"/>
          <p:nvPr/>
        </p:nvSpPr>
        <p:spPr>
          <a:xfrm>
            <a:off x="431050" y="216326"/>
            <a:ext cx="7310870" cy="60013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b="1" i="0" lang="en-GB" sz="2700" u="none" cap="none" strike="noStrike">
                <a:solidFill>
                  <a:srgbClr val="004B53"/>
                </a:solidFill>
                <a:latin typeface="Arial"/>
                <a:ea typeface="Arial"/>
                <a:cs typeface="Arial"/>
                <a:sym typeface="Arial"/>
              </a:rPr>
              <a:t>Quantitative approaches…</a:t>
            </a:r>
            <a:endParaRPr b="1" i="0" sz="1400" u="none" cap="none" strike="noStrike">
              <a:solidFill>
                <a:srgbClr val="004B5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5"/>
          <p:cNvSpPr/>
          <p:nvPr/>
        </p:nvSpPr>
        <p:spPr>
          <a:xfrm>
            <a:off x="-1261241" y="1431485"/>
            <a:ext cx="129915" cy="6889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5"/>
          <p:cNvSpPr txBox="1"/>
          <p:nvPr/>
        </p:nvSpPr>
        <p:spPr>
          <a:xfrm>
            <a:off x="6155690" y="6751955"/>
            <a:ext cx="914400" cy="88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/>
          </a:p>
        </p:txBody>
      </p:sp>
      <p:sp>
        <p:nvSpPr>
          <p:cNvPr id="89" name="Google Shape;89;p5"/>
          <p:cNvSpPr/>
          <p:nvPr/>
        </p:nvSpPr>
        <p:spPr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5"/>
          <p:cNvSpPr/>
          <p:nvPr/>
        </p:nvSpPr>
        <p:spPr>
          <a:xfrm>
            <a:off x="457200" y="914400"/>
            <a:ext cx="0" cy="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1" name="Google Shape;91;p5"/>
          <p:cNvPicPr preferRelativeResize="0"/>
          <p:nvPr/>
        </p:nvPicPr>
        <p:blipFill rotWithShape="1">
          <a:blip r:embed="rId3">
            <a:alphaModFix/>
          </a:blip>
          <a:srcRect b="-1142" l="0" r="-20" t="0"/>
          <a:stretch/>
        </p:blipFill>
        <p:spPr>
          <a:xfrm>
            <a:off x="-57550" y="0"/>
            <a:ext cx="278650" cy="5259874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5"/>
          <p:cNvSpPr/>
          <p:nvPr/>
        </p:nvSpPr>
        <p:spPr>
          <a:xfrm>
            <a:off x="686324" y="1341373"/>
            <a:ext cx="7756635" cy="30469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 quantitative methods when you want to know </a:t>
            </a:r>
            <a:r>
              <a:rPr b="1" i="0" lang="en-GB" sz="16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‘how many’ and/or ‘how often’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</a:pPr>
            <a:r>
              <a:rPr b="0" i="0" lang="en-GB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Work with numbers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</a:pPr>
            <a:r>
              <a:rPr b="0" i="0" lang="en-GB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Generally uses surveying of a large group of people and a structured questionnaire that contain predominantly closed-ended questions 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</a:pPr>
            <a:r>
              <a:rPr b="0" i="0" lang="en-GB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Can test theories you have about a situation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</a:pPr>
            <a:r>
              <a:rPr b="0" i="0" lang="en-GB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Analysis often uses statistical methods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</a:pPr>
            <a:r>
              <a:rPr b="0" i="0" lang="en-GB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more representative the sample is - the more likely it can be generalised to a wider population</a:t>
            </a:r>
            <a:endParaRPr/>
          </a:p>
        </p:txBody>
      </p:sp>
      <p:pic>
        <p:nvPicPr>
          <p:cNvPr id="93" name="Google Shape;93;p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345088" y="216326"/>
            <a:ext cx="1097871" cy="112504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6"/>
          <p:cNvSpPr/>
          <p:nvPr/>
        </p:nvSpPr>
        <p:spPr>
          <a:xfrm>
            <a:off x="152400" y="152400"/>
            <a:ext cx="6900" cy="219987"/>
          </a:xfrm>
          <a:prstGeom prst="rect">
            <a:avLst/>
          </a:prstGeom>
          <a:noFill/>
          <a:ln>
            <a:noFill/>
          </a:ln>
        </p:spPr>
      </p:sp>
      <p:sp>
        <p:nvSpPr>
          <p:cNvPr id="99" name="Google Shape;99;p6"/>
          <p:cNvSpPr txBox="1"/>
          <p:nvPr/>
        </p:nvSpPr>
        <p:spPr>
          <a:xfrm>
            <a:off x="431050" y="216326"/>
            <a:ext cx="7310870" cy="60013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b="1" i="0" lang="en-GB" sz="2700" u="none" cap="none" strike="noStrike">
                <a:solidFill>
                  <a:srgbClr val="004B53"/>
                </a:solidFill>
                <a:latin typeface="Arial"/>
                <a:ea typeface="Arial"/>
                <a:cs typeface="Arial"/>
                <a:sym typeface="Arial"/>
              </a:rPr>
              <a:t>Quantitative approaches…</a:t>
            </a:r>
            <a:endParaRPr b="1" i="0" sz="1400" u="none" cap="none" strike="noStrike">
              <a:solidFill>
                <a:srgbClr val="004B5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6"/>
          <p:cNvSpPr/>
          <p:nvPr/>
        </p:nvSpPr>
        <p:spPr>
          <a:xfrm>
            <a:off x="-1261241" y="1431485"/>
            <a:ext cx="129915" cy="6889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6"/>
          <p:cNvSpPr txBox="1"/>
          <p:nvPr/>
        </p:nvSpPr>
        <p:spPr>
          <a:xfrm>
            <a:off x="6155690" y="6751955"/>
            <a:ext cx="914400" cy="88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/>
          </a:p>
        </p:txBody>
      </p:sp>
      <p:sp>
        <p:nvSpPr>
          <p:cNvPr id="102" name="Google Shape;102;p6"/>
          <p:cNvSpPr/>
          <p:nvPr/>
        </p:nvSpPr>
        <p:spPr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6"/>
          <p:cNvSpPr/>
          <p:nvPr/>
        </p:nvSpPr>
        <p:spPr>
          <a:xfrm>
            <a:off x="457200" y="914400"/>
            <a:ext cx="0" cy="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4" name="Google Shape;104;p6"/>
          <p:cNvPicPr preferRelativeResize="0"/>
          <p:nvPr/>
        </p:nvPicPr>
        <p:blipFill rotWithShape="1">
          <a:blip r:embed="rId3">
            <a:alphaModFix/>
          </a:blip>
          <a:srcRect b="-1142" l="0" r="-20" t="0"/>
          <a:stretch/>
        </p:blipFill>
        <p:spPr>
          <a:xfrm>
            <a:off x="-57550" y="0"/>
            <a:ext cx="278650" cy="525987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05" name="Google Shape;105;p6"/>
          <p:cNvGrpSpPr/>
          <p:nvPr/>
        </p:nvGrpSpPr>
        <p:grpSpPr>
          <a:xfrm>
            <a:off x="1494791" y="899651"/>
            <a:ext cx="6247129" cy="3817606"/>
            <a:chOff x="0" y="83192"/>
            <a:chExt cx="6247129" cy="3817606"/>
          </a:xfrm>
        </p:grpSpPr>
        <p:sp>
          <p:nvSpPr>
            <p:cNvPr id="106" name="Google Shape;106;p6"/>
            <p:cNvSpPr/>
            <p:nvPr/>
          </p:nvSpPr>
          <p:spPr>
            <a:xfrm>
              <a:off x="780891" y="83194"/>
              <a:ext cx="4685347" cy="3817601"/>
            </a:xfrm>
            <a:prstGeom prst="round2DiagRect">
              <a:avLst>
                <a:gd fmla="val 0" name="adj1"/>
                <a:gd fmla="val 16670" name="adj2"/>
              </a:avLst>
            </a:prstGeom>
            <a:solidFill>
              <a:schemeClr val="lt1"/>
            </a:solidFill>
            <a:ln cap="flat" cmpd="sng" w="254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107" name="Google Shape;107;p6"/>
            <p:cNvCxnSpPr/>
            <p:nvPr/>
          </p:nvCxnSpPr>
          <p:spPr>
            <a:xfrm>
              <a:off x="2742565" y="999417"/>
              <a:ext cx="600" cy="1985100"/>
            </a:xfrm>
            <a:prstGeom prst="straightConnector1">
              <a:avLst/>
            </a:prstGeom>
            <a:solidFill>
              <a:schemeClr val="dk1"/>
            </a:solidFill>
            <a:ln cap="flat" cmpd="sng" w="254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108" name="Google Shape;108;p6"/>
            <p:cNvSpPr/>
            <p:nvPr/>
          </p:nvSpPr>
          <p:spPr>
            <a:xfrm>
              <a:off x="891874" y="524493"/>
              <a:ext cx="2030317" cy="323789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" name="Google Shape;109;p6"/>
            <p:cNvSpPr txBox="1"/>
            <p:nvPr/>
          </p:nvSpPr>
          <p:spPr>
            <a:xfrm>
              <a:off x="917211" y="220668"/>
              <a:ext cx="2030400" cy="3237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8100" lIns="38100" spcFirstLastPara="1" rIns="38100" wrap="square" tIns="381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b="0" i="0" lang="en-GB" u="none" cap="none" strike="noStrike">
                  <a:solidFill>
                    <a:srgbClr val="000000"/>
                  </a:solidFill>
                  <a:latin typeface="Open Sans"/>
                  <a:ea typeface="Open Sans"/>
                  <a:cs typeface="Open Sans"/>
                  <a:sym typeface="Open Sans"/>
                </a:rPr>
                <a:t>Number-based estimates </a:t>
              </a:r>
              <a:endParaRPr sz="1800"/>
            </a:p>
            <a:p>
              <a:pPr indent="0" lvl="0" marL="0" marR="0" rtl="0" algn="l">
                <a:lnSpc>
                  <a:spcPct val="90000"/>
                </a:lnSpc>
                <a:spcBef>
                  <a:spcPts val="35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0" i="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endParaRPr>
            </a:p>
            <a:p>
              <a:pPr indent="0" lvl="0" marL="0" marR="0" rtl="0" algn="l">
                <a:lnSpc>
                  <a:spcPct val="90000"/>
                </a:lnSpc>
                <a:spcBef>
                  <a:spcPts val="35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b="0" i="0" lang="en-GB" u="none" cap="none" strike="noStrike">
                  <a:solidFill>
                    <a:srgbClr val="000000"/>
                  </a:solidFill>
                  <a:latin typeface="Open Sans"/>
                  <a:ea typeface="Open Sans"/>
                  <a:cs typeface="Open Sans"/>
                  <a:sym typeface="Open Sans"/>
                </a:rPr>
                <a:t>Opportunity for relatively uncomplicated data analysis</a:t>
              </a:r>
              <a:endParaRPr sz="1800"/>
            </a:p>
            <a:p>
              <a:pPr indent="0" lvl="0" marL="0" marR="0" rtl="0" algn="l">
                <a:lnSpc>
                  <a:spcPct val="90000"/>
                </a:lnSpc>
                <a:spcBef>
                  <a:spcPts val="35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b="0" i="0" lang="en-GB" u="none" cap="none" strike="noStrike">
                  <a:solidFill>
                    <a:srgbClr val="000000"/>
                  </a:solidFill>
                  <a:latin typeface="Open Sans"/>
                  <a:ea typeface="Open Sans"/>
                  <a:cs typeface="Open Sans"/>
                  <a:sym typeface="Open Sans"/>
                </a:rPr>
                <a:t> </a:t>
              </a:r>
              <a:endParaRPr sz="1800"/>
            </a:p>
            <a:p>
              <a:pPr indent="0" lvl="0" marL="0" marR="0" rtl="0" algn="l">
                <a:lnSpc>
                  <a:spcPct val="90000"/>
                </a:lnSpc>
                <a:spcBef>
                  <a:spcPts val="35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b="0" i="0" lang="en-GB" u="none" cap="none" strike="noStrike">
                  <a:solidFill>
                    <a:srgbClr val="000000"/>
                  </a:solidFill>
                  <a:latin typeface="Open Sans"/>
                  <a:ea typeface="Open Sans"/>
                  <a:cs typeface="Open Sans"/>
                  <a:sym typeface="Open Sans"/>
                </a:rPr>
                <a:t>The accuracy of the data can be checked</a:t>
              </a:r>
              <a:endParaRPr sz="1800"/>
            </a:p>
            <a:p>
              <a:pPr indent="0" lvl="0" marL="0" marR="0" rtl="0" algn="l">
                <a:lnSpc>
                  <a:spcPct val="90000"/>
                </a:lnSpc>
                <a:spcBef>
                  <a:spcPts val="35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0" i="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endParaRPr>
            </a:p>
            <a:p>
              <a:pPr indent="0" lvl="0" marL="0" marR="0" rtl="0" algn="l">
                <a:lnSpc>
                  <a:spcPct val="90000"/>
                </a:lnSpc>
                <a:spcBef>
                  <a:spcPts val="35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b="0" i="0" lang="en-GB" u="none" cap="none" strike="noStrike">
                  <a:solidFill>
                    <a:srgbClr val="000000"/>
                  </a:solidFill>
                  <a:latin typeface="Open Sans"/>
                  <a:ea typeface="Open Sans"/>
                  <a:cs typeface="Open Sans"/>
                  <a:sym typeface="Open Sans"/>
                </a:rPr>
                <a:t>Can compare data between different communities within different locations </a:t>
              </a:r>
              <a:endParaRPr sz="1800"/>
            </a:p>
            <a:p>
              <a:pPr indent="0" lvl="0" marL="0" marR="0" rtl="0" algn="l">
                <a:lnSpc>
                  <a:spcPct val="90000"/>
                </a:lnSpc>
                <a:spcBef>
                  <a:spcPts val="35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sz="1800"/>
            </a:p>
          </p:txBody>
        </p:sp>
        <p:sp>
          <p:nvSpPr>
            <p:cNvPr id="110" name="Google Shape;110;p6"/>
            <p:cNvSpPr/>
            <p:nvPr/>
          </p:nvSpPr>
          <p:spPr>
            <a:xfrm>
              <a:off x="3279743" y="318617"/>
              <a:ext cx="2030317" cy="33467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" name="Google Shape;111;p6"/>
            <p:cNvSpPr txBox="1"/>
            <p:nvPr/>
          </p:nvSpPr>
          <p:spPr>
            <a:xfrm>
              <a:off x="2881635" y="166215"/>
              <a:ext cx="2486400" cy="3652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8100" lIns="38100" spcFirstLastPara="1" rIns="38100" wrap="square" tIns="381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b="0" i="0" lang="en-GB" sz="1100" u="none" cap="none" strike="noStrike">
                  <a:solidFill>
                    <a:srgbClr val="000000"/>
                  </a:solidFill>
                  <a:latin typeface="Open Sans"/>
                  <a:ea typeface="Open Sans"/>
                  <a:cs typeface="Open Sans"/>
                  <a:sym typeface="Open Sans"/>
                </a:rPr>
                <a:t>Often leaves gaps in information - including around 'why' and 'how'</a:t>
              </a:r>
              <a:endParaRPr sz="1500"/>
            </a:p>
            <a:p>
              <a:pPr indent="0" lvl="0" marL="0" marR="0" rtl="0" algn="l">
                <a:lnSpc>
                  <a:spcPct val="90000"/>
                </a:lnSpc>
                <a:spcBef>
                  <a:spcPts val="35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0" i="0" sz="11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endParaRPr>
            </a:p>
            <a:p>
              <a:pPr indent="0" lvl="0" marL="0" marR="0" rtl="0" algn="l">
                <a:lnSpc>
                  <a:spcPct val="90000"/>
                </a:lnSpc>
                <a:spcBef>
                  <a:spcPts val="35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b="0" i="0" lang="en-GB" sz="1100" u="none" cap="none" strike="noStrike">
                  <a:solidFill>
                    <a:srgbClr val="000000"/>
                  </a:solidFill>
                  <a:latin typeface="Open Sans"/>
                  <a:ea typeface="Open Sans"/>
                  <a:cs typeface="Open Sans"/>
                  <a:sym typeface="Open Sans"/>
                </a:rPr>
                <a:t>Close-ended questions and tools limit outcomes, and response options are based on the selection of the researcher. So results might not always represent the actual situation</a:t>
              </a:r>
              <a:endParaRPr sz="1500"/>
            </a:p>
            <a:p>
              <a:pPr indent="0" lvl="0" marL="0" marR="0" rtl="0" algn="l">
                <a:lnSpc>
                  <a:spcPct val="90000"/>
                </a:lnSpc>
                <a:spcBef>
                  <a:spcPts val="35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0" i="0" sz="11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endParaRPr>
            </a:p>
            <a:p>
              <a:pPr indent="0" lvl="0" marL="0" marR="0" rtl="0" algn="l">
                <a:lnSpc>
                  <a:spcPct val="90000"/>
                </a:lnSpc>
                <a:spcBef>
                  <a:spcPts val="35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en-GB" sz="1100">
                  <a:latin typeface="Open Sans"/>
                  <a:ea typeface="Open Sans"/>
                  <a:cs typeface="Open Sans"/>
                  <a:sym typeface="Open Sans"/>
                </a:rPr>
                <a:t>L</a:t>
              </a:r>
              <a:r>
                <a:rPr b="0" i="0" lang="en-GB" sz="1100" u="none" cap="none" strike="noStrike">
                  <a:solidFill>
                    <a:srgbClr val="000000"/>
                  </a:solidFill>
                  <a:latin typeface="Open Sans"/>
                  <a:ea typeface="Open Sans"/>
                  <a:cs typeface="Open Sans"/>
                  <a:sym typeface="Open Sans"/>
                </a:rPr>
                <a:t>abour intensive and resource-heavy data collection process </a:t>
              </a:r>
              <a:endParaRPr sz="1500"/>
            </a:p>
            <a:p>
              <a:pPr indent="0" lvl="0" marL="0" marR="0" rtl="0" algn="l">
                <a:lnSpc>
                  <a:spcPct val="90000"/>
                </a:lnSpc>
                <a:spcBef>
                  <a:spcPts val="35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0" i="0" sz="11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endParaRPr>
            </a:p>
            <a:p>
              <a:pPr indent="0" lvl="0" marL="0" marR="0" rtl="0" algn="l">
                <a:lnSpc>
                  <a:spcPct val="90000"/>
                </a:lnSpc>
                <a:spcBef>
                  <a:spcPts val="35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b="0" i="0" lang="en-GB" sz="1100" u="none" cap="none" strike="noStrike">
                  <a:solidFill>
                    <a:srgbClr val="000000"/>
                  </a:solidFill>
                  <a:latin typeface="Open Sans"/>
                  <a:ea typeface="Open Sans"/>
                  <a:cs typeface="Open Sans"/>
                  <a:sym typeface="Open Sans"/>
                </a:rPr>
                <a:t>Usually, there is limited participation by affected persons in the development of questions and in the way the information collection process flows</a:t>
              </a:r>
              <a:endParaRPr sz="1500"/>
            </a:p>
            <a:p>
              <a:pPr indent="0" lvl="0" marL="0" marR="0" rtl="0" algn="l">
                <a:lnSpc>
                  <a:spcPct val="90000"/>
                </a:lnSpc>
                <a:spcBef>
                  <a:spcPts val="35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0" i="0" sz="11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endParaRPr>
            </a:p>
            <a:p>
              <a:pPr indent="0" lvl="0" marL="0" marR="0" rtl="0" algn="l">
                <a:lnSpc>
                  <a:spcPct val="90000"/>
                </a:lnSpc>
                <a:spcBef>
                  <a:spcPts val="35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b="0" i="0" lang="en-GB" sz="1100" u="none" cap="none" strike="noStrike">
                  <a:solidFill>
                    <a:srgbClr val="000000"/>
                  </a:solidFill>
                  <a:latin typeface="Open Sans"/>
                  <a:ea typeface="Open Sans"/>
                  <a:cs typeface="Open Sans"/>
                  <a:sym typeface="Open Sans"/>
                </a:rPr>
                <a:t>Method least likely to lead to relationship-building for community engagement.</a:t>
              </a:r>
              <a:endParaRPr sz="1500"/>
            </a:p>
          </p:txBody>
        </p:sp>
        <p:sp>
          <p:nvSpPr>
            <p:cNvPr id="112" name="Google Shape;112;p6"/>
            <p:cNvSpPr/>
            <p:nvPr/>
          </p:nvSpPr>
          <p:spPr>
            <a:xfrm rot="-5400000">
              <a:off x="-983892" y="1067084"/>
              <a:ext cx="2748676" cy="780891"/>
            </a:xfrm>
            <a:prstGeom prst="rightArrow">
              <a:avLst>
                <a:gd fmla="val 49830" name="adj1"/>
                <a:gd fmla="val 60660" name="adj2"/>
              </a:avLst>
            </a:prstGeom>
            <a:solidFill>
              <a:srgbClr val="CACACA"/>
            </a:solidFill>
            <a:ln cap="flat" cmpd="sng" w="254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6"/>
            <p:cNvSpPr txBox="1"/>
            <p:nvPr/>
          </p:nvSpPr>
          <p:spPr>
            <a:xfrm rot="-5400000">
              <a:off x="-865873" y="1380991"/>
              <a:ext cx="2512637" cy="38911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b="0" i="0" lang="en-GB" sz="18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Strengths</a:t>
              </a:r>
              <a:endParaRPr/>
            </a:p>
          </p:txBody>
        </p:sp>
        <p:sp>
          <p:nvSpPr>
            <p:cNvPr id="114" name="Google Shape;114;p6"/>
            <p:cNvSpPr/>
            <p:nvPr/>
          </p:nvSpPr>
          <p:spPr>
            <a:xfrm rot="5400000">
              <a:off x="4482346" y="2136014"/>
              <a:ext cx="2748676" cy="780891"/>
            </a:xfrm>
            <a:prstGeom prst="rightArrow">
              <a:avLst>
                <a:gd fmla="val 49830" name="adj1"/>
                <a:gd fmla="val 60660" name="adj2"/>
              </a:avLst>
            </a:prstGeom>
            <a:solidFill>
              <a:srgbClr val="CACACA"/>
            </a:solidFill>
            <a:ln cap="flat" cmpd="sng" w="254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6"/>
            <p:cNvSpPr txBox="1"/>
            <p:nvPr/>
          </p:nvSpPr>
          <p:spPr>
            <a:xfrm rot="5400000">
              <a:off x="4600366" y="2213882"/>
              <a:ext cx="2512637" cy="38911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b="0" i="0" lang="en-GB" sz="1800" u="none" cap="none" strike="noStrike">
                  <a:solidFill>
                    <a:srgbClr val="000000"/>
                  </a:solidFill>
                  <a:latin typeface="Open Sans"/>
                  <a:ea typeface="Open Sans"/>
                  <a:cs typeface="Open Sans"/>
                  <a:sym typeface="Open Sans"/>
                </a:rPr>
                <a:t>Weaknesses </a:t>
              </a:r>
              <a:endParaRPr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8"/>
          <p:cNvSpPr/>
          <p:nvPr/>
        </p:nvSpPr>
        <p:spPr>
          <a:xfrm>
            <a:off x="152400" y="152400"/>
            <a:ext cx="6900" cy="219987"/>
          </a:xfrm>
          <a:prstGeom prst="rect">
            <a:avLst/>
          </a:prstGeom>
          <a:noFill/>
          <a:ln>
            <a:noFill/>
          </a:ln>
        </p:spPr>
      </p:sp>
      <p:sp>
        <p:nvSpPr>
          <p:cNvPr id="121" name="Google Shape;121;p8"/>
          <p:cNvSpPr txBox="1"/>
          <p:nvPr/>
        </p:nvSpPr>
        <p:spPr>
          <a:xfrm>
            <a:off x="431050" y="216326"/>
            <a:ext cx="7310870" cy="60013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b="1" i="0" lang="en-GB" sz="2700" u="none" cap="none" strike="noStrike">
                <a:solidFill>
                  <a:srgbClr val="004B53"/>
                </a:solidFill>
                <a:latin typeface="Arial"/>
                <a:ea typeface="Arial"/>
                <a:cs typeface="Arial"/>
                <a:sym typeface="Arial"/>
              </a:rPr>
              <a:t>Qualitative approaches…</a:t>
            </a:r>
            <a:endParaRPr b="1" i="0" sz="1400" u="none" cap="none" strike="noStrike">
              <a:solidFill>
                <a:srgbClr val="004B5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8"/>
          <p:cNvSpPr/>
          <p:nvPr/>
        </p:nvSpPr>
        <p:spPr>
          <a:xfrm>
            <a:off x="-1261241" y="1431485"/>
            <a:ext cx="129915" cy="6889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8"/>
          <p:cNvSpPr txBox="1"/>
          <p:nvPr/>
        </p:nvSpPr>
        <p:spPr>
          <a:xfrm>
            <a:off x="6155690" y="6751955"/>
            <a:ext cx="914400" cy="88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/>
          </a:p>
        </p:txBody>
      </p:sp>
      <p:sp>
        <p:nvSpPr>
          <p:cNvPr id="124" name="Google Shape;124;p8"/>
          <p:cNvSpPr/>
          <p:nvPr/>
        </p:nvSpPr>
        <p:spPr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8"/>
          <p:cNvSpPr/>
          <p:nvPr/>
        </p:nvSpPr>
        <p:spPr>
          <a:xfrm>
            <a:off x="457200" y="914400"/>
            <a:ext cx="0" cy="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6" name="Google Shape;126;p8"/>
          <p:cNvPicPr preferRelativeResize="0"/>
          <p:nvPr/>
        </p:nvPicPr>
        <p:blipFill rotWithShape="1">
          <a:blip r:embed="rId3">
            <a:alphaModFix/>
          </a:blip>
          <a:srcRect b="-1142" l="0" r="-20" t="0"/>
          <a:stretch/>
        </p:blipFill>
        <p:spPr>
          <a:xfrm>
            <a:off x="-57550" y="0"/>
            <a:ext cx="278650" cy="5259874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p8"/>
          <p:cNvSpPr/>
          <p:nvPr/>
        </p:nvSpPr>
        <p:spPr>
          <a:xfrm>
            <a:off x="693682" y="1581264"/>
            <a:ext cx="7756635" cy="25545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 qualitative method when you want to know </a:t>
            </a:r>
            <a:r>
              <a:rPr b="1" i="0" lang="en-GB" sz="17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how people feel and what they think. </a:t>
            </a:r>
            <a:r>
              <a:rPr b="1" i="0" lang="en-GB" sz="1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You don’t need to know how many people think or feel this way.</a:t>
            </a:r>
            <a:endParaRPr sz="1500"/>
          </a:p>
          <a:p>
            <a:pPr indent="-1841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Char char="•"/>
            </a:pPr>
            <a:r>
              <a:rPr b="0" i="0" lang="en-GB" sz="1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Not based on numbers</a:t>
            </a:r>
            <a:endParaRPr sz="1500"/>
          </a:p>
          <a:p>
            <a:pPr indent="-29210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Char char="•"/>
            </a:pPr>
            <a:r>
              <a:rPr b="0" i="0" lang="en-GB" sz="1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Generally use interviews, focus groups discussions and observations</a:t>
            </a:r>
            <a:endParaRPr sz="1500"/>
          </a:p>
          <a:p>
            <a:pPr indent="-29210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Char char="•"/>
            </a:pPr>
            <a:r>
              <a:rPr lang="en-GB" sz="1700"/>
              <a:t>More </a:t>
            </a:r>
            <a:r>
              <a:rPr b="0" i="0" lang="en-GB" sz="1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xploratory</a:t>
            </a:r>
            <a:r>
              <a:rPr lang="en-GB" sz="1700"/>
              <a:t> (e.g. </a:t>
            </a:r>
            <a:r>
              <a:rPr b="0" i="0" lang="en-GB" sz="1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looking at factors such as social/cultural expectations, gender roles, ethnic and religious implications and individual feelings)</a:t>
            </a:r>
            <a:endParaRPr sz="1500"/>
          </a:p>
          <a:p>
            <a:pPr indent="-29210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Char char="•"/>
            </a:pPr>
            <a:r>
              <a:rPr b="0" i="0" lang="en-GB" sz="1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Usually uses a smaller sample size than quantitative approaches</a:t>
            </a:r>
            <a:endParaRPr sz="1500"/>
          </a:p>
          <a:p>
            <a:pPr indent="-29210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Char char="•"/>
            </a:pPr>
            <a:r>
              <a:rPr b="0" i="0" lang="en-GB" sz="1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Provide data that are usually rich and detailed, offering many ideas and concepts to inform your program </a:t>
            </a:r>
            <a:endParaRPr b="0" i="0" sz="1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8" name="Google Shape;128;p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340383" y="216326"/>
            <a:ext cx="1222974" cy="12086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7"/>
          <p:cNvSpPr/>
          <p:nvPr/>
        </p:nvSpPr>
        <p:spPr>
          <a:xfrm>
            <a:off x="152400" y="152400"/>
            <a:ext cx="6900" cy="219987"/>
          </a:xfrm>
          <a:prstGeom prst="rect">
            <a:avLst/>
          </a:prstGeom>
          <a:noFill/>
          <a:ln>
            <a:noFill/>
          </a:ln>
        </p:spPr>
      </p:sp>
      <p:sp>
        <p:nvSpPr>
          <p:cNvPr id="134" name="Google Shape;134;p7"/>
          <p:cNvSpPr txBox="1"/>
          <p:nvPr/>
        </p:nvSpPr>
        <p:spPr>
          <a:xfrm>
            <a:off x="431050" y="216326"/>
            <a:ext cx="7310870" cy="60013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b="1" i="0" lang="en-GB" sz="2700" u="none" cap="none" strike="noStrike">
                <a:solidFill>
                  <a:srgbClr val="004B53"/>
                </a:solidFill>
                <a:latin typeface="Arial"/>
                <a:ea typeface="Arial"/>
                <a:cs typeface="Arial"/>
                <a:sym typeface="Arial"/>
              </a:rPr>
              <a:t>Qualitative approaches…</a:t>
            </a:r>
            <a:endParaRPr b="1" i="0" sz="1400" u="none" cap="none" strike="noStrike">
              <a:solidFill>
                <a:srgbClr val="004B5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7"/>
          <p:cNvSpPr/>
          <p:nvPr/>
        </p:nvSpPr>
        <p:spPr>
          <a:xfrm>
            <a:off x="-1261241" y="1431485"/>
            <a:ext cx="129915" cy="6889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7"/>
          <p:cNvSpPr txBox="1"/>
          <p:nvPr/>
        </p:nvSpPr>
        <p:spPr>
          <a:xfrm>
            <a:off x="6155690" y="6751955"/>
            <a:ext cx="914400" cy="88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/>
          </a:p>
        </p:txBody>
      </p:sp>
      <p:sp>
        <p:nvSpPr>
          <p:cNvPr id="137" name="Google Shape;137;p7"/>
          <p:cNvSpPr/>
          <p:nvPr/>
        </p:nvSpPr>
        <p:spPr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7"/>
          <p:cNvSpPr/>
          <p:nvPr/>
        </p:nvSpPr>
        <p:spPr>
          <a:xfrm>
            <a:off x="457200" y="914400"/>
            <a:ext cx="0" cy="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" name="Google Shape;139;p7"/>
          <p:cNvPicPr preferRelativeResize="0"/>
          <p:nvPr/>
        </p:nvPicPr>
        <p:blipFill rotWithShape="1">
          <a:blip r:embed="rId3">
            <a:alphaModFix/>
          </a:blip>
          <a:srcRect b="-1142" l="0" r="-20" t="0"/>
          <a:stretch/>
        </p:blipFill>
        <p:spPr>
          <a:xfrm>
            <a:off x="-57550" y="0"/>
            <a:ext cx="278650" cy="525987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40" name="Google Shape;140;p7"/>
          <p:cNvGrpSpPr/>
          <p:nvPr/>
        </p:nvGrpSpPr>
        <p:grpSpPr>
          <a:xfrm>
            <a:off x="603250" y="1032775"/>
            <a:ext cx="8205257" cy="4112301"/>
            <a:chOff x="1" y="0"/>
            <a:chExt cx="6120129" cy="4112301"/>
          </a:xfrm>
        </p:grpSpPr>
        <p:sp>
          <p:nvSpPr>
            <p:cNvPr id="141" name="Google Shape;141;p7"/>
            <p:cNvSpPr/>
            <p:nvPr/>
          </p:nvSpPr>
          <p:spPr>
            <a:xfrm>
              <a:off x="765016" y="0"/>
              <a:ext cx="4590097" cy="4112301"/>
            </a:xfrm>
            <a:prstGeom prst="round2DiagRect">
              <a:avLst>
                <a:gd fmla="val 0" name="adj1"/>
                <a:gd fmla="val 16670" name="adj2"/>
              </a:avLst>
            </a:prstGeom>
            <a:solidFill>
              <a:schemeClr val="lt1"/>
            </a:solidFill>
            <a:ln cap="flat" cmpd="sng" w="254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142" name="Google Shape;142;p7"/>
            <p:cNvCxnSpPr/>
            <p:nvPr/>
          </p:nvCxnSpPr>
          <p:spPr>
            <a:xfrm>
              <a:off x="3060064" y="1083751"/>
              <a:ext cx="612" cy="1944798"/>
            </a:xfrm>
            <a:prstGeom prst="straightConnector1">
              <a:avLst/>
            </a:prstGeom>
            <a:solidFill>
              <a:schemeClr val="dk1"/>
            </a:solidFill>
            <a:ln cap="flat" cmpd="sng" w="254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143" name="Google Shape;143;p7"/>
            <p:cNvSpPr/>
            <p:nvPr/>
          </p:nvSpPr>
          <p:spPr>
            <a:xfrm>
              <a:off x="949784" y="84882"/>
              <a:ext cx="1989042" cy="30245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4" name="Google Shape;144;p7"/>
            <p:cNvSpPr txBox="1"/>
            <p:nvPr/>
          </p:nvSpPr>
          <p:spPr>
            <a:xfrm>
              <a:off x="949784" y="84873"/>
              <a:ext cx="1989000" cy="3898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8100" lIns="38100" spcFirstLastPara="1" rIns="38100" wrap="square" tIns="381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b="0" i="0" lang="en-GB" sz="1100" u="none" cap="none" strike="noStrike">
                  <a:solidFill>
                    <a:srgbClr val="000000"/>
                  </a:solidFill>
                  <a:latin typeface="Open Sans"/>
                  <a:ea typeface="Open Sans"/>
                  <a:cs typeface="Open Sans"/>
                  <a:sym typeface="Open Sans"/>
                </a:rPr>
                <a:t>Rich and detailed information about affected populations and the impact of the emergency</a:t>
              </a:r>
              <a:endParaRPr sz="1500"/>
            </a:p>
            <a:p>
              <a:pPr indent="0" lvl="0" marL="0" marR="0" rtl="0" algn="l">
                <a:lnSpc>
                  <a:spcPct val="90000"/>
                </a:lnSpc>
                <a:spcBef>
                  <a:spcPts val="35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b="0" i="0" lang="en-GB" sz="1100" u="none" cap="none" strike="noStrike">
                  <a:solidFill>
                    <a:srgbClr val="000000"/>
                  </a:solidFill>
                  <a:latin typeface="Open Sans"/>
                  <a:ea typeface="Open Sans"/>
                  <a:cs typeface="Open Sans"/>
                  <a:sym typeface="Open Sans"/>
                </a:rPr>
                <a:t> </a:t>
              </a:r>
              <a:endParaRPr sz="1500"/>
            </a:p>
            <a:p>
              <a:pPr indent="0" lvl="0" marL="0" marR="0" rtl="0" algn="l">
                <a:lnSpc>
                  <a:spcPct val="90000"/>
                </a:lnSpc>
                <a:spcBef>
                  <a:spcPts val="35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b="0" i="0" lang="en-GB" sz="1100" u="none" cap="none" strike="noStrike">
                  <a:solidFill>
                    <a:srgbClr val="000000"/>
                  </a:solidFill>
                  <a:latin typeface="Open Sans"/>
                  <a:ea typeface="Open Sans"/>
                  <a:cs typeface="Open Sans"/>
                  <a:sym typeface="Open Sans"/>
                </a:rPr>
                <a:t>Perspectives of specific social and cultural contexts (i.e. the human voice of the disaster)</a:t>
              </a:r>
              <a:endParaRPr sz="1500"/>
            </a:p>
            <a:p>
              <a:pPr indent="0" lvl="0" marL="0" marR="0" rtl="0" algn="l">
                <a:lnSpc>
                  <a:spcPct val="90000"/>
                </a:lnSpc>
                <a:spcBef>
                  <a:spcPts val="35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b="0" i="0" lang="en-GB" sz="1100" u="none" cap="none" strike="noStrike">
                  <a:solidFill>
                    <a:srgbClr val="000000"/>
                  </a:solidFill>
                  <a:latin typeface="Open Sans"/>
                  <a:ea typeface="Open Sans"/>
                  <a:cs typeface="Open Sans"/>
                  <a:sym typeface="Open Sans"/>
                </a:rPr>
                <a:t> </a:t>
              </a:r>
              <a:endParaRPr sz="1500"/>
            </a:p>
            <a:p>
              <a:pPr indent="0" lvl="0" marL="0" marR="0" rtl="0" algn="l">
                <a:lnSpc>
                  <a:spcPct val="90000"/>
                </a:lnSpc>
                <a:spcBef>
                  <a:spcPts val="35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b="0" i="0" lang="en-GB" sz="1100" u="none" cap="none" strike="noStrike">
                  <a:solidFill>
                    <a:srgbClr val="000000"/>
                  </a:solidFill>
                  <a:latin typeface="Open Sans"/>
                  <a:ea typeface="Open Sans"/>
                  <a:cs typeface="Open Sans"/>
                  <a:sym typeface="Open Sans"/>
                </a:rPr>
                <a:t>Opportunity for more active participation in the research process and community engagement</a:t>
              </a:r>
              <a:endParaRPr sz="1500"/>
            </a:p>
            <a:p>
              <a:pPr indent="0" lvl="0" marL="0" marR="0" rtl="0" algn="l">
                <a:lnSpc>
                  <a:spcPct val="90000"/>
                </a:lnSpc>
                <a:spcBef>
                  <a:spcPts val="35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0" i="0" sz="11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endParaRPr>
            </a:p>
            <a:p>
              <a:pPr indent="0" lvl="0" marL="0" marR="0" rtl="0" algn="l">
                <a:lnSpc>
                  <a:spcPct val="90000"/>
                </a:lnSpc>
                <a:spcBef>
                  <a:spcPts val="35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b="0" i="0" lang="en-GB" sz="1100" u="none" cap="none" strike="noStrike">
                  <a:solidFill>
                    <a:srgbClr val="000000"/>
                  </a:solidFill>
                  <a:latin typeface="Open Sans"/>
                  <a:ea typeface="Open Sans"/>
                  <a:cs typeface="Open Sans"/>
                  <a:sym typeface="Open Sans"/>
                </a:rPr>
                <a:t>Flexible and open tools means that the focus of research can be adjusted if appropriate</a:t>
              </a:r>
              <a:endParaRPr sz="1500"/>
            </a:p>
            <a:p>
              <a:pPr indent="0" lvl="0" marL="0" marR="0" rtl="0" algn="l">
                <a:lnSpc>
                  <a:spcPct val="90000"/>
                </a:lnSpc>
                <a:spcBef>
                  <a:spcPts val="35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0" i="0" sz="11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endParaRPr>
            </a:p>
            <a:p>
              <a:pPr indent="0" lvl="0" marL="0" marR="0" rtl="0" algn="l">
                <a:lnSpc>
                  <a:spcPct val="90000"/>
                </a:lnSpc>
                <a:spcBef>
                  <a:spcPts val="35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b="0" i="0" lang="en-GB" sz="1100" u="none" cap="none" strike="noStrike">
                  <a:solidFill>
                    <a:srgbClr val="000000"/>
                  </a:solidFill>
                  <a:latin typeface="Open Sans"/>
                  <a:ea typeface="Open Sans"/>
                  <a:cs typeface="Open Sans"/>
                  <a:sym typeface="Open Sans"/>
                </a:rPr>
                <a:t>A data collection process which requires limited numbers of respondents </a:t>
              </a:r>
              <a:endParaRPr sz="1500"/>
            </a:p>
            <a:p>
              <a:pPr indent="0" lvl="0" marL="0" marR="0" rtl="0" algn="l">
                <a:lnSpc>
                  <a:spcPct val="90000"/>
                </a:lnSpc>
                <a:spcBef>
                  <a:spcPts val="35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0" i="0" sz="11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endParaRPr>
            </a:p>
            <a:p>
              <a:pPr indent="0" lvl="0" marL="0" marR="0" rtl="0" algn="l">
                <a:lnSpc>
                  <a:spcPct val="90000"/>
                </a:lnSpc>
                <a:spcBef>
                  <a:spcPts val="35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b="0" i="0" lang="en-GB" sz="1100" u="none" cap="none" strike="noStrike">
                  <a:solidFill>
                    <a:srgbClr val="000000"/>
                  </a:solidFill>
                  <a:latin typeface="Open Sans"/>
                  <a:ea typeface="Open Sans"/>
                  <a:cs typeface="Open Sans"/>
                  <a:sym typeface="Open Sans"/>
                </a:rPr>
                <a:t>A data collection process which can be carried out with limited resource</a:t>
              </a:r>
              <a:r>
                <a:rPr lang="en-GB" sz="1100">
                  <a:latin typeface="Open Sans"/>
                  <a:ea typeface="Open Sans"/>
                  <a:cs typeface="Open Sans"/>
                  <a:sym typeface="Open Sans"/>
                </a:rPr>
                <a:t>s</a:t>
              </a:r>
              <a:r>
                <a:rPr b="0" i="0" lang="en-GB" sz="1100" u="none" cap="none" strike="noStrike">
                  <a:solidFill>
                    <a:srgbClr val="000000"/>
                  </a:solidFill>
                  <a:latin typeface="Open Sans"/>
                  <a:ea typeface="Open Sans"/>
                  <a:cs typeface="Open Sans"/>
                  <a:sym typeface="Open Sans"/>
                </a:rPr>
                <a:t> </a:t>
              </a:r>
              <a:endParaRPr sz="1500"/>
            </a:p>
          </p:txBody>
        </p:sp>
        <p:sp>
          <p:nvSpPr>
            <p:cNvPr id="145" name="Google Shape;145;p7"/>
            <p:cNvSpPr/>
            <p:nvPr/>
          </p:nvSpPr>
          <p:spPr>
            <a:xfrm>
              <a:off x="3217722" y="186387"/>
              <a:ext cx="2130900" cy="327871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6" name="Google Shape;146;p7"/>
            <p:cNvSpPr txBox="1"/>
            <p:nvPr/>
          </p:nvSpPr>
          <p:spPr>
            <a:xfrm>
              <a:off x="3141513" y="84875"/>
              <a:ext cx="2130900" cy="400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8100" lIns="38100" spcFirstLastPara="1" rIns="38100" wrap="square" tIns="381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b="0" i="0" lang="en-GB" sz="12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Results in data which the accuracy of the data cannot be objectively checked</a:t>
              </a:r>
              <a:endParaRPr sz="1600"/>
            </a:p>
            <a:p>
              <a:pPr indent="0" lvl="0" marL="0" marR="0" rtl="0" algn="l">
                <a:lnSpc>
                  <a:spcPct val="90000"/>
                </a:lnSpc>
                <a:spcBef>
                  <a:spcPts val="35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l">
                <a:lnSpc>
                  <a:spcPct val="90000"/>
                </a:lnSpc>
                <a:spcBef>
                  <a:spcPts val="35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b="0" i="0" lang="en-GB" sz="12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May require a more labour intensive analysis process (categorisation, recoding, etc.) </a:t>
              </a:r>
              <a:endParaRPr sz="1600"/>
            </a:p>
            <a:p>
              <a:pPr indent="0" lvl="0" marL="0" marR="0" rtl="0" algn="l">
                <a:lnSpc>
                  <a:spcPct val="90000"/>
                </a:lnSpc>
                <a:spcBef>
                  <a:spcPts val="35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l">
                <a:lnSpc>
                  <a:spcPct val="90000"/>
                </a:lnSpc>
                <a:spcBef>
                  <a:spcPts val="35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b="0" i="0" lang="en-GB" sz="12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Needs skilled interviewers to successfully carry out the primary data collection activities</a:t>
              </a:r>
              <a:endParaRPr sz="1600"/>
            </a:p>
            <a:p>
              <a:pPr indent="0" lvl="0" marL="0" marR="0" rtl="0" algn="l">
                <a:lnSpc>
                  <a:spcPct val="90000"/>
                </a:lnSpc>
                <a:spcBef>
                  <a:spcPts val="35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l">
                <a:lnSpc>
                  <a:spcPct val="90000"/>
                </a:lnSpc>
                <a:spcBef>
                  <a:spcPts val="35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b="0" i="0" lang="en-GB" sz="12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Requires a detailed dissemination and visualisation plan (data is text and words not percentages and graphs)</a:t>
              </a:r>
              <a:endParaRPr sz="1600"/>
            </a:p>
            <a:p>
              <a:pPr indent="0" lvl="0" marL="0" marR="0" rtl="0" algn="l">
                <a:lnSpc>
                  <a:spcPct val="90000"/>
                </a:lnSpc>
                <a:spcBef>
                  <a:spcPts val="35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l">
                <a:lnSpc>
                  <a:spcPct val="90000"/>
                </a:lnSpc>
                <a:spcBef>
                  <a:spcPts val="35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b="0" i="0" lang="en-GB" sz="12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Data does not as easily translate (as numbers) into PowerPoint presentation</a:t>
              </a:r>
              <a:endParaRPr sz="1600"/>
            </a:p>
            <a:p>
              <a:pPr indent="0" lvl="0" marL="0" marR="0" rtl="0" algn="l">
                <a:lnSpc>
                  <a:spcPct val="90000"/>
                </a:lnSpc>
                <a:spcBef>
                  <a:spcPts val="35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l">
                <a:lnSpc>
                  <a:spcPct val="90000"/>
                </a:lnSpc>
                <a:spcBef>
                  <a:spcPts val="35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b="0" i="0" lang="en-GB" sz="12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Potentially more time intensive for recipients of this information to take in detailed findings</a:t>
              </a:r>
              <a:endParaRPr sz="1600"/>
            </a:p>
          </p:txBody>
        </p:sp>
        <p:sp>
          <p:nvSpPr>
            <p:cNvPr id="147" name="Google Shape;147;p7"/>
            <p:cNvSpPr/>
            <p:nvPr/>
          </p:nvSpPr>
          <p:spPr>
            <a:xfrm rot="-5400000">
              <a:off x="-963890" y="1150043"/>
              <a:ext cx="2692797" cy="765016"/>
            </a:xfrm>
            <a:prstGeom prst="rightArrow">
              <a:avLst>
                <a:gd fmla="val 49830" name="adj1"/>
                <a:gd fmla="val 60660" name="adj2"/>
              </a:avLst>
            </a:prstGeom>
            <a:solidFill>
              <a:srgbClr val="CACACA"/>
            </a:solidFill>
            <a:ln cap="flat" cmpd="sng" w="254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8" name="Google Shape;148;p7"/>
            <p:cNvSpPr txBox="1"/>
            <p:nvPr/>
          </p:nvSpPr>
          <p:spPr>
            <a:xfrm rot="-5400000">
              <a:off x="-848270" y="1457567"/>
              <a:ext cx="2461557" cy="38120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4750" lIns="64750" spcFirstLastPara="1" rIns="64750" wrap="square" tIns="64750">
              <a:noAutofit/>
            </a:bodyPr>
            <a:lstStyle/>
            <a:p>
              <a:pPr indent="0" lvl="0" marL="0" marR="0" rtl="0" algn="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b="0" i="0" lang="en-GB" sz="17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Strengths</a:t>
              </a:r>
              <a:endParaRPr/>
            </a:p>
          </p:txBody>
        </p:sp>
        <p:sp>
          <p:nvSpPr>
            <p:cNvPr id="149" name="Google Shape;149;p7"/>
            <p:cNvSpPr/>
            <p:nvPr/>
          </p:nvSpPr>
          <p:spPr>
            <a:xfrm rot="5400000">
              <a:off x="4391223" y="2197242"/>
              <a:ext cx="2692797" cy="765016"/>
            </a:xfrm>
            <a:prstGeom prst="rightArrow">
              <a:avLst>
                <a:gd fmla="val 49830" name="adj1"/>
                <a:gd fmla="val 60660" name="adj2"/>
              </a:avLst>
            </a:prstGeom>
            <a:solidFill>
              <a:srgbClr val="CACACA"/>
            </a:solidFill>
            <a:ln cap="flat" cmpd="sng" w="254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0" name="Google Shape;150;p7"/>
            <p:cNvSpPr txBox="1"/>
            <p:nvPr/>
          </p:nvSpPr>
          <p:spPr>
            <a:xfrm rot="5400000">
              <a:off x="4506843" y="2273526"/>
              <a:ext cx="2461557" cy="38120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4750" lIns="64750" spcFirstLastPara="1" rIns="64750" wrap="square" tIns="64750">
              <a:noAutofit/>
            </a:bodyPr>
            <a:lstStyle/>
            <a:p>
              <a:pPr indent="0" lvl="0" marL="0" marR="0" rtl="0" algn="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b="0" i="0" lang="en-GB" sz="1700" u="none" cap="none" strike="noStrike">
                  <a:solidFill>
                    <a:srgbClr val="000000"/>
                  </a:solidFill>
                  <a:latin typeface="Open Sans"/>
                  <a:ea typeface="Open Sans"/>
                  <a:cs typeface="Open Sans"/>
                  <a:sym typeface="Open Sans"/>
                </a:rPr>
                <a:t>Weaknesses </a:t>
              </a:r>
              <a:endParaRPr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1"/>
          <p:cNvSpPr/>
          <p:nvPr/>
        </p:nvSpPr>
        <p:spPr>
          <a:xfrm>
            <a:off x="152400" y="152400"/>
            <a:ext cx="6900" cy="219987"/>
          </a:xfrm>
          <a:prstGeom prst="rect">
            <a:avLst/>
          </a:prstGeom>
          <a:noFill/>
          <a:ln>
            <a:noFill/>
          </a:ln>
        </p:spPr>
      </p:sp>
      <p:sp>
        <p:nvSpPr>
          <p:cNvPr id="156" name="Google Shape;156;p11"/>
          <p:cNvSpPr txBox="1"/>
          <p:nvPr/>
        </p:nvSpPr>
        <p:spPr>
          <a:xfrm>
            <a:off x="431050" y="216326"/>
            <a:ext cx="7310870" cy="101563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b="1" i="0" lang="en-GB" sz="2700" u="none" cap="none" strike="noStrike">
                <a:solidFill>
                  <a:srgbClr val="004B53"/>
                </a:solidFill>
                <a:latin typeface="Arial"/>
                <a:ea typeface="Arial"/>
                <a:cs typeface="Arial"/>
                <a:sym typeface="Arial"/>
              </a:rPr>
              <a:t>Why are quantitative approaches important?</a:t>
            </a:r>
            <a:endParaRPr b="1" i="0" sz="1400" u="none" cap="none" strike="noStrike">
              <a:solidFill>
                <a:srgbClr val="004B5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11"/>
          <p:cNvSpPr/>
          <p:nvPr/>
        </p:nvSpPr>
        <p:spPr>
          <a:xfrm>
            <a:off x="-1261241" y="1431485"/>
            <a:ext cx="129915" cy="6889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11"/>
          <p:cNvSpPr/>
          <p:nvPr/>
        </p:nvSpPr>
        <p:spPr>
          <a:xfrm>
            <a:off x="638599" y="1614274"/>
            <a:ext cx="7866802" cy="20313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b="0" i="0" lang="en-GB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Allow a sharper focus on specific questions</a:t>
            </a:r>
            <a:endParaRPr/>
          </a:p>
          <a:p>
            <a:pPr indent="-1714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b="0" i="0" lang="en-GB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Can provide findings which are widely applicable</a:t>
            </a:r>
            <a:endParaRPr/>
          </a:p>
          <a:p>
            <a:pPr indent="-1714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b="0" i="0" lang="en-GB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Allows for the comparison of data between different communities within different locations</a:t>
            </a:r>
            <a:endParaRPr/>
          </a:p>
        </p:txBody>
      </p:sp>
      <p:sp>
        <p:nvSpPr>
          <p:cNvPr id="159" name="Google Shape;159;p11"/>
          <p:cNvSpPr txBox="1"/>
          <p:nvPr/>
        </p:nvSpPr>
        <p:spPr>
          <a:xfrm>
            <a:off x="6155690" y="6751955"/>
            <a:ext cx="914400" cy="88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/>
          </a:p>
        </p:txBody>
      </p:sp>
      <p:sp>
        <p:nvSpPr>
          <p:cNvPr id="160" name="Google Shape;160;p11"/>
          <p:cNvSpPr/>
          <p:nvPr/>
        </p:nvSpPr>
        <p:spPr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Google Shape;161;p11"/>
          <p:cNvSpPr/>
          <p:nvPr/>
        </p:nvSpPr>
        <p:spPr>
          <a:xfrm>
            <a:off x="457200" y="914400"/>
            <a:ext cx="0" cy="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2" name="Google Shape;162;p11"/>
          <p:cNvPicPr preferRelativeResize="0"/>
          <p:nvPr/>
        </p:nvPicPr>
        <p:blipFill rotWithShape="1">
          <a:blip r:embed="rId3">
            <a:alphaModFix/>
          </a:blip>
          <a:srcRect b="-1142" l="0" r="-20" t="0"/>
          <a:stretch/>
        </p:blipFill>
        <p:spPr>
          <a:xfrm>
            <a:off x="-57550" y="0"/>
            <a:ext cx="278650" cy="52598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" name="Google Shape;163;p1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865691" y="1168824"/>
            <a:ext cx="1577269" cy="161631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0"/>
          <p:cNvSpPr/>
          <p:nvPr/>
        </p:nvSpPr>
        <p:spPr>
          <a:xfrm>
            <a:off x="152400" y="152400"/>
            <a:ext cx="6900" cy="219987"/>
          </a:xfrm>
          <a:prstGeom prst="rect">
            <a:avLst/>
          </a:prstGeom>
          <a:noFill/>
          <a:ln>
            <a:noFill/>
          </a:ln>
        </p:spPr>
      </p:sp>
      <p:sp>
        <p:nvSpPr>
          <p:cNvPr id="169" name="Google Shape;169;p10"/>
          <p:cNvSpPr txBox="1"/>
          <p:nvPr/>
        </p:nvSpPr>
        <p:spPr>
          <a:xfrm>
            <a:off x="431050" y="216326"/>
            <a:ext cx="7310870" cy="60013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b="1" i="0" lang="en-GB" sz="2700" u="none" cap="none" strike="noStrike">
                <a:solidFill>
                  <a:srgbClr val="004B53"/>
                </a:solidFill>
                <a:latin typeface="Arial"/>
                <a:ea typeface="Arial"/>
                <a:cs typeface="Arial"/>
                <a:sym typeface="Arial"/>
              </a:rPr>
              <a:t>Why are qualitative approaches important?</a:t>
            </a:r>
            <a:endParaRPr b="1" i="0" sz="1400" u="none" cap="none" strike="noStrike">
              <a:solidFill>
                <a:srgbClr val="004B5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10"/>
          <p:cNvSpPr/>
          <p:nvPr/>
        </p:nvSpPr>
        <p:spPr>
          <a:xfrm>
            <a:off x="-1261241" y="1431485"/>
            <a:ext cx="129915" cy="6889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10"/>
          <p:cNvSpPr/>
          <p:nvPr/>
        </p:nvSpPr>
        <p:spPr>
          <a:xfrm>
            <a:off x="638599" y="970219"/>
            <a:ext cx="7866802" cy="39703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b="0" i="0" lang="en-GB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Allow an understanding of why and how affected people and communities cope with and are impacted by an emergency </a:t>
            </a:r>
            <a:endParaRPr/>
          </a:p>
          <a:p>
            <a:pPr indent="-1714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b="0" i="0" lang="en-GB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Give us an opportunity to listen to people</a:t>
            </a:r>
            <a:endParaRPr/>
          </a:p>
          <a:p>
            <a:pPr indent="-1714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b="0" i="0" lang="en-GB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Help to start a dialogue/conversation with people affected by an emergency situation</a:t>
            </a:r>
            <a:endParaRPr/>
          </a:p>
          <a:p>
            <a:pPr indent="-1714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b="0" i="0" lang="en-GB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Can help to build relationships, acceptance and trust among the crisis affected population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b="0" i="0" lang="en-GB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Better able to identify local resilience mechanisms for responding to crisis which can be supported</a:t>
            </a:r>
            <a:endParaRPr/>
          </a:p>
        </p:txBody>
      </p:sp>
      <p:sp>
        <p:nvSpPr>
          <p:cNvPr id="172" name="Google Shape;172;p10"/>
          <p:cNvSpPr txBox="1"/>
          <p:nvPr/>
        </p:nvSpPr>
        <p:spPr>
          <a:xfrm>
            <a:off x="6155690" y="6751955"/>
            <a:ext cx="914400" cy="88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/>
          </a:p>
        </p:txBody>
      </p:sp>
      <p:sp>
        <p:nvSpPr>
          <p:cNvPr id="173" name="Google Shape;173;p10"/>
          <p:cNvSpPr/>
          <p:nvPr/>
        </p:nvSpPr>
        <p:spPr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Google Shape;174;p10"/>
          <p:cNvSpPr/>
          <p:nvPr/>
        </p:nvSpPr>
        <p:spPr>
          <a:xfrm>
            <a:off x="457200" y="914400"/>
            <a:ext cx="0" cy="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5" name="Google Shape;175;p10"/>
          <p:cNvPicPr preferRelativeResize="0"/>
          <p:nvPr/>
        </p:nvPicPr>
        <p:blipFill rotWithShape="1">
          <a:blip r:embed="rId3">
            <a:alphaModFix/>
          </a:blip>
          <a:srcRect b="-1142" l="0" r="-20" t="0"/>
          <a:stretch/>
        </p:blipFill>
        <p:spPr>
          <a:xfrm>
            <a:off x="-57550" y="0"/>
            <a:ext cx="278650" cy="52598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76" name="Google Shape;176;p1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447678" y="1302026"/>
            <a:ext cx="1475222" cy="145793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