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V4LwdFf/oQ1PvuOfcyG/3g2Sj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affected (vulnerable) populations</a:t>
            </a:r>
            <a:endParaRPr/>
          </a:p>
        </p:txBody>
      </p:sp>
      <p:sp>
        <p:nvSpPr>
          <p:cNvPr id="203" name="Google Shape;20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 line workers</a:t>
            </a:r>
            <a:endParaRPr/>
          </a:p>
        </p:txBody>
      </p:sp>
      <p:sp>
        <p:nvSpPr>
          <p:cNvPr id="211" name="Google Shape;21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4956452d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4956452d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e4956452d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360714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ct val="100000"/>
              <a:buFont typeface="Calibri"/>
              <a:buNone/>
            </a:pPr>
            <a:r>
              <a:rPr lang="en-US" sz="54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Introduction to Rapid Qualitative Assessments (RQAs)</a:t>
            </a:r>
            <a:br>
              <a:rPr lang="en-US" sz="54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54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Why? How? Who?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Why look at available data?</a:t>
            </a:r>
            <a:endParaRPr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6258755" y="1825625"/>
            <a:ext cx="571722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understand the main threats and the effect of certain events faced by population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draft policies and programs responding to the needs of these target populations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It´s a crucial step before determining the direction of your assessment</a:t>
            </a:r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11" y="1926453"/>
            <a:ext cx="4996236" cy="3932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838200" y="39410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What are some routinely collected data for cholera response that you can look at to get started? For drought response?</a:t>
            </a: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838200" y="2153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operational guidelines, plans or policies that should be consulted?</a:t>
            </a: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838200" y="365125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information is </a:t>
            </a:r>
            <a:r>
              <a:rPr b="1"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available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you?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838200" y="1520824"/>
            <a:ext cx="1102868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Use of available data</a:t>
            </a:r>
            <a:r>
              <a:rPr lang="en-US"/>
              <a:t>, use of available data, use of available data (secondary data analysis, documentary analysis, etc.)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Your </a:t>
            </a:r>
            <a:r>
              <a:rPr i="1" lang="en-US"/>
              <a:t>qualitative toolkit </a:t>
            </a:r>
            <a:r>
              <a:rPr lang="en-US"/>
              <a:t>can/should include interviews, observations and focus group discussions (this will complement surveys, mapping, etc. which may be deployed by your/other responding agencies)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Form your </a:t>
            </a:r>
            <a:r>
              <a:rPr i="1" lang="en-US"/>
              <a:t>research team</a:t>
            </a:r>
            <a:r>
              <a:rPr lang="en-US"/>
              <a:t>…collect additional data needed, analyze, disseminate findings at regular intervals (and repeat)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7" name="Google Shape;16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How (Methods)</a:t>
            </a:r>
            <a:endParaRPr/>
          </a:p>
        </p:txBody>
      </p:sp>
      <p:cxnSp>
        <p:nvCxnSpPr>
          <p:cNvPr id="168" name="Google Shape;168;p12"/>
          <p:cNvCxnSpPr/>
          <p:nvPr/>
        </p:nvCxnSpPr>
        <p:spPr>
          <a:xfrm>
            <a:off x="1830832" y="3245836"/>
            <a:ext cx="2523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12"/>
          <p:cNvCxnSpPr/>
          <p:nvPr/>
        </p:nvCxnSpPr>
        <p:spPr>
          <a:xfrm>
            <a:off x="1193003" y="1916114"/>
            <a:ext cx="294403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2"/>
          <p:cNvCxnSpPr/>
          <p:nvPr/>
        </p:nvCxnSpPr>
        <p:spPr>
          <a:xfrm>
            <a:off x="2745232" y="4811084"/>
            <a:ext cx="1981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5976425" y="191667"/>
            <a:ext cx="64038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What do we mean by ‘rapid’?</a:t>
            </a:r>
            <a:endParaRPr/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6425" y="1708896"/>
            <a:ext cx="5956495" cy="448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84" y="0"/>
            <a:ext cx="5079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/>
          <p:nvPr/>
        </p:nvSpPr>
        <p:spPr>
          <a:xfrm>
            <a:off x="2442500" y="702850"/>
            <a:ext cx="549300" cy="5731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Guiding questions</a:t>
            </a:r>
            <a:endParaRPr/>
          </a:p>
        </p:txBody>
      </p:sp>
      <p:sp>
        <p:nvSpPr>
          <p:cNvPr id="186" name="Google Shape;186;p14"/>
          <p:cNvSpPr txBox="1"/>
          <p:nvPr>
            <p:ph idx="1" type="body"/>
          </p:nvPr>
        </p:nvSpPr>
        <p:spPr>
          <a:xfrm>
            <a:off x="587828" y="1571664"/>
            <a:ext cx="1101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1. Why utilize rapid qualitative methods? What questions </a:t>
            </a:r>
            <a:r>
              <a:rPr lang="en-US" sz="2600" u="sng"/>
              <a:t>need to</a:t>
            </a:r>
            <a:r>
              <a:rPr lang="en-US" sz="2600"/>
              <a:t> be addressed for </a:t>
            </a:r>
            <a:r>
              <a:rPr lang="en-US" sz="2600" u="sng"/>
              <a:t>this emergency response</a:t>
            </a:r>
            <a:r>
              <a:rPr lang="en-US" sz="2600"/>
              <a:t>? Who/what organizations </a:t>
            </a:r>
            <a:r>
              <a:rPr lang="en-US" sz="2600" u="sng"/>
              <a:t>need to </a:t>
            </a:r>
            <a:r>
              <a:rPr lang="en-US" sz="2600"/>
              <a:t>have this information?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US" sz="2600"/>
              <a:t>2. How (and how fast) can a rapid qualitative assessment (RQA) be conducted?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3. Who is the ‘population’ of concern that rapid qualitative methods should address?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587825" y="4367825"/>
            <a:ext cx="11604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Use of available data. Use of qualitative ‘toolkit’. Use of research teams (e.g. include core partners based on operational focus, experience, expertise). Can be conducted in a matter of days.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4386617" y="26170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Guiding questions</a:t>
            </a:r>
            <a:endParaRPr/>
          </a:p>
        </p:txBody>
      </p:sp>
      <p:sp>
        <p:nvSpPr>
          <p:cNvPr id="199" name="Google Shape;199;p16"/>
          <p:cNvSpPr txBox="1"/>
          <p:nvPr>
            <p:ph idx="1" type="body"/>
          </p:nvPr>
        </p:nvSpPr>
        <p:spPr>
          <a:xfrm>
            <a:off x="587828" y="1571664"/>
            <a:ext cx="110163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917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5"/>
              <a:buChar char="•"/>
            </a:pPr>
            <a:r>
              <a:rPr lang="en-US" sz="2605"/>
              <a:t>1. Why utilize rapid qualitative methods? What questions </a:t>
            </a:r>
            <a:r>
              <a:rPr lang="en-US" sz="2605" u="sng"/>
              <a:t>need to</a:t>
            </a:r>
            <a:r>
              <a:rPr lang="en-US" sz="2605"/>
              <a:t> be addressed for </a:t>
            </a:r>
            <a:r>
              <a:rPr lang="en-US" sz="2605" u="sng"/>
              <a:t>this emergency response</a:t>
            </a:r>
            <a:r>
              <a:rPr lang="en-US" sz="2605"/>
              <a:t>? Who/what organizations </a:t>
            </a:r>
            <a:r>
              <a:rPr lang="en-US" sz="2605" u="sng"/>
              <a:t>need to </a:t>
            </a:r>
            <a:r>
              <a:rPr lang="en-US" sz="2605"/>
              <a:t>have this information?</a:t>
            </a:r>
            <a:endParaRPr sz="2790"/>
          </a:p>
          <a:p>
            <a:pPr indent="-635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t/>
            </a:r>
            <a:endParaRPr sz="2605"/>
          </a:p>
          <a:p>
            <a:pPr indent="-228917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5"/>
              <a:buChar char="•"/>
            </a:pPr>
            <a:r>
              <a:rPr lang="en-US" sz="2605"/>
              <a:t>2. How (and how fast) can a rapid qualitative assessment (RQA) be conducted?</a:t>
            </a:r>
            <a:endParaRPr sz="2790"/>
          </a:p>
          <a:p>
            <a:pPr indent="-635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t/>
            </a:r>
            <a:endParaRPr sz="2605"/>
          </a:p>
          <a:p>
            <a:pPr indent="-228917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5"/>
              <a:buChar char="•"/>
            </a:pPr>
            <a:r>
              <a:rPr b="1" lang="en-US" sz="2605"/>
              <a:t>3. Who is the ‘population’ of concern that rapid qualitative methods should address?</a:t>
            </a:r>
            <a:endParaRPr sz="2790"/>
          </a:p>
          <a:p>
            <a:pPr indent="-635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t/>
            </a:r>
            <a:endParaRPr sz="2605"/>
          </a:p>
          <a:p>
            <a:pPr indent="-635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t/>
            </a:r>
            <a:endParaRPr sz="2605"/>
          </a:p>
          <a:p>
            <a:pPr indent="-508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79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7" name="Google Shape;2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720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1329" y="5803978"/>
            <a:ext cx="1176685" cy="101584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B5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12B51"/>
                </a:solidFill>
                <a:latin typeface="Calibri"/>
                <a:ea typeface="Calibri"/>
                <a:cs typeface="Calibri"/>
                <a:sym typeface="Calibri"/>
              </a:rPr>
              <a:t>Blah, blah, blah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44379"/>
            <a:ext cx="12192000" cy="920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Guiding questions</a:t>
            </a:r>
            <a:endParaRPr/>
          </a:p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587828" y="1571664"/>
            <a:ext cx="110163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1. Why utilize rapid qualitative methods? What questions </a:t>
            </a:r>
            <a:r>
              <a:rPr lang="en-US" sz="2600" u="sng"/>
              <a:t>need to</a:t>
            </a:r>
            <a:r>
              <a:rPr lang="en-US" sz="2600"/>
              <a:t> be addressed for </a:t>
            </a:r>
            <a:r>
              <a:rPr lang="en-US" sz="2600" u="sng"/>
              <a:t>this emergency response</a:t>
            </a:r>
            <a:r>
              <a:rPr lang="en-US" sz="2600"/>
              <a:t>? Who/what organizations </a:t>
            </a:r>
            <a:r>
              <a:rPr lang="en-US" sz="2600" u="sng"/>
              <a:t>need to </a:t>
            </a:r>
            <a:r>
              <a:rPr lang="en-US" sz="2600"/>
              <a:t>have this information?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2. How (and how fast) can a rapid qualitative assessment (RQA) be conducted?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US" sz="2600"/>
              <a:t>3. Who is the ‘population’ of concern that rapid qualitative methods should address?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838200" y="5569059"/>
            <a:ext cx="1115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Those who are MOST at risk; Those who are responding to the crisis (on the FRONT LINE WORKERS)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Guiding questions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87828" y="1571664"/>
            <a:ext cx="110163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1. </a:t>
            </a:r>
            <a:r>
              <a:rPr b="1" lang="en-US" sz="2900"/>
              <a:t>Why</a:t>
            </a:r>
            <a:r>
              <a:rPr lang="en-US" sz="2900"/>
              <a:t> utilize rapid qualitative methods? What questions </a:t>
            </a:r>
            <a:r>
              <a:rPr lang="en-US" sz="2900" u="sng"/>
              <a:t>need to</a:t>
            </a:r>
            <a:r>
              <a:rPr lang="en-US" sz="2900"/>
              <a:t> be addressed for </a:t>
            </a:r>
            <a:r>
              <a:rPr lang="en-US" sz="2900" u="sng"/>
              <a:t>this emergency response</a:t>
            </a:r>
            <a:r>
              <a:rPr lang="en-US" sz="2900"/>
              <a:t>? Who/what organizations </a:t>
            </a:r>
            <a:r>
              <a:rPr lang="en-US" sz="2900" u="sng"/>
              <a:t>need to </a:t>
            </a:r>
            <a:r>
              <a:rPr lang="en-US" sz="2900"/>
              <a:t>have this information?</a:t>
            </a:r>
            <a:endParaRPr sz="31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9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2. </a:t>
            </a:r>
            <a:r>
              <a:rPr b="1" lang="en-US" sz="2900"/>
              <a:t>How</a:t>
            </a:r>
            <a:r>
              <a:rPr lang="en-US" sz="2900"/>
              <a:t> (and how fast) can a rapid qualitative assessment (RQA) be conducted?</a:t>
            </a:r>
            <a:endParaRPr sz="31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9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3. </a:t>
            </a:r>
            <a:r>
              <a:rPr b="1" lang="en-US" sz="2900"/>
              <a:t>Who</a:t>
            </a:r>
            <a:r>
              <a:rPr lang="en-US" sz="2900"/>
              <a:t> is the ‘population’ of concern that rapid qualitative methods should address?</a:t>
            </a:r>
            <a:endParaRPr sz="31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9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9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/>
          <p:nvPr>
            <p:ph type="title"/>
          </p:nvPr>
        </p:nvSpPr>
        <p:spPr>
          <a:xfrm>
            <a:off x="4386617" y="26170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3625"/>
            <a:ext cx="12342225" cy="82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361702" y="1565433"/>
            <a:ext cx="5519700" cy="19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…know the distribution of WHO (PERSON), WHEN (TIME) and WHERE (PLACE) health risks and consequences are occurring</a:t>
            </a:r>
            <a:endParaRPr sz="1600">
              <a:solidFill>
                <a:schemeClr val="accent2"/>
              </a:solidFill>
              <a:highlight>
                <a:schemeClr val="lt1"/>
              </a:highlight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61697" y="337906"/>
            <a:ext cx="5882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Know your epidemiology…</a:t>
            </a:r>
            <a:endParaRPr sz="1900">
              <a:solidFill>
                <a:schemeClr val="accent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Why utilize rapid qualitative methods?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Responsive to local contexts for drawing on community resilience mechanisms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Responsive to contemporary (immediate) population-level behaviours as they pertain to the emergency response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flexible and able to be innovative in response to on-the-ground local conditions (ie. not reliant upon mass standardized surveys)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Able to reveal societal tensions which disproportionately affect specific populations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Useful to study organizational challenges of response efforts to highlight gaps and omissions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Guiding questions</a:t>
            </a:r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587828" y="1571663"/>
            <a:ext cx="11016343" cy="5074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600"/>
              <a:t>1. Why utilize rapid qualitative methods? What questions </a:t>
            </a:r>
            <a:r>
              <a:rPr b="1" lang="en-US" sz="2600" u="sng"/>
              <a:t>need to</a:t>
            </a:r>
            <a:r>
              <a:rPr b="1" lang="en-US" sz="2600"/>
              <a:t> be addressed for </a:t>
            </a:r>
            <a:r>
              <a:rPr b="1" lang="en-US" sz="2600" u="sng"/>
              <a:t>this emergency response</a:t>
            </a:r>
            <a:r>
              <a:rPr b="1" lang="en-US" sz="2600"/>
              <a:t>? Who/what organizations </a:t>
            </a:r>
            <a:r>
              <a:rPr b="1" lang="en-US" sz="2600" u="sng"/>
              <a:t>need to </a:t>
            </a:r>
            <a:r>
              <a:rPr b="1" lang="en-US" sz="2600"/>
              <a:t>have this information?</a:t>
            </a:r>
            <a:endParaRPr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2. How (and how fast) can a rapid qualitative assessment (RQA) be conducted?</a:t>
            </a:r>
            <a:endParaRPr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3. Who is the ‘population’ of concern that rapid qualitative methods should address?</a:t>
            </a:r>
            <a:endParaRPr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 txBox="1"/>
          <p:nvPr/>
        </p:nvSpPr>
        <p:spPr>
          <a:xfrm>
            <a:off x="587828" y="2808659"/>
            <a:ext cx="10666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The assessment questions to be addressed should be based on humanitarian actors’ operational needs AND should be proportional and realistic to the scope of that actors’ operation.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6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87828" y="3940028"/>
            <a:ext cx="11151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Responsive to local contexts; Responsive to contemporary (immediate) population-level behaviours; Reveals social tensions/most vulnerable populations; More flexible and responsive; Useful to study organizational challenges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6" name="Google Shape;12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44813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4017651" y="25047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546A"/>
              </a:buClr>
              <a:buSzPts val="4400"/>
              <a:buFont typeface="Calibri"/>
              <a:buNone/>
            </a:pPr>
            <a:r>
              <a:rPr lang="en-US">
                <a:solidFill>
                  <a:srgbClr val="16546A"/>
                </a:solidFill>
              </a:rPr>
              <a:t>Guiding questions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587828" y="1571664"/>
            <a:ext cx="110163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1. Why utilize rapid qualitative methods? What questions </a:t>
            </a:r>
            <a:r>
              <a:rPr lang="en-US" sz="2700" u="sng"/>
              <a:t>need to</a:t>
            </a:r>
            <a:r>
              <a:rPr lang="en-US" sz="2700"/>
              <a:t> be addressed for </a:t>
            </a:r>
            <a:r>
              <a:rPr lang="en-US" sz="2700" u="sng"/>
              <a:t>this emergency response</a:t>
            </a:r>
            <a:r>
              <a:rPr lang="en-US" sz="2700"/>
              <a:t>? Who/what organizations </a:t>
            </a:r>
            <a:r>
              <a:rPr lang="en-US" sz="2700" u="sng"/>
              <a:t>need to </a:t>
            </a:r>
            <a:r>
              <a:rPr lang="en-US" sz="2700"/>
              <a:t>have this information?</a:t>
            </a:r>
            <a:endParaRPr sz="29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7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n-US" sz="2700"/>
              <a:t>2. How (and how fast) can a rapid qualitative assessment (RQA) be conducted?</a:t>
            </a:r>
            <a:endParaRPr sz="29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7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3. Who is the ‘population’ of concern that rapid qualitative methods should address?</a:t>
            </a:r>
            <a:endParaRPr sz="29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7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7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4956452dd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e4956452dd_1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g2e4956452d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7"/>
            <a:ext cx="12192000" cy="685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2019-08-08T15:47:19Z</dcterms:created>
  <dc:creator>Ginger Johnson</dc:creator>
</cp:coreProperties>
</file>