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V4LwdFf/oQ1PvuOfcyG/3g2Sj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42" autoAdjust="0"/>
  </p:normalViewPr>
  <p:slideViewPr>
    <p:cSldViewPr snapToGrid="0">
      <p:cViewPr varScale="1">
        <p:scale>
          <a:sx n="75" d="100"/>
          <a:sy n="75" d="100"/>
        </p:scale>
        <p:origin x="18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6" name="Google Shape;1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noProof="0" dirty="0"/>
              <a:t>Populations les plus touchées (vulnérables)</a:t>
            </a:r>
          </a:p>
        </p:txBody>
      </p:sp>
      <p:sp>
        <p:nvSpPr>
          <p:cNvPr id="203" name="Google Shape;2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noProof="0" dirty="0"/>
              <a:t>Agents de première ligne</a:t>
            </a:r>
          </a:p>
        </p:txBody>
      </p:sp>
      <p:sp>
        <p:nvSpPr>
          <p:cNvPr id="211" name="Google Shape;21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e4956452d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e4956452d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g2e4956452d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360714" y="2235200"/>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16546A"/>
              </a:buClr>
              <a:buSzPct val="100000"/>
              <a:buFont typeface="Calibri"/>
              <a:buNone/>
            </a:pPr>
            <a:r>
              <a:rPr lang="fr-FR" sz="5400" dirty="0">
                <a:solidFill>
                  <a:srgbClr val="16546A"/>
                </a:solidFill>
                <a:latin typeface="Calibri"/>
                <a:ea typeface="Calibri"/>
                <a:cs typeface="Calibri"/>
                <a:sym typeface="Calibri"/>
              </a:rPr>
              <a:t>Introduction aux évaluations qualitatives rapides (ERQ)</a:t>
            </a:r>
            <a:br>
              <a:rPr lang="fr-FR" sz="5400" dirty="0">
                <a:solidFill>
                  <a:srgbClr val="16546A"/>
                </a:solidFill>
                <a:latin typeface="Calibri"/>
                <a:ea typeface="Calibri"/>
                <a:cs typeface="Calibri"/>
                <a:sym typeface="Calibri"/>
              </a:rPr>
            </a:br>
            <a:br>
              <a:rPr lang="fr-FR" sz="5400" dirty="0">
                <a:solidFill>
                  <a:srgbClr val="16546A"/>
                </a:solidFill>
                <a:latin typeface="Calibri"/>
                <a:ea typeface="Calibri"/>
                <a:cs typeface="Calibri"/>
                <a:sym typeface="Calibri"/>
              </a:rPr>
            </a:br>
            <a:r>
              <a:rPr lang="fr-FR" sz="5400" dirty="0">
                <a:solidFill>
                  <a:srgbClr val="16546A"/>
                </a:solidFill>
                <a:latin typeface="Calibri"/>
                <a:ea typeface="Calibri"/>
                <a:cs typeface="Calibri"/>
                <a:sym typeface="Calibri"/>
              </a:rPr>
              <a:t>Pourquoi ? Comment ? Qui ? </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838200" y="365125"/>
            <a:ext cx="10896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b="1" dirty="0"/>
              <a:t>Pourquoi examiner les données disponibles ?</a:t>
            </a:r>
            <a:endParaRPr lang="fr-FR" dirty="0"/>
          </a:p>
        </p:txBody>
      </p:sp>
      <p:sp>
        <p:nvSpPr>
          <p:cNvPr id="152" name="Google Shape;152;p10"/>
          <p:cNvSpPr txBox="1">
            <a:spLocks noGrp="1"/>
          </p:cNvSpPr>
          <p:nvPr>
            <p:ph type="body" idx="1"/>
          </p:nvPr>
        </p:nvSpPr>
        <p:spPr>
          <a:xfrm>
            <a:off x="6258755" y="1825625"/>
            <a:ext cx="5717221"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fr-FR" dirty="0"/>
              <a:t>Comprendre les principales menaces et les principaux effets liés à certains événements auxquels la population est confrontée</a:t>
            </a:r>
          </a:p>
          <a:p>
            <a:pPr marL="228600" lvl="0" indent="-50800" algn="l" rtl="0">
              <a:lnSpc>
                <a:spcPct val="90000"/>
              </a:lnSpc>
              <a:spcBef>
                <a:spcPts val="1000"/>
              </a:spcBef>
              <a:spcAft>
                <a:spcPts val="0"/>
              </a:spcAft>
              <a:buClr>
                <a:schemeClr val="dk1"/>
              </a:buClr>
              <a:buSzPts val="2800"/>
              <a:buNone/>
            </a:pPr>
            <a:endParaRPr lang="fr-FR" dirty="0"/>
          </a:p>
          <a:p>
            <a:pPr marL="228600" lvl="0" indent="-228600" algn="l" rtl="0">
              <a:lnSpc>
                <a:spcPct val="90000"/>
              </a:lnSpc>
              <a:spcBef>
                <a:spcPts val="1000"/>
              </a:spcBef>
              <a:spcAft>
                <a:spcPts val="0"/>
              </a:spcAft>
              <a:buClr>
                <a:schemeClr val="dk1"/>
              </a:buClr>
              <a:buSzPts val="2800"/>
              <a:buChar char="•"/>
            </a:pPr>
            <a:r>
              <a:rPr lang="fr-FR" dirty="0"/>
              <a:t>Élaborer des projets de politiques et de programmes répondant aux besoins des populations ciblées</a:t>
            </a:r>
          </a:p>
          <a:p>
            <a:pPr marL="228600" lvl="0" indent="-50800" algn="l" rtl="0">
              <a:lnSpc>
                <a:spcPct val="90000"/>
              </a:lnSpc>
              <a:spcBef>
                <a:spcPts val="1000"/>
              </a:spcBef>
              <a:spcAft>
                <a:spcPts val="0"/>
              </a:spcAft>
              <a:buClr>
                <a:schemeClr val="dk1"/>
              </a:buClr>
              <a:buSzPts val="2800"/>
              <a:buNone/>
            </a:pPr>
            <a:endParaRPr lang="fr-FR" dirty="0"/>
          </a:p>
          <a:p>
            <a:pPr marL="228600" lvl="0" indent="-228600" algn="l" rtl="0">
              <a:lnSpc>
                <a:spcPct val="90000"/>
              </a:lnSpc>
              <a:spcBef>
                <a:spcPts val="1000"/>
              </a:spcBef>
              <a:spcAft>
                <a:spcPts val="0"/>
              </a:spcAft>
              <a:buClr>
                <a:schemeClr val="dk1"/>
              </a:buClr>
              <a:buSzPts val="2800"/>
              <a:buChar char="•"/>
            </a:pPr>
            <a:r>
              <a:rPr lang="fr-FR" dirty="0"/>
              <a:t>Il s’agit d’une étape cruciale pour fixer un cap à votre évaluation</a:t>
            </a:r>
          </a:p>
        </p:txBody>
      </p:sp>
      <p:pic>
        <p:nvPicPr>
          <p:cNvPr id="153" name="Google Shape;153;p10"/>
          <p:cNvPicPr preferRelativeResize="0"/>
          <p:nvPr/>
        </p:nvPicPr>
        <p:blipFill rotWithShape="1">
          <a:blip r:embed="rId3">
            <a:alphaModFix/>
          </a:blip>
          <a:srcRect/>
          <a:stretch/>
        </p:blipFill>
        <p:spPr>
          <a:xfrm>
            <a:off x="937011" y="1926453"/>
            <a:ext cx="4996236" cy="39328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838200" y="3643766"/>
            <a:ext cx="10655300" cy="2350633"/>
          </a:xfrm>
          <a:prstGeom prst="rect">
            <a:avLst/>
          </a:prstGeom>
          <a:noFill/>
          <a:ln>
            <a:noFill/>
          </a:ln>
        </p:spPr>
        <p:txBody>
          <a:bodyPr spcFirstLastPara="1" wrap="square" lIns="91425" tIns="45700" rIns="91425" bIns="45700" anchor="ctr" anchorCtr="0">
            <a:noAutofit/>
          </a:bodyPr>
          <a:lstStyle/>
          <a:p>
            <a:pPr lvl="0">
              <a:buSzPts val="3600"/>
            </a:pPr>
            <a:r>
              <a:rPr lang="fr-FR" sz="3600" b="1" dirty="0"/>
              <a:t>Quelles sont les données recueillies systématiquement sur les interventions de lutte contre le choléra que vous pouvez examiner d’emblée ? Quelles sont celles concernant la lutte contre les effets de la sécheresse ?</a:t>
            </a:r>
            <a:endParaRPr lang="fr-FR" dirty="0"/>
          </a:p>
        </p:txBody>
      </p:sp>
      <p:sp>
        <p:nvSpPr>
          <p:cNvPr id="159" name="Google Shape;159;p11"/>
          <p:cNvSpPr txBox="1"/>
          <p:nvPr/>
        </p:nvSpPr>
        <p:spPr>
          <a:xfrm>
            <a:off x="838200" y="1536700"/>
            <a:ext cx="10807700" cy="1892301"/>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fr-FR" sz="3600" b="1" dirty="0">
                <a:solidFill>
                  <a:schemeClr val="dk1"/>
                </a:solidFill>
                <a:latin typeface="Calibri"/>
                <a:ea typeface="Calibri"/>
                <a:cs typeface="Calibri"/>
                <a:sym typeface="Calibri"/>
              </a:rPr>
              <a:t>Quels plans, lignes directrices et politiques opérationnels devriez-vous consulter ?</a:t>
            </a:r>
          </a:p>
        </p:txBody>
      </p:sp>
      <p:sp>
        <p:nvSpPr>
          <p:cNvPr id="160" name="Google Shape;160;p11"/>
          <p:cNvSpPr txBox="1"/>
          <p:nvPr/>
        </p:nvSpPr>
        <p:spPr>
          <a:xfrm>
            <a:off x="838200" y="365125"/>
            <a:ext cx="113538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fr-FR" sz="4400" b="1" dirty="0">
                <a:solidFill>
                  <a:schemeClr val="dk1"/>
                </a:solidFill>
                <a:latin typeface="Calibri"/>
                <a:ea typeface="Calibri"/>
                <a:cs typeface="Calibri"/>
                <a:sym typeface="Calibri"/>
              </a:rPr>
              <a:t>De quelles informations </a:t>
            </a:r>
            <a:r>
              <a:rPr lang="fr-FR" sz="4400" b="1" u="sng" dirty="0">
                <a:solidFill>
                  <a:schemeClr val="dk1"/>
                </a:solidFill>
                <a:latin typeface="Calibri"/>
                <a:ea typeface="Calibri"/>
                <a:cs typeface="Calibri"/>
                <a:sym typeface="Calibri"/>
              </a:rPr>
              <a:t>disposez-vous déjà</a:t>
            </a:r>
            <a:r>
              <a:rPr lang="fr-FR" sz="4400" b="1" dirty="0">
                <a:solidFill>
                  <a:schemeClr val="dk1"/>
                </a:solidFill>
                <a:latin typeface="Calibri"/>
                <a:ea typeface="Calibri"/>
                <a:cs typeface="Calibri"/>
                <a:sym typeface="Calibri"/>
              </a:rPr>
              <a:t> ?</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body" idx="1"/>
          </p:nvPr>
        </p:nvSpPr>
        <p:spPr>
          <a:xfrm>
            <a:off x="838200" y="1520824"/>
            <a:ext cx="11028680" cy="50323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dirty="0"/>
              <a:t>On ne le répétera jamais assez : </a:t>
            </a:r>
            <a:r>
              <a:rPr lang="fr-FR" i="1" dirty="0"/>
              <a:t>utilisez les données disponibles</a:t>
            </a:r>
            <a:r>
              <a:rPr lang="fr-FR" dirty="0"/>
              <a:t> (analyse de données secondaires, analyse documentaire, etc.)</a:t>
            </a:r>
          </a:p>
          <a:p>
            <a:pPr marL="0" lvl="0" indent="0" algn="l" rtl="0">
              <a:lnSpc>
                <a:spcPct val="90000"/>
              </a:lnSpc>
              <a:spcBef>
                <a:spcPts val="1000"/>
              </a:spcBef>
              <a:spcAft>
                <a:spcPts val="0"/>
              </a:spcAft>
              <a:buClr>
                <a:schemeClr val="dk1"/>
              </a:buClr>
              <a:buSzPts val="2800"/>
              <a:buNone/>
            </a:pPr>
            <a:endParaRPr lang="fr-FR" dirty="0"/>
          </a:p>
          <a:p>
            <a:pPr marL="228600" lvl="0" indent="-228600" algn="l" rtl="0">
              <a:lnSpc>
                <a:spcPct val="90000"/>
              </a:lnSpc>
              <a:spcBef>
                <a:spcPts val="1000"/>
              </a:spcBef>
              <a:spcAft>
                <a:spcPts val="0"/>
              </a:spcAft>
              <a:buClr>
                <a:schemeClr val="dk1"/>
              </a:buClr>
              <a:buSzPts val="2800"/>
              <a:buChar char="•"/>
            </a:pPr>
            <a:r>
              <a:rPr lang="fr-FR" dirty="0"/>
              <a:t>Votre </a:t>
            </a:r>
            <a:r>
              <a:rPr lang="fr-FR" i="1" dirty="0"/>
              <a:t>boîte à outils qualitatifs </a:t>
            </a:r>
            <a:r>
              <a:rPr lang="fr-FR" dirty="0"/>
              <a:t>peut et devrait inclure des entretiens, des observations et des discussions de groupe (qui viendront compléter les enquêtes, cartographies, etc. éventuellement réalisées par votre organisation ou d’autres organismes participant à l’intervention)</a:t>
            </a:r>
          </a:p>
          <a:p>
            <a:pPr marL="0" lvl="0" indent="0" algn="l" rtl="0">
              <a:lnSpc>
                <a:spcPct val="90000"/>
              </a:lnSpc>
              <a:spcBef>
                <a:spcPts val="1000"/>
              </a:spcBef>
              <a:spcAft>
                <a:spcPts val="0"/>
              </a:spcAft>
              <a:buClr>
                <a:schemeClr val="dk1"/>
              </a:buClr>
              <a:buSzPts val="2800"/>
              <a:buNone/>
            </a:pPr>
            <a:endParaRPr lang="fr-FR" dirty="0"/>
          </a:p>
          <a:p>
            <a:pPr marL="228600" lvl="0" indent="-228600" algn="l" rtl="0">
              <a:lnSpc>
                <a:spcPct val="90000"/>
              </a:lnSpc>
              <a:spcBef>
                <a:spcPts val="1000"/>
              </a:spcBef>
              <a:spcAft>
                <a:spcPts val="0"/>
              </a:spcAft>
              <a:buClr>
                <a:schemeClr val="dk1"/>
              </a:buClr>
              <a:buSzPts val="2800"/>
              <a:buChar char="•"/>
            </a:pPr>
            <a:r>
              <a:rPr lang="fr-FR" dirty="0"/>
              <a:t>Constituez votre </a:t>
            </a:r>
            <a:r>
              <a:rPr lang="fr-FR" i="1" dirty="0"/>
              <a:t>équipe de recherche</a:t>
            </a:r>
            <a:r>
              <a:rPr lang="fr-FR" dirty="0"/>
              <a:t>… Recueillez les données supplémentaires dont vous avez besoin, procédez aux analyses et diffusez les résultats régulièrement (puis recommencez)</a:t>
            </a:r>
          </a:p>
          <a:p>
            <a:pPr marL="228600" lvl="0" indent="-50800" algn="l" rtl="0">
              <a:lnSpc>
                <a:spcPct val="90000"/>
              </a:lnSpc>
              <a:spcBef>
                <a:spcPts val="1000"/>
              </a:spcBef>
              <a:spcAft>
                <a:spcPts val="0"/>
              </a:spcAft>
              <a:buClr>
                <a:schemeClr val="dk1"/>
              </a:buClr>
              <a:buSzPts val="2800"/>
              <a:buNone/>
            </a:pPr>
            <a:endParaRPr lang="fr-FR" dirty="0"/>
          </a:p>
          <a:p>
            <a:pPr marL="228600" lvl="0" indent="-50800" algn="l" rtl="0">
              <a:lnSpc>
                <a:spcPct val="90000"/>
              </a:lnSpc>
              <a:spcBef>
                <a:spcPts val="1000"/>
              </a:spcBef>
              <a:spcAft>
                <a:spcPts val="0"/>
              </a:spcAft>
              <a:buClr>
                <a:schemeClr val="dk1"/>
              </a:buClr>
              <a:buSzPts val="2800"/>
              <a:buNone/>
            </a:pPr>
            <a:endParaRPr lang="fr-FR" dirty="0"/>
          </a:p>
        </p:txBody>
      </p:sp>
      <p:sp>
        <p:nvSpPr>
          <p:cNvPr id="167" name="Google Shape;16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6546A"/>
              </a:buClr>
              <a:buSzPts val="4400"/>
              <a:buFont typeface="Calibri"/>
              <a:buNone/>
            </a:pPr>
            <a:r>
              <a:rPr lang="fr-FR" dirty="0">
                <a:solidFill>
                  <a:srgbClr val="16546A"/>
                </a:solidFill>
              </a:rPr>
              <a:t>Comment (méthodes)</a:t>
            </a:r>
            <a:endParaRPr lang="fr-FR" dirty="0"/>
          </a:p>
        </p:txBody>
      </p:sp>
      <p:cxnSp>
        <p:nvCxnSpPr>
          <p:cNvPr id="168" name="Google Shape;168;p12"/>
          <p:cNvCxnSpPr>
            <a:cxnSpLocks/>
          </p:cNvCxnSpPr>
          <p:nvPr/>
        </p:nvCxnSpPr>
        <p:spPr>
          <a:xfrm>
            <a:off x="2021332" y="3334736"/>
            <a:ext cx="3426968" cy="0"/>
          </a:xfrm>
          <a:prstGeom prst="straightConnector1">
            <a:avLst/>
          </a:prstGeom>
          <a:noFill/>
          <a:ln w="38100" cap="flat" cmpd="sng">
            <a:solidFill>
              <a:srgbClr val="FF0000"/>
            </a:solidFill>
            <a:prstDash val="solid"/>
            <a:miter lim="800000"/>
            <a:headEnd type="none" w="sm" len="sm"/>
            <a:tailEnd type="none" w="sm" len="sm"/>
          </a:ln>
        </p:spPr>
      </p:cxnSp>
      <p:cxnSp>
        <p:nvCxnSpPr>
          <p:cNvPr id="169" name="Google Shape;169;p12"/>
          <p:cNvCxnSpPr>
            <a:cxnSpLocks/>
          </p:cNvCxnSpPr>
          <p:nvPr/>
        </p:nvCxnSpPr>
        <p:spPr>
          <a:xfrm>
            <a:off x="5803103" y="1928814"/>
            <a:ext cx="4521997" cy="0"/>
          </a:xfrm>
          <a:prstGeom prst="straightConnector1">
            <a:avLst/>
          </a:prstGeom>
          <a:noFill/>
          <a:ln w="38100" cap="flat" cmpd="sng">
            <a:solidFill>
              <a:srgbClr val="FF0000"/>
            </a:solidFill>
            <a:prstDash val="solid"/>
            <a:miter lim="800000"/>
            <a:headEnd type="none" w="sm" len="sm"/>
            <a:tailEnd type="none" w="sm" len="sm"/>
          </a:ln>
        </p:spPr>
      </p:cxnSp>
      <p:cxnSp>
        <p:nvCxnSpPr>
          <p:cNvPr id="170" name="Google Shape;170;p12"/>
          <p:cNvCxnSpPr>
            <a:cxnSpLocks/>
          </p:cNvCxnSpPr>
          <p:nvPr/>
        </p:nvCxnSpPr>
        <p:spPr>
          <a:xfrm>
            <a:off x="3619500" y="5484184"/>
            <a:ext cx="2895600" cy="0"/>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sp>
        <p:nvSpPr>
          <p:cNvPr id="176" name="Google Shape;176;p13"/>
          <p:cNvSpPr txBox="1"/>
          <p:nvPr/>
        </p:nvSpPr>
        <p:spPr>
          <a:xfrm>
            <a:off x="5976425" y="191667"/>
            <a:ext cx="6403848"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6546A"/>
              </a:buClr>
              <a:buSzPts val="4400"/>
              <a:buFont typeface="Calibri"/>
              <a:buNone/>
            </a:pPr>
            <a:r>
              <a:rPr lang="fr-FR" sz="4400" dirty="0">
                <a:solidFill>
                  <a:srgbClr val="16546A"/>
                </a:solidFill>
                <a:latin typeface="Calibri"/>
                <a:ea typeface="Calibri"/>
                <a:cs typeface="Calibri"/>
                <a:sym typeface="Calibri"/>
              </a:rPr>
              <a:t>Qu’entend-on par « rapide » ?</a:t>
            </a:r>
            <a:endParaRPr lang="fr-FR" dirty="0"/>
          </a:p>
        </p:txBody>
      </p:sp>
      <p:pic>
        <p:nvPicPr>
          <p:cNvPr id="177" name="Google Shape;177;p13"/>
          <p:cNvPicPr preferRelativeResize="0"/>
          <p:nvPr/>
        </p:nvPicPr>
        <p:blipFill rotWithShape="1">
          <a:blip r:embed="rId3">
            <a:alphaModFix/>
          </a:blip>
          <a:srcRect/>
          <a:stretch/>
        </p:blipFill>
        <p:spPr>
          <a:xfrm>
            <a:off x="5976425" y="1708896"/>
            <a:ext cx="5956495" cy="4486063"/>
          </a:xfrm>
          <a:prstGeom prst="rect">
            <a:avLst/>
          </a:prstGeom>
          <a:noFill/>
          <a:ln>
            <a:noFill/>
          </a:ln>
        </p:spPr>
      </p:pic>
      <p:pic>
        <p:nvPicPr>
          <p:cNvPr id="178" name="Google Shape;178;p13"/>
          <p:cNvPicPr preferRelativeResize="0"/>
          <p:nvPr/>
        </p:nvPicPr>
        <p:blipFill>
          <a:blip r:embed="rId4">
            <a:alphaModFix/>
          </a:blip>
          <a:stretch>
            <a:fillRect/>
          </a:stretch>
        </p:blipFill>
        <p:spPr>
          <a:xfrm>
            <a:off x="390184" y="0"/>
            <a:ext cx="5079990" cy="6858000"/>
          </a:xfrm>
          <a:prstGeom prst="rect">
            <a:avLst/>
          </a:prstGeom>
          <a:noFill/>
          <a:ln>
            <a:noFill/>
          </a:ln>
        </p:spPr>
      </p:pic>
      <p:sp>
        <p:nvSpPr>
          <p:cNvPr id="179" name="Google Shape;179;p13"/>
          <p:cNvSpPr/>
          <p:nvPr/>
        </p:nvSpPr>
        <p:spPr>
          <a:xfrm>
            <a:off x="2442500" y="702850"/>
            <a:ext cx="549300" cy="5731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6546A"/>
              </a:buClr>
              <a:buSzPts val="4400"/>
              <a:buFont typeface="Calibri"/>
              <a:buNone/>
            </a:pPr>
            <a:r>
              <a:rPr lang="en-US" dirty="0">
                <a:solidFill>
                  <a:srgbClr val="16546A"/>
                </a:solidFill>
              </a:rPr>
              <a:t>Questions directrices</a:t>
            </a:r>
            <a:endParaRPr dirty="0"/>
          </a:p>
        </p:txBody>
      </p:sp>
      <p:sp>
        <p:nvSpPr>
          <p:cNvPr id="186" name="Google Shape;186;p14"/>
          <p:cNvSpPr txBox="1">
            <a:spLocks noGrp="1"/>
          </p:cNvSpPr>
          <p:nvPr>
            <p:ph type="body" idx="1"/>
          </p:nvPr>
        </p:nvSpPr>
        <p:spPr>
          <a:xfrm>
            <a:off x="587828" y="1571664"/>
            <a:ext cx="110163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600"/>
              <a:buNone/>
            </a:pPr>
            <a:endParaRPr sz="2600" dirty="0"/>
          </a:p>
          <a:p>
            <a:pPr marL="228600" indent="-228600">
              <a:buSzPts val="2600"/>
            </a:pPr>
            <a:r>
              <a:rPr lang="en-US" sz="2600" dirty="0"/>
              <a:t>1. </a:t>
            </a:r>
            <a:r>
              <a:rPr lang="fr-FR" sz="2600" dirty="0"/>
              <a:t>Pourquoi recourir à des méthodes de recherche qualitative rapide ? Quelles questions </a:t>
            </a:r>
            <a:r>
              <a:rPr lang="fr-FR" sz="2600" u="sng" dirty="0"/>
              <a:t>doivent</a:t>
            </a:r>
            <a:r>
              <a:rPr lang="fr-FR" sz="2600" dirty="0"/>
              <a:t> être élucidées pour </a:t>
            </a:r>
            <a:r>
              <a:rPr lang="fr-FR" sz="2600" u="sng" dirty="0"/>
              <a:t>cette intervention d’urgence en particulier</a:t>
            </a:r>
            <a:r>
              <a:rPr lang="fr-FR" sz="2600" dirty="0"/>
              <a:t> ? Qui/quelles organisations </a:t>
            </a:r>
            <a:r>
              <a:rPr lang="fr-FR" sz="2600" u="sng" dirty="0"/>
              <a:t>doit/doivent</a:t>
            </a:r>
            <a:r>
              <a:rPr lang="fr-FR" sz="2600" dirty="0"/>
              <a:t> disposer de ces informations ?</a:t>
            </a:r>
          </a:p>
          <a:p>
            <a:pPr marL="228600" lvl="0" indent="-63500" algn="l" rtl="0">
              <a:lnSpc>
                <a:spcPct val="90000"/>
              </a:lnSpc>
              <a:spcBef>
                <a:spcPts val="1000"/>
              </a:spcBef>
              <a:spcAft>
                <a:spcPts val="0"/>
              </a:spcAft>
              <a:buClr>
                <a:schemeClr val="dk1"/>
              </a:buClr>
              <a:buSzPts val="2600"/>
              <a:buNone/>
            </a:pPr>
            <a:endParaRPr sz="2600" dirty="0"/>
          </a:p>
          <a:p>
            <a:pPr marL="228600" indent="-228600">
              <a:buSzPts val="2600"/>
            </a:pPr>
            <a:r>
              <a:rPr lang="en-US" sz="2600" b="1" dirty="0"/>
              <a:t>2. </a:t>
            </a:r>
            <a:r>
              <a:rPr lang="fr-FR" sz="2600" b="1" dirty="0"/>
              <a:t>Comment (et à quelle vitesse) une évaluation qualitative rapide (EQR) peut-elle être réalisée ?</a:t>
            </a:r>
          </a:p>
          <a:p>
            <a:pPr marL="228600" indent="-228600">
              <a:buSzPts val="2600"/>
            </a:pPr>
            <a:endParaRPr lang="fr-FR" sz="2600" b="1" dirty="0"/>
          </a:p>
          <a:p>
            <a:pPr marL="228600" indent="-228600">
              <a:buSzPts val="2600"/>
            </a:pPr>
            <a:endParaRPr sz="2600" dirty="0"/>
          </a:p>
          <a:p>
            <a:pPr marL="228600" lvl="0" indent="-63500" algn="l" rtl="0">
              <a:lnSpc>
                <a:spcPct val="90000"/>
              </a:lnSpc>
              <a:spcBef>
                <a:spcPts val="1000"/>
              </a:spcBef>
              <a:spcAft>
                <a:spcPts val="0"/>
              </a:spcAft>
              <a:buClr>
                <a:schemeClr val="dk1"/>
              </a:buClr>
              <a:buSzPts val="2600"/>
              <a:buNone/>
            </a:pPr>
            <a:endParaRPr sz="2600" dirty="0"/>
          </a:p>
          <a:p>
            <a:pPr marL="228600" indent="-228600">
              <a:buSzPts val="2600"/>
            </a:pPr>
            <a:r>
              <a:rPr lang="en-US" sz="2600" dirty="0"/>
              <a:t>3. </a:t>
            </a:r>
            <a:r>
              <a:rPr lang="fr-FR" sz="2400" dirty="0"/>
              <a:t>Qui sont les personnes (la « population » concernée) auxquelles les méthodes de recherche qualitative rapide doivent s’intéresser ?</a:t>
            </a:r>
            <a:endParaRPr sz="2600" dirty="0"/>
          </a:p>
          <a:p>
            <a:pPr marL="228600" lvl="0" indent="-63500" algn="l" rtl="0">
              <a:lnSpc>
                <a:spcPct val="90000"/>
              </a:lnSpc>
              <a:spcBef>
                <a:spcPts val="1000"/>
              </a:spcBef>
              <a:spcAft>
                <a:spcPts val="0"/>
              </a:spcAft>
              <a:buClr>
                <a:schemeClr val="dk1"/>
              </a:buClr>
              <a:buSzPts val="2600"/>
              <a:buNone/>
            </a:pPr>
            <a:endParaRPr sz="2600" dirty="0"/>
          </a:p>
          <a:p>
            <a:pPr marL="228600" lvl="0" indent="-50800" algn="l" rtl="0">
              <a:lnSpc>
                <a:spcPct val="90000"/>
              </a:lnSpc>
              <a:spcBef>
                <a:spcPts val="1000"/>
              </a:spcBef>
              <a:spcAft>
                <a:spcPts val="0"/>
              </a:spcAft>
              <a:buClr>
                <a:schemeClr val="dk1"/>
              </a:buClr>
              <a:buSzPts val="2800"/>
              <a:buNone/>
            </a:pPr>
            <a:endParaRPr dirty="0"/>
          </a:p>
        </p:txBody>
      </p:sp>
      <p:sp>
        <p:nvSpPr>
          <p:cNvPr id="187" name="Google Shape;187;p14"/>
          <p:cNvSpPr txBox="1"/>
          <p:nvPr/>
        </p:nvSpPr>
        <p:spPr>
          <a:xfrm>
            <a:off x="838200" y="3747264"/>
            <a:ext cx="1160430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dirty="0">
                <a:solidFill>
                  <a:srgbClr val="16546A"/>
                </a:solidFill>
                <a:latin typeface="Calibri"/>
                <a:ea typeface="Calibri"/>
                <a:cs typeface="Calibri"/>
                <a:sym typeface="Calibri"/>
              </a:rPr>
              <a:t>Utilisez les données disponibles, la « boîte à outils » qualitatifs et des équipes de recherche (p.ex. faites participer les principaux partenaires en fonction de leurs priorités opérationnelles, de leur expérience et de leur savoir-faire). Une EQR peut être réalisée en l’espace de quelques jours.</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6546A"/>
              </a:buClr>
              <a:buSzPts val="4400"/>
              <a:buFont typeface="Calibri"/>
              <a:buNone/>
            </a:pPr>
            <a:r>
              <a:rPr lang="en-US" dirty="0">
                <a:solidFill>
                  <a:srgbClr val="16546A"/>
                </a:solidFill>
                <a:latin typeface="Calibri"/>
                <a:ea typeface="Calibri"/>
                <a:cs typeface="Calibri"/>
                <a:sym typeface="Calibri"/>
              </a:rPr>
              <a:t>AVEZ</a:t>
            </a:r>
            <a:r>
              <a:rPr lang="en-US" dirty="0">
                <a:solidFill>
                  <a:srgbClr val="16546A"/>
                </a:solidFill>
              </a:rPr>
              <a:t>-VOUS DES </a:t>
            </a:r>
            <a:r>
              <a:rPr lang="en-US" dirty="0">
                <a:solidFill>
                  <a:srgbClr val="16546A"/>
                </a:solidFill>
                <a:latin typeface="Calibri"/>
                <a:ea typeface="Calibri"/>
                <a:cs typeface="Calibri"/>
                <a:sym typeface="Calibri"/>
              </a:rPr>
              <a:t>QUESTIONS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6546A"/>
              </a:buClr>
              <a:buSzPts val="4400"/>
              <a:buFont typeface="Calibri"/>
              <a:buNone/>
            </a:pPr>
            <a:r>
              <a:rPr lang="en-US" dirty="0">
                <a:solidFill>
                  <a:srgbClr val="16546A"/>
                </a:solidFill>
              </a:rPr>
              <a:t>Questions directrices</a:t>
            </a:r>
            <a:endParaRPr dirty="0"/>
          </a:p>
        </p:txBody>
      </p:sp>
      <p:sp>
        <p:nvSpPr>
          <p:cNvPr id="199" name="Google Shape;199;p16"/>
          <p:cNvSpPr txBox="1">
            <a:spLocks noGrp="1"/>
          </p:cNvSpPr>
          <p:nvPr>
            <p:ph type="body" idx="1"/>
          </p:nvPr>
        </p:nvSpPr>
        <p:spPr>
          <a:xfrm>
            <a:off x="587828" y="1571664"/>
            <a:ext cx="11016343" cy="4351338"/>
          </a:xfrm>
          <a:prstGeom prst="rect">
            <a:avLst/>
          </a:prstGeom>
          <a:noFill/>
          <a:ln>
            <a:noFill/>
          </a:ln>
        </p:spPr>
        <p:txBody>
          <a:bodyPr spcFirstLastPara="1" wrap="square" lIns="91425" tIns="45700" rIns="91425" bIns="45700" anchor="t" anchorCtr="0">
            <a:noAutofit/>
          </a:bodyPr>
          <a:lstStyle/>
          <a:p>
            <a:pPr marL="228600" lvl="0" indent="-228917" algn="l" rtl="0">
              <a:lnSpc>
                <a:spcPct val="70000"/>
              </a:lnSpc>
              <a:spcBef>
                <a:spcPts val="1000"/>
              </a:spcBef>
              <a:spcAft>
                <a:spcPts val="0"/>
              </a:spcAft>
              <a:buClr>
                <a:schemeClr val="dk1"/>
              </a:buClr>
              <a:buSzPts val="2605"/>
              <a:buChar char="•"/>
            </a:pPr>
            <a:r>
              <a:rPr lang="en-US" sz="2605" dirty="0"/>
              <a:t>1. </a:t>
            </a:r>
            <a:r>
              <a:rPr lang="fr-FR" sz="2800" dirty="0"/>
              <a:t>Pourquoi recourir à des méthodes de recherche qualitative rapide ? Quelles questions </a:t>
            </a:r>
            <a:r>
              <a:rPr lang="fr-FR" sz="2800" u="sng" dirty="0"/>
              <a:t>doivent</a:t>
            </a:r>
            <a:r>
              <a:rPr lang="fr-FR" sz="2800" dirty="0"/>
              <a:t> être élucidées pour </a:t>
            </a:r>
            <a:r>
              <a:rPr lang="fr-FR" sz="2800" u="sng" dirty="0"/>
              <a:t>cette intervention d’urgence en particulier</a:t>
            </a:r>
            <a:r>
              <a:rPr lang="fr-FR" sz="2800" dirty="0"/>
              <a:t> ? Qui/quelles organisations </a:t>
            </a:r>
            <a:r>
              <a:rPr lang="fr-FR" sz="2800" u="sng" dirty="0"/>
              <a:t>doit/doivent</a:t>
            </a:r>
            <a:r>
              <a:rPr lang="fr-FR" sz="2800" dirty="0"/>
              <a:t> disposer de ces informations ?</a:t>
            </a:r>
            <a:endParaRPr lang="fr-FR" dirty="0"/>
          </a:p>
          <a:p>
            <a:pPr marL="228600" lvl="0" indent="-228917" algn="l" rtl="0">
              <a:lnSpc>
                <a:spcPct val="70000"/>
              </a:lnSpc>
              <a:spcBef>
                <a:spcPts val="1000"/>
              </a:spcBef>
              <a:spcAft>
                <a:spcPts val="0"/>
              </a:spcAft>
              <a:buClr>
                <a:schemeClr val="dk1"/>
              </a:buClr>
              <a:buSzPts val="2605"/>
              <a:buChar char="•"/>
            </a:pPr>
            <a:endParaRPr lang="fr-FR" sz="2800" dirty="0"/>
          </a:p>
          <a:p>
            <a:pPr marL="228600" lvl="0" indent="-228917" algn="l" rtl="0">
              <a:lnSpc>
                <a:spcPct val="70000"/>
              </a:lnSpc>
              <a:spcBef>
                <a:spcPts val="1000"/>
              </a:spcBef>
              <a:spcAft>
                <a:spcPts val="0"/>
              </a:spcAft>
              <a:buClr>
                <a:schemeClr val="dk1"/>
              </a:buClr>
              <a:buSzPts val="2605"/>
              <a:buChar char="•"/>
            </a:pPr>
            <a:r>
              <a:rPr lang="en-US" sz="2605" dirty="0"/>
              <a:t>2. </a:t>
            </a:r>
            <a:r>
              <a:rPr lang="fr-FR" sz="2605" dirty="0"/>
              <a:t>Comment (et à quelle vitesse) une évaluation qualitative rapide (EQR) peut-elle être réalisée ? </a:t>
            </a:r>
            <a:endParaRPr sz="2790" dirty="0"/>
          </a:p>
          <a:p>
            <a:pPr marL="228600" lvl="0" indent="-63500" algn="l" rtl="0">
              <a:lnSpc>
                <a:spcPct val="70000"/>
              </a:lnSpc>
              <a:spcBef>
                <a:spcPts val="1000"/>
              </a:spcBef>
              <a:spcAft>
                <a:spcPts val="0"/>
              </a:spcAft>
              <a:buClr>
                <a:schemeClr val="dk1"/>
              </a:buClr>
              <a:buSzPts val="2405"/>
              <a:buNone/>
            </a:pPr>
            <a:endParaRPr sz="2605" dirty="0"/>
          </a:p>
          <a:p>
            <a:pPr marL="228600" indent="-228917">
              <a:lnSpc>
                <a:spcPct val="70000"/>
              </a:lnSpc>
              <a:buSzPts val="2605"/>
            </a:pPr>
            <a:r>
              <a:rPr lang="en-US" sz="2605" b="1" dirty="0"/>
              <a:t>3.</a:t>
            </a:r>
            <a:r>
              <a:rPr lang="fr-FR" sz="2800" dirty="0"/>
              <a:t> </a:t>
            </a:r>
            <a:r>
              <a:rPr lang="fr-FR" sz="2605" b="1" dirty="0"/>
              <a:t>Qui sont les personnes (la « population » concernée) auxquelles les méthodes de recherche qualitative rapide doivent s’intéresser ?</a:t>
            </a:r>
            <a:endParaRPr sz="2605" dirty="0"/>
          </a:p>
          <a:p>
            <a:pPr marL="228600" lvl="0" indent="-63500" algn="l" rtl="0">
              <a:lnSpc>
                <a:spcPct val="70000"/>
              </a:lnSpc>
              <a:spcBef>
                <a:spcPts val="1000"/>
              </a:spcBef>
              <a:spcAft>
                <a:spcPts val="0"/>
              </a:spcAft>
              <a:buClr>
                <a:schemeClr val="dk1"/>
              </a:buClr>
              <a:buSzPts val="2405"/>
              <a:buNone/>
            </a:pPr>
            <a:endParaRPr sz="2605" dirty="0"/>
          </a:p>
          <a:p>
            <a:pPr marL="228600" lvl="0" indent="-50800" algn="l" rtl="0">
              <a:lnSpc>
                <a:spcPct val="70000"/>
              </a:lnSpc>
              <a:spcBef>
                <a:spcPts val="1000"/>
              </a:spcBef>
              <a:spcAft>
                <a:spcPts val="0"/>
              </a:spcAft>
              <a:buClr>
                <a:schemeClr val="dk1"/>
              </a:buClr>
              <a:buSzPts val="2590"/>
              <a:buNone/>
            </a:pPr>
            <a:endParaRPr sz="279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dirty="0"/>
          </a:p>
        </p:txBody>
      </p:sp>
      <p:sp>
        <p:nvSpPr>
          <p:cNvPr id="206" name="Google Shape;206;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pic>
        <p:nvPicPr>
          <p:cNvPr id="207" name="Google Shape;207;p17"/>
          <p:cNvPicPr preferRelativeResize="0"/>
          <p:nvPr/>
        </p:nvPicPr>
        <p:blipFill rotWithShape="1">
          <a:blip r:embed="rId3">
            <a:alphaModFix/>
          </a:blip>
          <a:srcRect/>
          <a:stretch/>
        </p:blipFill>
        <p:spPr>
          <a:xfrm>
            <a:off x="0" y="0"/>
            <a:ext cx="1217202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8"/>
          <p:cNvPicPr preferRelativeResize="0">
            <a:picLocks noGrp="1"/>
          </p:cNvPicPr>
          <p:nvPr>
            <p:ph type="body" idx="1"/>
          </p:nvPr>
        </p:nvPicPr>
        <p:blipFill rotWithShape="1">
          <a:blip r:embed="rId3">
            <a:alphaModFix/>
          </a:blip>
          <a:srcRect/>
          <a:stretch/>
        </p:blipFill>
        <p:spPr>
          <a:xfrm>
            <a:off x="10891329" y="5803978"/>
            <a:ext cx="1176685" cy="1015843"/>
          </a:xfrm>
          <a:prstGeom prst="rect">
            <a:avLst/>
          </a:prstGeom>
          <a:noFill/>
          <a:ln>
            <a:noFill/>
          </a:ln>
        </p:spPr>
      </p:pic>
      <p:sp>
        <p:nvSpPr>
          <p:cNvPr id="214" name="Google Shape;21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6546A"/>
              </a:buClr>
              <a:buSzPts val="4400"/>
              <a:buFont typeface="Calibri"/>
              <a:buNone/>
            </a:pPr>
            <a:r>
              <a:rPr lang="en-US" dirty="0">
                <a:solidFill>
                  <a:srgbClr val="16546A"/>
                </a:solidFill>
                <a:latin typeface="Calibri"/>
                <a:ea typeface="Calibri"/>
                <a:cs typeface="Calibri"/>
                <a:sym typeface="Calibri"/>
              </a:rPr>
              <a:t>Introduction</a:t>
            </a:r>
            <a:endParaRPr dirty="0">
              <a:latin typeface="Calibri"/>
              <a:ea typeface="Calibri"/>
              <a:cs typeface="Calibri"/>
              <a:sym typeface="Calibri"/>
            </a:endParaRPr>
          </a:p>
        </p:txBody>
      </p:sp>
      <p:sp>
        <p:nvSpPr>
          <p:cNvPr id="215" name="Google Shape;215;p18"/>
          <p:cNvSpPr txBo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112B51"/>
              </a:buClr>
              <a:buSzPts val="2800"/>
              <a:buFont typeface="Arial"/>
              <a:buChar char="•"/>
            </a:pPr>
            <a:r>
              <a:rPr lang="en-US" sz="2800" dirty="0">
                <a:solidFill>
                  <a:srgbClr val="112B51"/>
                </a:solidFill>
                <a:latin typeface="Calibri"/>
                <a:ea typeface="Calibri"/>
                <a:cs typeface="Calibri"/>
                <a:sym typeface="Calibri"/>
              </a:rPr>
              <a:t>Blah, blah, blah</a:t>
            </a:r>
            <a:endParaRPr sz="2800" dirty="0">
              <a:solidFill>
                <a:schemeClr val="dk1"/>
              </a:solidFill>
              <a:latin typeface="Calibri"/>
              <a:ea typeface="Calibri"/>
              <a:cs typeface="Calibri"/>
              <a:sym typeface="Calibri"/>
            </a:endParaRPr>
          </a:p>
        </p:txBody>
      </p:sp>
      <p:pic>
        <p:nvPicPr>
          <p:cNvPr id="216" name="Google Shape;216;p18"/>
          <p:cNvPicPr preferRelativeResize="0"/>
          <p:nvPr/>
        </p:nvPicPr>
        <p:blipFill rotWithShape="1">
          <a:blip r:embed="rId4">
            <a:alphaModFix/>
          </a:blip>
          <a:srcRect/>
          <a:stretch/>
        </p:blipFill>
        <p:spPr>
          <a:xfrm>
            <a:off x="0" y="0"/>
            <a:ext cx="12192000" cy="92004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6546A"/>
              </a:buClr>
              <a:buSzPts val="4400"/>
              <a:buFont typeface="Calibri"/>
              <a:buNone/>
            </a:pPr>
            <a:r>
              <a:rPr lang="en-US" dirty="0">
                <a:solidFill>
                  <a:srgbClr val="16546A"/>
                </a:solidFill>
              </a:rPr>
              <a:t>Questions directrices</a:t>
            </a:r>
            <a:endParaRPr dirty="0"/>
          </a:p>
        </p:txBody>
      </p:sp>
      <p:sp>
        <p:nvSpPr>
          <p:cNvPr id="223" name="Google Shape;223;p20"/>
          <p:cNvSpPr txBox="1">
            <a:spLocks noGrp="1"/>
          </p:cNvSpPr>
          <p:nvPr>
            <p:ph type="body" idx="1"/>
          </p:nvPr>
        </p:nvSpPr>
        <p:spPr>
          <a:xfrm>
            <a:off x="587828" y="1571664"/>
            <a:ext cx="11016343"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600"/>
              <a:buNone/>
            </a:pPr>
            <a:endParaRPr sz="2600" dirty="0"/>
          </a:p>
          <a:p>
            <a:pPr marL="228600" indent="-228600">
              <a:buSzPts val="2600"/>
            </a:pPr>
            <a:r>
              <a:rPr lang="en-US" sz="2600" dirty="0"/>
              <a:t>1. </a:t>
            </a:r>
            <a:r>
              <a:rPr lang="fr-FR" sz="2600" dirty="0"/>
              <a:t>Pourquoi recourir à des méthodes de recherche qualitative rapide ? Quelles questions </a:t>
            </a:r>
            <a:r>
              <a:rPr lang="fr-FR" sz="2600" u="sng" dirty="0"/>
              <a:t>doivent</a:t>
            </a:r>
            <a:r>
              <a:rPr lang="fr-FR" sz="2600" dirty="0"/>
              <a:t> être élucidées pour </a:t>
            </a:r>
            <a:r>
              <a:rPr lang="fr-FR" sz="2600" u="sng" dirty="0"/>
              <a:t>cette intervention d’urgence en particulier</a:t>
            </a:r>
            <a:r>
              <a:rPr lang="fr-FR" sz="2600" dirty="0"/>
              <a:t> ? Qui/quelles organisations </a:t>
            </a:r>
            <a:r>
              <a:rPr lang="fr-FR" sz="2600" u="sng" dirty="0"/>
              <a:t>doit/doivent</a:t>
            </a:r>
            <a:r>
              <a:rPr lang="fr-FR" sz="2600" dirty="0"/>
              <a:t> disposer de ces informations ?</a:t>
            </a:r>
          </a:p>
          <a:p>
            <a:pPr marL="228600" lvl="0" indent="-63500" algn="l" rtl="0">
              <a:lnSpc>
                <a:spcPct val="90000"/>
              </a:lnSpc>
              <a:spcBef>
                <a:spcPts val="1000"/>
              </a:spcBef>
              <a:spcAft>
                <a:spcPts val="0"/>
              </a:spcAft>
              <a:buClr>
                <a:schemeClr val="dk1"/>
              </a:buClr>
              <a:buSzPts val="2600"/>
              <a:buNone/>
            </a:pPr>
            <a:endParaRPr sz="2600" dirty="0"/>
          </a:p>
          <a:p>
            <a:pPr marL="228600" lvl="0" indent="-228600" algn="l">
              <a:lnSpc>
                <a:spcPct val="90000"/>
              </a:lnSpc>
              <a:spcBef>
                <a:spcPts val="1000"/>
              </a:spcBef>
              <a:spcAft>
                <a:spcPts val="0"/>
              </a:spcAft>
              <a:buClr>
                <a:schemeClr val="dk1"/>
              </a:buClr>
              <a:buSzPts val="2600"/>
              <a:buChar char="•"/>
            </a:pPr>
            <a:r>
              <a:rPr lang="en-US" sz="2600" dirty="0"/>
              <a:t>2. </a:t>
            </a:r>
            <a:r>
              <a:rPr lang="fr-FR" sz="2600" dirty="0"/>
              <a:t>Comment (et à quelle vitesse) une évaluation qualitative rapide (EQR) peut-elle être réalisée ? </a:t>
            </a:r>
            <a:endParaRPr dirty="0"/>
          </a:p>
          <a:p>
            <a:pPr marL="0" lvl="0" indent="0" algn="l" rtl="0">
              <a:lnSpc>
                <a:spcPct val="90000"/>
              </a:lnSpc>
              <a:spcBef>
                <a:spcPts val="1000"/>
              </a:spcBef>
              <a:spcAft>
                <a:spcPts val="0"/>
              </a:spcAft>
              <a:buClr>
                <a:schemeClr val="dk1"/>
              </a:buClr>
              <a:buSzPts val="2600"/>
              <a:buNone/>
            </a:pPr>
            <a:endParaRPr sz="2600" dirty="0"/>
          </a:p>
          <a:p>
            <a:pPr marL="228600" indent="-228600">
              <a:buSzPts val="2600"/>
            </a:pPr>
            <a:r>
              <a:rPr lang="en-US" sz="2600" b="1" dirty="0"/>
              <a:t>3. </a:t>
            </a:r>
            <a:r>
              <a:rPr lang="fr-FR" sz="2600" b="1" dirty="0"/>
              <a:t>Qui sont les personnes (la « population » concernée) auxquelles les méthodes de recherche qualitative rapide doivent s’intéresser ?</a:t>
            </a:r>
          </a:p>
          <a:p>
            <a:pPr marL="228600" lvl="0" indent="-63500" algn="l" rtl="0">
              <a:lnSpc>
                <a:spcPct val="90000"/>
              </a:lnSpc>
              <a:spcBef>
                <a:spcPts val="1000"/>
              </a:spcBef>
              <a:spcAft>
                <a:spcPts val="0"/>
              </a:spcAft>
              <a:buClr>
                <a:schemeClr val="dk1"/>
              </a:buClr>
              <a:buSzPts val="2600"/>
              <a:buNone/>
            </a:pPr>
            <a:endParaRPr sz="2600" dirty="0"/>
          </a:p>
          <a:p>
            <a:pPr marL="228600" lvl="0" indent="-63500" algn="l" rtl="0">
              <a:lnSpc>
                <a:spcPct val="90000"/>
              </a:lnSpc>
              <a:spcBef>
                <a:spcPts val="1000"/>
              </a:spcBef>
              <a:spcAft>
                <a:spcPts val="0"/>
              </a:spcAft>
              <a:buClr>
                <a:schemeClr val="dk1"/>
              </a:buClr>
              <a:buSzPts val="2600"/>
              <a:buNone/>
            </a:pPr>
            <a:endParaRPr sz="2600" dirty="0"/>
          </a:p>
          <a:p>
            <a:pPr marL="228600" lvl="0" indent="-50800" algn="l" rtl="0">
              <a:lnSpc>
                <a:spcPct val="90000"/>
              </a:lnSpc>
              <a:spcBef>
                <a:spcPts val="1000"/>
              </a:spcBef>
              <a:spcAft>
                <a:spcPts val="0"/>
              </a:spcAft>
              <a:buClr>
                <a:schemeClr val="dk1"/>
              </a:buClr>
              <a:buSzPts val="2800"/>
              <a:buNone/>
            </a:pPr>
            <a:endParaRPr dirty="0"/>
          </a:p>
        </p:txBody>
      </p:sp>
      <p:sp>
        <p:nvSpPr>
          <p:cNvPr id="224" name="Google Shape;224;p20"/>
          <p:cNvSpPr txBox="1"/>
          <p:nvPr/>
        </p:nvSpPr>
        <p:spPr>
          <a:xfrm>
            <a:off x="838200" y="5723474"/>
            <a:ext cx="111516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dirty="0">
                <a:solidFill>
                  <a:srgbClr val="16546A"/>
                </a:solidFill>
                <a:latin typeface="Calibri"/>
                <a:ea typeface="Calibri"/>
                <a:cs typeface="Calibri"/>
                <a:sym typeface="Calibri"/>
              </a:rPr>
              <a:t>Les personnes LES PLUS EXPOSÉES au risque ; celles qui interviennent sur le terrain (les AGENTS DE PREMIÈRE LIGNE)</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6546A"/>
              </a:buClr>
              <a:buSzPts val="4400"/>
              <a:buFont typeface="Calibri"/>
              <a:buNone/>
            </a:pPr>
            <a:r>
              <a:rPr lang="en-US" dirty="0">
                <a:solidFill>
                  <a:srgbClr val="16546A"/>
                </a:solidFill>
              </a:rPr>
              <a:t>Questions directrices</a:t>
            </a:r>
            <a:endParaRPr dirty="0"/>
          </a:p>
        </p:txBody>
      </p:sp>
      <p:sp>
        <p:nvSpPr>
          <p:cNvPr id="95" name="Google Shape;95;p2"/>
          <p:cNvSpPr txBox="1">
            <a:spLocks noGrp="1"/>
          </p:cNvSpPr>
          <p:nvPr>
            <p:ph type="body" idx="1"/>
          </p:nvPr>
        </p:nvSpPr>
        <p:spPr>
          <a:xfrm>
            <a:off x="587828" y="1571664"/>
            <a:ext cx="11016343" cy="4351338"/>
          </a:xfrm>
          <a:prstGeom prst="rect">
            <a:avLst/>
          </a:prstGeom>
          <a:noFill/>
          <a:ln>
            <a:noFill/>
          </a:ln>
        </p:spPr>
        <p:txBody>
          <a:bodyPr spcFirstLastPara="1" wrap="square" lIns="91425" tIns="45700" rIns="91425" bIns="45700" anchor="t" anchorCtr="0">
            <a:noAutofit/>
          </a:bodyPr>
          <a:lstStyle/>
          <a:p>
            <a:pPr marL="228600" lvl="0" indent="-247650" algn="l">
              <a:lnSpc>
                <a:spcPct val="90000"/>
              </a:lnSpc>
              <a:spcBef>
                <a:spcPts val="1000"/>
              </a:spcBef>
              <a:spcAft>
                <a:spcPts val="0"/>
              </a:spcAft>
              <a:buClr>
                <a:schemeClr val="dk1"/>
              </a:buClr>
              <a:buSzPts val="2900"/>
              <a:buChar char="•"/>
            </a:pPr>
            <a:r>
              <a:rPr lang="fr-FR" sz="2900" dirty="0"/>
              <a:t>1. </a:t>
            </a:r>
            <a:r>
              <a:rPr lang="fr-FR" sz="2900" b="1" dirty="0"/>
              <a:t>Pourquoi</a:t>
            </a:r>
            <a:r>
              <a:rPr lang="fr-FR" sz="2900" dirty="0"/>
              <a:t> recourir à des méthodes de recherche qualitative rapide ? Quelles questions </a:t>
            </a:r>
            <a:r>
              <a:rPr lang="fr-FR" sz="2900" u="sng" dirty="0"/>
              <a:t>doivent</a:t>
            </a:r>
            <a:r>
              <a:rPr lang="fr-FR" sz="2900" dirty="0"/>
              <a:t> être élucidées pour </a:t>
            </a:r>
            <a:r>
              <a:rPr lang="fr-FR" sz="2900" u="sng" dirty="0"/>
              <a:t>cette intervention d’urgence en particulier</a:t>
            </a:r>
            <a:r>
              <a:rPr lang="fr-FR" sz="2900" dirty="0"/>
              <a:t> ? Qui/quelles organisations </a:t>
            </a:r>
            <a:r>
              <a:rPr lang="fr-FR" sz="2900" u="sng" dirty="0"/>
              <a:t>doit/doivent</a:t>
            </a:r>
            <a:r>
              <a:rPr lang="fr-FR" sz="2900" dirty="0"/>
              <a:t> disposer de ces informations ?</a:t>
            </a:r>
            <a:endParaRPr lang="fr-FR" sz="3100" dirty="0"/>
          </a:p>
          <a:p>
            <a:pPr marL="228600" lvl="0" indent="-63500" algn="l" rtl="0">
              <a:lnSpc>
                <a:spcPct val="90000"/>
              </a:lnSpc>
              <a:spcBef>
                <a:spcPts val="1000"/>
              </a:spcBef>
              <a:spcAft>
                <a:spcPts val="0"/>
              </a:spcAft>
              <a:buClr>
                <a:schemeClr val="dk1"/>
              </a:buClr>
              <a:buSzPts val="2600"/>
              <a:buNone/>
            </a:pPr>
            <a:endParaRPr lang="fr-FR" sz="2900" dirty="0"/>
          </a:p>
          <a:p>
            <a:pPr marL="228600" lvl="0" indent="-247650" algn="l" rtl="0">
              <a:lnSpc>
                <a:spcPct val="90000"/>
              </a:lnSpc>
              <a:spcBef>
                <a:spcPts val="1000"/>
              </a:spcBef>
              <a:spcAft>
                <a:spcPts val="0"/>
              </a:spcAft>
              <a:buClr>
                <a:schemeClr val="dk1"/>
              </a:buClr>
              <a:buSzPts val="2900"/>
              <a:buChar char="•"/>
            </a:pPr>
            <a:r>
              <a:rPr lang="fr-FR" sz="2900" dirty="0"/>
              <a:t>2. </a:t>
            </a:r>
            <a:r>
              <a:rPr lang="fr-FR" sz="2900" b="1" dirty="0"/>
              <a:t>Comment</a:t>
            </a:r>
            <a:r>
              <a:rPr lang="fr-FR" sz="2900" dirty="0"/>
              <a:t> (et à quelle vitesse) une évaluation qualitative rapide (EQR) peut-elle être réalisée ?</a:t>
            </a:r>
            <a:endParaRPr lang="fr-FR" sz="3100" dirty="0"/>
          </a:p>
          <a:p>
            <a:pPr marL="228600" lvl="0" indent="-63500" algn="l" rtl="0">
              <a:lnSpc>
                <a:spcPct val="90000"/>
              </a:lnSpc>
              <a:spcBef>
                <a:spcPts val="1000"/>
              </a:spcBef>
              <a:spcAft>
                <a:spcPts val="0"/>
              </a:spcAft>
              <a:buClr>
                <a:schemeClr val="dk1"/>
              </a:buClr>
              <a:buSzPts val="2600"/>
              <a:buNone/>
            </a:pPr>
            <a:endParaRPr lang="fr-FR" sz="2900" dirty="0"/>
          </a:p>
          <a:p>
            <a:pPr marL="228600" lvl="0" indent="-247650" algn="l" rtl="0">
              <a:lnSpc>
                <a:spcPct val="90000"/>
              </a:lnSpc>
              <a:spcBef>
                <a:spcPts val="1000"/>
              </a:spcBef>
              <a:spcAft>
                <a:spcPts val="0"/>
              </a:spcAft>
              <a:buClr>
                <a:schemeClr val="dk1"/>
              </a:buClr>
              <a:buSzPts val="2900"/>
              <a:buChar char="•"/>
            </a:pPr>
            <a:r>
              <a:rPr lang="fr-FR" sz="2900" dirty="0"/>
              <a:t>3. </a:t>
            </a:r>
            <a:r>
              <a:rPr lang="fr-FR" sz="2900" b="1" dirty="0"/>
              <a:t>Qui </a:t>
            </a:r>
            <a:r>
              <a:rPr lang="fr-FR" sz="2900" dirty="0"/>
              <a:t>sont les personnes (la « population » concernée) auxquelles les méthodes de recherche qualitative rapide doivent s’intéresser ?</a:t>
            </a:r>
            <a:endParaRPr lang="fr-FR" sz="3100" dirty="0"/>
          </a:p>
          <a:p>
            <a:pPr marL="228600" lvl="0" indent="-63500" algn="l" rtl="0">
              <a:lnSpc>
                <a:spcPct val="90000"/>
              </a:lnSpc>
              <a:spcBef>
                <a:spcPts val="1000"/>
              </a:spcBef>
              <a:spcAft>
                <a:spcPts val="0"/>
              </a:spcAft>
              <a:buClr>
                <a:schemeClr val="dk1"/>
              </a:buClr>
              <a:buSzPts val="2600"/>
              <a:buNone/>
            </a:pPr>
            <a:endParaRPr lang="fr-FR" sz="2900" dirty="0"/>
          </a:p>
          <a:p>
            <a:pPr marL="228600" lvl="0" indent="-63500" algn="l" rtl="0">
              <a:lnSpc>
                <a:spcPct val="90000"/>
              </a:lnSpc>
              <a:spcBef>
                <a:spcPts val="1000"/>
              </a:spcBef>
              <a:spcAft>
                <a:spcPts val="0"/>
              </a:spcAft>
              <a:buClr>
                <a:schemeClr val="dk1"/>
              </a:buClr>
              <a:buSzPts val="2600"/>
              <a:buNone/>
            </a:pPr>
            <a:endParaRPr lang="fr-FR" sz="2900" dirty="0"/>
          </a:p>
          <a:p>
            <a:pPr marL="228600" lvl="0" indent="-50800" algn="l" rtl="0">
              <a:lnSpc>
                <a:spcPct val="90000"/>
              </a:lnSpc>
              <a:spcBef>
                <a:spcPts val="1000"/>
              </a:spcBef>
              <a:spcAft>
                <a:spcPts val="0"/>
              </a:spcAft>
              <a:buClr>
                <a:schemeClr val="dk1"/>
              </a:buClr>
              <a:buSzPts val="2800"/>
              <a:buNone/>
            </a:pPr>
            <a:endParaRPr lang="fr-FR" sz="3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 name="Google Shape;192;p15">
            <a:extLst>
              <a:ext uri="{FF2B5EF4-FFF2-40B4-BE49-F238E27FC236}">
                <a16:creationId xmlns:a16="http://schemas.microsoft.com/office/drawing/2014/main" id="{94147169-8F4D-0B15-3AF0-959506DB5DC1}"/>
              </a:ext>
            </a:extLst>
          </p:cNvPr>
          <p:cNvSpPr txBox="1">
            <a:spLocks/>
          </p:cNvSpPr>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16546A"/>
              </a:buClr>
              <a:buSzPts val="4400"/>
            </a:pPr>
            <a:r>
              <a:rPr lang="en-US" dirty="0">
                <a:solidFill>
                  <a:srgbClr val="16546A"/>
                </a:solidFill>
              </a:rPr>
              <a:t>AVEZ-VOUS DES QUESTIONS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p:cNvPicPr preferRelativeResize="0"/>
          <p:nvPr/>
        </p:nvPicPr>
        <p:blipFill>
          <a:blip r:embed="rId3">
            <a:alphaModFix/>
          </a:blip>
          <a:stretch>
            <a:fillRect/>
          </a:stretch>
        </p:blipFill>
        <p:spPr>
          <a:xfrm>
            <a:off x="-2" y="-13625"/>
            <a:ext cx="12342225" cy="8213200"/>
          </a:xfrm>
          <a:prstGeom prst="rect">
            <a:avLst/>
          </a:prstGeom>
          <a:noFill/>
          <a:ln>
            <a:noFill/>
          </a:ln>
        </p:spPr>
      </p:pic>
      <p:sp>
        <p:nvSpPr>
          <p:cNvPr id="102" name="Google Shape;102;p3"/>
          <p:cNvSpPr txBox="1"/>
          <p:nvPr/>
        </p:nvSpPr>
        <p:spPr>
          <a:xfrm>
            <a:off x="361702" y="1565433"/>
            <a:ext cx="5734298" cy="2400617"/>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l">
              <a:spcBef>
                <a:spcPts val="0"/>
              </a:spcBef>
              <a:spcAft>
                <a:spcPts val="0"/>
              </a:spcAft>
              <a:buNone/>
            </a:pPr>
            <a:r>
              <a:rPr lang="fr-FR" sz="3000" b="1" dirty="0">
                <a:solidFill>
                  <a:schemeClr val="accent2"/>
                </a:solidFill>
                <a:highlight>
                  <a:schemeClr val="lt1"/>
                </a:highlight>
                <a:latin typeface="Calibri"/>
                <a:ea typeface="Calibri"/>
                <a:cs typeface="Calibri"/>
                <a:sym typeface="Calibri"/>
              </a:rPr>
              <a:t>… définir la répartition des PERSONNES (QUI) exposées à des risques sanitaires et à leurs conséquences, à quel MOMENT (QUAND) et dans quels LIEUX (OÙ)</a:t>
            </a:r>
            <a:endParaRPr lang="fr-FR" sz="1600" dirty="0">
              <a:solidFill>
                <a:schemeClr val="accent2"/>
              </a:solidFill>
              <a:highlight>
                <a:schemeClr val="lt1"/>
              </a:highlight>
            </a:endParaRPr>
          </a:p>
        </p:txBody>
      </p:sp>
      <p:sp>
        <p:nvSpPr>
          <p:cNvPr id="103" name="Google Shape;103;p3"/>
          <p:cNvSpPr txBox="1"/>
          <p:nvPr/>
        </p:nvSpPr>
        <p:spPr>
          <a:xfrm>
            <a:off x="361697" y="337906"/>
            <a:ext cx="58821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300" b="1" i="0" u="none" strike="noStrike" cap="none" dirty="0">
                <a:solidFill>
                  <a:schemeClr val="accent2"/>
                </a:solidFill>
                <a:highlight>
                  <a:schemeClr val="lt1"/>
                </a:highlight>
                <a:latin typeface="Calibri"/>
                <a:ea typeface="Calibri"/>
                <a:cs typeface="Calibri"/>
                <a:sym typeface="Calibri"/>
              </a:rPr>
              <a:t>Connaître l’épidémiologie…</a:t>
            </a:r>
            <a:endParaRPr lang="fr-FR" sz="1900" dirty="0">
              <a:solidFill>
                <a:schemeClr val="accent2"/>
              </a:solidFill>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a:lnSpc>
                <a:spcPct val="90000"/>
              </a:lnSpc>
              <a:spcBef>
                <a:spcPts val="0"/>
              </a:spcBef>
              <a:spcAft>
                <a:spcPts val="0"/>
              </a:spcAft>
              <a:buClr>
                <a:srgbClr val="16546A"/>
              </a:buClr>
              <a:buSzPts val="4400"/>
              <a:buFont typeface="Calibri"/>
              <a:buNone/>
            </a:pPr>
            <a:r>
              <a:rPr lang="fr-FR" dirty="0">
                <a:solidFill>
                  <a:srgbClr val="16546A"/>
                </a:solidFill>
              </a:rPr>
              <a:t>Pourquoi recourir à des méthodes de recherche qualitative rapide ?</a:t>
            </a:r>
            <a:endParaRPr lang="fr-FR" dirty="0"/>
          </a:p>
        </p:txBody>
      </p:sp>
      <p:sp>
        <p:nvSpPr>
          <p:cNvPr id="110" name="Google Shape;11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fr-FR" dirty="0"/>
              <a:t>Tiennent compte des contextes locaux en vue d’exploiter les mécanismes de résilience communautaires</a:t>
            </a:r>
          </a:p>
          <a:p>
            <a:pPr marL="228600" lvl="0" indent="-228600" algn="l">
              <a:lnSpc>
                <a:spcPct val="90000"/>
              </a:lnSpc>
              <a:spcBef>
                <a:spcPts val="1000"/>
              </a:spcBef>
              <a:spcAft>
                <a:spcPts val="0"/>
              </a:spcAft>
              <a:buClr>
                <a:schemeClr val="dk1"/>
              </a:buClr>
              <a:buSzPts val="2800"/>
              <a:buChar char="•"/>
            </a:pPr>
            <a:r>
              <a:rPr lang="fr-FR" dirty="0"/>
              <a:t>Tiennent compte des comportements présents (actuels) au sein la population, en tant que partie intégrante de l’intervention d’urgence</a:t>
            </a:r>
          </a:p>
          <a:p>
            <a:pPr marL="228600" lvl="0" indent="-228600" algn="l" rtl="0">
              <a:lnSpc>
                <a:spcPct val="90000"/>
              </a:lnSpc>
              <a:spcBef>
                <a:spcPts val="1000"/>
              </a:spcBef>
              <a:spcAft>
                <a:spcPts val="0"/>
              </a:spcAft>
              <a:buClr>
                <a:schemeClr val="dk1"/>
              </a:buClr>
              <a:buSzPts val="2800"/>
              <a:buChar char="•"/>
            </a:pPr>
            <a:r>
              <a:rPr lang="fr-FR" dirty="0"/>
              <a:t>Sont plus souples et permettent de faire preuve d’innovation dans la réponse aux conditions locales sur le terrain (ne dépendent pas d’enquêtes standardisées auprès d’un très large échantillon de population)</a:t>
            </a:r>
          </a:p>
          <a:p>
            <a:pPr marL="228600" lvl="0" indent="-228600" algn="l" rtl="0">
              <a:lnSpc>
                <a:spcPct val="90000"/>
              </a:lnSpc>
              <a:spcBef>
                <a:spcPts val="1000"/>
              </a:spcBef>
              <a:spcAft>
                <a:spcPts val="0"/>
              </a:spcAft>
              <a:buClr>
                <a:schemeClr val="dk1"/>
              </a:buClr>
              <a:buSzPts val="2800"/>
              <a:buChar char="•"/>
            </a:pPr>
            <a:r>
              <a:rPr lang="fr-FR" dirty="0"/>
              <a:t>Permettent de révéler des tensions sociales qui affectent certains groupes de population de manière disproportionnée</a:t>
            </a:r>
          </a:p>
          <a:p>
            <a:pPr marL="228600" lvl="0" indent="-228600" algn="l" rtl="0">
              <a:lnSpc>
                <a:spcPct val="90000"/>
              </a:lnSpc>
              <a:spcBef>
                <a:spcPts val="1000"/>
              </a:spcBef>
              <a:spcAft>
                <a:spcPts val="0"/>
              </a:spcAft>
              <a:buClr>
                <a:schemeClr val="dk1"/>
              </a:buClr>
              <a:buSzPts val="2800"/>
              <a:buChar char="•"/>
            </a:pPr>
            <a:r>
              <a:rPr lang="fr-FR" dirty="0"/>
              <a:t>Sont utiles pour étudier les difficultés organisationnelles liées aux activités d’une intervention, afin de mettre en lumière des lacunes et des omissions</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6546A"/>
              </a:buClr>
              <a:buSzPts val="4400"/>
              <a:buFont typeface="Calibri"/>
              <a:buNone/>
            </a:pPr>
            <a:r>
              <a:rPr lang="en-US" dirty="0">
                <a:solidFill>
                  <a:srgbClr val="16546A"/>
                </a:solidFill>
              </a:rPr>
              <a:t>Questions</a:t>
            </a:r>
            <a:endParaRPr dirty="0"/>
          </a:p>
        </p:txBody>
      </p:sp>
      <p:sp>
        <p:nvSpPr>
          <p:cNvPr id="117" name="Google Shape;117;p5"/>
          <p:cNvSpPr txBox="1">
            <a:spLocks noGrp="1"/>
          </p:cNvSpPr>
          <p:nvPr>
            <p:ph type="body" idx="1"/>
          </p:nvPr>
        </p:nvSpPr>
        <p:spPr>
          <a:xfrm>
            <a:off x="587828" y="1244600"/>
            <a:ext cx="11604172" cy="5401129"/>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1000"/>
              </a:spcBef>
              <a:spcAft>
                <a:spcPts val="0"/>
              </a:spcAft>
              <a:buClr>
                <a:schemeClr val="dk1"/>
              </a:buClr>
              <a:buSzPct val="100000"/>
              <a:buChar char="•"/>
            </a:pPr>
            <a:r>
              <a:rPr lang="en-US" sz="2600" b="1" dirty="0"/>
              <a:t>1. </a:t>
            </a:r>
            <a:r>
              <a:rPr lang="fr-FR" sz="2600" b="1" dirty="0"/>
              <a:t>Pourquoi recourir à des méthodes de recherche qualitative rapide ? Quelles questions </a:t>
            </a:r>
            <a:r>
              <a:rPr lang="fr-FR" sz="2600" b="1" u="sng" dirty="0"/>
              <a:t>doivent</a:t>
            </a:r>
            <a:r>
              <a:rPr lang="fr-FR" sz="2600" b="1" dirty="0"/>
              <a:t> être élucidées pour </a:t>
            </a:r>
            <a:r>
              <a:rPr lang="fr-FR" sz="2600" b="1" u="sng" dirty="0"/>
              <a:t>cette intervention d’urgence en particulier</a:t>
            </a:r>
            <a:r>
              <a:rPr lang="fr-FR" sz="2600" b="1" dirty="0"/>
              <a:t> ? Qui/quelles organisations </a:t>
            </a:r>
            <a:r>
              <a:rPr lang="fr-FR" sz="2600" b="1" u="sng" dirty="0"/>
              <a:t>doit/doivent</a:t>
            </a:r>
            <a:r>
              <a:rPr lang="fr-FR" sz="2600" b="1" dirty="0"/>
              <a:t> disposer de ces informations ? </a:t>
            </a:r>
          </a:p>
          <a:p>
            <a:pPr marL="228600" lvl="0" indent="-228600" algn="l" rtl="0">
              <a:lnSpc>
                <a:spcPct val="90000"/>
              </a:lnSpc>
              <a:spcBef>
                <a:spcPts val="1000"/>
              </a:spcBef>
              <a:spcAft>
                <a:spcPts val="0"/>
              </a:spcAft>
              <a:buClr>
                <a:schemeClr val="dk1"/>
              </a:buClr>
              <a:buSzPct val="100000"/>
              <a:buChar char="•"/>
            </a:pPr>
            <a:endParaRPr lang="fr-FR" sz="2600" dirty="0"/>
          </a:p>
          <a:p>
            <a:pPr marL="228600" lvl="0" indent="-75882" algn="l" rtl="0">
              <a:lnSpc>
                <a:spcPct val="90000"/>
              </a:lnSpc>
              <a:spcBef>
                <a:spcPts val="1000"/>
              </a:spcBef>
              <a:spcAft>
                <a:spcPts val="0"/>
              </a:spcAft>
              <a:buClr>
                <a:schemeClr val="dk1"/>
              </a:buClr>
              <a:buSzPct val="100000"/>
              <a:buNone/>
            </a:pPr>
            <a:endParaRPr lang="fr-FR" sz="2600" dirty="0"/>
          </a:p>
          <a:p>
            <a:pPr marL="228600" lvl="0" indent="-75882" algn="l" rtl="0">
              <a:lnSpc>
                <a:spcPct val="90000"/>
              </a:lnSpc>
              <a:spcBef>
                <a:spcPts val="1000"/>
              </a:spcBef>
              <a:spcAft>
                <a:spcPts val="0"/>
              </a:spcAft>
              <a:buClr>
                <a:schemeClr val="dk1"/>
              </a:buClr>
              <a:buSzPct val="100000"/>
              <a:buNone/>
            </a:pPr>
            <a:endParaRPr sz="2600" dirty="0"/>
          </a:p>
          <a:p>
            <a:pPr marL="228600" lvl="0" indent="-75882" algn="l" rtl="0">
              <a:lnSpc>
                <a:spcPct val="90000"/>
              </a:lnSpc>
              <a:spcBef>
                <a:spcPts val="1000"/>
              </a:spcBef>
              <a:spcAft>
                <a:spcPts val="0"/>
              </a:spcAft>
              <a:buClr>
                <a:schemeClr val="dk1"/>
              </a:buClr>
              <a:buSzPct val="100000"/>
              <a:buNone/>
            </a:pPr>
            <a:endParaRPr sz="2600" dirty="0"/>
          </a:p>
          <a:p>
            <a:pPr marL="228600" lvl="0" indent="-75882" algn="l" rtl="0">
              <a:lnSpc>
                <a:spcPct val="90000"/>
              </a:lnSpc>
              <a:spcBef>
                <a:spcPts val="1000"/>
              </a:spcBef>
              <a:spcAft>
                <a:spcPts val="0"/>
              </a:spcAft>
              <a:buClr>
                <a:schemeClr val="dk1"/>
              </a:buClr>
              <a:buSzPct val="100000"/>
              <a:buNone/>
            </a:pPr>
            <a:endParaRPr sz="2600" dirty="0"/>
          </a:p>
          <a:p>
            <a:pPr marL="228600" indent="-228600">
              <a:buSzPct val="100000"/>
            </a:pPr>
            <a:r>
              <a:rPr lang="en-US" sz="2600" dirty="0"/>
              <a:t>2. </a:t>
            </a:r>
            <a:r>
              <a:rPr lang="fr-FR" sz="2600" dirty="0"/>
              <a:t>Comment (et à quelle vitesse) une évaluation qualitative rapide (EQR) peut-elle être réalisée ?</a:t>
            </a:r>
          </a:p>
          <a:p>
            <a:pPr marL="228600" lvl="0" indent="-75882" algn="l" rtl="0">
              <a:lnSpc>
                <a:spcPct val="90000"/>
              </a:lnSpc>
              <a:spcBef>
                <a:spcPts val="1000"/>
              </a:spcBef>
              <a:spcAft>
                <a:spcPts val="0"/>
              </a:spcAft>
              <a:buClr>
                <a:schemeClr val="dk1"/>
              </a:buClr>
              <a:buSzPct val="100000"/>
              <a:buNone/>
            </a:pPr>
            <a:endParaRPr sz="2600" dirty="0"/>
          </a:p>
          <a:p>
            <a:pPr marL="228600" indent="-228600">
              <a:buSzPct val="100000"/>
            </a:pPr>
            <a:r>
              <a:rPr lang="en-US" sz="2600" dirty="0"/>
              <a:t>3. </a:t>
            </a:r>
            <a:r>
              <a:rPr lang="fr-FR" sz="2600" dirty="0"/>
              <a:t>Qui sont les personnes (la « population » concernée) auxquelles les méthodes de recherche qualitative rapide doivent s’intéresser ?</a:t>
            </a:r>
          </a:p>
          <a:p>
            <a:pPr marL="228600" lvl="0" indent="-75882" algn="l" rtl="0">
              <a:lnSpc>
                <a:spcPct val="90000"/>
              </a:lnSpc>
              <a:spcBef>
                <a:spcPts val="1000"/>
              </a:spcBef>
              <a:spcAft>
                <a:spcPts val="0"/>
              </a:spcAft>
              <a:buClr>
                <a:schemeClr val="dk1"/>
              </a:buClr>
              <a:buSzPct val="100000"/>
              <a:buNone/>
            </a:pPr>
            <a:endParaRPr sz="2600" dirty="0"/>
          </a:p>
          <a:p>
            <a:pPr marL="228600" lvl="0" indent="-75882" algn="l" rtl="0">
              <a:lnSpc>
                <a:spcPct val="90000"/>
              </a:lnSpc>
              <a:spcBef>
                <a:spcPts val="1000"/>
              </a:spcBef>
              <a:spcAft>
                <a:spcPts val="0"/>
              </a:spcAft>
              <a:buClr>
                <a:schemeClr val="dk1"/>
              </a:buClr>
              <a:buSzPct val="100000"/>
              <a:buNone/>
            </a:pPr>
            <a:endParaRPr sz="2600" dirty="0"/>
          </a:p>
          <a:p>
            <a:pPr marL="228600" lvl="0" indent="-64135" algn="l" rtl="0">
              <a:lnSpc>
                <a:spcPct val="90000"/>
              </a:lnSpc>
              <a:spcBef>
                <a:spcPts val="1000"/>
              </a:spcBef>
              <a:spcAft>
                <a:spcPts val="0"/>
              </a:spcAft>
              <a:buClr>
                <a:schemeClr val="dk1"/>
              </a:buClr>
              <a:buSzPct val="100000"/>
              <a:buNone/>
            </a:pPr>
            <a:endParaRPr dirty="0"/>
          </a:p>
        </p:txBody>
      </p:sp>
      <p:sp>
        <p:nvSpPr>
          <p:cNvPr id="118" name="Google Shape;118;p5"/>
          <p:cNvSpPr txBox="1"/>
          <p:nvPr/>
        </p:nvSpPr>
        <p:spPr>
          <a:xfrm>
            <a:off x="343275" y="2298156"/>
            <a:ext cx="11448144" cy="1384954"/>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fr-FR" sz="2100" dirty="0">
                <a:solidFill>
                  <a:srgbClr val="16546A"/>
                </a:solidFill>
                <a:latin typeface="Calibri"/>
                <a:ea typeface="Calibri"/>
                <a:cs typeface="Calibri"/>
                <a:sym typeface="Calibri"/>
              </a:rPr>
              <a:t>Les questions à aborder dans le cadre de l’évaluation doivent être basées sur les besoins opérationnels des acteurs humanitaires ET être formulées de façon proportionnée et réaliste en fonction du champ d’action des acteurs.</a:t>
            </a:r>
            <a:endParaRPr lang="fr-FR" sz="2100" dirty="0"/>
          </a:p>
          <a:p>
            <a:pPr marL="0" marR="0" lvl="0" indent="0" algn="l">
              <a:spcBef>
                <a:spcPts val="0"/>
              </a:spcBef>
              <a:spcAft>
                <a:spcPts val="0"/>
              </a:spcAft>
              <a:buNone/>
            </a:pPr>
            <a:endParaRPr lang="fr-FR" sz="2100" dirty="0">
              <a:solidFill>
                <a:srgbClr val="16546A"/>
              </a:solidFill>
              <a:latin typeface="Calibri"/>
              <a:ea typeface="Calibri"/>
              <a:cs typeface="Calibri"/>
              <a:sym typeface="Calibri"/>
            </a:endParaRPr>
          </a:p>
        </p:txBody>
      </p:sp>
      <p:sp>
        <p:nvSpPr>
          <p:cNvPr id="119" name="Google Shape;119;p5"/>
          <p:cNvSpPr txBox="1"/>
          <p:nvPr/>
        </p:nvSpPr>
        <p:spPr>
          <a:xfrm>
            <a:off x="343275" y="3289518"/>
            <a:ext cx="11937250" cy="1061789"/>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fr-FR" sz="2100" dirty="0">
                <a:solidFill>
                  <a:srgbClr val="16546A"/>
                </a:solidFill>
                <a:latin typeface="Calibri"/>
                <a:ea typeface="Calibri"/>
                <a:cs typeface="Calibri"/>
                <a:sym typeface="Calibri"/>
              </a:rPr>
              <a:t>Les EQR tiennent compte des contextes locaux et des comportements présents (actuels) au sein de la population ; révèlent les tensions sociales/les populations les plus vulnérables ; plus souples et adaptables au contexte ; permettent d’étudier les difficultés organisationnelles.</a:t>
            </a:r>
            <a:endParaRPr lang="fr-FR"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dirty="0"/>
          </a:p>
        </p:txBody>
      </p:sp>
      <p:pic>
        <p:nvPicPr>
          <p:cNvPr id="126" name="Google Shape;126;p6"/>
          <p:cNvPicPr preferRelativeResize="0">
            <a:picLocks noGrp="1"/>
          </p:cNvPicPr>
          <p:nvPr>
            <p:ph type="body" idx="1"/>
          </p:nvPr>
        </p:nvPicPr>
        <p:blipFill rotWithShape="1">
          <a:blip r:embed="rId3">
            <a:alphaModFix/>
          </a:blip>
          <a:srcRect/>
          <a:stretch/>
        </p:blipFill>
        <p:spPr>
          <a:xfrm>
            <a:off x="-1" y="0"/>
            <a:ext cx="12448133"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838200" y="210343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6546A"/>
              </a:buClr>
              <a:buSzPts val="4400"/>
              <a:buFont typeface="Calibri"/>
              <a:buNone/>
            </a:pPr>
            <a:r>
              <a:rPr lang="en-US" dirty="0">
                <a:solidFill>
                  <a:srgbClr val="16546A"/>
                </a:solidFill>
                <a:latin typeface="Calibri"/>
                <a:ea typeface="Calibri"/>
                <a:cs typeface="Calibri"/>
                <a:sym typeface="Calibri"/>
              </a:rPr>
              <a:t>AVEZ</a:t>
            </a:r>
            <a:r>
              <a:rPr lang="en-US" dirty="0">
                <a:solidFill>
                  <a:srgbClr val="16546A"/>
                </a:solidFill>
              </a:rPr>
              <a:t>-VOUS DES </a:t>
            </a:r>
            <a:r>
              <a:rPr lang="en-US" dirty="0">
                <a:solidFill>
                  <a:srgbClr val="16546A"/>
                </a:solidFill>
                <a:latin typeface="Calibri"/>
                <a:ea typeface="Calibri"/>
                <a:cs typeface="Calibri"/>
                <a:sym typeface="Calibri"/>
              </a:rPr>
              <a:t>QUESTIONS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6546A"/>
              </a:buClr>
              <a:buSzPts val="4400"/>
              <a:buFont typeface="Calibri"/>
              <a:buNone/>
            </a:pPr>
            <a:r>
              <a:rPr lang="en-US" dirty="0">
                <a:solidFill>
                  <a:srgbClr val="16546A"/>
                </a:solidFill>
              </a:rPr>
              <a:t>Questions directrices</a:t>
            </a:r>
            <a:endParaRPr dirty="0"/>
          </a:p>
        </p:txBody>
      </p:sp>
      <p:sp>
        <p:nvSpPr>
          <p:cNvPr id="138" name="Google Shape;138;p8"/>
          <p:cNvSpPr txBox="1">
            <a:spLocks noGrp="1"/>
          </p:cNvSpPr>
          <p:nvPr>
            <p:ph type="body" idx="1"/>
          </p:nvPr>
        </p:nvSpPr>
        <p:spPr>
          <a:xfrm>
            <a:off x="587828" y="1571664"/>
            <a:ext cx="11016343" cy="4351338"/>
          </a:xfrm>
          <a:prstGeom prst="rect">
            <a:avLst/>
          </a:prstGeom>
          <a:noFill/>
          <a:ln>
            <a:noFill/>
          </a:ln>
        </p:spPr>
        <p:txBody>
          <a:bodyPr spcFirstLastPara="1" wrap="square" lIns="91425" tIns="45700" rIns="91425" bIns="45700" anchor="t" anchorCtr="0">
            <a:noAutofit/>
          </a:bodyPr>
          <a:lstStyle/>
          <a:p>
            <a:pPr marL="228600" lvl="0" indent="-247650" algn="l">
              <a:lnSpc>
                <a:spcPct val="90000"/>
              </a:lnSpc>
              <a:spcBef>
                <a:spcPts val="1000"/>
              </a:spcBef>
              <a:spcAft>
                <a:spcPts val="0"/>
              </a:spcAft>
              <a:buClr>
                <a:schemeClr val="dk1"/>
              </a:buClr>
              <a:buSzPts val="2900"/>
              <a:buChar char="•"/>
            </a:pPr>
            <a:r>
              <a:rPr lang="en-US" sz="2700" dirty="0"/>
              <a:t>1. </a:t>
            </a:r>
            <a:r>
              <a:rPr lang="fr-FR" sz="2800" dirty="0"/>
              <a:t>Pourquoi recourir à des méthodes de recherche qualitative rapide ? Quelles questions </a:t>
            </a:r>
            <a:r>
              <a:rPr lang="fr-FR" sz="2800" u="sng" dirty="0"/>
              <a:t>doivent</a:t>
            </a:r>
            <a:r>
              <a:rPr lang="fr-FR" sz="2800" dirty="0"/>
              <a:t> être élucidées pour </a:t>
            </a:r>
            <a:r>
              <a:rPr lang="fr-FR" sz="2800" u="sng" dirty="0"/>
              <a:t>cette intervention d’urgence en particulier</a:t>
            </a:r>
            <a:r>
              <a:rPr lang="fr-FR" sz="2800" dirty="0"/>
              <a:t> ? Qui/quelles organisations </a:t>
            </a:r>
            <a:r>
              <a:rPr lang="fr-FR" sz="2800" u="sng" dirty="0"/>
              <a:t>doit/doivent</a:t>
            </a:r>
            <a:r>
              <a:rPr lang="fr-FR" sz="2800" dirty="0"/>
              <a:t> disposer de ces informations ?</a:t>
            </a:r>
          </a:p>
          <a:p>
            <a:pPr marL="228600" lvl="0" indent="-63500" algn="l" rtl="0">
              <a:lnSpc>
                <a:spcPct val="90000"/>
              </a:lnSpc>
              <a:spcBef>
                <a:spcPts val="1000"/>
              </a:spcBef>
              <a:spcAft>
                <a:spcPts val="0"/>
              </a:spcAft>
              <a:buClr>
                <a:schemeClr val="dk1"/>
              </a:buClr>
              <a:buSzPts val="2600"/>
              <a:buNone/>
            </a:pPr>
            <a:endParaRPr lang="fr-FR" sz="2800" dirty="0"/>
          </a:p>
          <a:p>
            <a:pPr marL="228600" indent="-234950">
              <a:buSzPts val="2700"/>
            </a:pPr>
            <a:r>
              <a:rPr lang="en-US" sz="2700" b="1" dirty="0"/>
              <a:t>2. </a:t>
            </a:r>
            <a:r>
              <a:rPr lang="fr-FR" sz="2700" b="1" dirty="0"/>
              <a:t>Comment (et à quelle vitesse) une évaluation qualitative rapide (EQR) peut-elle être réalisée ?</a:t>
            </a:r>
          </a:p>
          <a:p>
            <a:pPr marL="228600" lvl="0" indent="-63500" algn="l" rtl="0">
              <a:lnSpc>
                <a:spcPct val="90000"/>
              </a:lnSpc>
              <a:spcBef>
                <a:spcPts val="1000"/>
              </a:spcBef>
              <a:spcAft>
                <a:spcPts val="0"/>
              </a:spcAft>
              <a:buClr>
                <a:schemeClr val="dk1"/>
              </a:buClr>
              <a:buSzPts val="2600"/>
              <a:buNone/>
            </a:pPr>
            <a:endParaRPr sz="2700" dirty="0"/>
          </a:p>
          <a:p>
            <a:pPr marL="228600" indent="-234950">
              <a:buSzPts val="2700"/>
            </a:pPr>
            <a:r>
              <a:rPr lang="en-US" sz="2700" dirty="0"/>
              <a:t>3. </a:t>
            </a:r>
            <a:r>
              <a:rPr lang="fr-FR" sz="2700" dirty="0"/>
              <a:t>Qui sont les personnes (la « population » concernée) auxquelles les méthodes de recherche qualitative rapide doivent s’intéresser ?</a:t>
            </a:r>
            <a:endParaRPr sz="2700" dirty="0"/>
          </a:p>
          <a:p>
            <a:pPr marL="228600" lvl="0" indent="-63500" algn="l" rtl="0">
              <a:lnSpc>
                <a:spcPct val="90000"/>
              </a:lnSpc>
              <a:spcBef>
                <a:spcPts val="1000"/>
              </a:spcBef>
              <a:spcAft>
                <a:spcPts val="0"/>
              </a:spcAft>
              <a:buClr>
                <a:schemeClr val="dk1"/>
              </a:buClr>
              <a:buSzPts val="2600"/>
              <a:buNone/>
            </a:pPr>
            <a:endParaRPr sz="2700" dirty="0"/>
          </a:p>
          <a:p>
            <a:pPr marL="228600" lvl="0" indent="-50800" algn="l" rtl="0">
              <a:lnSpc>
                <a:spcPct val="90000"/>
              </a:lnSpc>
              <a:spcBef>
                <a:spcPts val="1000"/>
              </a:spcBef>
              <a:spcAft>
                <a:spcPts val="0"/>
              </a:spcAft>
              <a:buClr>
                <a:schemeClr val="dk1"/>
              </a:buClr>
              <a:buSzPts val="2800"/>
              <a:buNone/>
            </a:pPr>
            <a:endParaRPr sz="2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e4956452dd_1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dirty="0"/>
          </a:p>
        </p:txBody>
      </p:sp>
      <p:sp>
        <p:nvSpPr>
          <p:cNvPr id="145" name="Google Shape;145;g2e4956452dd_1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146" name="Google Shape;146;g2e4956452dd_1_0"/>
          <p:cNvPicPr preferRelativeResize="0"/>
          <p:nvPr/>
        </p:nvPicPr>
        <p:blipFill>
          <a:blip r:embed="rId3">
            <a:alphaModFix/>
          </a:blip>
          <a:stretch>
            <a:fillRect/>
          </a:stretch>
        </p:blipFill>
        <p:spPr>
          <a:xfrm>
            <a:off x="1" y="7"/>
            <a:ext cx="12192000" cy="685799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1" ma:contentTypeDescription="Crée un document." ma:contentTypeScope="" ma:versionID="2acece79f5dcf30e6ebb3a644e632294">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b6ab59c28ac05923fd6cb93399978192"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étés de la stratégie de conformité unifiée" ma:hidden="true" ma:internalName="_ip_UnifiedCompliancePolicyProperties">
      <xsd:simpleType>
        <xsd:restriction base="dms:Note"/>
      </xsd:simpleType>
    </xsd:element>
    <xsd:element name="_ip_UnifiedCompliancePolicyUIAction" ma:index="26"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33e5729-7bb1-4685-bd1f-c5e580a2ee33" xsi:nil="true"/>
    <_ip_UnifiedCompliancePolicyProperties xmlns="http://schemas.microsoft.com/sharepoint/v3" xsi:nil="true"/>
    <lcf76f155ced4ddcb4097134ff3c332f xmlns="cf328f71-004c-4ec5-8aac-4c1fe87c002c">
      <Terms xmlns="http://schemas.microsoft.com/office/infopath/2007/PartnerControls"/>
    </lcf76f155ced4ddcb4097134ff3c332f>
    <SharingLink xmlns="cf328f71-004c-4ec5-8aac-4c1fe87c002c" xsi:nil="true"/>
  </documentManagement>
</p:properties>
</file>

<file path=customXml/itemProps1.xml><?xml version="1.0" encoding="utf-8"?>
<ds:datastoreItem xmlns:ds="http://schemas.openxmlformats.org/officeDocument/2006/customXml" ds:itemID="{2C975ABA-2545-4378-BEE1-6589857862C6}"/>
</file>

<file path=customXml/itemProps2.xml><?xml version="1.0" encoding="utf-8"?>
<ds:datastoreItem xmlns:ds="http://schemas.openxmlformats.org/officeDocument/2006/customXml" ds:itemID="{ABE593EA-D023-4461-A14A-E56461F187D5}"/>
</file>

<file path=customXml/itemProps3.xml><?xml version="1.0" encoding="utf-8"?>
<ds:datastoreItem xmlns:ds="http://schemas.openxmlformats.org/officeDocument/2006/customXml" ds:itemID="{811162F1-826E-480F-8BDE-52C7F67657A5}"/>
</file>

<file path=docProps/app.xml><?xml version="1.0" encoding="utf-8"?>
<Properties xmlns="http://schemas.openxmlformats.org/officeDocument/2006/extended-properties" xmlns:vt="http://schemas.openxmlformats.org/officeDocument/2006/docPropsVTypes">
  <TotalTime>4014</TotalTime>
  <Words>1045</Words>
  <Application>Microsoft Office PowerPoint</Application>
  <PresentationFormat>Grand écran</PresentationFormat>
  <Paragraphs>96</Paragraphs>
  <Slides>20</Slides>
  <Notes>20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20</vt:i4>
      </vt:variant>
    </vt:vector>
  </HeadingPairs>
  <TitlesOfParts>
    <vt:vector size="23" baseType="lpstr">
      <vt:lpstr>Arial</vt:lpstr>
      <vt:lpstr>Calibri</vt:lpstr>
      <vt:lpstr>Office Theme</vt:lpstr>
      <vt:lpstr>Introduction aux évaluations qualitatives rapides (ERQ)  Pourquoi ? Comment ? Qui ? </vt:lpstr>
      <vt:lpstr>Questions directrices</vt:lpstr>
      <vt:lpstr>Présentation PowerPoint</vt:lpstr>
      <vt:lpstr>Pourquoi recourir à des méthodes de recherche qualitative rapide ?</vt:lpstr>
      <vt:lpstr>Questions</vt:lpstr>
      <vt:lpstr>Présentation PowerPoint</vt:lpstr>
      <vt:lpstr>AVEZ-VOUS DES QUESTIONS ?</vt:lpstr>
      <vt:lpstr>Questions directrices</vt:lpstr>
      <vt:lpstr>Présentation PowerPoint</vt:lpstr>
      <vt:lpstr>Pourquoi examiner les données disponibles ?</vt:lpstr>
      <vt:lpstr>Quelles sont les données recueillies systématiquement sur les interventions de lutte contre le choléra que vous pouvez examiner d’emblée ? Quelles sont celles concernant la lutte contre les effets de la sécheresse ?</vt:lpstr>
      <vt:lpstr>Comment (méthodes)</vt:lpstr>
      <vt:lpstr>Présentation PowerPoint</vt:lpstr>
      <vt:lpstr>Questions directrices</vt:lpstr>
      <vt:lpstr>AVEZ-VOUS DES QUESTIONS ?</vt:lpstr>
      <vt:lpstr>Questions directrices</vt:lpstr>
      <vt:lpstr>Présentation PowerPoint</vt:lpstr>
      <vt:lpstr>Introduction</vt:lpstr>
      <vt:lpstr>Questions directrices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Ginger Johnson</dc:creator>
  <cp:lastModifiedBy>Alexandre Edo</cp:lastModifiedBy>
  <cp:revision>9</cp:revision>
  <dcterms:created xsi:type="dcterms:W3CDTF">2019-08-08T15:47:19Z</dcterms:created>
  <dcterms:modified xsi:type="dcterms:W3CDTF">2024-10-11T16:04:02Z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0x01010088EE9237482712449971AC4496F4F58A</vt:lpwstr>
  </property>
</Properties>
</file>