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comments/modernComment_115_0.xml" ContentType="application/vnd.ms-powerpoint.comments+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8"/>
  </p:notesMasterIdLst>
  <p:handoutMasterIdLst>
    <p:handoutMasterId r:id="rId2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Montserrat" panose="00000500000000000000" pitchFamily="2" charset="0"/>
      <p:regular r:id="rId30"/>
      <p:bold r:id="rId31"/>
      <p:italic r:id="rId32"/>
      <p:boldItalic r:id="rId33"/>
    </p:embeddedFont>
    <p:embeddedFont>
      <p:font typeface="Montserrat Light" panose="00000400000000000000" pitchFamily="2"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Open Sans Light" panose="020B0306030504020204" pitchFamily="34" charset="0"/>
      <p:regular r:id="rId42"/>
      <p:bold r:id="rId43"/>
      <p:italic r:id="rId44"/>
      <p:boldItalic r:id="rId45"/>
    </p:embeddedFont>
    <p:embeddedFont>
      <p:font typeface="Open Sans Mediu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13">
          <p15:clr>
            <a:srgbClr val="A4A3A4"/>
          </p15:clr>
        </p15:guide>
        <p15:guide id="2">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6PbY6WtwzNwOj6AR7r3HA1DlT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DD424-A52C-8C17-39F8-39B2AE9249EE}" name="Alexandre Edo" initials="AE" userId="S::AlexandreEdo@AlexandreEdo.onmicrosoft.com::9527abf9-c61a-4cdf-9100-b9e801a774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632" autoAdjust="0"/>
  </p:normalViewPr>
  <p:slideViewPr>
    <p:cSldViewPr snapToGrid="0">
      <p:cViewPr varScale="1">
        <p:scale>
          <a:sx n="54" d="100"/>
          <a:sy n="54" d="100"/>
        </p:scale>
        <p:origin x="2218" y="48"/>
      </p:cViewPr>
      <p:guideLst>
        <p:guide orient="horz" pos="2913"/>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0" d="100"/>
          <a:sy n="60" d="100"/>
        </p:scale>
        <p:origin x="3187" y="-48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customschemas.google.com/relationships/presentationmetadata" Target="metadata"/><Relationship Id="rId60" Type="http://schemas.openxmlformats.org/officeDocument/2006/relationships/customXml" Target="../customXml/item3.xml"/></Relationships>
</file>

<file path=ppt/comments/modernComment_115_0.xml><?xml version="1.0" encoding="utf-8"?>
<p188:cmLst xmlns:a="http://schemas.openxmlformats.org/drawingml/2006/main" xmlns:r="http://schemas.openxmlformats.org/officeDocument/2006/relationships" xmlns:p188="http://schemas.microsoft.com/office/powerpoint/2018/8/main">
  <p188:cm id="{6B53E2E7-4628-4708-928A-4ED1E75FA55B}" authorId="{A0ADD424-A52C-8C17-39F8-39B2AE9249EE}" created="2024-09-10T08:20:23.885">
    <ac:deMkLst xmlns:ac="http://schemas.microsoft.com/office/drawing/2013/main/command">
      <pc:docMk xmlns:pc="http://schemas.microsoft.com/office/powerpoint/2013/main/command"/>
      <pc:sldMk xmlns:pc="http://schemas.microsoft.com/office/powerpoint/2013/main/command" cId="0" sldId="277"/>
      <ac:spMk id="363" creationId="{00000000-0000-0000-0000-000000000000}"/>
    </ac:deMkLst>
    <p188:txBody>
      <a:bodyPr/>
      <a:lstStyle/>
      <a:p>
        <a:r>
          <a:rPr lang="fr-FR"/>
          <a:t>Notes  : «rapid social science assessments»
«main failures» : main causes of failure ou « échecs les plus retentissants» ?
collecting rapid social insights : tel quel ou collecte rapide d’informations au sein des communautés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2A4D135-EDB7-1050-3FD7-B566ADE08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17DF45EF-3B3A-EB1C-A187-0E91C0EA5E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A85918-EB43-4134-ADA0-B25041896DEF}" type="datetimeFigureOut">
              <a:rPr lang="fr-FR" smtClean="0"/>
              <a:t>14/10/2024</a:t>
            </a:fld>
            <a:endParaRPr lang="fr-FR" dirty="0"/>
          </a:p>
        </p:txBody>
      </p:sp>
      <p:sp>
        <p:nvSpPr>
          <p:cNvPr id="4" name="Espace réservé du pied de page 3">
            <a:extLst>
              <a:ext uri="{FF2B5EF4-FFF2-40B4-BE49-F238E27FC236}">
                <a16:creationId xmlns:a16="http://schemas.microsoft.com/office/drawing/2014/main" id="{52C330BB-7299-950F-417D-55086F21DE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DBE19672-C1A7-EB22-0D49-4CE2C16AED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51F67-0D57-4BBA-B76F-F9D0171FF19D}" type="slidenum">
              <a:rPr lang="fr-FR" smtClean="0"/>
              <a:t>‹N°›</a:t>
            </a:fld>
            <a:endParaRPr lang="fr-FR" dirty="0"/>
          </a:p>
        </p:txBody>
      </p:sp>
    </p:spTree>
    <p:extLst>
      <p:ext uri="{BB962C8B-B14F-4D97-AF65-F5344CB8AC3E}">
        <p14:creationId xmlns:p14="http://schemas.microsoft.com/office/powerpoint/2010/main" val="3251670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NOTES POUR L’ANIMATEUR</a:t>
            </a:r>
            <a:endParaRPr lang="fr-FR" dirty="0"/>
          </a:p>
          <a:p>
            <a:pPr marL="0" lvl="0" indent="0" algn="l" rtl="0">
              <a:lnSpc>
                <a:spcPct val="100000"/>
              </a:lnSpc>
              <a:spcBef>
                <a:spcPts val="0"/>
              </a:spcBef>
              <a:spcAft>
                <a:spcPts val="0"/>
              </a:spcAft>
              <a:buSzPts val="1400"/>
              <a:buNone/>
            </a:pPr>
            <a:endParaRPr dirty="0"/>
          </a:p>
        </p:txBody>
      </p:sp>
      <p:sp>
        <p:nvSpPr>
          <p:cNvPr id="184" name="Google Shape;1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bf6449b0b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bf6449b0b9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dirty="0"/>
              <a:t>NOTES POUR L’ANIMATEUR</a:t>
            </a:r>
            <a:endParaRPr lang="fr-F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p>
        </p:txBody>
      </p:sp>
      <p:sp>
        <p:nvSpPr>
          <p:cNvPr id="252" name="Google Shape;252;g2bf6449b0b9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8" name="Google Shape;2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f6449b0b9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bf6449b0b9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fr-FR" noProof="0" dirty="0"/>
          </a:p>
          <a:p>
            <a:pPr marL="457200" marR="0" lvl="0" indent="-228600" algn="l" rtl="0">
              <a:lnSpc>
                <a:spcPct val="100000"/>
              </a:lnSpc>
              <a:spcBef>
                <a:spcPts val="0"/>
              </a:spcBef>
              <a:spcAft>
                <a:spcPts val="0"/>
              </a:spcAft>
              <a:buSzPts val="1400"/>
              <a:buNone/>
            </a:pPr>
            <a:r>
              <a:rPr lang="fr-FR" noProof="0" dirty="0"/>
              <a:t>•</a:t>
            </a:r>
            <a:r>
              <a:rPr lang="fr-FR" b="1" noProof="0" dirty="0"/>
              <a:t>AVANT</a:t>
            </a:r>
            <a:r>
              <a:rPr lang="fr-FR" noProof="0" dirty="0"/>
              <a:t> de montrer le schéma explicatif, demandez si quelqu’un peut fournir sa propre définition du concept de « communication sur les risques et engagement communautaire ». Laissez l’assemblée en discuter pendant 3 ou 4 minutes. Vous pouvez lancer la discussion en demandant « Si je vous dis ‟RCCE”, à quoi cela vous fait-il penser ? » « Avez-vous déjà observé des activités de RCCE, ou eu recours ou participé à de telles activités pendant un déploiement ou une épidémie ? »</a:t>
            </a:r>
          </a:p>
          <a:p>
            <a:pPr marL="457200" marR="0" lvl="0" indent="-228600" algn="l" rtl="0">
              <a:lnSpc>
                <a:spcPct val="100000"/>
              </a:lnSpc>
              <a:spcBef>
                <a:spcPts val="0"/>
              </a:spcBef>
              <a:spcAft>
                <a:spcPts val="0"/>
              </a:spcAft>
              <a:buSzPts val="1400"/>
              <a:buNone/>
            </a:pPr>
            <a:endParaRPr lang="fr-FR" noProof="0" dirty="0"/>
          </a:p>
          <a:p>
            <a:pPr marL="457200" marR="0" lvl="0" indent="-228600" algn="l" rtl="0">
              <a:lnSpc>
                <a:spcPct val="100000"/>
              </a:lnSpc>
              <a:spcBef>
                <a:spcPts val="0"/>
              </a:spcBef>
              <a:spcAft>
                <a:spcPts val="0"/>
              </a:spcAft>
              <a:buSzPts val="1400"/>
              <a:buNone/>
            </a:pPr>
            <a:r>
              <a:rPr lang="fr-FR" noProof="0" dirty="0"/>
              <a:t>Faites apparaître le schéma de la diapositive, qui présente les quatre composantes essentielles d’une stratégie de RCCE et de quelle manière elles peuvent nous aider à rendre des comptes aux personnes auxquelles nous venons en aide.</a:t>
            </a:r>
          </a:p>
          <a:p>
            <a:pPr marL="457200" marR="0" lvl="0" indent="-228600" algn="l" rtl="0">
              <a:lnSpc>
                <a:spcPct val="100000"/>
              </a:lnSpc>
              <a:spcBef>
                <a:spcPts val="0"/>
              </a:spcBef>
              <a:spcAft>
                <a:spcPts val="0"/>
              </a:spcAft>
              <a:buSzPts val="1400"/>
              <a:buNone/>
            </a:pPr>
            <a:endParaRPr lang="fr-FR" noProof="0" dirty="0"/>
          </a:p>
          <a:p>
            <a:pPr marL="457200" marR="0" lvl="0" indent="-228600" algn="l" defTabSz="720000" rtl="0">
              <a:lnSpc>
                <a:spcPct val="100000"/>
              </a:lnSpc>
              <a:spcBef>
                <a:spcPts val="0"/>
              </a:spcBef>
              <a:spcAft>
                <a:spcPts val="0"/>
              </a:spcAft>
              <a:buSzPts val="1400"/>
              <a:buNone/>
            </a:pPr>
            <a:r>
              <a:rPr lang="fr-FR" noProof="0" dirty="0"/>
              <a:t>La RCCE est une méthode de travail qui consiste à reconnaître et respecter tous les membres d’une communauté comme des partenaires égaux, dont les divers besoins, priorités et préférences guident l’ensemble de nos activités. Pour ce faire, nous faisons en sorte que les communautés participent activement à nos programmes et opérations, moyennant une communication ouverte et honnête, ainsi que des mécanismes permettant d'écouter les avis de la communauté et de prendre ceux-ci en compte dans nos actions. Les données factuelles, l'expérience et le bon sens suggèrent qu’un dialogue véritable avec les communautés et leur participation active à la conception et à la gestion des programmes et des opérations permettent d’obtenir des résultats plus efficaces, plus durables et de meilleure qualité.</a:t>
            </a:r>
          </a:p>
          <a:p>
            <a:pPr marL="457200" marR="0" lvl="0" indent="-228600" algn="l" rtl="0">
              <a:lnSpc>
                <a:spcPct val="100000"/>
              </a:lnSpc>
              <a:spcBef>
                <a:spcPts val="0"/>
              </a:spcBef>
              <a:spcAft>
                <a:spcPts val="0"/>
              </a:spcAft>
              <a:buSzPts val="1400"/>
              <a:buNone/>
            </a:pPr>
            <a:endParaRPr lang="fr-FR" noProof="0" dirty="0"/>
          </a:p>
          <a:p>
            <a:pPr marL="457200" marR="0" lvl="0" indent="-228600" algn="l" rtl="0">
              <a:lnSpc>
                <a:spcPct val="100000"/>
              </a:lnSpc>
              <a:spcBef>
                <a:spcPts val="0"/>
              </a:spcBef>
              <a:spcAft>
                <a:spcPts val="0"/>
              </a:spcAft>
              <a:buSzPts val="1400"/>
              <a:buNone/>
            </a:pPr>
            <a:r>
              <a:rPr lang="fr-FR" noProof="0" dirty="0"/>
              <a:t>Fournissez les explications suivantes :</a:t>
            </a:r>
          </a:p>
          <a:p>
            <a:pPr marL="457200" marR="0" lvl="0" indent="-228600" algn="l" rtl="0">
              <a:lnSpc>
                <a:spcPct val="100000"/>
              </a:lnSpc>
              <a:spcBef>
                <a:spcPts val="0"/>
              </a:spcBef>
              <a:spcAft>
                <a:spcPts val="0"/>
              </a:spcAft>
              <a:buSzPts val="1400"/>
              <a:buNone/>
            </a:pPr>
            <a:endParaRPr lang="fr-FR" noProof="0" dirty="0"/>
          </a:p>
          <a:p>
            <a:pPr marL="457200" marR="0" lvl="0" indent="-228600" algn="l" rtl="0">
              <a:lnSpc>
                <a:spcPct val="100000"/>
              </a:lnSpc>
              <a:spcBef>
                <a:spcPts val="0"/>
              </a:spcBef>
              <a:spcAft>
                <a:spcPts val="0"/>
              </a:spcAft>
              <a:buSzPts val="1400"/>
              <a:buNone/>
            </a:pPr>
            <a:r>
              <a:rPr lang="fr-FR" dirty="0"/>
              <a:t>•</a:t>
            </a:r>
            <a:r>
              <a:rPr lang="fr-FR" b="1" dirty="0"/>
              <a:t>La participation</a:t>
            </a:r>
            <a:r>
              <a:rPr lang="fr-FR" dirty="0"/>
              <a:t> renvoie à l’implication des communautés dans les décisions relatives à la conception, à la gestion et à la mise en œuvre des programmes et des opérations. Dans la mesure du possible, nous aidons les communautés à définir elles-mêmes les solutions et les changements nécessaires, ainsi qu’à garder la maîtrise de leur mise en œuvre, selon leurs propres conditions. </a:t>
            </a:r>
          </a:p>
          <a:p>
            <a:pPr marL="457200" marR="0" lvl="0" indent="-228600" algn="l" rtl="0">
              <a:lnSpc>
                <a:spcPct val="100000"/>
              </a:lnSpc>
              <a:spcBef>
                <a:spcPts val="0"/>
              </a:spcBef>
              <a:spcAft>
                <a:spcPts val="0"/>
              </a:spcAft>
              <a:buSzPts val="1400"/>
              <a:buNone/>
            </a:pPr>
            <a:r>
              <a:rPr lang="fr-FR" dirty="0"/>
              <a:t>•</a:t>
            </a:r>
            <a:r>
              <a:rPr lang="fr-FR" b="1" dirty="0"/>
              <a:t>Une communication régulière ouverte et honnête </a:t>
            </a:r>
            <a:r>
              <a:rPr lang="fr-FR" b="0" dirty="0"/>
              <a:t>vise à s’assurer que les communautés comprennent qui nous sommes et ce que nous faisons parmi elles. Il s’agit aussi de faire en sorte qu’elles disposent des informations dont elles ont besoin pour prendre des décisions et des mesures en vue de protéger et d’améliorer leur vie, leur communauté et leur santé. Cette communication peut porter sur les risques posés par une maladie et ce que les personnes peuvent faire pour protéger leur santé et celle de leurs proches. </a:t>
            </a:r>
          </a:p>
          <a:p>
            <a:pPr marL="457200" marR="0" lvl="0" indent="-228600" algn="l" rtl="0">
              <a:lnSpc>
                <a:spcPct val="100000"/>
              </a:lnSpc>
              <a:spcBef>
                <a:spcPts val="0"/>
              </a:spcBef>
              <a:spcAft>
                <a:spcPts val="0"/>
              </a:spcAft>
              <a:buSzPts val="1400"/>
              <a:buNone/>
            </a:pPr>
            <a:r>
              <a:rPr lang="fr-FR" noProof="0" dirty="0"/>
              <a:t>•</a:t>
            </a:r>
            <a:r>
              <a:rPr lang="fr-FR" b="1" noProof="0" dirty="0"/>
              <a:t>Les mécanismes de retour d’information </a:t>
            </a:r>
            <a:r>
              <a:rPr lang="fr-FR" b="0" noProof="0" dirty="0"/>
              <a:t>nous permettent de prendre connaissance des questions, des plaintes, des demandes, des suggestions, des croyances, des rumeurs et des compliments des communautés, en vue de les examiner, de leur apporter une réponse et d’agir en conséquence. Ces retours d’information peuvent concerner les services et l’aide que nous fournissons, les croyances sur un sujet particulier ou un problème lié à notre action (par exemple, un problème de santé publique), ou encore le comportement et la conduite de notre personnel et de nos volontaires. </a:t>
            </a:r>
          </a:p>
          <a:p>
            <a:pPr marL="457200" marR="0" lvl="0" indent="-228600" algn="l" rtl="0">
              <a:lnSpc>
                <a:spcPct val="100000"/>
              </a:lnSpc>
              <a:spcBef>
                <a:spcPts val="0"/>
              </a:spcBef>
              <a:spcAft>
                <a:spcPts val="0"/>
              </a:spcAft>
              <a:buSzPts val="1400"/>
              <a:buNone/>
            </a:pPr>
            <a:r>
              <a:rPr lang="fr-FR" dirty="0"/>
              <a:t>•</a:t>
            </a:r>
            <a:r>
              <a:rPr lang="fr-FR" b="1" dirty="0"/>
              <a:t>La compréhension de la communauté </a:t>
            </a:r>
            <a:r>
              <a:rPr lang="fr-FR" b="0" dirty="0"/>
              <a:t>est une approche consistant à s’assurer que nous comprenons les communautés avec lesquelles nous travaillons, y compris leurs conditions de vie et leurs besoins, priorités, opinions et capacités – et, plus largement, les facteurs sociaux, culturels, politiques, économiques et environnementaux susceptibles d’influencer l’acceptation des mesures préventives et les comportements en matière de recours aux soins.</a:t>
            </a:r>
            <a:endParaRPr lang="fr-FR" b="1" dirty="0"/>
          </a:p>
          <a:p>
            <a:pPr marL="457200" marR="0" lvl="0" indent="-228600" algn="l" rtl="0">
              <a:lnSpc>
                <a:spcPct val="100000"/>
              </a:lnSpc>
              <a:spcBef>
                <a:spcPts val="0"/>
              </a:spcBef>
              <a:spcAft>
                <a:spcPts val="0"/>
              </a:spcAft>
              <a:buSzPts val="1400"/>
              <a:buNone/>
            </a:pPr>
            <a:endParaRPr lang="fr-FR" dirty="0"/>
          </a:p>
          <a:p>
            <a:pPr marL="457200" marR="0" lvl="0" indent="-228600" algn="l" rtl="0">
              <a:lnSpc>
                <a:spcPct val="100000"/>
              </a:lnSpc>
              <a:spcBef>
                <a:spcPts val="0"/>
              </a:spcBef>
              <a:spcAft>
                <a:spcPts val="0"/>
              </a:spcAft>
              <a:buSzPts val="1400"/>
              <a:buNone/>
            </a:pPr>
            <a:r>
              <a:rPr lang="fr-FR" b="1" dirty="0"/>
              <a:t>Ensemble</a:t>
            </a:r>
            <a:r>
              <a:rPr lang="fr-FR" b="0" dirty="0"/>
              <a:t>, ces quatre approches essentielles de l’engagement communautaire permettent de nous assurer que :</a:t>
            </a:r>
            <a:endParaRPr lang="fr-FR" dirty="0"/>
          </a:p>
          <a:p>
            <a:pPr marL="457200" marR="0" lvl="0" indent="-228600" algn="l" rtl="0">
              <a:lnSpc>
                <a:spcPct val="100000"/>
              </a:lnSpc>
              <a:spcBef>
                <a:spcPts val="0"/>
              </a:spcBef>
              <a:spcAft>
                <a:spcPts val="0"/>
              </a:spcAft>
              <a:buSzPts val="1400"/>
              <a:buNone/>
            </a:pPr>
            <a:r>
              <a:rPr lang="fr-FR" dirty="0"/>
              <a:t>• nous menons des activités pertinentes, utiles et en temps voulu, qui aident les personnes à identifier et à atténuer les risques locaux de propagation des maladies</a:t>
            </a:r>
          </a:p>
          <a:p>
            <a:pPr marL="457200" marR="0" lvl="0" indent="-228600" algn="l" rtl="0">
              <a:lnSpc>
                <a:spcPct val="100000"/>
              </a:lnSpc>
              <a:spcBef>
                <a:spcPts val="0"/>
              </a:spcBef>
              <a:spcAft>
                <a:spcPts val="0"/>
              </a:spcAft>
              <a:buSzPts val="1400"/>
              <a:buNone/>
            </a:pPr>
            <a:r>
              <a:rPr lang="fr-FR" dirty="0"/>
              <a:t>• les communautés pilotent et s’approprient nos programmes et opérations</a:t>
            </a:r>
          </a:p>
          <a:p>
            <a:pPr marL="457200" marR="0" lvl="0" indent="-228600" algn="l" rtl="0">
              <a:lnSpc>
                <a:spcPct val="100000"/>
              </a:lnSpc>
              <a:spcBef>
                <a:spcPts val="0"/>
              </a:spcBef>
              <a:spcAft>
                <a:spcPts val="0"/>
              </a:spcAft>
              <a:buSzPts val="1400"/>
              <a:buNone/>
            </a:pPr>
            <a:r>
              <a:rPr lang="fr-FR" dirty="0"/>
              <a:t>• nous traitons les membres des communautés de manière digne et respectueuse, en les considérant comme des partenaires égaux dont les connaissances et les capacités méritent d’être prises en compte </a:t>
            </a:r>
          </a:p>
          <a:p>
            <a:pPr marL="457200" marR="0" lvl="0" indent="-228600" algn="l" rtl="0">
              <a:lnSpc>
                <a:spcPct val="100000"/>
              </a:lnSpc>
              <a:spcBef>
                <a:spcPts val="0"/>
              </a:spcBef>
              <a:spcAft>
                <a:spcPts val="0"/>
              </a:spcAft>
              <a:buSzPts val="1400"/>
              <a:buNone/>
            </a:pPr>
            <a:r>
              <a:rPr lang="fr-FR" dirty="0"/>
              <a:t>• nos interventions n’entraînent pas de conséquences indésirables, comme perturber les marchés locaux en raison des distributions de secours (p. ex. fournitures WASH) ou attiser des tensions entre différents groupes</a:t>
            </a:r>
          </a:p>
          <a:p>
            <a:pPr marL="0" lvl="0" indent="0" algn="l" rtl="0">
              <a:lnSpc>
                <a:spcPct val="100000"/>
              </a:lnSpc>
              <a:spcBef>
                <a:spcPts val="0"/>
              </a:spcBef>
              <a:spcAft>
                <a:spcPts val="0"/>
              </a:spcAft>
              <a:buSzPts val="1400"/>
              <a:buNone/>
            </a:pPr>
            <a:endParaRPr b="1" dirty="0"/>
          </a:p>
        </p:txBody>
      </p:sp>
      <p:sp>
        <p:nvSpPr>
          <p:cNvPr id="263" name="Google Shape;263;g2bf6449b0b9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bf6449b0b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bf6449b0b9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fr-FR" noProof="0" dirty="0"/>
          </a:p>
          <a:p>
            <a:pPr marL="171450" marR="0" lvl="0" indent="-171450" algn="l" rtl="0">
              <a:lnSpc>
                <a:spcPct val="100000"/>
              </a:lnSpc>
              <a:spcBef>
                <a:spcPts val="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Il existe de nombreux noms pour parler de la communication sur les risques et l’engagement communautaire mais ils renvoient globalement tous à la même idée : une démarche consistant à travailler en collaboration avec les communautés de manière transparente et participative, de sorte à améliorer la qualité des programmes et des opérations. </a:t>
            </a:r>
          </a:p>
          <a:p>
            <a:pPr marL="171450" marR="0" lvl="0" indent="-171450" algn="l" rtl="0">
              <a:lnSpc>
                <a:spcPct val="100000"/>
              </a:lnSpc>
              <a:spcBef>
                <a:spcPts val="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Dans le secteur humanitaire, cette notion est plus connue sous le terme de « redevabilité envers les personnes affectées » (AAP pour </a:t>
            </a:r>
            <a:r>
              <a:rPr lang="fr-FR" sz="1200" b="0" i="1" u="none" strike="noStrike" dirty="0">
                <a:solidFill>
                  <a:schemeClr val="dk1"/>
                </a:solidFill>
                <a:latin typeface="Calibri"/>
                <a:ea typeface="Calibri"/>
                <a:cs typeface="Calibri"/>
                <a:sym typeface="Calibri"/>
              </a:rPr>
              <a:t>Accountability to Affected People</a:t>
            </a:r>
            <a:r>
              <a:rPr lang="fr-FR" sz="1200" b="0" i="0" u="none" strike="noStrike" dirty="0">
                <a:solidFill>
                  <a:schemeClr val="dk1"/>
                </a:solidFill>
                <a:latin typeface="Calibri"/>
                <a:ea typeface="Calibri"/>
                <a:cs typeface="Calibri"/>
                <a:sym typeface="Calibri"/>
              </a:rPr>
              <a:t>) ; les Sociétés nationales de la Croix-Rouge et du Croissant-Rouge parlent d’« interaction avec les communautés et redevabilité » et il vous arrivera parfois de rencontrer un « groupe de travail sur la communication avec les communautés » (mais ce terme est à présent un peu dépassé, dans la mesure où il mettait trop l’accent sur le partage de l’information et pas assez sur la participation). </a:t>
            </a:r>
          </a:p>
          <a:p>
            <a:pPr marL="171450" marR="0" lvl="0" indent="-171450" algn="l" rtl="0">
              <a:lnSpc>
                <a:spcPct val="100000"/>
              </a:lnSpc>
              <a:spcBef>
                <a:spcPts val="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L’UNICEF tend à privilégier le terme « communication pour le changement social et comportemental » (ou CCSC). L’organisation employait auparavant l’expression « communication pour le développement » (C4D) mais l’a abandonnée pour les mêmes raisons que ci-dessus. Le CCSC est davantage axé sur les approches participatives visant à modifier les comportements dans le cadre de programmes WASH et de santé. </a:t>
            </a:r>
          </a:p>
          <a:p>
            <a:pPr marL="171450" marR="0" lvl="0" indent="-171450" algn="l" rtl="0">
              <a:lnSpc>
                <a:spcPct val="100000"/>
              </a:lnSpc>
              <a:spcBef>
                <a:spcPts val="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Le terme RCCE est essentiellement utilisé par l’OMS et d’autres acteurs de la santé dans le cadre des urgences de santé publique. Il a gagné en notoriété depuis les crises occasionnées par les épidémies d’Ebola et de Covid-19.</a:t>
            </a:r>
          </a:p>
          <a:p>
            <a:pPr marL="171450" marR="0" lvl="0" indent="-171450" algn="l" rtl="0">
              <a:lnSpc>
                <a:spcPct val="100000"/>
              </a:lnSpc>
              <a:spcBef>
                <a:spcPts val="0"/>
              </a:spcBef>
              <a:spcAft>
                <a:spcPts val="0"/>
              </a:spcAft>
              <a:buClr>
                <a:schemeClr val="dk1"/>
              </a:buClr>
              <a:buSzPts val="1200"/>
              <a:buFont typeface="Arial"/>
              <a:buChar char="•"/>
            </a:pPr>
            <a:endParaRPr lang="en-GB"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GB" sz="1200" b="1" i="0" u="none" strike="noStrike" dirty="0">
                <a:solidFill>
                  <a:schemeClr val="dk1"/>
                </a:solidFill>
                <a:latin typeface="Calibri"/>
                <a:ea typeface="Calibri"/>
                <a:cs typeface="Calibri"/>
                <a:sym typeface="Calibri"/>
              </a:rPr>
              <a:t>EN FIN DE COMPTE, PEU IMPORTE COMMENT VOUS APPELEZ CETTE APPROCHE, À PARTIR DU MOMENT OÙ VOUS LA METTEZ EN PRATIQUE !</a:t>
            </a:r>
          </a:p>
          <a:p>
            <a:pPr marL="171450" lvl="0" indent="-95250" algn="l" rtl="0">
              <a:lnSpc>
                <a:spcPct val="100000"/>
              </a:lnSpc>
              <a:spcBef>
                <a:spcPts val="360"/>
              </a:spcBef>
              <a:spcAft>
                <a:spcPts val="0"/>
              </a:spcAft>
              <a:buClr>
                <a:srgbClr val="000000"/>
              </a:buClr>
              <a:buSzPts val="1200"/>
              <a:buFont typeface="Arial"/>
              <a:buNone/>
            </a:pPr>
            <a:endParaRPr dirty="0"/>
          </a:p>
          <a:p>
            <a:pPr marL="457200" marR="0" lvl="0" indent="-228600" algn="l" rtl="0">
              <a:lnSpc>
                <a:spcPct val="100000"/>
              </a:lnSpc>
              <a:spcBef>
                <a:spcPts val="0"/>
              </a:spcBef>
              <a:spcAft>
                <a:spcPts val="0"/>
              </a:spcAft>
              <a:buSzPts val="1400"/>
              <a:buNone/>
            </a:pPr>
            <a:endParaRPr b="1" dirty="0"/>
          </a:p>
        </p:txBody>
      </p:sp>
      <p:sp>
        <p:nvSpPr>
          <p:cNvPr id="271" name="Google Shape;271;g2bf6449b0b9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latin typeface="Calibri" panose="020F0502020204030204" pitchFamily="34" charset="0"/>
                <a:ea typeface="Calibri" panose="020F0502020204030204" pitchFamily="34" charset="0"/>
                <a:cs typeface="Calibri" panose="020F0502020204030204" pitchFamily="34" charset="0"/>
              </a:rPr>
              <a:t>NOTES POUR L’ANIMATEUR</a:t>
            </a:r>
            <a:endParaRPr lang="fr-FR" b="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342900" lvl="0" indent="-330200" algn="l" rtl="0">
              <a:lnSpc>
                <a:spcPct val="100000"/>
              </a:lnSpc>
              <a:spcBef>
                <a:spcPts val="0"/>
              </a:spcBef>
              <a:spcAft>
                <a:spcPts val="0"/>
              </a:spcAft>
              <a:buSzPts val="1200"/>
              <a:buFont typeface="Calibri"/>
              <a:buChar char="-"/>
            </a:pPr>
            <a:r>
              <a:rPr lang="fr-FR" b="1" dirty="0">
                <a:latin typeface="Calibri" panose="020F0502020204030204" pitchFamily="34" charset="0"/>
                <a:ea typeface="Calibri" panose="020F0502020204030204" pitchFamily="34" charset="0"/>
                <a:cs typeface="Calibri" panose="020F0502020204030204" pitchFamily="34" charset="0"/>
              </a:rPr>
              <a:t>Demandez d’abord aux participants pourquoi, selon eux, l’engagement communautaire est important lors d’une épidémie</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254000" algn="l" rtl="0">
              <a:lnSpc>
                <a:spcPct val="100000"/>
              </a:lnSpc>
              <a:spcBef>
                <a:spcPts val="0"/>
              </a:spcBef>
              <a:spcAft>
                <a:spcPts val="0"/>
              </a:spcAft>
              <a:buSzPts val="1400"/>
              <a:buFont typeface="Calibri"/>
              <a:buNone/>
            </a:pPr>
            <a:endParaRPr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541"/>
              </a:spcBef>
              <a:spcAft>
                <a:spcPts val="0"/>
              </a:spcAft>
              <a:buClr>
                <a:schemeClr val="dk1"/>
              </a:buClr>
              <a:buSzPts val="1804"/>
              <a:buFont typeface="Arial"/>
              <a:buNone/>
            </a:pPr>
            <a:r>
              <a:rPr lang="fr-FR" noProof="0" dirty="0">
                <a:solidFill>
                  <a:schemeClr val="dk1"/>
                </a:solidFill>
                <a:latin typeface="Calibri" panose="020F0502020204030204" pitchFamily="34" charset="0"/>
                <a:ea typeface="Calibri" panose="020F0502020204030204" pitchFamily="34" charset="0"/>
                <a:cs typeface="Calibri" panose="020F0502020204030204" pitchFamily="34" charset="0"/>
              </a:rPr>
              <a:t>Le dialogue avec les communautés aide à instaurer la confiance envers les acteurs humanitaires. Cela est particulièrement important lorsque la peur, les fausses informations et les rumeurs qui accompagnent une flambée épidémique rendent plus difficile d’identifier une information fiable et digne de confiance. Ce climat de confusion peut amener les gens à adopter des mesures de prévention inefficaces, qui les exposent davantage au risque d’infection. En outre, les communautés qui ne comprennent pas ou n’acceptent pas les interventions sanitaires, ou qui les perçoivent comme une menace, peuvent réagir violemment, comme cela a été le cas lors de l’épidémie d’Ebola en République démocratique du Congo (RDC). Cette défiance limite la participation de la communauté et peut empêcher les personnes de coopérer aux activités conçues pour enrayer la propagation de la maladie, comme le fait de signaler et d’isoler rapidement les personnes contaminées. </a:t>
            </a:r>
          </a:p>
          <a:p>
            <a:pPr marL="342900" marR="0" lvl="0" indent="-228282" algn="l" rtl="0">
              <a:lnSpc>
                <a:spcPct val="100000"/>
              </a:lnSpc>
              <a:spcBef>
                <a:spcPts val="542"/>
              </a:spcBef>
              <a:spcAft>
                <a:spcPts val="0"/>
              </a:spcAft>
              <a:buClr>
                <a:schemeClr val="dk1"/>
              </a:buClr>
              <a:buSzPts val="1805"/>
              <a:buFont typeface="Arial"/>
              <a:buNone/>
            </a:pP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2700" lvl="0" indent="0" algn="l" rtl="0">
              <a:lnSpc>
                <a:spcPct val="100000"/>
              </a:lnSpc>
              <a:spcBef>
                <a:spcPts val="540"/>
              </a:spcBef>
              <a:spcAft>
                <a:spcPts val="0"/>
              </a:spcAft>
              <a:buSzPts val="1200"/>
              <a:buFont typeface="Arial"/>
              <a:buNone/>
            </a:pPr>
            <a:r>
              <a:rPr lang="fr-FR" b="1" noProof="0" dirty="0">
                <a:solidFill>
                  <a:srgbClr val="000000"/>
                </a:solidFill>
                <a:latin typeface="Calibri" panose="020F0502020204030204" pitchFamily="34" charset="0"/>
                <a:ea typeface="Calibri" panose="020F0502020204030204" pitchFamily="34" charset="0"/>
                <a:cs typeface="Calibri" panose="020F0502020204030204" pitchFamily="34" charset="0"/>
              </a:rPr>
              <a:t>1. Les épidémies ont leur origine et leur solution dans les communautés –</a:t>
            </a:r>
            <a:r>
              <a:rPr lang="fr-FR" noProof="0" dirty="0">
                <a:latin typeface="Calibri" panose="020F0502020204030204" pitchFamily="34" charset="0"/>
                <a:ea typeface="Calibri" panose="020F0502020204030204" pitchFamily="34" charset="0"/>
                <a:cs typeface="Calibri" panose="020F0502020204030204" pitchFamily="34" charset="0"/>
              </a:rPr>
              <a:t> Les comportements des membres de la communauté sont déterminants pour mettre fin à une épidémie – ou l’entretenir. Par exemple, tout dépend de la volonté des personnes de se faire vacciner, de traiter leur eau, de se laver les mains, etc. Les principales solutions face à une épidémie sont souvent d'ordre social et comportemental. Les outils biomédicaux tels que les vaccins et d'autres services ne sont efficaces que si les gens décident de les utiliser. Par conséquent, il convient d’interagir activement avec les communautés et de leur permettre de comprendre et de diriger le processus visant à leur faire adopter des changements positifs et sains – or, un changement de comportement ne peut venir que des personnes elles-mêmes. Pour y parvenir, nous devons considérer les communautés comme notre principal partenaire dans la lutte contre l'épidémie, et non comme un bénéficiaire ou un public. </a:t>
            </a:r>
          </a:p>
          <a:p>
            <a:pPr marL="457200" marR="0" lvl="0" indent="-342900" algn="l" rtl="0">
              <a:lnSpc>
                <a:spcPct val="100000"/>
              </a:lnSpc>
              <a:spcBef>
                <a:spcPts val="540"/>
              </a:spcBef>
              <a:spcAft>
                <a:spcPts val="0"/>
              </a:spcAft>
              <a:buClr>
                <a:schemeClr val="dk1"/>
              </a:buClr>
              <a:buSzPts val="1800"/>
              <a:buFont typeface="Arial"/>
              <a:buNone/>
            </a:pPr>
            <a:endParaRPr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38100" marR="0" lvl="0" indent="0" algn="l" rtl="0">
              <a:lnSpc>
                <a:spcPct val="100000"/>
              </a:lnSpc>
              <a:spcBef>
                <a:spcPts val="600"/>
              </a:spcBef>
              <a:spcAft>
                <a:spcPts val="0"/>
              </a:spcAft>
              <a:buClr>
                <a:schemeClr val="dk1"/>
              </a:buClr>
              <a:buSzPts val="1200"/>
              <a:buFont typeface="+mj-lt"/>
              <a:buNone/>
            </a:pPr>
            <a:r>
              <a:rPr lang="fr-FR"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2. Il</a:t>
            </a:r>
            <a:r>
              <a:rPr lang="fr-FR" b="1" noProof="0" dirty="0">
                <a:solidFill>
                  <a:schemeClr val="dk1"/>
                </a:solidFill>
                <a:latin typeface="Calibri" panose="020F0502020204030204" pitchFamily="34" charset="0"/>
                <a:ea typeface="Calibri" panose="020F0502020204030204" pitchFamily="34" charset="0"/>
                <a:cs typeface="Calibri" panose="020F0502020204030204" pitchFamily="34" charset="0"/>
              </a:rPr>
              <a:t> est </a:t>
            </a:r>
            <a:r>
              <a:rPr lang="fr-FR" b="1"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difficile</a:t>
            </a:r>
            <a:r>
              <a:rPr lang="fr-FR" b="1" noProof="0" dirty="0">
                <a:solidFill>
                  <a:schemeClr val="dk1"/>
                </a:solidFill>
                <a:latin typeface="Calibri" panose="020F0502020204030204" pitchFamily="34" charset="0"/>
                <a:ea typeface="Calibri" panose="020F0502020204030204" pitchFamily="34" charset="0"/>
                <a:cs typeface="Calibri" panose="020F0502020204030204" pitchFamily="34" charset="0"/>
              </a:rPr>
              <a:t> de faire changer les comportements – </a:t>
            </a:r>
            <a:r>
              <a:rPr lang="fr-FR" b="0" noProof="0" dirty="0">
                <a:solidFill>
                  <a:schemeClr val="dk1"/>
                </a:solidFill>
                <a:latin typeface="Calibri" panose="020F0502020204030204" pitchFamily="34" charset="0"/>
                <a:ea typeface="Calibri" panose="020F0502020204030204" pitchFamily="34" charset="0"/>
                <a:cs typeface="Calibri" panose="020F0502020204030204" pitchFamily="34" charset="0"/>
              </a:rPr>
              <a:t>En général, il ne suffit pas de dire aux gens ce qu’ils doivent faire pour qu’ils le fassent. Les données factuelles montrent qu’il est inefficace de marteler des messages à sens unique  sans modifier ni prendre en compte les croyances et les discussions qui ont cours au sein de la communauté. La sensibilisation et la diffusion de messages restent sans effet sur les comportements. Il est nécessaire de dialoguer et de  collaborer avec les personnes pour comprendre les facteurs culturels et sociaux qui font obstacle aux pratiques souhaitables, puis de trouver des solutions qui fonctionnent. Par exemple, les personnes peuvent craindre d’être stigmatisées si elles portent un masque ou si elles n’ont pas assez d’argent pour s’isoler chez elles quand elles sont malades. </a:t>
            </a:r>
            <a:r>
              <a:rPr lang="fr-FR" b="1" noProof="0" dirty="0">
                <a:solidFill>
                  <a:schemeClr val="dk1"/>
                </a:solidFill>
                <a:latin typeface="Calibri" panose="020F0502020204030204" pitchFamily="34" charset="0"/>
                <a:ea typeface="Calibri" panose="020F0502020204030204" pitchFamily="34" charset="0"/>
                <a:cs typeface="Calibri" panose="020F0502020204030204" pitchFamily="34" charset="0"/>
              </a:rPr>
              <a:t>Les études montrent que les comportements sont dictés par l’environnement. </a:t>
            </a:r>
            <a:r>
              <a:rPr lang="fr-FR" b="0" noProof="0"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lang="fr-FR"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27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lang="fr-FR"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27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fr-F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3. La communauté est la mieux placée pour savoir ce qu’il faut faire </a:t>
            </a: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sym typeface="Open Sans"/>
              </a:rPr>
              <a:t>Les communautés savent mieux que quiconque ce qu’il conviendrait de faire pour encourager efficacement des pratiques plus sûres et plus saines, mais aussi ce qui pourrait leur faire obstacle. </a:t>
            </a:r>
            <a:r>
              <a:rPr lang="fr-FR" b="1" dirty="0">
                <a:latin typeface="Calibri" panose="020F0502020204030204" pitchFamily="34" charset="0"/>
                <a:ea typeface="Calibri" panose="020F0502020204030204" pitchFamily="34" charset="0"/>
                <a:cs typeface="Calibri" panose="020F0502020204030204" pitchFamily="34" charset="0"/>
                <a:sym typeface="Open Sans"/>
              </a:rPr>
              <a:t>Elles sont les expertes en ce qui concerne leur contexte. </a:t>
            </a:r>
            <a:r>
              <a:rPr lang="fr-FR" b="0" dirty="0">
                <a:latin typeface="Calibri" panose="020F0502020204030204" pitchFamily="34" charset="0"/>
                <a:ea typeface="Calibri" panose="020F0502020204030204" pitchFamily="34" charset="0"/>
                <a:cs typeface="Calibri" panose="020F0502020204030204" pitchFamily="34" charset="0"/>
                <a:sym typeface="Open Sans"/>
              </a:rPr>
              <a:t>Les dirigeants communautaires savent comment mobiliser leur communauté et le font déjà. Nous devons éviter d’établir un système parallèle mais au contraire tirer parti des structures préexistantes. Sinon, nous risquons de mener des activités et de fournir des services qui ne seront ni utilisés, ni acceptés, ce qui reviendrait à gaspiller du temps et des ressources. C’est l’action au sein des communautés qui permet de mettre fin à une épidémie ; par conséquent, </a:t>
            </a:r>
            <a:r>
              <a:rPr lang="fr-FR" b="1" dirty="0">
                <a:latin typeface="Calibri" panose="020F0502020204030204" pitchFamily="34" charset="0"/>
                <a:ea typeface="Calibri" panose="020F0502020204030204" pitchFamily="34" charset="0"/>
                <a:cs typeface="Calibri" panose="020F0502020204030204" pitchFamily="34" charset="0"/>
                <a:sym typeface="Open Sans"/>
              </a:rPr>
              <a:t>en tant que membres du Mouvement de la Croix-Rouge et du Croissant-Rouge, nous devons utiliser nos réseaux pour collaborer de façon bien plus approfondie avec les communautés</a:t>
            </a:r>
            <a:r>
              <a:rPr lang="fr-FR" b="0" dirty="0">
                <a:latin typeface="Calibri" panose="020F0502020204030204" pitchFamily="34" charset="0"/>
                <a:ea typeface="Calibri" panose="020F0502020204030204" pitchFamily="34" charset="0"/>
                <a:cs typeface="Calibri" panose="020F0502020204030204" pitchFamily="34" charset="0"/>
                <a:sym typeface="Open Sans"/>
              </a:rPr>
              <a:t>, écouter leurs idées, identifier les solutions privilégiées par les communautés et soutenir leur mise en œuvre.</a:t>
            </a:r>
          </a:p>
          <a:p>
            <a:pPr marL="127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38354" marR="0" lvl="0" indent="0" algn="l" rtl="0">
              <a:lnSpc>
                <a:spcPct val="100000"/>
              </a:lnSpc>
              <a:spcBef>
                <a:spcPts val="780"/>
              </a:spcBef>
              <a:spcAft>
                <a:spcPts val="0"/>
              </a:spcAft>
              <a:buClr>
                <a:schemeClr val="dk1"/>
              </a:buClr>
              <a:buSzPts val="1200"/>
              <a:buFont typeface="Arial"/>
              <a:buNone/>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fr-FR" b="1" noProof="0" dirty="0">
                <a:solidFill>
                  <a:schemeClr val="dk1"/>
                </a:solidFill>
                <a:latin typeface="Calibri" panose="020F0502020204030204" pitchFamily="34" charset="0"/>
                <a:ea typeface="Calibri" panose="020F0502020204030204" pitchFamily="34" charset="0"/>
                <a:cs typeface="Calibri" panose="020F0502020204030204" pitchFamily="34" charset="0"/>
              </a:rPr>
              <a:t>La confiance est primordiale – </a:t>
            </a:r>
            <a:r>
              <a:rPr lang="fr-FR" b="0" noProof="0" dirty="0">
                <a:solidFill>
                  <a:schemeClr val="dk1"/>
                </a:solidFill>
                <a:latin typeface="Calibri" panose="020F0502020204030204" pitchFamily="34" charset="0"/>
                <a:ea typeface="Calibri" panose="020F0502020204030204" pitchFamily="34" charset="0"/>
                <a:cs typeface="Calibri" panose="020F0502020204030204" pitchFamily="34" charset="0"/>
              </a:rPr>
              <a:t>S</a:t>
            </a:r>
            <a:r>
              <a:rPr lang="fr-FR" noProof="0" dirty="0">
                <a:latin typeface="Calibri" panose="020F0502020204030204" pitchFamily="34" charset="0"/>
                <a:ea typeface="Calibri" panose="020F0502020204030204" pitchFamily="34" charset="0"/>
                <a:cs typeface="Calibri" panose="020F0502020204030204" pitchFamily="34" charset="0"/>
                <a:sym typeface="Open Sans"/>
              </a:rPr>
              <a:t>i elles ne nous font pas confiance, les communautés ne nous écoutent pas et elles ne contribuent pas aux programmes ou n’appliquent pas les mesures requises pour enrayer une épidémie. Elles peuvent même réagir de façon hostile et violente. Les épidémies sont propices à la confusion et aux rumeurs à propos de la maladie concernée. En effet, les personnes sont abreuvées d’informations différentes venant des médias, des amis, de la famille, des réseaux sociaux, des organisations et bien d’autres sources encore. Certaines de ces sources peuvent fournir des informations contradictoires et il peut être difficile de savoir lesquelles sont fiables. Lorsque les rumeurs circulent plus vite que la vérité et contredisent les informations sanitaires authentiques, cela peut empêcher les personnes de se protéger et nuire à la réponse mise en place. Si les communautés ne nous font pas confiance, il est peu probable qu’elles :</a:t>
            </a:r>
            <a:endParaRPr lang="fr-FR"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Open Sans"/>
            </a:endParaRPr>
          </a:p>
          <a:p>
            <a:pPr marL="1030517" lvl="1" indent="-330200" algn="l" rtl="0">
              <a:lnSpc>
                <a:spcPct val="100000"/>
              </a:lnSpc>
              <a:spcBef>
                <a:spcPts val="0"/>
              </a:spcBef>
              <a:spcAft>
                <a:spcPts val="0"/>
              </a:spcAft>
              <a:buSzPts val="1200"/>
              <a:buFont typeface="Calibri"/>
              <a:buChar char="•"/>
            </a:pPr>
            <a:r>
              <a:rPr lang="fr-FR" noProof="0" dirty="0">
                <a:latin typeface="Calibri" panose="020F0502020204030204" pitchFamily="34" charset="0"/>
                <a:ea typeface="Calibri" panose="020F0502020204030204" pitchFamily="34" charset="0"/>
                <a:cs typeface="Calibri" panose="020F0502020204030204" pitchFamily="34" charset="0"/>
              </a:rPr>
              <a:t>écoutent ou appliquent les recommandations sanitaires</a:t>
            </a:r>
          </a:p>
          <a:p>
            <a:pPr marL="1030517" lvl="1" indent="-330200" algn="l" rtl="0">
              <a:lnSpc>
                <a:spcPct val="100000"/>
              </a:lnSpc>
              <a:spcBef>
                <a:spcPts val="0"/>
              </a:spcBef>
              <a:spcAft>
                <a:spcPts val="0"/>
              </a:spcAft>
              <a:buSzPts val="1200"/>
              <a:buFont typeface="Calibri"/>
              <a:buChar char="•"/>
            </a:pPr>
            <a:r>
              <a:rPr lang="fr-FR" noProof="0" dirty="0">
                <a:latin typeface="Calibri" panose="020F0502020204030204" pitchFamily="34" charset="0"/>
                <a:ea typeface="Calibri" panose="020F0502020204030204" pitchFamily="34" charset="0"/>
                <a:cs typeface="Calibri" panose="020F0502020204030204" pitchFamily="34" charset="0"/>
              </a:rPr>
              <a:t>respectent des mesures telles que l’isolement à domicile</a:t>
            </a:r>
          </a:p>
          <a:p>
            <a:pPr marL="1030517" lvl="1" indent="-330200" algn="l" rtl="0">
              <a:lnSpc>
                <a:spcPct val="100000"/>
              </a:lnSpc>
              <a:spcBef>
                <a:spcPts val="0"/>
              </a:spcBef>
              <a:spcAft>
                <a:spcPts val="0"/>
              </a:spcAft>
              <a:buSzPts val="1200"/>
              <a:buFont typeface="Calibri"/>
              <a:buChar char="•"/>
            </a:pPr>
            <a:r>
              <a:rPr lang="fr-FR" noProof="0" dirty="0">
                <a:latin typeface="Calibri" panose="020F0502020204030204" pitchFamily="34" charset="0"/>
                <a:ea typeface="Calibri" panose="020F0502020204030204" pitchFamily="34" charset="0"/>
                <a:cs typeface="Calibri" panose="020F0502020204030204" pitchFamily="34" charset="0"/>
              </a:rPr>
              <a:t>nous garantissent un accès sûr</a:t>
            </a:r>
          </a:p>
          <a:p>
            <a:pPr marL="1030517" lvl="1" indent="-330200" algn="l" rtl="0">
              <a:lnSpc>
                <a:spcPct val="100000"/>
              </a:lnSpc>
              <a:spcBef>
                <a:spcPts val="0"/>
              </a:spcBef>
              <a:spcAft>
                <a:spcPts val="0"/>
              </a:spcAft>
              <a:buSzPts val="1200"/>
              <a:buFont typeface="Calibri"/>
              <a:buChar char="•"/>
            </a:pPr>
            <a:r>
              <a:rPr lang="fr-FR" noProof="0" dirty="0">
                <a:latin typeface="Calibri" panose="020F0502020204030204" pitchFamily="34" charset="0"/>
                <a:ea typeface="Calibri" panose="020F0502020204030204" pitchFamily="34" charset="0"/>
                <a:cs typeface="Calibri" panose="020F0502020204030204" pitchFamily="34" charset="0"/>
              </a:rPr>
              <a:t>signalent les cas ou demandent des traitements</a:t>
            </a:r>
          </a:p>
          <a:p>
            <a:pPr marL="1030517" lvl="1" indent="-330200" algn="l" rtl="0">
              <a:lnSpc>
                <a:spcPct val="100000"/>
              </a:lnSpc>
              <a:spcBef>
                <a:spcPts val="0"/>
              </a:spcBef>
              <a:spcAft>
                <a:spcPts val="0"/>
              </a:spcAft>
              <a:buSzPts val="1200"/>
              <a:buFont typeface="Calibri"/>
              <a:buChar char="•"/>
            </a:pPr>
            <a:r>
              <a:rPr lang="fr-FR" noProof="0" dirty="0">
                <a:latin typeface="Calibri" panose="020F0502020204030204" pitchFamily="34" charset="0"/>
                <a:ea typeface="Calibri" panose="020F0502020204030204" pitchFamily="34" charset="0"/>
                <a:cs typeface="Calibri" panose="020F0502020204030204" pitchFamily="34" charset="0"/>
              </a:rPr>
              <a:t>se sentent suffisamment à l’aise pour recourir à nos services médicaux</a:t>
            </a:r>
          </a:p>
          <a:p>
            <a:pPr marL="0" lvl="1" indent="0" algn="l" rtl="0">
              <a:lnSpc>
                <a:spcPct val="100000"/>
              </a:lnSpc>
              <a:spcBef>
                <a:spcPts val="0"/>
              </a:spcBef>
              <a:spcAft>
                <a:spcPts val="0"/>
              </a:spcAft>
              <a:buSzPts val="1200"/>
            </a:pPr>
            <a:r>
              <a:rPr lang="fr-FR" noProof="0" dirty="0">
                <a:latin typeface="Calibri" panose="020F0502020204030204" pitchFamily="34" charset="0"/>
                <a:ea typeface="Calibri" panose="020F0502020204030204" pitchFamily="34" charset="0"/>
                <a:cs typeface="Calibri" panose="020F0502020204030204" pitchFamily="34" charset="0"/>
              </a:rPr>
              <a:t>Sans cette indispensable confiance, toutes nos interventions risquent d’échouer.</a:t>
            </a:r>
          </a:p>
          <a:p>
            <a:pPr marL="700317" lvl="1" indent="0" algn="l" rtl="0">
              <a:lnSpc>
                <a:spcPct val="100000"/>
              </a:lnSpc>
              <a:spcBef>
                <a:spcPts val="0"/>
              </a:spcBef>
              <a:spcAft>
                <a:spcPts val="0"/>
              </a:spcAft>
              <a:buSzPts val="1200"/>
              <a:buFont typeface="Calibri"/>
              <a:buNone/>
            </a:pPr>
            <a:endParaRPr lang="fr-FR"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38354" marR="0" lvl="0" indent="0" algn="l" rtl="0">
              <a:lnSpc>
                <a:spcPct val="100000"/>
              </a:lnSpc>
              <a:spcBef>
                <a:spcPts val="541"/>
              </a:spcBef>
              <a:spcAft>
                <a:spcPts val="0"/>
              </a:spcAft>
              <a:buClr>
                <a:schemeClr val="dk1"/>
              </a:buClr>
              <a:buSzPts val="1200"/>
              <a:buFont typeface="Arial"/>
              <a:buNone/>
            </a:pPr>
            <a:r>
              <a:rPr lang="fr-FR" b="1" noProof="0" dirty="0">
                <a:latin typeface="Calibri" panose="020F0502020204030204" pitchFamily="34" charset="0"/>
                <a:ea typeface="Calibri" panose="020F0502020204030204" pitchFamily="34" charset="0"/>
                <a:cs typeface="Calibri" panose="020F0502020204030204" pitchFamily="34" charset="0"/>
              </a:rPr>
              <a:t>5. Pour instaurer la confiance, il faut écouter ce que la communauté a à nous dire et agir en conséquence</a:t>
            </a:r>
            <a:r>
              <a:rPr lang="fr-FR" noProof="0" dirty="0">
                <a:latin typeface="Calibri" panose="020F0502020204030204" pitchFamily="34" charset="0"/>
                <a:ea typeface="Calibri" panose="020F0502020204030204" pitchFamily="34" charset="0"/>
                <a:cs typeface="Calibri" panose="020F0502020204030204" pitchFamily="34" charset="0"/>
              </a:rPr>
              <a:t>. Les retours d’information sont indispensables pour comprendre les perceptions de la communauté et adapter nos programmes et nos interventions afin de garantir leur pertinence et leur efficacité. Cela implique de mettre en place des mécanismes pour recueillir et analyser systématiquement les retours d’information de la communauté et d’AGIR</a:t>
            </a:r>
            <a:r>
              <a:rPr lang="fr-FR" b="1" noProof="0" dirty="0">
                <a:latin typeface="Calibri" panose="020F0502020204030204" pitchFamily="34" charset="0"/>
                <a:ea typeface="Calibri" panose="020F0502020204030204" pitchFamily="34" charset="0"/>
                <a:cs typeface="Calibri" panose="020F0502020204030204" pitchFamily="34" charset="0"/>
              </a:rPr>
              <a:t> </a:t>
            </a:r>
            <a:r>
              <a:rPr lang="fr-FR" b="0" noProof="0" dirty="0">
                <a:latin typeface="Calibri" panose="020F0502020204030204" pitchFamily="34" charset="0"/>
                <a:ea typeface="Calibri" panose="020F0502020204030204" pitchFamily="34" charset="0"/>
                <a:cs typeface="Calibri" panose="020F0502020204030204" pitchFamily="34" charset="0"/>
              </a:rPr>
              <a:t>en conséquence pour que la communauté constate que nous sommes à son écoute et que nous tenons compte de ses véritables préoccupations. Il est important de comprendre les croyances, les peurs et les questions des communautés et de nous en servir pour adapter les informations que nous fournissons et les activités que nous menons – autrement dit, pour remédier aux problèmes et aux préoccupations avant qu’ils ne prennent de l’ampleur. Cela signifie qu’il ne suffit pas de modifier ce que nous disons (nos messages) mais aussi ce que nous faisons (l’approche adoptée pour notre intervention). </a:t>
            </a:r>
            <a:endParaRPr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228600" algn="l" rtl="0">
              <a:lnSpc>
                <a:spcPct val="100000"/>
              </a:lnSpc>
              <a:spcBef>
                <a:spcPts val="0"/>
              </a:spcBef>
              <a:spcAft>
                <a:spcPts val="0"/>
              </a:spcAft>
              <a:buSzPts val="1400"/>
              <a:buNone/>
            </a:pPr>
            <a:endParaRPr b="1" dirty="0"/>
          </a:p>
        </p:txBody>
      </p:sp>
      <p:sp>
        <p:nvSpPr>
          <p:cNvPr id="282" name="Google Shape;28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noProof="0" dirty="0"/>
              <a:t>Malgré les engagements internationaux et les programmes de réforme humanitaire qui mettent l’accent sur la localisation de l’aide et la participation des communautés, les données factuelles montrent malheureusement qu’il existe encore de sérieuses lacunes à combler dans la façon dont les organisations humanitaires interagissent avec les communautés, alors même qu’elles sont plus informées de ce besoin et qu’elles ont pris des engagements en matière de redevabilité.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Les données figurant sur cette diapositive ont été recueillies par Ground Truth Solutions dans le cadre d’une enquête menée auprès d’environ 10 000 personnes dans 10 pays touchés par une catastrophe ou une crise. D’après les avis recueillis :</a:t>
            </a:r>
          </a:p>
          <a:p>
            <a:pPr marL="457200" marR="0" lvl="0" indent="-228600" algn="l" rtl="0">
              <a:lnSpc>
                <a:spcPct val="100000"/>
              </a:lnSpc>
              <a:spcBef>
                <a:spcPts val="0"/>
              </a:spcBef>
              <a:spcAft>
                <a:spcPts val="0"/>
              </a:spcAft>
              <a:buSzPts val="1400"/>
              <a:buNone/>
            </a:pPr>
            <a:r>
              <a:rPr lang="en-GB" dirty="0"/>
              <a:t>•</a:t>
            </a:r>
            <a:r>
              <a:rPr lang="fr-FR" noProof="0" dirty="0"/>
              <a:t>51 % de l’aide fournie ne répond pas aux besoins prioritaires des personnes – autrement dit, la moitié de ce que nous faisons tombe à côté des principaux besoins des communautés. Cela représente un colossal gaspillage de temps, de ressources humaines et de financements de la part des organisations humanitaires. </a:t>
            </a:r>
          </a:p>
          <a:p>
            <a:pPr marL="457200" marR="0" lvl="0" indent="-228600" algn="l" rtl="0">
              <a:lnSpc>
                <a:spcPct val="100000"/>
              </a:lnSpc>
              <a:spcBef>
                <a:spcPts val="0"/>
              </a:spcBef>
              <a:spcAft>
                <a:spcPts val="0"/>
              </a:spcAft>
              <a:buSzPts val="1400"/>
              <a:buNone/>
            </a:pPr>
            <a:r>
              <a:rPr lang="fr-FR" noProof="0" dirty="0"/>
              <a:t>•61 % des personnes estimaient que les organisations humanitaires ne communiquent pas de manière satisfaisante sur leurs plans et activités. </a:t>
            </a:r>
          </a:p>
          <a:p>
            <a:pPr marL="457200" marR="0" lvl="0" indent="-228600" algn="l" rtl="0">
              <a:lnSpc>
                <a:spcPct val="100000"/>
              </a:lnSpc>
              <a:spcBef>
                <a:spcPts val="0"/>
              </a:spcBef>
              <a:spcAft>
                <a:spcPts val="0"/>
              </a:spcAft>
              <a:buSzPts val="1400"/>
              <a:buNone/>
            </a:pPr>
            <a:r>
              <a:rPr lang="fr-FR" noProof="0" dirty="0"/>
              <a:t>• Le nombre de mécanismes de retour d’information a augmenté ces dernières années… mais ils ne donnent pas toujours lieu à des réponses ou à des modifications dans nos programmes. Alors que 93 % du personnel humanitaire était convaincu qu’une réponse est apportée à chaque réclamation formulée, seulement 42 % des personnes ont effectivement obtenu une réponse après avoir émis une réclamation ou une suggestion, ce qui remet en question l’efficacité de nos mécanismes de retour d’information. </a:t>
            </a:r>
            <a:endParaRPr dirty="0"/>
          </a:p>
          <a:p>
            <a:pPr marL="457200" marR="0" lvl="0" indent="-228600" algn="l" rtl="0">
              <a:lnSpc>
                <a:spcPct val="100000"/>
              </a:lnSpc>
              <a:spcBef>
                <a:spcPts val="0"/>
              </a:spcBef>
              <a:spcAft>
                <a:spcPts val="0"/>
              </a:spcAft>
              <a:buSzPts val="1400"/>
              <a:buNone/>
            </a:pPr>
            <a:endParaRPr lang="fr-FR" noProof="0" dirty="0"/>
          </a:p>
          <a:p>
            <a:pPr marL="457200" marR="0" lvl="0" indent="-228600" algn="l" rtl="0">
              <a:lnSpc>
                <a:spcPct val="100000"/>
              </a:lnSpc>
              <a:spcBef>
                <a:spcPts val="0"/>
              </a:spcBef>
              <a:spcAft>
                <a:spcPts val="0"/>
              </a:spcAft>
              <a:buSzPts val="1400"/>
              <a:buNone/>
            </a:pPr>
            <a:r>
              <a:rPr lang="fr-FR" noProof="0" dirty="0"/>
              <a:t>Les bulles montrent des raisons couramment évoquées par les décideurs et les intervenants pour ne pas engager un dialogue approfondi avec les communautés. </a:t>
            </a:r>
            <a:endParaRPr lang="fr-FR" b="1" noProof="0" dirty="0"/>
          </a:p>
          <a:p>
            <a:pPr marL="171450" lvl="0" indent="-171450" algn="l" rtl="0">
              <a:lnSpc>
                <a:spcPct val="100000"/>
              </a:lnSpc>
              <a:spcBef>
                <a:spcPts val="0"/>
              </a:spcBef>
              <a:spcAft>
                <a:spcPts val="0"/>
              </a:spcAft>
              <a:buSzPts val="1400"/>
              <a:buFont typeface="Arial"/>
              <a:buChar char="•"/>
            </a:pPr>
            <a:r>
              <a:rPr lang="fr-FR" noProof="0" dirty="0"/>
              <a:t>Demandez aux participants si l’une de ces affirmations leur rappelle quelque chose ou s’il y a d’autres raisons dont ils ont entendu parler dans le cadre de leur travail. </a:t>
            </a:r>
          </a:p>
          <a:p>
            <a:pPr marL="171450" lvl="0" indent="-171450" algn="l" rtl="0">
              <a:lnSpc>
                <a:spcPct val="100000"/>
              </a:lnSpc>
              <a:spcBef>
                <a:spcPts val="0"/>
              </a:spcBef>
              <a:spcAft>
                <a:spcPts val="0"/>
              </a:spcAft>
              <a:buSzPts val="1400"/>
              <a:buFont typeface="Arial"/>
              <a:buChar char="•"/>
            </a:pPr>
            <a:r>
              <a:rPr lang="fr-FR" noProof="0" dirty="0"/>
              <a:t>Discutez de chaque affirmation et demandez s’il a été possible de surmonter les difficultés découlant du manque de souplesse des donateurs, du manque de temps et de l’idée que nous savons déjà ce dont les personnes ont besoin.</a:t>
            </a:r>
          </a:p>
          <a:p>
            <a:pPr marL="171450" lvl="0" indent="-171450" algn="l" rtl="0">
              <a:lnSpc>
                <a:spcPct val="100000"/>
              </a:lnSpc>
              <a:spcBef>
                <a:spcPts val="0"/>
              </a:spcBef>
              <a:spcAft>
                <a:spcPts val="0"/>
              </a:spcAft>
              <a:buSzPts val="1400"/>
              <a:buFont typeface="Arial"/>
              <a:buChar char="•"/>
            </a:pPr>
            <a:r>
              <a:rPr lang="fr-FR" noProof="0" dirty="0"/>
              <a:t>Demandez aux participants de toujours se rappeler – et de rappeler de même à leurs collègues – qu’il ne faut pas présumer de ce que les communautés pensent ou de ce dont elles ont besoin. </a:t>
            </a: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b="1" dirty="0"/>
          </a:p>
        </p:txBody>
      </p:sp>
      <p:sp>
        <p:nvSpPr>
          <p:cNvPr id="290" name="Google Shape;29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noProof="0" dirty="0"/>
              <a:t>Alors que la RCCE est aujourd’hui reconnue comme un pilier fondamental des interventions dans les urgences de santé publique, elle constitue aussi une priorité transversale qui nécessite qu’un large éventail de partenaires de santé publique collaborent avec les gouvernements et les communautés touchées. Celles-ci doivent disposer d’un pouvoir de décision sur tous les aspects d’une urgence de santé publique, leur permettant de participer à la conception de solutions fondées sur leurs besoins changeants, les contextes culturels locaux, ainsi que sur la circulation et la disponibilité des informations.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Voici quelques exemples d’activités fréquemment menées dans le cadre des différents piliers d’une intervention contre une épidémie :</a:t>
            </a:r>
          </a:p>
          <a:p>
            <a:pPr marL="171450" lvl="0" indent="-171450" algn="l" rtl="0">
              <a:lnSpc>
                <a:spcPct val="100000"/>
              </a:lnSpc>
              <a:spcBef>
                <a:spcPts val="0"/>
              </a:spcBef>
              <a:spcAft>
                <a:spcPts val="0"/>
              </a:spcAft>
              <a:buSzPts val="1400"/>
              <a:buFont typeface="Calibri"/>
              <a:buChar char="-"/>
            </a:pPr>
            <a:r>
              <a:rPr lang="fr-FR" b="1" noProof="0" dirty="0"/>
              <a:t>Surveillance : </a:t>
            </a:r>
            <a:r>
              <a:rPr lang="fr-FR" b="0" noProof="0" dirty="0"/>
              <a:t>collaborer avec les équipes d’intervention rapide pour comprendre les modèles de transmission, identifier les points chauds ou les groupes touchés ; élaborer des stratégies adaptées localement pour interagir avec les principaux groupes et dans les lieux clés (p. ex. taxis et transports publics) ou lors des événements culturels ou religieux clés ; garantir la participation de la communauté à la recherche des contacts afin de promouvoir une détection et une orientation rapide des cas ; recruter des personnes fiables au sein de la communauté locale pour aider à la recherche des contacts, en veillant à inclure les groupes marginaux ou vulnérables pour éviter de créer des tensions entre des groupes ethniques ou politiques. </a:t>
            </a:r>
          </a:p>
          <a:p>
            <a:pPr marL="171450" lvl="0" indent="-171450" algn="l" rtl="0">
              <a:lnSpc>
                <a:spcPct val="100000"/>
              </a:lnSpc>
              <a:spcBef>
                <a:spcPts val="0"/>
              </a:spcBef>
              <a:spcAft>
                <a:spcPts val="0"/>
              </a:spcAft>
              <a:buSzPts val="1400"/>
              <a:buFont typeface="Calibri"/>
              <a:buChar char="-"/>
            </a:pPr>
            <a:r>
              <a:rPr lang="fr-FR" b="1" dirty="0"/>
              <a:t>Prise en charge :  </a:t>
            </a:r>
            <a:r>
              <a:rPr lang="fr-FR" b="0" dirty="0"/>
              <a:t>apporter des connaissances sur les soins prodigués aux patients, l’accès aux services de santé et les traitements, y compris les points de vue des soignants ; garantir la participation de la communauté aux inhumations et le respect des coutumes traditionnelles (p. ex. exemple de la </a:t>
            </a:r>
            <a:r>
              <a:rPr lang="fr-FR" b="0" i="0" dirty="0">
                <a:solidFill>
                  <a:srgbClr val="000000"/>
                </a:solidFill>
                <a:effectLst/>
                <a:latin typeface="Times New Roman" panose="02020603050405020304" pitchFamily="18" charset="0"/>
              </a:rPr>
              <a:t>Croix-Rouge de l'Ouganda ayant inhumé une femme enceinte décédée).</a:t>
            </a:r>
          </a:p>
          <a:p>
            <a:pPr marL="171450" lvl="0" indent="-171450" algn="l" rtl="0">
              <a:lnSpc>
                <a:spcPct val="100000"/>
              </a:lnSpc>
              <a:spcBef>
                <a:spcPts val="0"/>
              </a:spcBef>
              <a:spcAft>
                <a:spcPts val="0"/>
              </a:spcAft>
              <a:buSzPts val="1400"/>
              <a:buFont typeface="Calibri"/>
              <a:buChar char="-"/>
            </a:pPr>
            <a:r>
              <a:rPr lang="fr-FR" b="1" noProof="0" dirty="0"/>
              <a:t>PCI : </a:t>
            </a:r>
            <a:r>
              <a:rPr lang="fr-FR" b="0" noProof="0" dirty="0"/>
              <a:t>soutenir la sensibilisation communautaire en faisant appel aux guérisseurs traditionnels, aux accoucheuses et aux agents de santé locaux qui sont dignes de confiance et ont accès aux groupes vulnérables ou à risque ; apporter des renseignements de la communauté sur les risques de transmission locaux et identifier des solutions culturellement acceptables ou pouvant être pilotées localement afin d’atténuer ces risques ; comprendre les obstacles à la vaccination et aider à mettre en œuvre des stratégies vaccinales axées sur la communauté. </a:t>
            </a:r>
            <a:endParaRPr lang="fr-FR" noProof="0" dirty="0"/>
          </a:p>
          <a:p>
            <a:pPr marL="171450" lvl="0" indent="-171450" algn="l" rtl="0">
              <a:lnSpc>
                <a:spcPct val="100000"/>
              </a:lnSpc>
              <a:spcBef>
                <a:spcPts val="0"/>
              </a:spcBef>
              <a:spcAft>
                <a:spcPts val="0"/>
              </a:spcAft>
              <a:buSzPts val="1400"/>
              <a:buFont typeface="Calibri"/>
              <a:buChar char="-"/>
            </a:pPr>
            <a:r>
              <a:rPr lang="fr-FR" b="1" noProof="0" dirty="0"/>
              <a:t>Points d’entrée : </a:t>
            </a:r>
            <a:r>
              <a:rPr lang="fr-FR" b="0" noProof="0" dirty="0"/>
              <a:t>apporter un soutien sur les canaux, les langues ou les outils permettant de communiquer efficacement les informations sur les points d’entrée et de sortie, ainsi qu’au niveau de ces points (en gardant à l’esprit que les migrants, les demandeurs d’asile ou les réfugiés peuvent présenter des vulnérabilités spécifiques en termes d’accès aux services de santé ou de méconnaissance de la langue locale) ; cartographier et interagir avec les réseaux communautaires locaux fiables qui travaillent ou vivent dans les zones frontalières, comme les associations de commerçants, les syndicats de routiers ou de chauffeurs de taxi, etc. ; recueillir des informations auprès des personnes aux nœuds de transport importants comme les stations de bus, les bornes de taxi, ou encore sur les marchés, etc. </a:t>
            </a:r>
          </a:p>
          <a:p>
            <a:pPr marL="0" lvl="0" indent="0" algn="l" rtl="0">
              <a:lnSpc>
                <a:spcPct val="100000"/>
              </a:lnSpc>
              <a:spcBef>
                <a:spcPts val="0"/>
              </a:spcBef>
              <a:spcAft>
                <a:spcPts val="0"/>
              </a:spcAft>
              <a:buSzPts val="1400"/>
              <a:buFont typeface="Calibri"/>
              <a:buNone/>
            </a:pPr>
            <a:endParaRPr lang="fr-FR" dirty="0"/>
          </a:p>
          <a:p>
            <a:pPr marL="0" lvl="0" indent="0" algn="l" rtl="0">
              <a:lnSpc>
                <a:spcPct val="100000"/>
              </a:lnSpc>
              <a:spcBef>
                <a:spcPts val="0"/>
              </a:spcBef>
              <a:spcAft>
                <a:spcPts val="0"/>
              </a:spcAft>
              <a:buSzPts val="1400"/>
              <a:buFont typeface="Calibri"/>
              <a:buNone/>
            </a:pPr>
            <a:r>
              <a:rPr lang="fr-FR" dirty="0"/>
              <a:t>Une intervention comporte d’autres piliers. Ceux indiqués ci-dessus constituent simplement certains des axes sur lesquels nous agissons le plus souvent pendant une épidémie. La liste de ces activités n’est pas exhaustive et dépendra du contexte. </a:t>
            </a:r>
          </a:p>
          <a:p>
            <a:pPr marL="457200" marR="0" lvl="0" indent="-228600" algn="l" rtl="0">
              <a:lnSpc>
                <a:spcPct val="100000"/>
              </a:lnSpc>
              <a:spcBef>
                <a:spcPts val="0"/>
              </a:spcBef>
              <a:spcAft>
                <a:spcPts val="0"/>
              </a:spcAft>
              <a:buSzPts val="1400"/>
              <a:buNone/>
            </a:pPr>
            <a:endParaRPr b="1" dirty="0"/>
          </a:p>
        </p:txBody>
      </p:sp>
      <p:sp>
        <p:nvSpPr>
          <p:cNvPr id="302" name="Google Shape;30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400"/>
              <a:buNone/>
            </a:pPr>
            <a:r>
              <a:rPr lang="fr-FR" noProof="0" dirty="0"/>
              <a:t>Cette diapositive fournit quelques exemples concrets de notre utilisation des EQR dans le cadre de notre action. Il s’agit d’une étude de cas basée sur un déploiement au Zimbabwe en collaboration avec l’UNICEF, lors de la flambée de choléra qui a touché le pays entre octobre et décembre 2023. Nous avons mené une série d’évaluations qualitatives rapides, en ayant recours à l’observation, à des discussions de groupe et à des entretiens avec des informateurs clés dans les zones de forte transmission du choléra, ainsi que dans les centres de traitement du choléra (CTC), afin de comprendre la dynamique des transmissions et les causes du taux de mortalité élevé dans les communautés. L’outil d’EQR a été élaboré dans le cadre d’un processus que nous avons expérimenté et perfectionné au Malawi, en Zambie et au Zimbabwe. Il s’agit donc d’une approche bien établie qui s’appuie sur la banque de questions sur le choléra. Celle-ci regroupe des questions qualitatives et quantitatives mises au point par des chercheurs en sciences sociales pour le Service collectif. Dans l’exemple présent, nous avons réuni des données dans les zones rurales du Manicaland, qui était l’un des principaux points chauds lors des flambées. Les EQR ont permis d’établir les faits suivants : </a:t>
            </a:r>
          </a:p>
          <a:p>
            <a:pPr marL="0" lvl="0" indent="0" algn="l" rtl="0">
              <a:lnSpc>
                <a:spcPct val="100000"/>
              </a:lnSpc>
              <a:spcBef>
                <a:spcPts val="0"/>
              </a:spcBef>
              <a:spcAft>
                <a:spcPts val="0"/>
              </a:spcAft>
              <a:buSzPts val="1400"/>
              <a:buNone/>
            </a:pPr>
            <a:endParaRPr lang="en-GB" dirty="0"/>
          </a:p>
          <a:p>
            <a:pPr marL="914400" lvl="1" indent="-171450" algn="just" rtl="0">
              <a:lnSpc>
                <a:spcPct val="100000"/>
              </a:lnSpc>
              <a:spcBef>
                <a:spcPts val="0"/>
              </a:spcBef>
              <a:spcAft>
                <a:spcPts val="0"/>
              </a:spcAft>
              <a:buSzPts val="1400"/>
              <a:buFont typeface="Courier New"/>
              <a:buChar char="o"/>
            </a:pPr>
            <a:r>
              <a:rPr lang="fr-FR" noProof="0" dirty="0"/>
              <a:t>Les patients des CTC ont indiqué qu’ils avaient l’impression d’être « détenus » parce qu’ils n’avaient pas été informés de la durée du traitement et qu’ils ignoraient que les CTC étaient interdits d’accès aux visiteurs et aux personnes qui s’occupaient d’eux habituellement, afin de limiter la propagation de l’infection. Les patients se sentaient isolés et abandonnés. Il est important que les patients se sentent mieux dans les CTC pour ne pas dissuader les autres membres de la communauté qui présentent des symptômes. Nous avons formulé des recommandations sur l’organisation de visites dans les CTC et l’élaboration de fiches de questions-réponses à l’usage des agents de santé communautaires, afin qu’ils puissent mieux expliquer le traitement prodigué dans les CTC lors de leurs visites de sensibilisation, etc. </a:t>
            </a:r>
          </a:p>
          <a:p>
            <a:pPr marL="914400" lvl="1" indent="-171450" algn="just" rtl="0">
              <a:lnSpc>
                <a:spcPct val="100000"/>
              </a:lnSpc>
              <a:spcBef>
                <a:spcPts val="0"/>
              </a:spcBef>
              <a:spcAft>
                <a:spcPts val="0"/>
              </a:spcAft>
              <a:buSzPts val="1400"/>
              <a:buFont typeface="Courier New"/>
              <a:buChar char="o"/>
            </a:pPr>
            <a:r>
              <a:rPr lang="fr-FR" noProof="0" dirty="0"/>
              <a:t>De nombreuses communautés apostoliques croyaient qu’Aquatabs était un médicament et refusaient d’en utiliser pour désinfecter l’eau. En revanche, le WaterGuard se présentait sous forme liquide et avait l’aspect de l’eau. Ce produit ne ressemblait pas à un médicament et était donc mieux accepté. Cela a permis de remplacer les distributions d’Aquatabs par des distributions de WaterGuard dans ces communautés.</a:t>
            </a:r>
          </a:p>
          <a:p>
            <a:pPr marL="914400" lvl="1" indent="-171450" algn="just" rtl="0">
              <a:lnSpc>
                <a:spcPct val="100000"/>
              </a:lnSpc>
              <a:spcBef>
                <a:spcPts val="0"/>
              </a:spcBef>
              <a:spcAft>
                <a:spcPts val="0"/>
              </a:spcAft>
              <a:buSzPts val="1400"/>
              <a:buFont typeface="Courier New"/>
              <a:buChar char="o"/>
            </a:pPr>
            <a:r>
              <a:rPr lang="fr-FR" noProof="0" dirty="0"/>
              <a:t>L’accès aux CTC et aux points de réhydratation orale (PRO) représentait un obstacle structurel majeur qui empêchait un grand nombre de personnes symptomatiques d’obtenir rapidement des soins. De nombreuses personnes ont indiqué qu’il leur avait fallu effectuer un trajet de plus de 2 heures pour atteindre les CTC les plus proches. De plus, aucun PRO n’avait été créé au sein des communautés. Nous avons entendu parler d’une famille dont plusieurs membres avaient récemment succombé au choléra. Elle possédait un pick-up et offrait de transporter gratuitement les membres de sa communauté qui présentaient des symptômes du choléra. Concrètement, cela fonctionnait comme un service d’ambulance communautaire. Mercy Corps, une ONG financée par l’UNICEF, a été en mesure de fournir aux chauffeurs du pick-up du désinfectant afin qu’ils puissent nettoyer le véhicule et se protéger entre deux visites. Nous avons recommandé aux responsables des piliers de l’intervention de conserver suffisamment de souplesse dans leurs budgets pour que les ONG puissent soutenir les initiatives communautaires de ce type. </a:t>
            </a:r>
          </a:p>
          <a:p>
            <a:pPr marL="914400" lvl="1" indent="-171450" algn="l" rtl="0">
              <a:lnSpc>
                <a:spcPct val="100000"/>
              </a:lnSpc>
              <a:spcBef>
                <a:spcPts val="0"/>
              </a:spcBef>
              <a:spcAft>
                <a:spcPts val="0"/>
              </a:spcAft>
              <a:buSzPts val="1400"/>
              <a:buFont typeface="Courier New"/>
              <a:buChar char="o"/>
            </a:pPr>
            <a:endParaRPr lang="fr-FR" noProof="0" dirty="0"/>
          </a:p>
          <a:p>
            <a:pPr marL="57150" lvl="1" indent="0" algn="just" rtl="0">
              <a:lnSpc>
                <a:spcPct val="100000"/>
              </a:lnSpc>
              <a:spcBef>
                <a:spcPts val="0"/>
              </a:spcBef>
              <a:spcAft>
                <a:spcPts val="0"/>
              </a:spcAft>
              <a:buSzPts val="1400"/>
              <a:buNone/>
            </a:pPr>
            <a:r>
              <a:rPr lang="fr-FR" dirty="0"/>
              <a:t>Soulignez que ces activités sont RAPIDES – elles ne prennent pas beaucoup de temps (la collecte de données peut se faire en deux ou trois jours) et sont peu coûteuses. </a:t>
            </a:r>
          </a:p>
          <a:p>
            <a:pPr marL="57150" lvl="1" indent="0" algn="just" rtl="0">
              <a:lnSpc>
                <a:spcPct val="100000"/>
              </a:lnSpc>
              <a:spcBef>
                <a:spcPts val="0"/>
              </a:spcBef>
              <a:spcAft>
                <a:spcPts val="0"/>
              </a:spcAft>
              <a:buSzPts val="1400"/>
              <a:buNone/>
            </a:pPr>
            <a:endParaRPr lang="fr-FR" dirty="0"/>
          </a:p>
          <a:p>
            <a:pPr marL="57150" lvl="1" indent="0" algn="just" rtl="0">
              <a:lnSpc>
                <a:spcPct val="100000"/>
              </a:lnSpc>
              <a:spcBef>
                <a:spcPts val="0"/>
              </a:spcBef>
              <a:spcAft>
                <a:spcPts val="0"/>
              </a:spcAft>
              <a:buSzPts val="1400"/>
              <a:buNone/>
            </a:pPr>
            <a:r>
              <a:rPr lang="fr-FR" dirty="0"/>
              <a:t>Ces constats ont été diffusés à travers le centre de l’opération d’urgence et les réunions avec les responsables des piliers de l’intervention, moyennant des synthèses d’une page et des présentations PowerPoint. Toutes ces recommandations et actions ont été élaborées en collaboration avec les partenaires en matière de RCCE et les autres piliers concernés de l’intervention. </a:t>
            </a:r>
          </a:p>
          <a:p>
            <a:pPr marL="285750" lvl="1" indent="-228600" algn="l" rtl="0">
              <a:lnSpc>
                <a:spcPct val="100000"/>
              </a:lnSpc>
              <a:spcBef>
                <a:spcPts val="0"/>
              </a:spcBef>
              <a:spcAft>
                <a:spcPts val="0"/>
              </a:spcAft>
              <a:buSzPts val="1400"/>
              <a:buNone/>
            </a:pPr>
            <a:endParaRPr lang="en-US" dirty="0"/>
          </a:p>
        </p:txBody>
      </p:sp>
      <p:sp>
        <p:nvSpPr>
          <p:cNvPr id="316" name="Google Shape;31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FR" noProof="0" dirty="0"/>
              <a:t>Indiquez que vous allez à présent parler du retour d’information de la communauté – en tant que source de données en sciences sociales – et expliquer pourquoi il est important de l’utiliser pour prendre des décisions dans le cadre de la lutte contre une épidémie. </a:t>
            </a:r>
          </a:p>
          <a:p>
            <a:pPr marL="0" marR="0" lvl="0" indent="0" algn="just" rtl="0">
              <a:lnSpc>
                <a:spcPct val="100000"/>
              </a:lnSpc>
              <a:spcBef>
                <a:spcPts val="0"/>
              </a:spcBef>
              <a:spcAft>
                <a:spcPts val="0"/>
              </a:spcAft>
              <a:buClr>
                <a:srgbClr val="000000"/>
              </a:buClr>
              <a:buSzPts val="1400"/>
              <a:buFont typeface="Arial"/>
              <a:buNone/>
            </a:pPr>
            <a:endParaRPr lang="fr-FR" noProof="0" dirty="0"/>
          </a:p>
          <a:p>
            <a:pPr marL="0" marR="0" lvl="0" indent="0" algn="just" rtl="0">
              <a:lnSpc>
                <a:spcPct val="100000"/>
              </a:lnSpc>
              <a:spcBef>
                <a:spcPts val="0"/>
              </a:spcBef>
              <a:spcAft>
                <a:spcPts val="0"/>
              </a:spcAft>
              <a:buClr>
                <a:srgbClr val="000000"/>
              </a:buClr>
              <a:buSzPts val="1400"/>
              <a:buFont typeface="Arial"/>
              <a:buNone/>
            </a:pPr>
            <a:r>
              <a:rPr lang="fr-FR" noProof="0" dirty="0"/>
              <a:t>Demandez d’abord aux participants s’ils peuvent citer différents types d’informations pouvant être fournis par la communauté.</a:t>
            </a:r>
          </a:p>
          <a:p>
            <a:pPr marL="0" marR="0" lvl="0" indent="0" algn="just" rtl="0">
              <a:lnSpc>
                <a:spcPct val="100000"/>
              </a:lnSpc>
              <a:spcBef>
                <a:spcPts val="0"/>
              </a:spcBef>
              <a:spcAft>
                <a:spcPts val="0"/>
              </a:spcAft>
              <a:buClr>
                <a:srgbClr val="000000"/>
              </a:buClr>
              <a:buSzPts val="1400"/>
              <a:buFont typeface="Arial"/>
              <a:buNone/>
            </a:pPr>
            <a:endParaRPr lang="fr-FR" noProof="0" dirty="0"/>
          </a:p>
          <a:p>
            <a:pPr marL="0" marR="0" lvl="0" indent="0" algn="just" rtl="0">
              <a:lnSpc>
                <a:spcPct val="100000"/>
              </a:lnSpc>
              <a:spcBef>
                <a:spcPts val="0"/>
              </a:spcBef>
              <a:spcAft>
                <a:spcPts val="0"/>
              </a:spcAft>
              <a:buClr>
                <a:srgbClr val="000000"/>
              </a:buClr>
              <a:buSzPts val="1400"/>
              <a:buFont typeface="Arial"/>
              <a:buNone/>
            </a:pPr>
            <a:r>
              <a:rPr lang="fr-FR" noProof="0" dirty="0"/>
              <a:t>Expliquez que le retour d’information de la communauté désigne toute idée ou tout renseignement fourni par les membres de la communauté et qu’il peut inclure n’importe quel type d’information, comme des questions, des suggestions, des préoccupations, des rumeurs ou l’expression de remerciements. Les retours d’information peuvent nous parvenir de diverses manières, par exemple au cours d’une conversation informelle avec un membre du personnel, lors d’un appel à un centre d’assistance téléphonique ou sous la forme de réponses à des enquêtes structurées. </a:t>
            </a:r>
          </a:p>
          <a:p>
            <a:pPr marL="355600" marR="0" lvl="0" indent="-1270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 Le retour d’information de la communauté est similaire aux données issues des activités de suivi ou d’évaluation. </a:t>
            </a:r>
            <a:r>
              <a:rPr lang="fr-FR" sz="1200" dirty="0">
                <a:effectLst/>
                <a:latin typeface="Calibri" panose="020F0502020204030204" pitchFamily="34" charset="0"/>
                <a:ea typeface="Calibri" panose="020F0502020204030204" pitchFamily="34" charset="0"/>
              </a:rPr>
              <a:t>Tout renseignement communiqué par des membres de la communauté constitue un retour d'information de la communauté. Il peut concerner les activités que nous menons, la situation de la communauté ou d'autres sujets pertinents pour notre travail, comme des préoccupations de santé publique.</a:t>
            </a:r>
          </a:p>
          <a:p>
            <a:pPr marL="355600" marR="0" lvl="0" indent="-127000" algn="just" rtl="0">
              <a:lnSpc>
                <a:spcPct val="100000"/>
              </a:lnSpc>
              <a:spcBef>
                <a:spcPts val="0"/>
              </a:spcBef>
              <a:spcAft>
                <a:spcPts val="0"/>
              </a:spcAft>
              <a:buSzPts val="1400"/>
              <a:buNone/>
            </a:pPr>
            <a:r>
              <a:rPr lang="fr-FR" dirty="0"/>
              <a:t> - Faites un rapide tour d’horizon des différents types d’informations pouvant être considérés comme un retour d’information de la communauté. </a:t>
            </a:r>
          </a:p>
          <a:p>
            <a:pPr marL="457200" marR="0" lvl="0" indent="-228600" algn="just" rtl="0">
              <a:lnSpc>
                <a:spcPct val="100000"/>
              </a:lnSpc>
              <a:spcBef>
                <a:spcPts val="0"/>
              </a:spcBef>
              <a:spcAft>
                <a:spcPts val="0"/>
              </a:spcAft>
              <a:buSzPts val="1400"/>
              <a:buNone/>
            </a:pPr>
            <a:r>
              <a:rPr lang="fr-FR" dirty="0"/>
              <a:t>  </a:t>
            </a:r>
          </a:p>
          <a:p>
            <a:pPr marL="361950" marR="0" lvl="0" indent="-133350" algn="just" rtl="0">
              <a:lnSpc>
                <a:spcPct val="100000"/>
              </a:lnSpc>
              <a:spcBef>
                <a:spcPts val="0"/>
              </a:spcBef>
              <a:spcAft>
                <a:spcPts val="0"/>
              </a:spcAft>
              <a:buSzPts val="1400"/>
              <a:buNone/>
            </a:pPr>
            <a:r>
              <a:rPr lang="fr-FR" dirty="0"/>
              <a:t>1.Questions – Ce que les communautés veulent savoir. Elles aident à identifier les lacunes à combler en termes d’information.</a:t>
            </a:r>
          </a:p>
          <a:p>
            <a:pPr marL="361950" marR="0" lvl="0" indent="-133350" algn="just" rtl="0">
              <a:lnSpc>
                <a:spcPct val="100000"/>
              </a:lnSpc>
              <a:spcBef>
                <a:spcPts val="0"/>
              </a:spcBef>
              <a:spcAft>
                <a:spcPts val="0"/>
              </a:spcAft>
              <a:buSzPts val="1400"/>
              <a:buNone/>
            </a:pPr>
            <a:endParaRPr lang="fr-FR" dirty="0"/>
          </a:p>
          <a:p>
            <a:pPr marL="361950" marR="0" lvl="0" indent="-133350" algn="just" rtl="0">
              <a:lnSpc>
                <a:spcPct val="100000"/>
              </a:lnSpc>
              <a:spcBef>
                <a:spcPts val="0"/>
              </a:spcBef>
              <a:spcAft>
                <a:spcPts val="0"/>
              </a:spcAft>
              <a:buSzPts val="1400"/>
              <a:buNone/>
            </a:pPr>
            <a:r>
              <a:rPr lang="fr-FR" dirty="0"/>
              <a:t>2.Suggestions ou demandes – Idées de la communauté sur ce qui devrait être fait à propos de problèmes spécifiques ou sur ce que nous pourrions faire mieux ou autrement.</a:t>
            </a:r>
          </a:p>
          <a:p>
            <a:pPr marL="361950" marR="0" lvl="0" indent="-133350" algn="just" rtl="0">
              <a:lnSpc>
                <a:spcPct val="100000"/>
              </a:lnSpc>
              <a:spcBef>
                <a:spcPts val="0"/>
              </a:spcBef>
              <a:spcAft>
                <a:spcPts val="0"/>
              </a:spcAft>
              <a:buSzPts val="1400"/>
              <a:buNone/>
            </a:pPr>
            <a:endParaRPr lang="fr-FR" dirty="0"/>
          </a:p>
          <a:p>
            <a:pPr marL="361950" marR="0" lvl="0" indent="-133350" algn="just" rtl="0">
              <a:lnSpc>
                <a:spcPct val="100000"/>
              </a:lnSpc>
              <a:spcBef>
                <a:spcPts val="0"/>
              </a:spcBef>
              <a:spcAft>
                <a:spcPts val="0"/>
              </a:spcAft>
              <a:buSzPts val="1400"/>
              <a:buNone/>
            </a:pPr>
            <a:r>
              <a:rPr lang="fr-FR" dirty="0"/>
              <a:t>3.Observations, croyances et perceptions – Ce que la communauté comprend et pense d’une situation ou d’une maladie. Cela inclut les rumeurs, qu’il importe de ne pas balayer d’un revers de main ou juger négatives, parce qu’elles nous en disent long sur la façon dont la communauté perçoit et comprend la situation. En général, elles ne sont pas lancées intentionnellement mais elles révèlent ce que les personnes pensent vraiment. </a:t>
            </a:r>
          </a:p>
          <a:p>
            <a:pPr marL="361950" marR="0" lvl="0" indent="-133350" algn="just" rtl="0">
              <a:lnSpc>
                <a:spcPct val="100000"/>
              </a:lnSpc>
              <a:spcBef>
                <a:spcPts val="0"/>
              </a:spcBef>
              <a:spcAft>
                <a:spcPts val="0"/>
              </a:spcAft>
              <a:buSzPts val="1400"/>
              <a:buNone/>
            </a:pPr>
            <a:endParaRPr lang="fr-FR" dirty="0"/>
          </a:p>
          <a:p>
            <a:pPr marL="361950" marR="0" lvl="0" indent="-133350" algn="just" rtl="0">
              <a:lnSpc>
                <a:spcPct val="100000"/>
              </a:lnSpc>
              <a:spcBef>
                <a:spcPts val="0"/>
              </a:spcBef>
              <a:spcAft>
                <a:spcPts val="0"/>
              </a:spcAft>
              <a:buSzPts val="1400"/>
              <a:buNone/>
            </a:pPr>
            <a:r>
              <a:rPr lang="fr-FR" dirty="0"/>
              <a:t>4.Encouragements et compliments – Ce que les communautés apprécient et souhaitent voir se poursuivre. Ils indiquent que nous sommes sur la bonne voie. </a:t>
            </a:r>
          </a:p>
          <a:p>
            <a:pPr marL="361950" marR="0" lvl="0" indent="-133350" algn="just" rtl="0">
              <a:lnSpc>
                <a:spcPct val="100000"/>
              </a:lnSpc>
              <a:spcBef>
                <a:spcPts val="0"/>
              </a:spcBef>
              <a:spcAft>
                <a:spcPts val="0"/>
              </a:spcAft>
              <a:buSzPts val="1400"/>
              <a:buNone/>
            </a:pPr>
            <a:endParaRPr lang="fr-FR" dirty="0"/>
          </a:p>
          <a:p>
            <a:pPr marL="361950" marR="0" lvl="0" indent="-133350" algn="just" rtl="0">
              <a:lnSpc>
                <a:spcPct val="100000"/>
              </a:lnSpc>
              <a:spcBef>
                <a:spcPts val="0"/>
              </a:spcBef>
              <a:spcAft>
                <a:spcPts val="0"/>
              </a:spcAft>
              <a:buSzPts val="1400"/>
              <a:buNone/>
            </a:pPr>
            <a:r>
              <a:rPr lang="fr-FR" dirty="0"/>
              <a:t>5.Signalements de préoccupations ou d’incidents – Problèmes que les personnes ont rencontrés au contact de nos services, plaintes au sujet du personnel et des volontaires qui ne respectent pas le Code de conduite ou préoccupations liées à d’autres parties prenantes.</a:t>
            </a:r>
          </a:p>
          <a:p>
            <a:pPr marL="457200" marR="0" lvl="0" indent="-228600" algn="just" rtl="0">
              <a:lnSpc>
                <a:spcPct val="100000"/>
              </a:lnSpc>
              <a:spcBef>
                <a:spcPts val="0"/>
              </a:spcBef>
              <a:spcAft>
                <a:spcPts val="0"/>
              </a:spcAft>
              <a:buSzPts val="1400"/>
              <a:buNone/>
            </a:pPr>
            <a:endParaRPr lang="fr-FR" dirty="0"/>
          </a:p>
          <a:p>
            <a:pPr marR="0" lvl="0" indent="-457200" algn="just" rtl="0">
              <a:lnSpc>
                <a:spcPct val="100000"/>
              </a:lnSpc>
              <a:spcBef>
                <a:spcPts val="0"/>
              </a:spcBef>
              <a:spcAft>
                <a:spcPts val="0"/>
              </a:spcAft>
              <a:buSzPts val="1400"/>
              <a:buNone/>
            </a:pPr>
            <a:r>
              <a:rPr lang="fr-FR" dirty="0"/>
              <a:t>Nous utilisons les mécanismes de retour d’information pour : </a:t>
            </a:r>
          </a:p>
          <a:p>
            <a:pPr marL="171450" lvl="0" indent="-171450" algn="just" rtl="0">
              <a:lnSpc>
                <a:spcPct val="100000"/>
              </a:lnSpc>
              <a:spcBef>
                <a:spcPts val="0"/>
              </a:spcBef>
              <a:spcAft>
                <a:spcPts val="0"/>
              </a:spcAft>
              <a:buSzPts val="1400"/>
              <a:buFont typeface="Calibri"/>
              <a:buChar char="-"/>
            </a:pPr>
            <a:r>
              <a:rPr lang="fr-FR" dirty="0"/>
              <a:t>nous assurer que nous menons les bonnes activités et communiquons les bons messages ;</a:t>
            </a:r>
          </a:p>
          <a:p>
            <a:pPr marL="171450" lvl="0" indent="-171450" algn="just" rtl="0">
              <a:lnSpc>
                <a:spcPct val="100000"/>
              </a:lnSpc>
              <a:spcBef>
                <a:spcPts val="0"/>
              </a:spcBef>
              <a:spcAft>
                <a:spcPts val="0"/>
              </a:spcAft>
              <a:buSzPts val="1400"/>
              <a:buFont typeface="Calibri"/>
              <a:buChar char="-"/>
            </a:pPr>
            <a:r>
              <a:rPr lang="fr-FR" dirty="0"/>
              <a:t>répondre aux fausses informations, aux perceptions et aux préoccupations exprimées par les personnes au sujet de l’épidémie ;</a:t>
            </a:r>
          </a:p>
          <a:p>
            <a:pPr marL="171450" marR="0" lvl="0" indent="-171450" algn="just" defTabSz="914400" rtl="0" eaLnBrk="1" fontAlgn="auto" latinLnBrk="0" hangingPunct="1">
              <a:lnSpc>
                <a:spcPct val="100000"/>
              </a:lnSpc>
              <a:spcBef>
                <a:spcPts val="0"/>
              </a:spcBef>
              <a:spcAft>
                <a:spcPts val="0"/>
              </a:spcAft>
              <a:buClr>
                <a:srgbClr val="000000"/>
              </a:buClr>
              <a:buSzPts val="1400"/>
              <a:buFont typeface="Calibri"/>
              <a:buChar char="-"/>
              <a:tabLst/>
              <a:defRPr/>
            </a:pPr>
            <a:r>
              <a:rPr lang="fr-FR" dirty="0"/>
              <a:t>améliorer notre action en temps réel – les retours d’information doivent être considérés comme un bon moyen d’identifier les domaines à améliorer et de tisser des liens de confiance avec les communautés locales. Ils nous aident à déterminer ce qui fonctionne et ce qui aurait éventuellement besoin d’être adapté. Ils nous permettent d’améliorer nos services et notre aide, ainsi que d’utiliser nos ressources de façon plus judicieuse ;</a:t>
            </a:r>
          </a:p>
          <a:p>
            <a:pPr marL="171450" lvl="0" indent="-171450" algn="just" rtl="0">
              <a:lnSpc>
                <a:spcPct val="100000"/>
              </a:lnSpc>
              <a:spcBef>
                <a:spcPts val="0"/>
              </a:spcBef>
              <a:spcAft>
                <a:spcPts val="0"/>
              </a:spcAft>
              <a:buSzPts val="1400"/>
              <a:buFont typeface="Calibri"/>
              <a:buChar char="-"/>
            </a:pPr>
            <a:r>
              <a:rPr lang="fr-FR" dirty="0"/>
              <a:t>faciliter l’instauration d’un climat de confiance ;</a:t>
            </a:r>
          </a:p>
          <a:p>
            <a:pPr marL="171450" lvl="0" indent="-171450" algn="just" rtl="0">
              <a:lnSpc>
                <a:spcPct val="100000"/>
              </a:lnSpc>
              <a:spcBef>
                <a:spcPts val="0"/>
              </a:spcBef>
              <a:spcAft>
                <a:spcPts val="0"/>
              </a:spcAft>
              <a:buSzPts val="1400"/>
              <a:buFont typeface="Calibri"/>
              <a:buChar char="-"/>
            </a:pPr>
            <a:r>
              <a:rPr lang="fr-FR" dirty="0"/>
              <a:t>nous assurer que nous communiquons sur les bons sujets – la situation peut évoluer rapidement lors d’une crise épidémique et nous devons veiller à ce que les informations que nous fournissons pendant nos activités de sensibilisation répondent aux questions les plus fréquentes, ainsi qu’aux rumeurs et aux fausses informations qui circulent dans les communautés ;</a:t>
            </a:r>
          </a:p>
          <a:p>
            <a:pPr marL="171450" lvl="0" indent="-171450" algn="just" rtl="0">
              <a:lnSpc>
                <a:spcPct val="100000"/>
              </a:lnSpc>
              <a:spcBef>
                <a:spcPts val="0"/>
              </a:spcBef>
              <a:spcAft>
                <a:spcPts val="0"/>
              </a:spcAft>
              <a:buSzPts val="1400"/>
              <a:buFont typeface="Calibri"/>
              <a:buChar char="-"/>
            </a:pPr>
            <a:r>
              <a:rPr lang="fr-FR" dirty="0"/>
              <a:t>remédier rapidement aux problèmes – un mécanisme efficace de retour d’information et de réclamation permet de répondre aux mécontentements avant qu’ils ne prennent de l’ampleur, tout en promouvant une culture de transparence et de redevabilité. Un mécanisme de retour d’information peut contribuer à apaiser les tensions en permettant aux personnes d’évoquer leurs craintes profondes avant que celles-ci ne se changent en rumeurs ;</a:t>
            </a:r>
          </a:p>
          <a:p>
            <a:pPr marL="171450" lvl="0" indent="-171450" algn="just" rtl="0">
              <a:lnSpc>
                <a:spcPct val="100000"/>
              </a:lnSpc>
              <a:spcBef>
                <a:spcPts val="0"/>
              </a:spcBef>
              <a:spcAft>
                <a:spcPts val="0"/>
              </a:spcAft>
              <a:buSzPts val="1400"/>
              <a:buFont typeface="Calibri"/>
              <a:buChar char="-"/>
            </a:pPr>
            <a:r>
              <a:rPr lang="fr-FR" dirty="0"/>
              <a:t>dévoiler les cas de fraude et d’abus – il est important de mettre en place un mécanisme de signalement pour que les communautés puissent dénoncer tout cas d’abus ou de corruption dont notre personnel ou nos volontaires pourraient se rendre coupables ;</a:t>
            </a:r>
          </a:p>
          <a:p>
            <a:pPr marL="171450" lvl="0" indent="-171450" algn="just" rtl="0">
              <a:lnSpc>
                <a:spcPct val="100000"/>
              </a:lnSpc>
              <a:spcBef>
                <a:spcPts val="0"/>
              </a:spcBef>
              <a:spcAft>
                <a:spcPts val="0"/>
              </a:spcAft>
              <a:buSzPts val="1400"/>
              <a:buFont typeface="Calibri"/>
              <a:buChar char="-"/>
            </a:pPr>
            <a:r>
              <a:rPr lang="fr-FR" dirty="0"/>
              <a:t>améliorer l’efficacité et la pérennité de notre action – grâce à une meilleure connaissance des problèmes les plus urgents et la prise en compte des retours d’information de la communauté, nous évitons de consacrer inutilement du temps et des ressources à des activités inutiles et nous renforçons la confiance en démontrant aux communautés que nous sommes à leur écoute ;</a:t>
            </a:r>
          </a:p>
          <a:p>
            <a:pPr marL="171450" lvl="0" indent="-171450" algn="just" rtl="0">
              <a:lnSpc>
                <a:spcPct val="100000"/>
              </a:lnSpc>
              <a:spcBef>
                <a:spcPts val="0"/>
              </a:spcBef>
              <a:spcAft>
                <a:spcPts val="0"/>
              </a:spcAft>
              <a:buSzPts val="1400"/>
              <a:buFont typeface="Calibri"/>
              <a:buChar char="-"/>
            </a:pPr>
            <a:r>
              <a:rPr lang="fr-FR" dirty="0"/>
              <a:t>protéger notre personnel et nos volontaires – la mise en place d’un système de retour d’information peut réduire la pression qui s’exerce sur les volontaires et permettre à ceux-ci de répondre plus facilement aux questions difficiles ou aux réclamations qui </a:t>
            </a:r>
            <a:r>
              <a:rPr lang="fr-FR" noProof="0" dirty="0"/>
              <a:t>leur sont adressées sur le terrain, ou de faire remonter ces questions ou réclamations ;</a:t>
            </a:r>
          </a:p>
          <a:p>
            <a:pPr marL="171450" lvl="0" indent="-171450" algn="just" rtl="0">
              <a:lnSpc>
                <a:spcPct val="100000"/>
              </a:lnSpc>
              <a:spcBef>
                <a:spcPts val="0"/>
              </a:spcBef>
              <a:spcAft>
                <a:spcPts val="0"/>
              </a:spcAft>
              <a:buSzPts val="1400"/>
              <a:buFont typeface="Calibri"/>
              <a:buChar char="-"/>
            </a:pPr>
            <a:r>
              <a:rPr lang="fr-FR" noProof="0" dirty="0"/>
              <a:t>respecter les droits des personnes concernées – celles-ci ont le droit de déposer des réclamations ou de s’exprimer sur les décisions qui les concernent et il nous incombe de les écouter, comme l’énoncent notamment le Code de conduite et les Principes et règles de l’assistance humanitaire ;</a:t>
            </a:r>
          </a:p>
          <a:p>
            <a:pPr marL="171450" lvl="0" indent="-171450" algn="just" rtl="0">
              <a:lnSpc>
                <a:spcPct val="100000"/>
              </a:lnSpc>
              <a:spcBef>
                <a:spcPts val="0"/>
              </a:spcBef>
              <a:spcAft>
                <a:spcPts val="0"/>
              </a:spcAft>
              <a:buSzPts val="1400"/>
              <a:buFont typeface="Calibri"/>
              <a:buChar char="-"/>
            </a:pPr>
            <a:endParaRPr lang="fr-FR" dirty="0"/>
          </a:p>
          <a:p>
            <a:pPr marL="0" lvl="0" indent="0" algn="just" rtl="0">
              <a:lnSpc>
                <a:spcPct val="100000"/>
              </a:lnSpc>
              <a:spcBef>
                <a:spcPts val="0"/>
              </a:spcBef>
              <a:spcAft>
                <a:spcPts val="0"/>
              </a:spcAft>
              <a:buSzPts val="1400"/>
            </a:pPr>
            <a:r>
              <a:rPr lang="fr-FR" noProof="0" dirty="0"/>
              <a:t>TROISIÈMEMENT demandez aux participants s’ils peuvent donner des exemples de mécanismes de retour d’information auxquels ils ont participé : </a:t>
            </a:r>
          </a:p>
          <a:p>
            <a:pPr marL="457200" marR="0" lvl="0" indent="-228600" algn="just" rtl="0">
              <a:lnSpc>
                <a:spcPct val="100000"/>
              </a:lnSpc>
              <a:spcBef>
                <a:spcPts val="0"/>
              </a:spcBef>
              <a:spcAft>
                <a:spcPts val="0"/>
              </a:spcAft>
              <a:buSzPts val="1400"/>
              <a:buNone/>
            </a:pPr>
            <a:r>
              <a:rPr lang="fr-FR" noProof="0" dirty="0"/>
              <a:t> </a:t>
            </a:r>
          </a:p>
          <a:p>
            <a:pPr marL="171450" lvl="0" indent="-171450" algn="just" rtl="0">
              <a:lnSpc>
                <a:spcPct val="100000"/>
              </a:lnSpc>
              <a:spcBef>
                <a:spcPts val="0"/>
              </a:spcBef>
              <a:spcAft>
                <a:spcPts val="0"/>
              </a:spcAft>
              <a:buSzPts val="1400"/>
              <a:buFont typeface="Calibri"/>
              <a:buChar char="-"/>
            </a:pPr>
            <a:r>
              <a:rPr lang="fr-FR" noProof="0" dirty="0"/>
              <a:t>Comment le mécanisme a-t-il fonctionné ? </a:t>
            </a:r>
          </a:p>
          <a:p>
            <a:pPr marL="171450" lvl="0" indent="-171450" algn="just" rtl="0">
              <a:lnSpc>
                <a:spcPct val="100000"/>
              </a:lnSpc>
              <a:spcBef>
                <a:spcPts val="0"/>
              </a:spcBef>
              <a:spcAft>
                <a:spcPts val="0"/>
              </a:spcAft>
              <a:buSzPts val="1400"/>
              <a:buFont typeface="Calibri"/>
              <a:buChar char="-"/>
            </a:pPr>
            <a:r>
              <a:rPr lang="fr-FR" noProof="0" dirty="0"/>
              <a:t>Quels avantages en ont-ils retirés ? </a:t>
            </a:r>
          </a:p>
          <a:p>
            <a:pPr marL="171450" lvl="0" indent="-171450" algn="just" rtl="0">
              <a:lnSpc>
                <a:spcPct val="100000"/>
              </a:lnSpc>
              <a:spcBef>
                <a:spcPts val="0"/>
              </a:spcBef>
              <a:spcAft>
                <a:spcPts val="0"/>
              </a:spcAft>
              <a:buSzPts val="1400"/>
              <a:buFont typeface="Calibri"/>
              <a:buChar char="-"/>
            </a:pPr>
            <a:r>
              <a:rPr lang="fr-FR" noProof="0" dirty="0"/>
              <a:t>Quelles difficultés ont-ils rencontrées ?</a:t>
            </a:r>
          </a:p>
        </p:txBody>
      </p:sp>
      <p:sp>
        <p:nvSpPr>
          <p:cNvPr id="327" name="Google Shape;32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SzPts val="1400"/>
              <a:buFont typeface="Arial"/>
              <a:buChar char="•"/>
            </a:pPr>
            <a:r>
              <a:rPr lang="fr-FR" dirty="0"/>
              <a:t>La Croix-Rouge de RDC et la Fédération internationale des Sociétés de la Croix-Rouge et du Croissant-Rouge (FICR), avec le soutien des Centres pour le contrôle et la prévention des maladies (CDC) des États-Unis d’Amérique, ont mis en place un système visant à recueillir, analyser et prendre en compte systématiquement les retours d’information liés à la lutte contre la maladie à virus Ebola dans l’est du Congo. </a:t>
            </a:r>
          </a:p>
          <a:p>
            <a:pPr marL="285750" lvl="0" indent="-285750" algn="l" rtl="0">
              <a:lnSpc>
                <a:spcPct val="100000"/>
              </a:lnSpc>
              <a:spcBef>
                <a:spcPts val="0"/>
              </a:spcBef>
              <a:spcAft>
                <a:spcPts val="0"/>
              </a:spcAft>
              <a:buSzPts val="1400"/>
              <a:buFont typeface="Arial"/>
              <a:buChar char="•"/>
            </a:pPr>
            <a:r>
              <a:rPr lang="fr-FR" dirty="0"/>
              <a:t>Au cours des visites à domicile et des réunions communautaires, les volontaires ont consigné sur des formulaires papier les préoccupations, les rumeurs et les questions.</a:t>
            </a:r>
          </a:p>
          <a:p>
            <a:pPr marL="285750" lvl="0" indent="-285750" algn="l" rtl="0">
              <a:lnSpc>
                <a:spcPct val="100000"/>
              </a:lnSpc>
              <a:spcBef>
                <a:spcPts val="0"/>
              </a:spcBef>
              <a:spcAft>
                <a:spcPts val="0"/>
              </a:spcAft>
              <a:buSzPts val="1400"/>
              <a:buFont typeface="Arial"/>
              <a:buChar char="•"/>
            </a:pPr>
            <a:r>
              <a:rPr lang="fr-FR" dirty="0"/>
              <a:t>Les données issues de ces retours d’information ont ensuite été codées et analysées localement, puis transmises aux commissions de communication sur les risques dirigées par les pouvoirs publics, ainsi qu’aux dirigeants de la riposte contre l’épidémie d’Ebola et les partenaires régionaux et mondiaux, afin d’orienter les discussions et les décisions stratégiques. </a:t>
            </a:r>
          </a:p>
          <a:p>
            <a:pPr marL="285750" lvl="0" indent="-285750" algn="l" rtl="0">
              <a:lnSpc>
                <a:spcPct val="100000"/>
              </a:lnSpc>
              <a:spcBef>
                <a:spcPts val="0"/>
              </a:spcBef>
              <a:spcAft>
                <a:spcPts val="0"/>
              </a:spcAft>
              <a:buSzPts val="1400"/>
              <a:buFont typeface="Arial"/>
              <a:buChar char="•"/>
            </a:pPr>
            <a:r>
              <a:rPr lang="fr-FR" dirty="0"/>
              <a:t>À l’issue de la riposte contre l’épidémie, plus d’un million de retours d’information avaient été recueillis par plus de 800 volontaires de la Croix-Rouge. Les données qui en ont été tirées ont permis à l’opération de la Croix-Rouge de répondre en temps réel aux préoccupations et aux suggestions de la communauté, ce qui a contribué à renforcer la confiance dans les interventions sanitaires et l’acceptation de ces dernières. Par exemple, des commentaires liés au besoin des familles de s’assurer visuellement que leur proche décédé était dans le sac mortuaire ont incité la Croix-Rouge à acquérir des sacs transparents. L’utilisation de ces sacs a en outre aidé à faire reculer les croyances selon lesquelles les sacs étaient remplis de pierres ou de terre pour dissimuler le fait que des organes des défunts étaient prélevés et vendus. </a:t>
            </a:r>
          </a:p>
          <a:p>
            <a:pPr marL="285750" lvl="0" indent="-285750" algn="l" rtl="0">
              <a:lnSpc>
                <a:spcPct val="100000"/>
              </a:lnSpc>
              <a:spcBef>
                <a:spcPts val="0"/>
              </a:spcBef>
              <a:spcAft>
                <a:spcPts val="0"/>
              </a:spcAft>
              <a:buSzPts val="1400"/>
              <a:buFont typeface="Arial"/>
              <a:buChar char="•"/>
            </a:pPr>
            <a:r>
              <a:rPr lang="fr-FR" dirty="0"/>
              <a:t>Demandez aux participants s’ils souhaitent partager d’autres exemples de mécanismes de retour d’information de la communauté observés dans le cadre de leur travail. </a:t>
            </a:r>
          </a:p>
        </p:txBody>
      </p:sp>
      <p:sp>
        <p:nvSpPr>
          <p:cNvPr id="336" name="Google Shape;33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NOTES POUR L’ANIMATEUR</a:t>
            </a:r>
            <a:endParaRPr lang="fr-FR" dirty="0"/>
          </a:p>
          <a:p>
            <a:pPr marL="0" lvl="0" indent="0" algn="l" rtl="0">
              <a:lnSpc>
                <a:spcPct val="100000"/>
              </a:lnSpc>
              <a:spcBef>
                <a:spcPts val="0"/>
              </a:spcBef>
              <a:spcAft>
                <a:spcPts val="0"/>
              </a:spcAft>
              <a:buSzPts val="1400"/>
              <a:buNone/>
            </a:pPr>
            <a:endParaRPr dirty="0"/>
          </a:p>
        </p:txBody>
      </p:sp>
      <p:sp>
        <p:nvSpPr>
          <p:cNvPr id="189" name="Google Shape;1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FontTx/>
              <a:buChar char="-"/>
            </a:pPr>
            <a:r>
              <a:rPr lang="fr-FR" dirty="0"/>
              <a:t>Cet exercice rapide vise à amener les participants à réfléchir au processus de création et de gestion d’un mécanisme de retour d’information. </a:t>
            </a:r>
          </a:p>
          <a:p>
            <a:pPr marL="457200" marR="0" lvl="0" indent="-228600" algn="l" rtl="0">
              <a:lnSpc>
                <a:spcPct val="100000"/>
              </a:lnSpc>
              <a:spcBef>
                <a:spcPts val="0"/>
              </a:spcBef>
              <a:spcAft>
                <a:spcPts val="0"/>
              </a:spcAft>
              <a:buSzPts val="1400"/>
              <a:buFontTx/>
              <a:buChar char="-"/>
            </a:pPr>
            <a:r>
              <a:rPr lang="fr-FR" dirty="0"/>
              <a:t>Distribuez à chaque groupe les 13 cartes mélangées (une carte par étape du processus). </a:t>
            </a:r>
          </a:p>
          <a:p>
            <a:pPr marL="457200" marR="0" lvl="0" indent="-228600" algn="l" rtl="0">
              <a:lnSpc>
                <a:spcPct val="100000"/>
              </a:lnSpc>
              <a:spcBef>
                <a:spcPts val="0"/>
              </a:spcBef>
              <a:spcAft>
                <a:spcPts val="0"/>
              </a:spcAft>
              <a:buSzPts val="1400"/>
              <a:buFontTx/>
              <a:buChar char="-"/>
            </a:pPr>
            <a:r>
              <a:rPr lang="fr-FR" dirty="0"/>
              <a:t>Indiquez aux participants qu’ils disposent de 10 minutes pour discuter en groupe de l’ordre dans lequel les cartes doivent être classées. </a:t>
            </a:r>
          </a:p>
          <a:p>
            <a:pPr marL="0" lvl="0" indent="0" algn="l" rtl="0">
              <a:lnSpc>
                <a:spcPct val="100000"/>
              </a:lnSpc>
              <a:spcBef>
                <a:spcPts val="0"/>
              </a:spcBef>
              <a:spcAft>
                <a:spcPts val="0"/>
              </a:spcAft>
              <a:buSzPts val="1400"/>
              <a:buNone/>
            </a:pPr>
            <a:endParaRPr dirty="0"/>
          </a:p>
        </p:txBody>
      </p:sp>
      <p:sp>
        <p:nvSpPr>
          <p:cNvPr id="346" name="Google Shape;346;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361950" marR="0" lvl="0" indent="-133350" algn="l" rtl="0">
              <a:lnSpc>
                <a:spcPct val="100000"/>
              </a:lnSpc>
              <a:spcBef>
                <a:spcPts val="0"/>
              </a:spcBef>
              <a:spcAft>
                <a:spcPts val="0"/>
              </a:spcAft>
              <a:buSzPts val="1400"/>
              <a:buNone/>
            </a:pPr>
            <a:r>
              <a:rPr lang="fr-FR" dirty="0"/>
              <a:t>• Expliquez que les étapes 1 à 6 correspondent à la création d’un mécanisme et les étapes 7 à 13 les étapes au cycle continu de sa gestion. </a:t>
            </a:r>
          </a:p>
          <a:p>
            <a:pPr marL="361950" marR="0" lvl="0" indent="-133350" algn="l" rtl="0">
              <a:lnSpc>
                <a:spcPct val="100000"/>
              </a:lnSpc>
              <a:spcBef>
                <a:spcPts val="0"/>
              </a:spcBef>
              <a:spcAft>
                <a:spcPts val="0"/>
              </a:spcAft>
              <a:buSzPts val="1400"/>
              <a:buNone/>
            </a:pPr>
            <a:r>
              <a:rPr lang="fr-FR" dirty="0"/>
              <a:t>• Demandez aux participants s’ils sont d’accord avec l’ordre présenté sur la diapositive.</a:t>
            </a:r>
          </a:p>
          <a:p>
            <a:pPr marL="361950" marR="0" lvl="0" indent="-133350" algn="l" rtl="0">
              <a:lnSpc>
                <a:spcPct val="100000"/>
              </a:lnSpc>
              <a:spcBef>
                <a:spcPts val="0"/>
              </a:spcBef>
              <a:spcAft>
                <a:spcPts val="0"/>
              </a:spcAft>
              <a:buSzPts val="1400"/>
              <a:buNone/>
            </a:pPr>
            <a:r>
              <a:rPr lang="fr-FR" dirty="0"/>
              <a:t>• Demandez si un groupe avait envisagé un ordre différent.</a:t>
            </a:r>
          </a:p>
          <a:p>
            <a:pPr marL="457200" marR="0" lvl="0" indent="-228600" algn="l" rtl="0">
              <a:lnSpc>
                <a:spcPct val="100000"/>
              </a:lnSpc>
              <a:spcBef>
                <a:spcPts val="0"/>
              </a:spcBef>
              <a:spcAft>
                <a:spcPts val="0"/>
              </a:spcAft>
              <a:buSzPts val="1400"/>
              <a:buNone/>
            </a:pPr>
            <a:endParaRPr lang="fr-FR" dirty="0"/>
          </a:p>
          <a:p>
            <a:pPr marL="457200" marR="0" lvl="0" indent="-228600" algn="l" rtl="0">
              <a:lnSpc>
                <a:spcPct val="100000"/>
              </a:lnSpc>
              <a:spcBef>
                <a:spcPts val="0"/>
              </a:spcBef>
              <a:spcAft>
                <a:spcPts val="0"/>
              </a:spcAft>
              <a:buSzPts val="1400"/>
              <a:buNone/>
            </a:pPr>
            <a:r>
              <a:rPr lang="fr-FR" dirty="0"/>
              <a:t>1.</a:t>
            </a:r>
            <a:r>
              <a:rPr lang="fr-FR" b="1" dirty="0"/>
              <a:t>Obtenir adhésion et soutien de la part du personnel et de la direction</a:t>
            </a:r>
            <a:endParaRPr lang="fr-FR" dirty="0"/>
          </a:p>
          <a:p>
            <a:pPr marL="361950" marR="0" lvl="0" indent="0" algn="l" rtl="0">
              <a:lnSpc>
                <a:spcPct val="100000"/>
              </a:lnSpc>
              <a:spcBef>
                <a:spcPts val="0"/>
              </a:spcBef>
              <a:spcAft>
                <a:spcPts val="0"/>
              </a:spcAft>
              <a:buSzPts val="1400"/>
              <a:buNone/>
            </a:pPr>
            <a:r>
              <a:rPr lang="fr-FR" dirty="0"/>
              <a:t>Un mécanisme de retour d’information exige du temps de la part du personnel, des ressources financières ainsi que la volonté d'apporter des changements en fonction des commentaires de la communauté, c'est pourquoi il est important que tout le monde participe et comprenne son rôle.</a:t>
            </a:r>
          </a:p>
          <a:p>
            <a:pPr marL="457200" marR="0" lvl="0" indent="-228600" algn="l" rtl="0">
              <a:lnSpc>
                <a:spcPct val="100000"/>
              </a:lnSpc>
              <a:spcBef>
                <a:spcPts val="0"/>
              </a:spcBef>
              <a:spcAft>
                <a:spcPts val="0"/>
              </a:spcAft>
              <a:buSzPts val="1400"/>
              <a:buNone/>
            </a:pPr>
            <a:r>
              <a:rPr lang="fr-FR" b="1" dirty="0"/>
              <a:t>2. Discuter du mécanisme de retour d’information avec les communautés</a:t>
            </a:r>
            <a:endParaRPr lang="fr-FR" dirty="0"/>
          </a:p>
          <a:p>
            <a:pPr marL="361950" marR="0" lvl="0" indent="0" algn="l" rtl="0">
              <a:lnSpc>
                <a:spcPct val="100000"/>
              </a:lnSpc>
              <a:spcBef>
                <a:spcPts val="0"/>
              </a:spcBef>
              <a:spcAft>
                <a:spcPts val="0"/>
              </a:spcAft>
              <a:buSzPts val="1400"/>
              <a:buNone/>
            </a:pPr>
            <a:r>
              <a:rPr lang="fr-FR" dirty="0"/>
              <a:t>Il est essentiel de faire participer les communautés à la planification du mécanisme, sans quoi celui-ci risque d'être inopérant, de susciter la méfiance ou d'exclure certains groupes.</a:t>
            </a:r>
          </a:p>
          <a:p>
            <a:pPr marL="457200" marR="0" lvl="0" indent="-228600" algn="l" rtl="0">
              <a:lnSpc>
                <a:spcPct val="100000"/>
              </a:lnSpc>
              <a:spcBef>
                <a:spcPts val="0"/>
              </a:spcBef>
              <a:spcAft>
                <a:spcPts val="0"/>
              </a:spcAft>
              <a:buSzPts val="1400"/>
              <a:buNone/>
            </a:pPr>
            <a:r>
              <a:rPr lang="fr-FR" b="1" dirty="0"/>
              <a:t>3. Planifier le mécanisme de retour d’information</a:t>
            </a:r>
            <a:endParaRPr lang="fr-FR" dirty="0"/>
          </a:p>
          <a:p>
            <a:pPr marL="361950" marR="0" lvl="0" indent="0" algn="l" rtl="0">
              <a:lnSpc>
                <a:spcPct val="100000"/>
              </a:lnSpc>
              <a:spcBef>
                <a:spcPts val="0"/>
              </a:spcBef>
              <a:spcAft>
                <a:spcPts val="0"/>
              </a:spcAft>
              <a:buSzPts val="1400"/>
              <a:buNone/>
            </a:pPr>
            <a:r>
              <a:rPr lang="fr-FR" dirty="0"/>
              <a:t>Il convient de prévoir la façon dont le retour d’information sera recueilli, discuté avec les communautés, analysé, pris en compte et transmis aux intéressés si nécessaire, ainsi que les moyens à mettre en place pour effectuer ces tâches efficacement.</a:t>
            </a:r>
          </a:p>
          <a:p>
            <a:pPr marL="361950" marR="0" lvl="0" indent="-133350" algn="l" rtl="0">
              <a:lnSpc>
                <a:spcPct val="100000"/>
              </a:lnSpc>
              <a:spcBef>
                <a:spcPts val="0"/>
              </a:spcBef>
              <a:spcAft>
                <a:spcPts val="0"/>
              </a:spcAft>
              <a:buSzPts val="1400"/>
              <a:buNone/>
            </a:pPr>
            <a:r>
              <a:rPr lang="fr-FR" b="1" dirty="0"/>
              <a:t>4. Discuter (encore) du mécanisme de retour d’information avec les communautés</a:t>
            </a:r>
            <a:endParaRPr lang="fr-FR" dirty="0"/>
          </a:p>
          <a:p>
            <a:pPr marL="361950" marR="0" lvl="0" indent="0" algn="l" rtl="0">
              <a:lnSpc>
                <a:spcPct val="100000"/>
              </a:lnSpc>
              <a:spcBef>
                <a:spcPts val="0"/>
              </a:spcBef>
              <a:spcAft>
                <a:spcPts val="0"/>
              </a:spcAft>
              <a:buSzPts val="1400"/>
              <a:buNone/>
            </a:pPr>
            <a:r>
              <a:rPr lang="fr-FR" dirty="0"/>
              <a:t>Il importe de consulter de nouveau les communautés pour vérifier que le mécanisme envisagé répond à leurs attentes et qu’elles sont disposées à l’utiliser. </a:t>
            </a:r>
          </a:p>
          <a:p>
            <a:pPr marL="457200" marR="0" lvl="0" indent="-228600" algn="l" rtl="0">
              <a:lnSpc>
                <a:spcPct val="100000"/>
              </a:lnSpc>
              <a:spcBef>
                <a:spcPts val="0"/>
              </a:spcBef>
              <a:spcAft>
                <a:spcPts val="0"/>
              </a:spcAft>
              <a:buSzPts val="1400"/>
              <a:buNone/>
            </a:pPr>
            <a:r>
              <a:rPr lang="fr-FR" b="1" dirty="0"/>
              <a:t>5. Former le personnel et les volontaires</a:t>
            </a:r>
            <a:endParaRPr lang="fr-FR" dirty="0"/>
          </a:p>
          <a:p>
            <a:pPr marL="361950" marR="0" lvl="0" indent="0" algn="l" rtl="0">
              <a:lnSpc>
                <a:spcPct val="100000"/>
              </a:lnSpc>
              <a:spcBef>
                <a:spcPts val="0"/>
              </a:spcBef>
              <a:spcAft>
                <a:spcPts val="0"/>
              </a:spcAft>
              <a:buSzPts val="1400"/>
              <a:buNone/>
            </a:pPr>
            <a:r>
              <a:rPr lang="fr-FR" dirty="0"/>
              <a:t>Pour assurer la bonne marche du mécanisme, il est important que toutes les personnes qui y participent comprennent son fonctionnement et leur rôle à cet égard. </a:t>
            </a:r>
          </a:p>
          <a:p>
            <a:pPr marL="457200" marR="0" lvl="0" indent="-228600" algn="l" rtl="0">
              <a:lnSpc>
                <a:spcPct val="100000"/>
              </a:lnSpc>
              <a:spcBef>
                <a:spcPts val="0"/>
              </a:spcBef>
              <a:spcAft>
                <a:spcPts val="0"/>
              </a:spcAft>
              <a:buSzPts val="1400"/>
              <a:buNone/>
            </a:pPr>
            <a:r>
              <a:rPr lang="fr-FR" b="1" dirty="0"/>
              <a:t>6. Faire connaître le mécanisme de retour d’information</a:t>
            </a:r>
            <a:endParaRPr lang="fr-FR" dirty="0"/>
          </a:p>
          <a:p>
            <a:pPr marL="361950" marR="0" lvl="0" indent="0" algn="l" rtl="0">
              <a:lnSpc>
                <a:spcPct val="100000"/>
              </a:lnSpc>
              <a:spcBef>
                <a:spcPts val="0"/>
              </a:spcBef>
              <a:spcAft>
                <a:spcPts val="0"/>
              </a:spcAft>
              <a:buSzPts val="1400"/>
              <a:buNone/>
            </a:pPr>
            <a:r>
              <a:rPr lang="fr-FR" dirty="0"/>
              <a:t>Les communautés ont besoin de savoir que le mécanisme existe et comment elles peuvent s’en servir.</a:t>
            </a:r>
          </a:p>
          <a:p>
            <a:pPr marL="457200" marR="0" lvl="0" indent="-228600" algn="l" rtl="0">
              <a:lnSpc>
                <a:spcPct val="100000"/>
              </a:lnSpc>
              <a:spcBef>
                <a:spcPts val="0"/>
              </a:spcBef>
              <a:spcAft>
                <a:spcPts val="0"/>
              </a:spcAft>
              <a:buSzPts val="1400"/>
              <a:buNone/>
            </a:pPr>
            <a:r>
              <a:rPr lang="fr-FR" b="1" noProof="0" dirty="0"/>
              <a:t>7. Commencer à recueillir et à enregistrer les retours d’information</a:t>
            </a:r>
            <a:endParaRPr lang="fr-FR" noProof="0" dirty="0"/>
          </a:p>
          <a:p>
            <a:pPr marL="361950" marR="0" lvl="0" indent="0" algn="l" rtl="0">
              <a:lnSpc>
                <a:spcPct val="100000"/>
              </a:lnSpc>
              <a:spcBef>
                <a:spcPts val="0"/>
              </a:spcBef>
              <a:spcAft>
                <a:spcPts val="0"/>
              </a:spcAft>
              <a:buSzPts val="1400"/>
              <a:buNone/>
            </a:pPr>
            <a:r>
              <a:rPr lang="fr-FR" noProof="0" dirty="0"/>
              <a:t>Une fois que les communautés sont informées de l’existence du mécanisme et que vos équipes sont formées, vous pouvez commencer à recueillir et à enregistrer les retours d’information fournis par les personnes. </a:t>
            </a:r>
          </a:p>
          <a:p>
            <a:pPr marL="457200" marR="0" lvl="0" indent="-228600" algn="l" rtl="0">
              <a:lnSpc>
                <a:spcPct val="100000"/>
              </a:lnSpc>
              <a:spcBef>
                <a:spcPts val="0"/>
              </a:spcBef>
              <a:spcAft>
                <a:spcPts val="0"/>
              </a:spcAft>
              <a:buSzPts val="1400"/>
              <a:buNone/>
            </a:pPr>
            <a:r>
              <a:rPr lang="fr-FR" b="1" noProof="0" dirty="0"/>
              <a:t>8. Répondre au retour d’information</a:t>
            </a:r>
            <a:endParaRPr lang="fr-FR" noProof="0" dirty="0"/>
          </a:p>
          <a:p>
            <a:pPr marL="361950" marR="0" lvl="0" indent="0" algn="l" rtl="0">
              <a:lnSpc>
                <a:spcPct val="100000"/>
              </a:lnSpc>
              <a:spcBef>
                <a:spcPts val="0"/>
              </a:spcBef>
              <a:spcAft>
                <a:spcPts val="0"/>
              </a:spcAft>
              <a:buSzPts val="1400"/>
              <a:buNone/>
            </a:pPr>
            <a:r>
              <a:rPr lang="fr-FR" noProof="0" dirty="0"/>
              <a:t>Dans la mesure du possible, il convient de répondre immédiatement aux commentaires. Une formation et un guide des questions les plus courantes peuvent aider les volontaires à répondre directement aux interrogations qui reviennent fréquemment. Les questions auxquelles il est impossible de répondre sur le moment doivent être consignées et faire l’objet d’une réponse ultérieure – n’improvisez pas une réponse. Les problèmes qui nécessitent de procéder à un changement ou de prendre des mesures doivent être discutés en réunion d’équipe – voir l’étape 10 ci-après. Les délais de réponse dépendent du contexte mais ne doivent pas dépasser 2 semaines. Les retours d’information sensibles doivent être relayés rapidement et faire l’objet d’une action immédiate. </a:t>
            </a:r>
          </a:p>
          <a:p>
            <a:pPr marL="457200" marR="0" lvl="0" indent="-228600" algn="l" rtl="0">
              <a:lnSpc>
                <a:spcPct val="100000"/>
              </a:lnSpc>
              <a:spcBef>
                <a:spcPts val="0"/>
              </a:spcBef>
              <a:spcAft>
                <a:spcPts val="0"/>
              </a:spcAft>
              <a:buSzPts val="1400"/>
              <a:buNone/>
            </a:pPr>
            <a:r>
              <a:rPr lang="fr-FR" b="1" dirty="0"/>
              <a:t>9. Analyser et partager le retour d’information en interne</a:t>
            </a:r>
            <a:endParaRPr lang="fr-FR" dirty="0"/>
          </a:p>
          <a:p>
            <a:pPr marL="361950" marR="0" lvl="0" indent="0" algn="l" rtl="0">
              <a:lnSpc>
                <a:spcPct val="100000"/>
              </a:lnSpc>
              <a:spcBef>
                <a:spcPts val="0"/>
              </a:spcBef>
              <a:spcAft>
                <a:spcPts val="0"/>
              </a:spcAft>
              <a:buSzPts val="1400"/>
              <a:buNone/>
            </a:pPr>
            <a:r>
              <a:rPr lang="fr-FR" noProof="0" dirty="0"/>
              <a:t>Le retour d’information doit être analysé régulièrement, idéalement une fois par semaine si possible. Tous les commentaires, quelle que soit la manière dont ils ont été communiqués (par exemple, lors d’entretiens en personne avec des volontaires ou </a:t>
            </a:r>
            <a:r>
              <a:rPr lang="fr-FR" i="1" noProof="0" dirty="0"/>
              <a:t>via</a:t>
            </a:r>
            <a:r>
              <a:rPr lang="fr-FR" noProof="0" dirty="0"/>
              <a:t> une ligne d’assistance téléphonique), doivent être enregistrés au même endroit afin de pouvoir procéder régulièrement à une analyse des tendances. Par exemple, il est possible de regrouper tous les retours d'information dans une même base de données, comme un tableau Excel, permettant de coder ces informations selon leur type et d’effectuer un suivi des réponses et des actions. Les plaintes ou réclamations sensibles doivent être conservées et traitées séparément. Faites régulièrement le point sur le retour d’information des communautés avec l'ensemble de l'équipe opérationnelle, y compris les volontaires.</a:t>
            </a:r>
          </a:p>
          <a:p>
            <a:pPr marL="457200" marR="0" lvl="0" indent="-228600" algn="l" rtl="0">
              <a:lnSpc>
                <a:spcPct val="100000"/>
              </a:lnSpc>
              <a:spcBef>
                <a:spcPts val="0"/>
              </a:spcBef>
              <a:spcAft>
                <a:spcPts val="0"/>
              </a:spcAft>
              <a:buSzPts val="1400"/>
              <a:buNone/>
            </a:pPr>
            <a:r>
              <a:rPr lang="fr-FR" b="1" dirty="0"/>
              <a:t>10. Discuter de la suite à donner aux retours d’information et utiliser ceux-ci pour améliorer les services</a:t>
            </a:r>
            <a:endParaRPr lang="fr-FR" dirty="0"/>
          </a:p>
          <a:p>
            <a:pPr marL="361950" marR="0" lvl="0" indent="0" algn="l" rtl="0">
              <a:lnSpc>
                <a:spcPct val="100000"/>
              </a:lnSpc>
              <a:spcBef>
                <a:spcPts val="0"/>
              </a:spcBef>
              <a:spcAft>
                <a:spcPts val="0"/>
              </a:spcAft>
              <a:buSzPts val="1400"/>
              <a:buNone/>
            </a:pPr>
            <a:r>
              <a:rPr lang="fr-FR" dirty="0"/>
              <a:t>Il convient d’inscrire le retour d’information comme point permanent de l’ordre du jour des réunions opérationnelles et de prévoir suffisamment de temps pour présenter les tendances dans ce domaine et décider de la suite à leur donner. Le retour d’information de la communauté doit être considéré comme une forme de suivi, examiné avec les autres données de suivi et intégré dans les rapports de situation. </a:t>
            </a:r>
          </a:p>
          <a:p>
            <a:pPr marL="457200" marR="0" lvl="0" indent="-228600" algn="l" rtl="0">
              <a:lnSpc>
                <a:spcPct val="100000"/>
              </a:lnSpc>
              <a:spcBef>
                <a:spcPts val="0"/>
              </a:spcBef>
              <a:spcAft>
                <a:spcPts val="0"/>
              </a:spcAft>
              <a:buSzPts val="1400"/>
              <a:buNone/>
            </a:pPr>
            <a:r>
              <a:rPr lang="fr-FR" b="1" noProof="0" dirty="0"/>
              <a:t>11. Faire remonter les problèmes et partager le retour d'information avec les partenaires</a:t>
            </a:r>
            <a:endParaRPr lang="fr-FR" noProof="0" dirty="0"/>
          </a:p>
          <a:p>
            <a:pPr marL="361950" marR="0" lvl="0" indent="0" algn="l" rtl="0">
              <a:lnSpc>
                <a:spcPct val="100000"/>
              </a:lnSpc>
              <a:spcBef>
                <a:spcPts val="0"/>
              </a:spcBef>
              <a:spcAft>
                <a:spcPts val="0"/>
              </a:spcAft>
              <a:buSzPts val="1400"/>
              <a:buNone/>
            </a:pPr>
            <a:r>
              <a:rPr lang="fr-FR" noProof="0" dirty="0"/>
              <a:t>Les retours d’information qui dépassent du cadre de la Société nationale ou qui concernent d’autres institutions ou organisations doivent être transmis aux parties intéressées. Par exemple, cela peut se faire à l’occasion de réunions de coordination externes ou en identifiant les mécanismes de retour d’information ou les points focaux d’autres organisations. </a:t>
            </a:r>
          </a:p>
          <a:p>
            <a:pPr marL="457200" marR="0" lvl="0" indent="-228600" algn="l" rtl="0">
              <a:lnSpc>
                <a:spcPct val="100000"/>
              </a:lnSpc>
              <a:spcBef>
                <a:spcPts val="0"/>
              </a:spcBef>
              <a:spcAft>
                <a:spcPts val="0"/>
              </a:spcAft>
              <a:buSzPts val="1400"/>
              <a:buNone/>
            </a:pPr>
            <a:r>
              <a:rPr lang="fr-FR" b="1" noProof="0" dirty="0"/>
              <a:t>12. Tenir la communauté informée des mesures prises</a:t>
            </a:r>
            <a:endParaRPr lang="fr-FR" noProof="0" dirty="0"/>
          </a:p>
          <a:p>
            <a:pPr marL="361950" marR="0" lvl="0" indent="0" algn="l" rtl="0">
              <a:lnSpc>
                <a:spcPct val="100000"/>
              </a:lnSpc>
              <a:spcBef>
                <a:spcPts val="0"/>
              </a:spcBef>
              <a:spcAft>
                <a:spcPts val="0"/>
              </a:spcAft>
              <a:buSzPts val="1400"/>
              <a:buNone/>
            </a:pPr>
            <a:r>
              <a:rPr lang="fr-FR" noProof="0" dirty="0"/>
              <a:t>L’action est la meilleure réponse que vous puissiez apporter, car elle démontre que la communauté a été écoutée. Il importe néanmoins d’informer les personnes concernées de ce qui a été fait pour renforcer leur confiance dans le mécanisme de retour d’information. </a:t>
            </a:r>
          </a:p>
          <a:p>
            <a:pPr marL="361950" marR="0" lvl="0" indent="0" algn="l" rtl="0">
              <a:lnSpc>
                <a:spcPct val="100000"/>
              </a:lnSpc>
              <a:spcBef>
                <a:spcPts val="0"/>
              </a:spcBef>
              <a:spcAft>
                <a:spcPts val="0"/>
              </a:spcAft>
              <a:buSzPts val="1400"/>
              <a:buNone/>
            </a:pPr>
            <a:r>
              <a:rPr lang="fr-FR" dirty="0"/>
              <a:t>S’il n’est pas possible de donner une suite concrète à un retour d’information, il est tout aussi important que les personnes le sachent et qu’elles sachent pourquoi, sans quoi elles perdront confiance dans nos services. </a:t>
            </a:r>
          </a:p>
          <a:p>
            <a:pPr marL="361950" marR="0" lvl="0" indent="0" algn="l" rtl="0">
              <a:lnSpc>
                <a:spcPct val="100000"/>
              </a:lnSpc>
              <a:spcBef>
                <a:spcPts val="0"/>
              </a:spcBef>
              <a:spcAft>
                <a:spcPts val="0"/>
              </a:spcAft>
              <a:buSzPts val="1400"/>
              <a:buNone/>
            </a:pPr>
            <a:r>
              <a:rPr lang="fr-FR" dirty="0"/>
              <a:t>Les modalités à suivre pour informer les personnes et leur apporter des réponses dépendent des préférences de la communauté, du type de retour d’information et de la capacité à répondre. Par exemple, il est possible de répondre directement à quelqu’un ayant posé des questions ou émis des réclamations précises ; les problèmes courants évoqués par de nombreuses personnes peuvent faire l’objet de réponses publiques dans le cadre de réunions communautaires ou sur des panneaux d’information ; tandis que les questions sensibles doivent toujours être traitées de manière confidentielle par un spécialiste formé à cet effet.</a:t>
            </a:r>
            <a:r>
              <a:rPr lang="en-US" dirty="0"/>
              <a:t> </a:t>
            </a:r>
          </a:p>
          <a:p>
            <a:pPr marL="457200" marR="0" lvl="0" indent="-228600" algn="l" rtl="0">
              <a:lnSpc>
                <a:spcPct val="100000"/>
              </a:lnSpc>
              <a:spcBef>
                <a:spcPts val="0"/>
              </a:spcBef>
              <a:spcAft>
                <a:spcPts val="0"/>
              </a:spcAft>
              <a:buSzPts val="1400"/>
              <a:buNone/>
            </a:pPr>
            <a:r>
              <a:rPr lang="fr-FR" b="1" noProof="0" dirty="0"/>
              <a:t>13. Vérifier le bon fonctionnement du mécanisme de retour d’information</a:t>
            </a:r>
            <a:endParaRPr lang="fr-FR" noProof="0" dirty="0"/>
          </a:p>
          <a:p>
            <a:pPr marL="361950" marR="0" lvl="0" indent="0" algn="l" rtl="0">
              <a:lnSpc>
                <a:spcPct val="100000"/>
              </a:lnSpc>
              <a:spcBef>
                <a:spcPts val="0"/>
              </a:spcBef>
              <a:spcAft>
                <a:spcPts val="0"/>
              </a:spcAft>
              <a:buSzPts val="1400"/>
              <a:buNone/>
            </a:pPr>
            <a:r>
              <a:rPr lang="fr-FR" noProof="0" dirty="0"/>
              <a:t>Il convient de procéder régulièrement à des vérifications pour s’assurer que le mécanisme fonctionne correctement et que les personnes restent disposées à l’utiliser. </a:t>
            </a:r>
          </a:p>
        </p:txBody>
      </p:sp>
      <p:sp>
        <p:nvSpPr>
          <p:cNvPr id="353" name="Google Shape;353;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fr-FR" b="1" dirty="0"/>
          </a:p>
          <a:p>
            <a:pPr marL="285750" lvl="0" indent="-285750" algn="l" rtl="0">
              <a:lnSpc>
                <a:spcPct val="100000"/>
              </a:lnSpc>
              <a:spcBef>
                <a:spcPts val="0"/>
              </a:spcBef>
              <a:spcAft>
                <a:spcPts val="0"/>
              </a:spcAft>
              <a:buSzPts val="1400"/>
              <a:buFont typeface="Arial"/>
              <a:buChar char="•"/>
            </a:pPr>
            <a:r>
              <a:rPr lang="fr-FR" dirty="0"/>
              <a:t>Demandez aux participants s'ils connaissent certaines des principales lacunes ou difficultés liées à la réalisation </a:t>
            </a:r>
            <a:r>
              <a:rPr lang="fr-FR" dirty="0">
                <a:highlight>
                  <a:srgbClr val="FFFF00"/>
                </a:highlight>
              </a:rPr>
              <a:t>d'évaluations rapides en sciences sociales </a:t>
            </a:r>
            <a:r>
              <a:rPr lang="fr-FR" dirty="0"/>
              <a:t>ou à la création de mécanismes de retour d'information de la communauté.</a:t>
            </a:r>
          </a:p>
          <a:p>
            <a:pPr marL="285750" lvl="0" indent="-285750" algn="l" rtl="0">
              <a:lnSpc>
                <a:spcPct val="100000"/>
              </a:lnSpc>
              <a:spcBef>
                <a:spcPts val="0"/>
              </a:spcBef>
              <a:spcAft>
                <a:spcPts val="0"/>
              </a:spcAft>
              <a:buSzPts val="1400"/>
              <a:buFont typeface="Arial"/>
              <a:buChar char="•"/>
            </a:pPr>
            <a:r>
              <a:rPr lang="fr-FR" noProof="0" dirty="0"/>
              <a:t>Quelles ont été les difficultés rencontrées par les personnes présentes dans la salle ? </a:t>
            </a:r>
          </a:p>
          <a:p>
            <a:pPr marL="285750" lvl="0" indent="-285750" algn="l" rtl="0">
              <a:lnSpc>
                <a:spcPct val="100000"/>
              </a:lnSpc>
              <a:spcBef>
                <a:spcPts val="0"/>
              </a:spcBef>
              <a:spcAft>
                <a:spcPts val="0"/>
              </a:spcAft>
              <a:buSzPts val="1400"/>
              <a:buFont typeface="Arial"/>
              <a:buChar char="•"/>
            </a:pPr>
            <a:r>
              <a:rPr lang="fr-FR" b="1" noProof="0" dirty="0"/>
              <a:t>La principale difficulté consiste à nous assurer que nous agissons et apportons des changements en tenant compte des éclairages et des informations que nous recevons. Les données ne sont utiles que si nous en tenons compte dans notre action.    </a:t>
            </a:r>
          </a:p>
          <a:p>
            <a:pPr marL="285750" lvl="0" indent="-285750" algn="l" rtl="0">
              <a:lnSpc>
                <a:spcPct val="100000"/>
              </a:lnSpc>
              <a:spcBef>
                <a:spcPts val="0"/>
              </a:spcBef>
              <a:spcAft>
                <a:spcPts val="0"/>
              </a:spcAft>
              <a:buSzPts val="1400"/>
              <a:buFont typeface="Arial"/>
              <a:buChar char="•"/>
            </a:pPr>
            <a:r>
              <a:rPr lang="fr-FR" noProof="0" dirty="0"/>
              <a:t>Les données factuelles à l’échelle mondiale montrent qu’il subsiste d’importantes lacunes dans la façon dont les organisations humanitaires interagissent avec les communautés et ce, malgré une prise de conscience et des engagements accrus en matière de redevabilité. Les données suivantes, fournies par Ground Truth Solutions, représentent les avis de près de 10 000 personnes recueillis dans 10 pays touchés par une catastrophe ou une crise. Le rapport </a:t>
            </a:r>
            <a:r>
              <a:rPr lang="fr-FR" i="1" noProof="0" dirty="0"/>
              <a:t>State of the Humanitarian System </a:t>
            </a:r>
            <a:r>
              <a:rPr lang="fr-FR" noProof="0" dirty="0"/>
              <a:t>de l’année 2018 a également démontré qu’il existe une forte corrélation statistique entre : </a:t>
            </a:r>
          </a:p>
          <a:p>
            <a:pPr marL="285750" lvl="1" indent="-285750" algn="l" rtl="0">
              <a:lnSpc>
                <a:spcPct val="100000"/>
              </a:lnSpc>
              <a:spcBef>
                <a:spcPts val="0"/>
              </a:spcBef>
              <a:spcAft>
                <a:spcPts val="0"/>
              </a:spcAft>
              <a:buSzPts val="1400"/>
              <a:buFont typeface="Arial"/>
              <a:buChar char="•"/>
            </a:pPr>
            <a:r>
              <a:rPr lang="fr-FR" b="1" noProof="0" dirty="0"/>
              <a:t>La participation et de meilleurs programmes </a:t>
            </a:r>
            <a:r>
              <a:rPr lang="fr-FR" noProof="0" dirty="0"/>
              <a:t>: les personnes indiquant avoir été consultées et être en mesure d’exprimer leur opinion étaient deux à trois fois plus susceptibles d’avoir un avis favorable sur la pertinence et la qualité de l’aide reçue que celles dont ce n’était pas le cas.</a:t>
            </a:r>
          </a:p>
          <a:p>
            <a:pPr marL="285750" lvl="1" indent="-285750" algn="l" rtl="0">
              <a:lnSpc>
                <a:spcPct val="100000"/>
              </a:lnSpc>
              <a:spcBef>
                <a:spcPts val="0"/>
              </a:spcBef>
              <a:spcAft>
                <a:spcPts val="0"/>
              </a:spcAft>
              <a:buSzPts val="1400"/>
              <a:buFont typeface="Arial"/>
              <a:buChar char="•"/>
            </a:pPr>
            <a:r>
              <a:rPr lang="fr-FR" b="1" noProof="0" dirty="0"/>
              <a:t>Être consulté et se sentir respecté : </a:t>
            </a:r>
            <a:r>
              <a:rPr lang="fr-FR" b="0" noProof="0" dirty="0"/>
              <a:t>les personnes qui avaient été consultées et qui avaient pu exprimer leur opinion étaient trois fois plus susceptibles de déclarer qu'elles avaient été traitées avec dignité et respect que celles dont ce n’était pas le cas.</a:t>
            </a:r>
            <a:endParaRPr lang="fr-FR" b="1" noProof="0" dirty="0"/>
          </a:p>
        </p:txBody>
      </p:sp>
      <p:sp>
        <p:nvSpPr>
          <p:cNvPr id="361" name="Google Shape;361;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dirty="0"/>
              <a:t>Étude de cas basée sur notre récent déploiement en Zambie. Le nombre de cas de choléra était en hausse, notamment dans les points chauds de Lusaka, où le taux de létalité était élevé en raison d’une présentation tardive dans les centres de soins. </a:t>
            </a:r>
          </a:p>
          <a:p>
            <a:pPr marL="285750" lvl="0" indent="-285750" algn="l" rtl="0">
              <a:lnSpc>
                <a:spcPct val="100000"/>
              </a:lnSpc>
              <a:spcBef>
                <a:spcPts val="0"/>
              </a:spcBef>
              <a:spcAft>
                <a:spcPts val="0"/>
              </a:spcAft>
              <a:buSzPts val="1400"/>
              <a:buFont typeface="Calibri"/>
              <a:buChar char="-"/>
            </a:pPr>
            <a:r>
              <a:rPr lang="fr-FR" dirty="0"/>
              <a:t>On pensait que cela était dû à un manque de connaissances et à la perception que la maladie présentait peu de risques ….</a:t>
            </a:r>
          </a:p>
          <a:p>
            <a:pPr marL="457200" marR="0" lvl="0" indent="-228600" algn="l">
              <a:lnSpc>
                <a:spcPct val="100000"/>
              </a:lnSpc>
              <a:spcBef>
                <a:spcPts val="0"/>
              </a:spcBef>
              <a:spcAft>
                <a:spcPts val="0"/>
              </a:spcAft>
              <a:buSzPts val="1400"/>
              <a:buNone/>
            </a:pPr>
            <a:endParaRPr lang="fr-FR" dirty="0"/>
          </a:p>
          <a:p>
            <a:pPr marL="457200" marR="0" lvl="0" indent="-228600" algn="l">
              <a:lnSpc>
                <a:spcPct val="100000"/>
              </a:lnSpc>
              <a:spcBef>
                <a:spcPts val="0"/>
              </a:spcBef>
              <a:spcAft>
                <a:spcPts val="0"/>
              </a:spcAft>
              <a:buSzPts val="1400"/>
              <a:buNone/>
            </a:pPr>
            <a:r>
              <a:rPr lang="fr-FR" dirty="0"/>
              <a:t>Toutefois, des EQR menées auprès des familles dans les points chauds ont apporté les éléments suivants :</a:t>
            </a:r>
          </a:p>
          <a:p>
            <a:pPr marL="285750" lvl="0" indent="-285750" algn="l" rtl="0">
              <a:lnSpc>
                <a:spcPct val="100000"/>
              </a:lnSpc>
              <a:spcBef>
                <a:spcPts val="0"/>
              </a:spcBef>
              <a:spcAft>
                <a:spcPts val="0"/>
              </a:spcAft>
              <a:buSzPts val="1400"/>
              <a:buFont typeface="Calibri"/>
              <a:buChar char="-"/>
            </a:pPr>
            <a:r>
              <a:rPr lang="fr-FR" dirty="0"/>
              <a:t>Un niveau d’information globalement bon (malgré quelques idées erronées)</a:t>
            </a:r>
          </a:p>
          <a:p>
            <a:pPr marL="285750" lvl="0" indent="-285750" algn="l" rtl="0">
              <a:lnSpc>
                <a:spcPct val="100000"/>
              </a:lnSpc>
              <a:spcBef>
                <a:spcPts val="0"/>
              </a:spcBef>
              <a:spcAft>
                <a:spcPts val="0"/>
              </a:spcAft>
              <a:buSzPts val="1400"/>
              <a:buFont typeface="Calibri"/>
              <a:buChar char="-"/>
            </a:pPr>
            <a:r>
              <a:rPr lang="fr-FR" dirty="0"/>
              <a:t>MAIS : les personnes les plus exposées étaient celles qui avaient le moins les moyens de se protéger et d’éviter la transmission. </a:t>
            </a:r>
          </a:p>
          <a:p>
            <a:pPr marL="285750" lvl="1" indent="-285750" algn="l" rtl="0">
              <a:lnSpc>
                <a:spcPct val="100000"/>
              </a:lnSpc>
              <a:spcBef>
                <a:spcPts val="0"/>
              </a:spcBef>
              <a:spcAft>
                <a:spcPts val="0"/>
              </a:spcAft>
              <a:buSzPts val="1400"/>
              <a:buFont typeface="Arial"/>
              <a:buChar char="•"/>
            </a:pPr>
            <a:r>
              <a:rPr lang="fr-FR" noProof="0" dirty="0"/>
              <a:t>Le retour d’information de la communauté le plus fréquent était « Nous avons besoin de chlore » (le prix du chlore a quasiment doublé pendant l’épidémie).</a:t>
            </a:r>
          </a:p>
          <a:p>
            <a:pPr marL="285750" lvl="1" indent="-285750" algn="l" rtl="0">
              <a:lnSpc>
                <a:spcPct val="100000"/>
              </a:lnSpc>
              <a:spcBef>
                <a:spcPts val="0"/>
              </a:spcBef>
              <a:spcAft>
                <a:spcPts val="0"/>
              </a:spcAft>
              <a:buSzPts val="1400"/>
              <a:buFont typeface="Arial"/>
              <a:buChar char="•"/>
            </a:pPr>
            <a:r>
              <a:rPr lang="fr-FR" noProof="0" dirty="0"/>
              <a:t>Autres retours d’information de la communauté :</a:t>
            </a:r>
          </a:p>
          <a:p>
            <a:pPr marL="1371600" lvl="2" indent="-285750" algn="l" rtl="0">
              <a:lnSpc>
                <a:spcPct val="100000"/>
              </a:lnSpc>
              <a:spcBef>
                <a:spcPts val="0"/>
              </a:spcBef>
              <a:spcAft>
                <a:spcPts val="0"/>
              </a:spcAft>
              <a:buSzPts val="1400"/>
              <a:buFont typeface="Noto Sans Symbols"/>
              <a:buChar char="▪"/>
            </a:pPr>
            <a:r>
              <a:rPr lang="fr-FR" noProof="0" dirty="0"/>
              <a:t>Les personnes indiquaient consommer du </a:t>
            </a:r>
            <a:r>
              <a:rPr lang="fr-FR" i="1" noProof="0" dirty="0"/>
              <a:t>kachasu </a:t>
            </a:r>
            <a:r>
              <a:rPr lang="fr-FR" noProof="0" dirty="0"/>
              <a:t>(alcool de fabrication </a:t>
            </a:r>
            <a:r>
              <a:rPr lang="fr-FR" dirty="0"/>
              <a:t>artisanale) pour se protéger et se soigner. Ce « remède » était également administré aux nourrissons.</a:t>
            </a:r>
          </a:p>
          <a:p>
            <a:pPr marL="1371600" marR="0" lvl="2" indent="-285750"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lang="fr-FR" dirty="0">
                <a:sym typeface="Open Sans"/>
              </a:rPr>
              <a:t>Celles qui s’étaient rendues ou avaient emmené des proches dans des centres de soins avaient reçu des antibiotiques et avaient été renvoyées chez elles.</a:t>
            </a:r>
          </a:p>
          <a:p>
            <a:pPr marL="1371600" marR="0" lvl="2" indent="-285750"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lang="fr-FR" dirty="0">
                <a:sym typeface="Open Sans"/>
              </a:rPr>
              <a:t>Les déplacements constituaient un obstacle majeur : les routes étaient impraticables ; les taxis locaux refusaient de prendre en charge les malades et le transport était coûteux.</a:t>
            </a:r>
          </a:p>
          <a:p>
            <a:pPr marL="1371600" marR="0" lvl="2" indent="-285750"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lang="fr-FR" dirty="0"/>
              <a:t>Beaucoup croyaient que le principal CTC au Heroes Stadium dispensait des soins de très mauvaise qualité et que l’on risquait d’y mourir.</a:t>
            </a:r>
          </a:p>
          <a:p>
            <a:pPr marL="1085850" marR="0" lvl="2" indent="0" algn="l" defTabSz="914400" rtl="0" eaLnBrk="1" fontAlgn="auto" latinLnBrk="0" hangingPunct="1">
              <a:lnSpc>
                <a:spcPct val="100000"/>
              </a:lnSpc>
              <a:spcBef>
                <a:spcPts val="0"/>
              </a:spcBef>
              <a:spcAft>
                <a:spcPts val="0"/>
              </a:spcAft>
              <a:buClr>
                <a:srgbClr val="000000"/>
              </a:buClr>
              <a:buSzPts val="1400"/>
              <a:buFont typeface="Noto Sans Symbols"/>
              <a:buNone/>
              <a:tabLst/>
              <a:defRPr/>
            </a:pPr>
            <a:endParaRPr lang="fr-FR" b="0" noProof="0" dirty="0"/>
          </a:p>
          <a:p>
            <a:pPr marL="171450" lvl="0" indent="0" algn="l" rtl="0">
              <a:lnSpc>
                <a:spcPct val="100000"/>
              </a:lnSpc>
              <a:spcBef>
                <a:spcPts val="0"/>
              </a:spcBef>
              <a:spcAft>
                <a:spcPts val="0"/>
              </a:spcAft>
              <a:buSzPts val="1400"/>
              <a:buFont typeface="Noto Sans Symbols"/>
              <a:buNone/>
            </a:pPr>
            <a:r>
              <a:rPr lang="fr-FR" b="1" noProof="0" dirty="0"/>
              <a:t>Demandez aux participants ce qu’ils feraient pour répondre à ce retour d’information – chaque groupe aura 10 minutes pour en discuter. Puis demandez à chaque table de partager 2 à 3 recommandations avec le reste de l’assemblée. Si vous manquez de temps, lancez simplement une discussion de 3 à 4 minutes avec l’ensemble des participants.</a:t>
            </a:r>
          </a:p>
          <a:p>
            <a:pPr marL="171450" lvl="0" indent="0" algn="l" rtl="0">
              <a:lnSpc>
                <a:spcPct val="100000"/>
              </a:lnSpc>
              <a:spcBef>
                <a:spcPts val="0"/>
              </a:spcBef>
              <a:spcAft>
                <a:spcPts val="0"/>
              </a:spcAft>
              <a:buSzPts val="1400"/>
              <a:buFont typeface="Noto Sans Symbols"/>
              <a:buNone/>
            </a:pPr>
            <a:r>
              <a:rPr lang="fr-FR" noProof="0" dirty="0"/>
              <a:t>Quelques suggestions :</a:t>
            </a:r>
          </a:p>
          <a:p>
            <a:pPr marL="355600" marR="0" lvl="0" indent="-127000" algn="l" rtl="0">
              <a:lnSpc>
                <a:spcPct val="100000"/>
              </a:lnSpc>
              <a:spcBef>
                <a:spcPts val="0"/>
              </a:spcBef>
              <a:spcAft>
                <a:spcPts val="0"/>
              </a:spcAft>
              <a:buSzPts val="1400"/>
              <a:buNone/>
            </a:pPr>
            <a:r>
              <a:rPr lang="fr-FR" noProof="0" dirty="0"/>
              <a:t> - Associer des équipes RCCE aux équipes WASH lors des distributions de chlore/WaterGuard, afin que les équipes RCCE puissent indiquer aux communautés où se procurer des produits pour le traitement de l’eau (au Zimbabwe, le WaterGuard était 12 fois plus cher que l’eau de Javel courante, de sorte qu'une discussion était en cours avec le ministère de la Santé pour savoir si nous pouvions inciter les gens à utiliser de l'eau de Javel pour traiter l'eau à moindre coût).</a:t>
            </a:r>
          </a:p>
          <a:p>
            <a:pPr marL="355600" lvl="0" indent="-82550" algn="l" rtl="0">
              <a:lnSpc>
                <a:spcPct val="100000"/>
              </a:lnSpc>
              <a:spcBef>
                <a:spcPts val="0"/>
              </a:spcBef>
              <a:spcAft>
                <a:spcPts val="0"/>
              </a:spcAft>
              <a:buSzPts val="1400"/>
              <a:buFont typeface="Calibri"/>
              <a:buChar char="-"/>
            </a:pPr>
            <a:r>
              <a:rPr lang="fr-FR" noProof="0" dirty="0"/>
              <a:t>Généraliser la mise en place de PRO accessibles au niveau local, afin que les personnes symptomatiques soient traitées plus rapidement.</a:t>
            </a:r>
          </a:p>
          <a:p>
            <a:pPr marL="355600" lvl="0" indent="-82550" algn="l" rtl="0">
              <a:lnSpc>
                <a:spcPct val="100000"/>
              </a:lnSpc>
              <a:spcBef>
                <a:spcPts val="0"/>
              </a:spcBef>
              <a:spcAft>
                <a:spcPts val="0"/>
              </a:spcAft>
              <a:buSzPts val="1400"/>
              <a:buFont typeface="Calibri"/>
              <a:buChar char="-"/>
            </a:pPr>
            <a:r>
              <a:rPr lang="fr-FR" noProof="0" dirty="0"/>
              <a:t>Soutenir les services d’ambulance communautaires ou rembourser les chauffeurs de taxi qui transportent des personnes symptomatiques.</a:t>
            </a:r>
          </a:p>
          <a:p>
            <a:pPr marL="355600" lvl="0" indent="-82550" algn="l" rtl="0">
              <a:lnSpc>
                <a:spcPct val="100000"/>
              </a:lnSpc>
              <a:spcBef>
                <a:spcPts val="0"/>
              </a:spcBef>
              <a:spcAft>
                <a:spcPts val="0"/>
              </a:spcAft>
              <a:buSzPts val="1400"/>
              <a:buFont typeface="Calibri"/>
              <a:buChar char="-"/>
            </a:pPr>
            <a:r>
              <a:rPr lang="fr-FR" dirty="0"/>
              <a:t>Intensifier les activités de sensibilisation en collaboration avec des acteurs influents de confiance – chefs religieux, pharmaciens, herboristes/guérisseurs traditionnels, etc., afin que les personnes cessent de croire que le </a:t>
            </a:r>
            <a:r>
              <a:rPr lang="fr-FR" i="1" dirty="0"/>
              <a:t>kachasu</a:t>
            </a:r>
            <a:r>
              <a:rPr lang="fr-FR" i="0" dirty="0"/>
              <a:t> permet de soigner le choléra ou d’éviter les contaminations.</a:t>
            </a:r>
          </a:p>
          <a:p>
            <a:pPr marL="355600" lvl="0" indent="-82550" algn="l" rtl="0">
              <a:lnSpc>
                <a:spcPct val="100000"/>
              </a:lnSpc>
              <a:spcBef>
                <a:spcPts val="0"/>
              </a:spcBef>
              <a:spcAft>
                <a:spcPts val="0"/>
              </a:spcAft>
              <a:buSzPts val="1400"/>
              <a:buFont typeface="Calibri"/>
              <a:buChar char="-"/>
            </a:pPr>
            <a:r>
              <a:rPr lang="fr-FR" i="0" dirty="0"/>
              <a:t>Soutenir un renforcement des mesures de prévention et de contrôle des infections dans les cliniques, afin de prévenir la transmission du choléra d’origine nosocomiale et faire cesser la croyance que l’on meurt si l’on se rend dans une clinique ; organiser également des visites sur place pour lutter contre la peur liée à ce qui se passe dans les cliniques ; mieux comprendre les raisons pour lesquelles les communautés croient que les cliniques offrent des soins médiocres et travailler avec les responsables de la prise en charge pour y remédier ; élaborer des stratégies pour remédier au recours tardif aux services de santé et inciter les personnes à consulter dès l’apparition des premiers symptômes. </a:t>
            </a:r>
          </a:p>
        </p:txBody>
      </p:sp>
      <p:sp>
        <p:nvSpPr>
          <p:cNvPr id="370" name="Google Shape;370;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378" name="Google Shape;378;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385" name="Google Shape;385;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b43e60e4d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b43e60e4d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NOTES POUR L’ANIMATEUR</a:t>
            </a:r>
            <a:endParaRPr lang="fr-FR" dirty="0"/>
          </a:p>
          <a:p>
            <a:pPr marL="0" lvl="0" indent="0" algn="l" rtl="0">
              <a:lnSpc>
                <a:spcPct val="100000"/>
              </a:lnSpc>
              <a:spcBef>
                <a:spcPts val="0"/>
              </a:spcBef>
              <a:spcAft>
                <a:spcPts val="0"/>
              </a:spcAft>
              <a:buSzPts val="1400"/>
              <a:buNone/>
            </a:pPr>
            <a:endParaRPr dirty="0"/>
          </a:p>
        </p:txBody>
      </p:sp>
      <p:sp>
        <p:nvSpPr>
          <p:cNvPr id="197" name="Google Shape;197;g2b43e60e4d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bf4b883a3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bf4b883a3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NOTES POUR L’ANIMATEUR</a:t>
            </a:r>
            <a:endParaRPr lang="fr-FR" dirty="0"/>
          </a:p>
          <a:p>
            <a:pPr marL="0" lvl="0" indent="0" algn="l" rtl="0">
              <a:lnSpc>
                <a:spcPct val="100000"/>
              </a:lnSpc>
              <a:spcBef>
                <a:spcPts val="0"/>
              </a:spcBef>
              <a:spcAft>
                <a:spcPts val="0"/>
              </a:spcAft>
              <a:buSzPts val="1400"/>
              <a:buNone/>
            </a:pPr>
            <a:endParaRPr b="1" dirty="0"/>
          </a:p>
        </p:txBody>
      </p:sp>
      <p:sp>
        <p:nvSpPr>
          <p:cNvPr id="205" name="Google Shape;205;g2bf4b883a3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f4b883a3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f4b883a3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noProof="0" dirty="0"/>
          </a:p>
          <a:p>
            <a:pPr marL="0" lvl="0" indent="0" algn="l" rtl="0">
              <a:lnSpc>
                <a:spcPct val="100000"/>
              </a:lnSpc>
              <a:spcBef>
                <a:spcPts val="0"/>
              </a:spcBef>
              <a:spcAft>
                <a:spcPts val="0"/>
              </a:spcAft>
              <a:buSzPts val="1400"/>
              <a:buNone/>
            </a:pPr>
            <a:r>
              <a:rPr lang="fr-FR" b="0" noProof="0" dirty="0"/>
              <a:t>Après avoir passé en revue les objectifs de la formation, posez les questions suivantes aux participants. Si ceux-ci souhaitaient aborder des sujets qui ne figurent pas déjà au programme de la formation, inscrivez-les sur un tableau à feuilles mobiles placé face à la salle, afin que les animateurs puissent les noter. </a:t>
            </a:r>
          </a:p>
          <a:p>
            <a:pPr marL="457200" marR="0" lvl="0" indent="-355600" algn="l" rtl="0">
              <a:lnSpc>
                <a:spcPct val="150000"/>
              </a:lnSpc>
              <a:spcBef>
                <a:spcPts val="750"/>
              </a:spcBef>
              <a:spcAft>
                <a:spcPts val="0"/>
              </a:spcAft>
              <a:buSzPts val="2000"/>
              <a:buChar char="•"/>
            </a:pPr>
            <a:r>
              <a:rPr lang="fr-FR" sz="1200" noProof="0" dirty="0"/>
              <a:t>Les objectifs généraux de la formation correspondent-ils à vos attentes ?</a:t>
            </a:r>
          </a:p>
          <a:p>
            <a:pPr marL="457200" marR="0" lvl="0" indent="-355600" algn="l" rtl="0">
              <a:lnSpc>
                <a:spcPct val="150000"/>
              </a:lnSpc>
              <a:spcBef>
                <a:spcPts val="750"/>
              </a:spcBef>
              <a:spcAft>
                <a:spcPts val="0"/>
              </a:spcAft>
              <a:buSzPts val="2000"/>
              <a:buChar char="•"/>
            </a:pPr>
            <a:r>
              <a:rPr lang="fr-FR" sz="1200" noProof="0" dirty="0"/>
              <a:t>Êtes-vous d’accord sur les objectifs de la formation ? Aviez-vous d’autres attentes ?</a:t>
            </a:r>
          </a:p>
          <a:p>
            <a:pPr marL="457200" marR="0" lvl="0" indent="-355600" algn="l" rtl="0">
              <a:lnSpc>
                <a:spcPct val="150000"/>
              </a:lnSpc>
              <a:spcBef>
                <a:spcPts val="750"/>
              </a:spcBef>
              <a:spcAft>
                <a:spcPts val="0"/>
              </a:spcAft>
              <a:buSzPts val="2000"/>
              <a:buChar char="•"/>
            </a:pPr>
            <a:r>
              <a:rPr lang="fr-FR" sz="1200" noProof="0" dirty="0"/>
              <a:t>D’après vous, y a-t-il des points qui devraient être adaptés ?</a:t>
            </a:r>
            <a:endParaRPr lang="fr-FR" noProof="0" dirty="0"/>
          </a:p>
          <a:p>
            <a:pPr marL="0" lvl="0" indent="0" algn="l" rtl="0">
              <a:lnSpc>
                <a:spcPct val="100000"/>
              </a:lnSpc>
              <a:spcBef>
                <a:spcPts val="0"/>
              </a:spcBef>
              <a:spcAft>
                <a:spcPts val="0"/>
              </a:spcAft>
              <a:buSzPts val="1400"/>
              <a:buNone/>
            </a:pPr>
            <a:endParaRPr lang="en-GB" b="0" dirty="0"/>
          </a:p>
          <a:p>
            <a:pPr marL="0" lvl="0" indent="0" algn="l" rtl="0">
              <a:lnSpc>
                <a:spcPct val="100000"/>
              </a:lnSpc>
              <a:spcBef>
                <a:spcPts val="0"/>
              </a:spcBef>
              <a:spcAft>
                <a:spcPts val="0"/>
              </a:spcAft>
              <a:buSzPts val="1400"/>
              <a:buNone/>
            </a:pPr>
            <a:endParaRPr b="0" dirty="0"/>
          </a:p>
        </p:txBody>
      </p:sp>
      <p:sp>
        <p:nvSpPr>
          <p:cNvPr id="212" name="Google Shape;212;g2bf4b883a3a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f4b883a3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bf4b883a3a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dirty="0"/>
              <a:t>NOTES POUR L’ANIMATEUR</a:t>
            </a:r>
            <a:endParaRPr lang="fr-FR" dirty="0"/>
          </a:p>
          <a:p>
            <a:pPr marL="0" lvl="0" indent="0" algn="l" rtl="0">
              <a:lnSpc>
                <a:spcPct val="100000"/>
              </a:lnSpc>
              <a:spcBef>
                <a:spcPts val="0"/>
              </a:spcBef>
              <a:spcAft>
                <a:spcPts val="0"/>
              </a:spcAft>
              <a:buSzPts val="1400"/>
              <a:buNone/>
            </a:pPr>
            <a:endParaRPr b="1" dirty="0"/>
          </a:p>
        </p:txBody>
      </p:sp>
      <p:sp>
        <p:nvSpPr>
          <p:cNvPr id="219" name="Google Shape;219;g2bf4b883a3a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f4b883a3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bf4b883a3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noProof="0" dirty="0"/>
              <a:t>NOTES POUR L’ANIMATEUR</a:t>
            </a:r>
            <a:endParaRPr lang="fr-FR" sz="1200" b="0" noProof="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fr-FR" sz="1200" b="0" noProof="0" dirty="0">
                <a:solidFill>
                  <a:srgbClr val="F5333F"/>
                </a:solidFill>
                <a:latin typeface="Arial"/>
                <a:ea typeface="Arial"/>
                <a:cs typeface="Arial"/>
                <a:sym typeface="Arial"/>
              </a:rPr>
              <a:t>En guise d’entrée en matière :</a:t>
            </a:r>
            <a:endParaRPr lang="fr-FR" noProof="0" dirty="0"/>
          </a:p>
          <a:p>
            <a:pPr marL="285750" marR="0" lvl="0" indent="-285750" algn="l" rtl="0">
              <a:lnSpc>
                <a:spcPct val="100000"/>
              </a:lnSpc>
              <a:spcBef>
                <a:spcPts val="540"/>
              </a:spcBef>
              <a:spcAft>
                <a:spcPts val="0"/>
              </a:spcAft>
              <a:buClr>
                <a:srgbClr val="F5333F"/>
              </a:buClr>
              <a:buSzPts val="1800"/>
              <a:buFont typeface="Arial"/>
              <a:buChar char="•"/>
            </a:pPr>
            <a:r>
              <a:rPr lang="fr-FR" sz="1200" b="0" noProof="0" dirty="0">
                <a:solidFill>
                  <a:srgbClr val="F5333F"/>
                </a:solidFill>
                <a:latin typeface="Arial"/>
                <a:ea typeface="Arial"/>
                <a:cs typeface="Arial"/>
                <a:sym typeface="Arial"/>
              </a:rPr>
              <a:t>Demandez aux participants de poser à leur voisin</a:t>
            </a:r>
            <a:r>
              <a:rPr lang="fr-FR" sz="1200" b="0" noProof="0" dirty="0">
                <a:solidFill>
                  <a:srgbClr val="F5333F"/>
                </a:solidFill>
                <a:latin typeface="Times New Roman" panose="02020603050405020304" pitchFamily="18" charset="0"/>
                <a:ea typeface="Arial"/>
                <a:cs typeface="Times New Roman" panose="02020603050405020304" pitchFamily="18" charset="0"/>
                <a:sym typeface="Arial"/>
              </a:rPr>
              <a:t>·</a:t>
            </a:r>
            <a:r>
              <a:rPr lang="fr-FR" sz="1200" b="0" noProof="0" dirty="0">
                <a:solidFill>
                  <a:srgbClr val="F5333F"/>
                </a:solidFill>
                <a:latin typeface="Arial"/>
                <a:ea typeface="Arial"/>
                <a:cs typeface="Arial"/>
                <a:sym typeface="Arial"/>
              </a:rPr>
              <a:t>e les questions figurant sur la diapositive – accordez-leur 5 minutes.</a:t>
            </a:r>
          </a:p>
          <a:p>
            <a:pPr marL="285750" marR="0" lvl="0" indent="-285750" algn="l" rtl="0">
              <a:lnSpc>
                <a:spcPct val="100000"/>
              </a:lnSpc>
              <a:spcBef>
                <a:spcPts val="540"/>
              </a:spcBef>
              <a:spcAft>
                <a:spcPts val="0"/>
              </a:spcAft>
              <a:buClr>
                <a:srgbClr val="F5333F"/>
              </a:buClr>
              <a:buSzPts val="1800"/>
              <a:buFont typeface="Arial"/>
              <a:buChar char="•"/>
            </a:pPr>
            <a:r>
              <a:rPr lang="fr-FR" sz="1200" b="0" noProof="0" dirty="0">
                <a:solidFill>
                  <a:srgbClr val="F5333F"/>
                </a:solidFill>
                <a:latin typeface="Arial"/>
                <a:ea typeface="Arial"/>
                <a:cs typeface="Arial"/>
                <a:sym typeface="Arial"/>
              </a:rPr>
              <a:t>Puis demandez à chaque participant de présenter la personne avec laquelle il a échangé, en faisant ressortir un élément marquant ou sur lequel il était particulièrement d’accord.</a:t>
            </a:r>
          </a:p>
          <a:p>
            <a:pPr marL="0" lvl="0" indent="0" algn="l" rtl="0">
              <a:lnSpc>
                <a:spcPct val="100000"/>
              </a:lnSpc>
              <a:spcBef>
                <a:spcPts val="0"/>
              </a:spcBef>
              <a:spcAft>
                <a:spcPts val="0"/>
              </a:spcAft>
              <a:buSzPts val="1400"/>
              <a:buNone/>
            </a:pPr>
            <a:endParaRPr b="1" dirty="0"/>
          </a:p>
        </p:txBody>
      </p:sp>
      <p:sp>
        <p:nvSpPr>
          <p:cNvPr id="231" name="Google Shape;231;g2bf4b883a3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f4b883a3a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f4b883a3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dirty="0"/>
              <a:t>NOTES POUR L’ANIMATEUR</a:t>
            </a:r>
            <a:endParaRPr lang="fr-F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p>
        </p:txBody>
      </p:sp>
      <p:sp>
        <p:nvSpPr>
          <p:cNvPr id="238" name="Google Shape;238;g2bf4b883a3a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f4b883a3a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bf4b883a3a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dirty="0"/>
              <a:t>NOTES POUR L’ANIMATEUR</a:t>
            </a:r>
            <a:endParaRPr lang="fr-F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p>
        </p:txBody>
      </p:sp>
      <p:sp>
        <p:nvSpPr>
          <p:cNvPr id="245" name="Google Shape;245;g2bf4b883a3a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l="780" r="782"/>
          <a:stretch/>
        </p:blipFill>
        <p:spPr>
          <a:xfrm>
            <a:off x="0" y="1004904"/>
            <a:ext cx="9144000" cy="2361042"/>
          </a:xfrm>
          <a:prstGeom prst="rect">
            <a:avLst/>
          </a:prstGeom>
          <a:noFill/>
          <a:ln>
            <a:noFill/>
          </a:ln>
        </p:spPr>
      </p:pic>
      <p:sp>
        <p:nvSpPr>
          <p:cNvPr id="17" name="Google Shape;17;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20" name="Google Shape;20;p9" descr="Uma imagem com texto&#10;&#10;Descrição gerada automaticamente"/>
          <p:cNvPicPr preferRelativeResize="0"/>
          <p:nvPr/>
        </p:nvPicPr>
        <p:blipFill rotWithShape="1">
          <a:blip r:embed="rId3">
            <a:alphaModFix/>
          </a:blip>
          <a:srcRect/>
          <a:stretch/>
        </p:blipFill>
        <p:spPr>
          <a:xfrm>
            <a:off x="5419023" y="211756"/>
            <a:ext cx="3648064" cy="559989"/>
          </a:xfrm>
          <a:prstGeom prst="rect">
            <a:avLst/>
          </a:prstGeom>
          <a:noFill/>
          <a:ln>
            <a:noFill/>
          </a:ln>
        </p:spPr>
      </p:pic>
      <p:sp>
        <p:nvSpPr>
          <p:cNvPr id="21" name="Google Shape;21;p9"/>
          <p:cNvSpPr txBox="1"/>
          <p:nvPr/>
        </p:nvSpPr>
        <p:spPr>
          <a:xfrm>
            <a:off x="400261" y="3558747"/>
            <a:ext cx="8157143"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1800"/>
              <a:buFont typeface="Montserrat"/>
              <a:buNone/>
            </a:pPr>
            <a:r>
              <a:rPr lang="fr-FR" sz="1800" b="1" i="0" u="none" strike="noStrike" cap="none" noProof="0" dirty="0">
                <a:solidFill>
                  <a:srgbClr val="2B9C67"/>
                </a:solidFill>
                <a:latin typeface="Montserrat"/>
                <a:ea typeface="Montserrat"/>
                <a:cs typeface="Montserrat"/>
                <a:sym typeface="Montserrat"/>
              </a:rPr>
              <a:t>Bienvenue et introduction</a:t>
            </a:r>
            <a:endParaRPr lang="fr-FR" sz="1800" b="0" i="0" u="none" strike="noStrike" cap="none" noProof="0" dirty="0">
              <a:solidFill>
                <a:srgbClr val="2B9C67"/>
              </a:solidFill>
              <a:latin typeface="Montserrat Light"/>
              <a:ea typeface="Montserrat Light"/>
              <a:cs typeface="Montserrat Light"/>
              <a:sym typeface="Montserrat Light"/>
            </a:endParaRPr>
          </a:p>
        </p:txBody>
      </p:sp>
      <p:sp>
        <p:nvSpPr>
          <p:cNvPr id="22" name="Google Shape;22;p9"/>
          <p:cNvSpPr/>
          <p:nvPr/>
        </p:nvSpPr>
        <p:spPr>
          <a:xfrm>
            <a:off x="0" y="982045"/>
            <a:ext cx="9144000" cy="45719"/>
          </a:xfrm>
          <a:prstGeom prst="rect">
            <a:avLst/>
          </a:prstGeom>
          <a:solidFill>
            <a:srgbClr val="2F9C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3" name="Google Shape;23;p9"/>
          <p:cNvSpPr txBox="1"/>
          <p:nvPr/>
        </p:nvSpPr>
        <p:spPr>
          <a:xfrm>
            <a:off x="395288" y="1017025"/>
            <a:ext cx="3195921" cy="553957"/>
          </a:xfrm>
          <a:prstGeom prst="rect">
            <a:avLst/>
          </a:prstGeom>
          <a:solidFill>
            <a:srgbClr val="2F9C67"/>
          </a:solidFill>
          <a:ln>
            <a:noFill/>
          </a:ln>
        </p:spPr>
        <p:txBody>
          <a:bodyPr spcFirstLastPara="1" wrap="square" lIns="72000" tIns="45700" rIns="72000"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chemeClr val="lt1"/>
                </a:solidFill>
                <a:latin typeface="Montserrat"/>
                <a:ea typeface="Montserrat"/>
                <a:cs typeface="Montserrat"/>
                <a:sym typeface="Montserrat"/>
              </a:rPr>
              <a:t>MODULE 1</a:t>
            </a:r>
            <a:endParaRPr lang="fr-F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noProof="0" dirty="0">
                <a:solidFill>
                  <a:schemeClr val="lt1"/>
                </a:solidFill>
                <a:latin typeface="Montserrat Light"/>
                <a:ea typeface="Montserrat Light"/>
                <a:cs typeface="Montserrat Light"/>
                <a:sym typeface="Montserrat Light"/>
              </a:rPr>
              <a:t>Formation sur les évaluations qualitatives rapides</a:t>
            </a:r>
            <a:endParaRPr lang="fr-FR" sz="1400" b="0" i="0" u="none" strike="noStrike" cap="none" noProof="0" dirty="0">
              <a:solidFill>
                <a:srgbClr val="000000"/>
              </a:solidFill>
              <a:latin typeface="Arial"/>
              <a:ea typeface="Arial"/>
              <a:cs typeface="Arial"/>
              <a:sym typeface="Arial"/>
            </a:endParaRPr>
          </a:p>
        </p:txBody>
      </p:sp>
      <p:grpSp>
        <p:nvGrpSpPr>
          <p:cNvPr id="24" name="Google Shape;24;p9"/>
          <p:cNvGrpSpPr/>
          <p:nvPr/>
        </p:nvGrpSpPr>
        <p:grpSpPr>
          <a:xfrm>
            <a:off x="5608156" y="4577334"/>
            <a:ext cx="3373919" cy="499684"/>
            <a:chOff x="5608156" y="3987387"/>
            <a:chExt cx="3373919" cy="499684"/>
          </a:xfrm>
        </p:grpSpPr>
        <p:pic>
          <p:nvPicPr>
            <p:cNvPr id="25" name="Google Shape;25;p9"/>
            <p:cNvPicPr preferRelativeResize="0"/>
            <p:nvPr/>
          </p:nvPicPr>
          <p:blipFill rotWithShape="1">
            <a:blip r:embed="rId4">
              <a:alphaModFix/>
            </a:blip>
            <a:srcRect/>
            <a:stretch/>
          </p:blipFill>
          <p:spPr>
            <a:xfrm>
              <a:off x="5608156" y="4171951"/>
              <a:ext cx="610318" cy="186356"/>
            </a:xfrm>
            <a:prstGeom prst="rect">
              <a:avLst/>
            </a:prstGeom>
            <a:noFill/>
            <a:ln>
              <a:noFill/>
            </a:ln>
          </p:spPr>
        </p:pic>
        <p:pic>
          <p:nvPicPr>
            <p:cNvPr id="26" name="Google Shape;26;p9"/>
            <p:cNvPicPr preferRelativeResize="0"/>
            <p:nvPr/>
          </p:nvPicPr>
          <p:blipFill rotWithShape="1">
            <a:blip r:embed="rId5">
              <a:alphaModFix/>
            </a:blip>
            <a:srcRect/>
            <a:stretch/>
          </p:blipFill>
          <p:spPr>
            <a:xfrm>
              <a:off x="8289926" y="4105311"/>
              <a:ext cx="692149" cy="216021"/>
            </a:xfrm>
            <a:prstGeom prst="rect">
              <a:avLst/>
            </a:prstGeom>
            <a:noFill/>
            <a:ln>
              <a:noFill/>
            </a:ln>
          </p:spPr>
        </p:pic>
        <p:pic>
          <p:nvPicPr>
            <p:cNvPr id="27" name="Google Shape;27;p9"/>
            <p:cNvPicPr preferRelativeResize="0"/>
            <p:nvPr/>
          </p:nvPicPr>
          <p:blipFill rotWithShape="1">
            <a:blip r:embed="rId6">
              <a:alphaModFix/>
            </a:blip>
            <a:srcRect/>
            <a:stretch/>
          </p:blipFill>
          <p:spPr>
            <a:xfrm>
              <a:off x="7266608" y="4119751"/>
              <a:ext cx="855042" cy="205444"/>
            </a:xfrm>
            <a:prstGeom prst="rect">
              <a:avLst/>
            </a:prstGeom>
            <a:noFill/>
            <a:ln>
              <a:noFill/>
            </a:ln>
          </p:spPr>
        </p:pic>
        <p:pic>
          <p:nvPicPr>
            <p:cNvPr id="28" name="Google Shape;28;p9"/>
            <p:cNvPicPr preferRelativeResize="0"/>
            <p:nvPr/>
          </p:nvPicPr>
          <p:blipFill rotWithShape="1">
            <a:blip r:embed="rId7">
              <a:alphaModFix/>
            </a:blip>
            <a:srcRect/>
            <a:stretch/>
          </p:blipFill>
          <p:spPr>
            <a:xfrm>
              <a:off x="6191586" y="3987387"/>
              <a:ext cx="1107193" cy="49968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9"/>
        <p:cNvGrpSpPr/>
        <p:nvPr/>
      </p:nvGrpSpPr>
      <p:grpSpPr>
        <a:xfrm>
          <a:off x="0" y="0"/>
          <a:ext cx="0" cy="0"/>
          <a:chOff x="0" y="0"/>
          <a:chExt cx="0" cy="0"/>
        </a:xfrm>
      </p:grpSpPr>
      <p:sp>
        <p:nvSpPr>
          <p:cNvPr id="90" name="Google Shape;90;p30"/>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0"/>
          <p:cNvSpPr>
            <a:spLocks noGrp="1"/>
          </p:cNvSpPr>
          <p:nvPr>
            <p:ph type="pic" idx="2"/>
          </p:nvPr>
        </p:nvSpPr>
        <p:spPr>
          <a:xfrm>
            <a:off x="3887788" y="741363"/>
            <a:ext cx="4629150" cy="3654425"/>
          </a:xfrm>
          <a:prstGeom prst="rect">
            <a:avLst/>
          </a:prstGeom>
          <a:noFill/>
          <a:ln>
            <a:noFill/>
          </a:ln>
        </p:spPr>
      </p:sp>
      <p:sp>
        <p:nvSpPr>
          <p:cNvPr id="92" name="Google Shape;92;p30"/>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3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4" name="Google Shape;94;p3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3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0" name="Google Shape;100;p3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3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02"/>
        <p:cNvGrpSpPr/>
        <p:nvPr/>
      </p:nvGrpSpPr>
      <p:grpSpPr>
        <a:xfrm>
          <a:off x="0" y="0"/>
          <a:ext cx="0" cy="0"/>
          <a:chOff x="0" y="0"/>
          <a:chExt cx="0" cy="0"/>
        </a:xfrm>
      </p:grpSpPr>
      <p:sp>
        <p:nvSpPr>
          <p:cNvPr id="103" name="Google Shape;103;p32"/>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6" name="Google Shape;106;p3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7" name="Google Shape;107;p3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EFF5F0">
            <a:alpha val="9019"/>
          </a:srgbClr>
        </a:solidFill>
        <a:effectLst/>
      </p:bgPr>
    </p:bg>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2"/>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8" name="Google Shape;118;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9" name="Google Shape;119;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120" name="Google Shape;120;p11"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121" name="Google Shape;121;p11"/>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11"/>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23" name="Google Shape;123;p11"/>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623888" y="1282304"/>
            <a:ext cx="7886700" cy="2139553"/>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rgbClr val="2F9C67"/>
              </a:buClr>
              <a:buSzPts val="4500"/>
              <a:buFont typeface="Montserrat"/>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800"/>
              <a:buNone/>
              <a:defRPr sz="1800">
                <a:solidFill>
                  <a:srgbClr val="888888"/>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7" name="Google Shape;127;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8" name="Google Shape;128;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3" name="Google Shape;133;p1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5" name="Google Shape;135;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37"/>
        <p:cNvGrpSpPr/>
        <p:nvPr/>
      </p:nvGrpSpPr>
      <p:grpSpPr>
        <a:xfrm>
          <a:off x="0" y="0"/>
          <a:ext cx="0" cy="0"/>
          <a:chOff x="0" y="0"/>
          <a:chExt cx="0" cy="0"/>
        </a:xfrm>
      </p:grpSpPr>
      <p:sp>
        <p:nvSpPr>
          <p:cNvPr id="138" name="Google Shape;138;p15"/>
          <p:cNvSpPr txBox="1">
            <a:spLocks noGrp="1"/>
          </p:cNvSpPr>
          <p:nvPr>
            <p:ph type="title"/>
          </p:nvPr>
        </p:nvSpPr>
        <p:spPr>
          <a:xfrm>
            <a:off x="629841" y="273844"/>
            <a:ext cx="7886700" cy="99417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800"/>
              <a:buNone/>
              <a:defRPr sz="1800" b="1"/>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40" name="Google Shape;140;p1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1" name="Google Shape;141;p1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800"/>
              <a:buNone/>
              <a:defRPr sz="1800" b="1"/>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42" name="Google Shape;142;p1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3" name="Google Shape;143;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4" name="Google Shape;144;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5" name="Google Shape;145;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9" name="Google Shape;149;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0" name="Google Shape;150;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1"/>
        <p:cNvGrpSpPr/>
        <p:nvPr/>
      </p:nvGrpSpPr>
      <p:grpSpPr>
        <a:xfrm>
          <a:off x="0" y="0"/>
          <a:ext cx="0" cy="0"/>
          <a:chOff x="0" y="0"/>
          <a:chExt cx="0" cy="0"/>
        </a:xfrm>
      </p:grpSpPr>
      <p:sp>
        <p:nvSpPr>
          <p:cNvPr id="152" name="Google Shape;152;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3" name="Google Shape;153;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4" name="Google Shape;154;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629841" y="342900"/>
            <a:ext cx="2949178" cy="1200150"/>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SzPts val="2400"/>
              <a:buChar char="•"/>
              <a:defRPr sz="2400"/>
            </a:lvl1pPr>
            <a:lvl2pPr marL="914400" lvl="1" indent="-361950" algn="l">
              <a:lnSpc>
                <a:spcPct val="90000"/>
              </a:lnSpc>
              <a:spcBef>
                <a:spcPts val="375"/>
              </a:spcBef>
              <a:spcAft>
                <a:spcPts val="0"/>
              </a:spcAft>
              <a:buSzPts val="2100"/>
              <a:buChar char="•"/>
              <a:defRPr sz="2100"/>
            </a:lvl2pPr>
            <a:lvl3pPr marL="1371600" lvl="2" indent="-342900" algn="l">
              <a:lnSpc>
                <a:spcPct val="90000"/>
              </a:lnSpc>
              <a:spcBef>
                <a:spcPts val="375"/>
              </a:spcBef>
              <a:spcAft>
                <a:spcPts val="0"/>
              </a:spcAft>
              <a:buSzPts val="1800"/>
              <a:buChar char="•"/>
              <a:defRPr sz="1800"/>
            </a:lvl3pPr>
            <a:lvl4pPr marL="1828800" lvl="3" indent="-323850" algn="l">
              <a:lnSpc>
                <a:spcPct val="90000"/>
              </a:lnSpc>
              <a:spcBef>
                <a:spcPts val="375"/>
              </a:spcBef>
              <a:spcAft>
                <a:spcPts val="0"/>
              </a:spcAft>
              <a:buSzPts val="1500"/>
              <a:buChar char="•"/>
              <a:defRPr sz="1500"/>
            </a:lvl4pPr>
            <a:lvl5pPr marL="2286000" lvl="4" indent="-323850" algn="l">
              <a:lnSpc>
                <a:spcPct val="90000"/>
              </a:lnSpc>
              <a:spcBef>
                <a:spcPts val="375"/>
              </a:spcBef>
              <a:spcAft>
                <a:spcPts val="0"/>
              </a:spcAft>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58" name="Google Shape;158;p1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200"/>
              <a:buNone/>
              <a:defRPr sz="1200"/>
            </a:lvl1pPr>
            <a:lvl2pPr marL="914400" lvl="1" indent="-228600" algn="l">
              <a:lnSpc>
                <a:spcPct val="90000"/>
              </a:lnSpc>
              <a:spcBef>
                <a:spcPts val="375"/>
              </a:spcBef>
              <a:spcAft>
                <a:spcPts val="0"/>
              </a:spcAft>
              <a:buSzPts val="1050"/>
              <a:buNone/>
              <a:defRPr sz="1050"/>
            </a:lvl2pPr>
            <a:lvl3pPr marL="1371600" lvl="2" indent="-228600" algn="l">
              <a:lnSpc>
                <a:spcPct val="90000"/>
              </a:lnSpc>
              <a:spcBef>
                <a:spcPts val="375"/>
              </a:spcBef>
              <a:spcAft>
                <a:spcPts val="0"/>
              </a:spcAft>
              <a:buSzPts val="900"/>
              <a:buNone/>
              <a:defRPr sz="900"/>
            </a:lvl3pPr>
            <a:lvl4pPr marL="1828800" lvl="3" indent="-228600" algn="l">
              <a:lnSpc>
                <a:spcPct val="90000"/>
              </a:lnSpc>
              <a:spcBef>
                <a:spcPts val="375"/>
              </a:spcBef>
              <a:spcAft>
                <a:spcPts val="0"/>
              </a:spcAft>
              <a:buSzPts val="750"/>
              <a:buNone/>
              <a:defRPr sz="750"/>
            </a:lvl4pPr>
            <a:lvl5pPr marL="2286000" lvl="4" indent="-228600" algn="l">
              <a:lnSpc>
                <a:spcPct val="90000"/>
              </a:lnSpc>
              <a:spcBef>
                <a:spcPts val="375"/>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59" name="Google Shape;159;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0" name="Google Shape;160;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1" name="Google Shape;161;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p:cSld name="1_Vide">
    <p:spTree>
      <p:nvGrpSpPr>
        <p:cNvPr id="1" name="Shape 29"/>
        <p:cNvGrpSpPr/>
        <p:nvPr/>
      </p:nvGrpSpPr>
      <p:grpSpPr>
        <a:xfrm>
          <a:off x="0" y="0"/>
          <a:ext cx="0" cy="0"/>
          <a:chOff x="0" y="0"/>
          <a:chExt cx="0" cy="0"/>
        </a:xfrm>
      </p:grpSpPr>
      <p:pic>
        <p:nvPicPr>
          <p:cNvPr id="30" name="Google Shape;30;p41"/>
          <p:cNvPicPr preferRelativeResize="0"/>
          <p:nvPr/>
        </p:nvPicPr>
        <p:blipFill rotWithShape="1">
          <a:blip r:embed="rId2">
            <a:alphaModFix/>
          </a:blip>
          <a:srcRect l="780" r="782"/>
          <a:stretch/>
        </p:blipFill>
        <p:spPr>
          <a:xfrm>
            <a:off x="0" y="982045"/>
            <a:ext cx="9144000" cy="2361042"/>
          </a:xfrm>
          <a:prstGeom prst="rect">
            <a:avLst/>
          </a:prstGeom>
          <a:noFill/>
          <a:ln>
            <a:noFill/>
          </a:ln>
        </p:spPr>
      </p:pic>
      <p:sp>
        <p:nvSpPr>
          <p:cNvPr id="31" name="Google Shape;31;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34" name="Google Shape;34;p41" descr="Uma imagem com texto&#10;&#10;Descrição gerada automaticamente"/>
          <p:cNvPicPr preferRelativeResize="0"/>
          <p:nvPr/>
        </p:nvPicPr>
        <p:blipFill rotWithShape="1">
          <a:blip r:embed="rId3">
            <a:alphaModFix/>
          </a:blip>
          <a:srcRect/>
          <a:stretch/>
        </p:blipFill>
        <p:spPr>
          <a:xfrm>
            <a:off x="5419023" y="211756"/>
            <a:ext cx="3648064" cy="559989"/>
          </a:xfrm>
          <a:prstGeom prst="rect">
            <a:avLst/>
          </a:prstGeom>
          <a:noFill/>
          <a:ln>
            <a:noFill/>
          </a:ln>
        </p:spPr>
      </p:pic>
      <p:sp>
        <p:nvSpPr>
          <p:cNvPr id="35" name="Google Shape;35;p41"/>
          <p:cNvSpPr txBox="1"/>
          <p:nvPr/>
        </p:nvSpPr>
        <p:spPr>
          <a:xfrm>
            <a:off x="400261" y="3558747"/>
            <a:ext cx="8157143"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1800"/>
              <a:buFont typeface="Montserrat"/>
              <a:buNone/>
            </a:pPr>
            <a:r>
              <a:rPr lang="fr-FR" sz="1800" b="1" i="0" u="none" strike="noStrike" cap="none" noProof="0" dirty="0">
                <a:solidFill>
                  <a:srgbClr val="2B9C67"/>
                </a:solidFill>
                <a:latin typeface="Montserrat"/>
                <a:ea typeface="Montserrat"/>
                <a:cs typeface="Montserrat"/>
                <a:sym typeface="Montserrat"/>
              </a:rPr>
              <a:t>Introduction à la communication sur les risques et l’engagement communautaire</a:t>
            </a:r>
            <a:endParaRPr lang="fr-FR" sz="1800" b="0" i="0" u="none" strike="noStrike" cap="none" noProof="0" dirty="0">
              <a:solidFill>
                <a:srgbClr val="2B9C67"/>
              </a:solidFill>
              <a:latin typeface="Montserrat Light"/>
              <a:ea typeface="Montserrat Light"/>
              <a:cs typeface="Montserrat Light"/>
              <a:sym typeface="Montserrat Light"/>
            </a:endParaRPr>
          </a:p>
        </p:txBody>
      </p:sp>
      <p:sp>
        <p:nvSpPr>
          <p:cNvPr id="36" name="Google Shape;36;p41"/>
          <p:cNvSpPr/>
          <p:nvPr/>
        </p:nvSpPr>
        <p:spPr>
          <a:xfrm>
            <a:off x="0" y="982045"/>
            <a:ext cx="9144000" cy="45719"/>
          </a:xfrm>
          <a:prstGeom prst="rect">
            <a:avLst/>
          </a:prstGeom>
          <a:solidFill>
            <a:srgbClr val="2F9C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7" name="Google Shape;37;p41"/>
          <p:cNvSpPr txBox="1"/>
          <p:nvPr/>
        </p:nvSpPr>
        <p:spPr>
          <a:xfrm>
            <a:off x="395289" y="1017025"/>
            <a:ext cx="3109912" cy="553957"/>
          </a:xfrm>
          <a:prstGeom prst="rect">
            <a:avLst/>
          </a:prstGeom>
          <a:solidFill>
            <a:srgbClr val="2F9C67"/>
          </a:solidFill>
          <a:ln>
            <a:noFill/>
          </a:ln>
        </p:spPr>
        <p:txBody>
          <a:bodyPr spcFirstLastPara="1" wrap="square" lIns="72000" tIns="45700" rIns="72000"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chemeClr val="lt1"/>
                </a:solidFill>
                <a:latin typeface="Montserrat"/>
                <a:ea typeface="Montserrat"/>
                <a:cs typeface="Montserrat"/>
                <a:sym typeface="Montserrat"/>
              </a:rPr>
              <a:t>MODULE 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noProof="0" dirty="0">
                <a:solidFill>
                  <a:schemeClr val="lt1"/>
                </a:solidFill>
                <a:latin typeface="Montserrat Light"/>
                <a:ea typeface="Montserrat Light"/>
                <a:cs typeface="Montserrat Light"/>
                <a:sym typeface="Montserrat Light"/>
              </a:rPr>
              <a:t>Formation sur les évaluations qualitatives rapides</a:t>
            </a:r>
            <a:endParaRPr lang="fr-FR" sz="1400" b="0" i="0" u="none" strike="noStrike" cap="none" noProof="0" dirty="0">
              <a:solidFill>
                <a:srgbClr val="000000"/>
              </a:solidFill>
              <a:latin typeface="Arial"/>
              <a:ea typeface="Arial"/>
              <a:cs typeface="Arial"/>
              <a:sym typeface="Arial"/>
            </a:endParaRPr>
          </a:p>
        </p:txBody>
      </p:sp>
      <p:grpSp>
        <p:nvGrpSpPr>
          <p:cNvPr id="38" name="Google Shape;38;p41"/>
          <p:cNvGrpSpPr/>
          <p:nvPr/>
        </p:nvGrpSpPr>
        <p:grpSpPr>
          <a:xfrm>
            <a:off x="5608156" y="4577334"/>
            <a:ext cx="3373919" cy="499684"/>
            <a:chOff x="5608156" y="3987387"/>
            <a:chExt cx="3373919" cy="499684"/>
          </a:xfrm>
        </p:grpSpPr>
        <p:pic>
          <p:nvPicPr>
            <p:cNvPr id="39" name="Google Shape;39;p41"/>
            <p:cNvPicPr preferRelativeResize="0"/>
            <p:nvPr/>
          </p:nvPicPr>
          <p:blipFill rotWithShape="1">
            <a:blip r:embed="rId4">
              <a:alphaModFix/>
            </a:blip>
            <a:srcRect/>
            <a:stretch/>
          </p:blipFill>
          <p:spPr>
            <a:xfrm>
              <a:off x="5608156" y="4171951"/>
              <a:ext cx="610318" cy="186356"/>
            </a:xfrm>
            <a:prstGeom prst="rect">
              <a:avLst/>
            </a:prstGeom>
            <a:noFill/>
            <a:ln>
              <a:noFill/>
            </a:ln>
          </p:spPr>
        </p:pic>
        <p:pic>
          <p:nvPicPr>
            <p:cNvPr id="40" name="Google Shape;40;p41"/>
            <p:cNvPicPr preferRelativeResize="0"/>
            <p:nvPr/>
          </p:nvPicPr>
          <p:blipFill rotWithShape="1">
            <a:blip r:embed="rId5">
              <a:alphaModFix/>
            </a:blip>
            <a:srcRect/>
            <a:stretch/>
          </p:blipFill>
          <p:spPr>
            <a:xfrm>
              <a:off x="8289926" y="4105311"/>
              <a:ext cx="692149" cy="216021"/>
            </a:xfrm>
            <a:prstGeom prst="rect">
              <a:avLst/>
            </a:prstGeom>
            <a:noFill/>
            <a:ln>
              <a:noFill/>
            </a:ln>
          </p:spPr>
        </p:pic>
        <p:pic>
          <p:nvPicPr>
            <p:cNvPr id="41" name="Google Shape;41;p41"/>
            <p:cNvPicPr preferRelativeResize="0"/>
            <p:nvPr/>
          </p:nvPicPr>
          <p:blipFill rotWithShape="1">
            <a:blip r:embed="rId6">
              <a:alphaModFix/>
            </a:blip>
            <a:srcRect/>
            <a:stretch/>
          </p:blipFill>
          <p:spPr>
            <a:xfrm>
              <a:off x="7266608" y="4119751"/>
              <a:ext cx="855042" cy="205444"/>
            </a:xfrm>
            <a:prstGeom prst="rect">
              <a:avLst/>
            </a:prstGeom>
            <a:noFill/>
            <a:ln>
              <a:noFill/>
            </a:ln>
          </p:spPr>
        </p:pic>
        <p:pic>
          <p:nvPicPr>
            <p:cNvPr id="42" name="Google Shape;42;p41"/>
            <p:cNvPicPr preferRelativeResize="0"/>
            <p:nvPr/>
          </p:nvPicPr>
          <p:blipFill rotWithShape="1">
            <a:blip r:embed="rId7">
              <a:alphaModFix/>
            </a:blip>
            <a:srcRect/>
            <a:stretch/>
          </p:blipFill>
          <p:spPr>
            <a:xfrm>
              <a:off x="6191586" y="3987387"/>
              <a:ext cx="1107193" cy="499684"/>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629841" y="342900"/>
            <a:ext cx="2949178" cy="1200150"/>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9"/>
          <p:cNvSpPr>
            <a:spLocks noGrp="1"/>
          </p:cNvSpPr>
          <p:nvPr>
            <p:ph type="pic" idx="2"/>
          </p:nvPr>
        </p:nvSpPr>
        <p:spPr>
          <a:xfrm>
            <a:off x="3887391" y="740569"/>
            <a:ext cx="4629150" cy="3655219"/>
          </a:xfrm>
          <a:prstGeom prst="rect">
            <a:avLst/>
          </a:prstGeom>
          <a:noFill/>
          <a:ln>
            <a:noFill/>
          </a:ln>
        </p:spPr>
      </p:sp>
      <p:sp>
        <p:nvSpPr>
          <p:cNvPr id="165" name="Google Shape;165;p1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200"/>
              <a:buNone/>
              <a:defRPr sz="1200"/>
            </a:lvl1pPr>
            <a:lvl2pPr marL="914400" lvl="1" indent="-228600" algn="l">
              <a:lnSpc>
                <a:spcPct val="90000"/>
              </a:lnSpc>
              <a:spcBef>
                <a:spcPts val="375"/>
              </a:spcBef>
              <a:spcAft>
                <a:spcPts val="0"/>
              </a:spcAft>
              <a:buSzPts val="1050"/>
              <a:buNone/>
              <a:defRPr sz="1050"/>
            </a:lvl2pPr>
            <a:lvl3pPr marL="1371600" lvl="2" indent="-228600" algn="l">
              <a:lnSpc>
                <a:spcPct val="90000"/>
              </a:lnSpc>
              <a:spcBef>
                <a:spcPts val="375"/>
              </a:spcBef>
              <a:spcAft>
                <a:spcPts val="0"/>
              </a:spcAft>
              <a:buSzPts val="900"/>
              <a:buNone/>
              <a:defRPr sz="900"/>
            </a:lvl3pPr>
            <a:lvl4pPr marL="1828800" lvl="3" indent="-228600" algn="l">
              <a:lnSpc>
                <a:spcPct val="90000"/>
              </a:lnSpc>
              <a:spcBef>
                <a:spcPts val="375"/>
              </a:spcBef>
              <a:spcAft>
                <a:spcPts val="0"/>
              </a:spcAft>
              <a:buSzPts val="750"/>
              <a:buNone/>
              <a:defRPr sz="750"/>
            </a:lvl4pPr>
            <a:lvl5pPr marL="2286000" lvl="4" indent="-228600" algn="l">
              <a:lnSpc>
                <a:spcPct val="90000"/>
              </a:lnSpc>
              <a:spcBef>
                <a:spcPts val="375"/>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6" name="Google Shape;166;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7" name="Google Shape;167;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8" name="Google Shape;168;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3" name="Google Shape;173;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4" name="Google Shape;174;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rot="5400000">
            <a:off x="5350073" y="1467446"/>
            <a:ext cx="4358879" cy="1971675"/>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9" name="Google Shape;179;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0" name="Google Shape;180;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43"/>
        <p:cNvGrpSpPr/>
        <p:nvPr/>
      </p:nvGrpSpPr>
      <p:grpSpPr>
        <a:xfrm>
          <a:off x="0" y="0"/>
          <a:ext cx="0" cy="0"/>
          <a:chOff x="0" y="0"/>
          <a:chExt cx="0" cy="0"/>
        </a:xfrm>
      </p:grpSpPr>
      <p:sp>
        <p:nvSpPr>
          <p:cNvPr id="44" name="Google Shape;44;p23"/>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2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623888" y="1282700"/>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2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6"/>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7"/>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7"/>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7"/>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2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77"/>
        <p:cNvGrpSpPr/>
        <p:nvPr/>
      </p:nvGrpSpPr>
      <p:grpSpPr>
        <a:xfrm>
          <a:off x="0" y="0"/>
          <a:ext cx="0" cy="0"/>
          <a:chOff x="0" y="0"/>
          <a:chExt cx="0" cy="0"/>
        </a:xfrm>
      </p:grpSpPr>
      <p:sp>
        <p:nvSpPr>
          <p:cNvPr id="78" name="Google Shape;78;p2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2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2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5" name="Google Shape;85;p29"/>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2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2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2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marR="0" lvl="0" algn="l" rtl="0">
              <a:lnSpc>
                <a:spcPct val="90000"/>
              </a:lnSpc>
              <a:spcBef>
                <a:spcPts val="0"/>
              </a:spcBef>
              <a:spcAft>
                <a:spcPts val="0"/>
              </a:spcAft>
              <a:buClr>
                <a:srgbClr val="2F9C67"/>
              </a:buClr>
              <a:buSzPts val="1800"/>
              <a:buFont typeface="Montserrat"/>
              <a:buNone/>
              <a:defRPr sz="1800" b="1" i="0" u="none" strike="noStrike" cap="none">
                <a:solidFill>
                  <a:srgbClr val="2F9C6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1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750"/>
              </a:spcBef>
              <a:spcAft>
                <a:spcPts val="0"/>
              </a:spcAft>
              <a:buClr>
                <a:srgbClr val="204669"/>
              </a:buClr>
              <a:buSzPts val="2000"/>
              <a:buFont typeface="Arial"/>
              <a:buChar char="•"/>
              <a:defRPr sz="20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375"/>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23850" algn="l" rtl="0">
              <a:lnSpc>
                <a:spcPct val="90000"/>
              </a:lnSpc>
              <a:spcBef>
                <a:spcPts val="375"/>
              </a:spcBef>
              <a:spcAft>
                <a:spcPts val="0"/>
              </a:spcAft>
              <a:buClr>
                <a:srgbClr val="204669"/>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4325" algn="l" rtl="0">
              <a:lnSpc>
                <a:spcPct val="90000"/>
              </a:lnSpc>
              <a:spcBef>
                <a:spcPts val="375"/>
              </a:spcBef>
              <a:spcAft>
                <a:spcPts val="0"/>
              </a:spcAft>
              <a:buClr>
                <a:srgbClr val="204669"/>
              </a:buClr>
              <a:buSzPts val="1350"/>
              <a:buFont typeface="Arial"/>
              <a:buChar char="•"/>
              <a:defRPr sz="1350" b="0" i="0" u="none" strike="noStrike" cap="none">
                <a:solidFill>
                  <a:schemeClr val="dk1"/>
                </a:solidFill>
                <a:latin typeface="Open Sans Light"/>
                <a:ea typeface="Open Sans Light"/>
                <a:cs typeface="Open Sans Light"/>
                <a:sym typeface="Open Sans Light"/>
              </a:defRPr>
            </a:lvl4pPr>
            <a:lvl5pPr marL="2286000" marR="0" lvl="4" indent="-314325" algn="l" rtl="0">
              <a:lnSpc>
                <a:spcPct val="90000"/>
              </a:lnSpc>
              <a:spcBef>
                <a:spcPts val="375"/>
              </a:spcBef>
              <a:spcAft>
                <a:spcPts val="0"/>
              </a:spcAft>
              <a:buClr>
                <a:srgbClr val="204669"/>
              </a:buClr>
              <a:buSzPts val="1350"/>
              <a:buFont typeface="Arial"/>
              <a:buChar char="•"/>
              <a:defRPr sz="1350" b="0" i="0" u="none" strike="noStrike" cap="none">
                <a:solidFill>
                  <a:schemeClr val="dk1"/>
                </a:solidFill>
                <a:latin typeface="Open Sans Light"/>
                <a:ea typeface="Open Sans Light"/>
                <a:cs typeface="Open Sans Light"/>
                <a:sym typeface="Open Sans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Google Shape;111;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2" name="Google Shape;112;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3" name="Google Shape;113;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rcce-collective.net/resource/cholera-questions-bank/"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mailto:nadine.beckmann@lshtm.ac.uk" TargetMode="External"/><Relationship Id="rId3" Type="http://schemas.openxmlformats.org/officeDocument/2006/relationships/hyperlink" Target="https://www.rcce-collective.net/" TargetMode="External"/><Relationship Id="rId7" Type="http://schemas.openxmlformats.org/officeDocument/2006/relationships/hyperlink" Target="mailto:rachel.james@ifrc.org" TargetMode="External"/><Relationship Id="rId12" Type="http://schemas.openxmlformats.org/officeDocument/2006/relationships/hyperlink" Target="mailto:prl5@cdc.gov"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communityengagementhub.org/fr/resource/kit-de-retour-dinformation-de-la-ficr/" TargetMode="External"/><Relationship Id="rId11" Type="http://schemas.openxmlformats.org/officeDocument/2006/relationships/hyperlink" Target="mailto:sophie.everest@ukhsa.gov.uk" TargetMode="External"/><Relationship Id="rId5" Type="http://schemas.openxmlformats.org/officeDocument/2006/relationships/hyperlink" Target="https://www.rcce-collective.net/wp-content/uploads/2022/11/RCCE_Coordination_Guide_October-2022-3.pdf" TargetMode="External"/><Relationship Id="rId10" Type="http://schemas.openxmlformats.org/officeDocument/2006/relationships/hyperlink" Target="mailto:tullocho@who.int" TargetMode="External"/><Relationship Id="rId4" Type="http://schemas.openxmlformats.org/officeDocument/2006/relationships/hyperlink" Target="https://www.rcce-collective.net/resource/cholera-questions-bank/" TargetMode="External"/><Relationship Id="rId9" Type="http://schemas.openxmlformats.org/officeDocument/2006/relationships/hyperlink" Target="mailto:johnson.ginger@gmail.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53"/>
        <p:cNvGrpSpPr/>
        <p:nvPr/>
      </p:nvGrpSpPr>
      <p:grpSpPr>
        <a:xfrm>
          <a:off x="0" y="0"/>
          <a:ext cx="0" cy="0"/>
          <a:chOff x="0" y="0"/>
          <a:chExt cx="0" cy="0"/>
        </a:xfrm>
      </p:grpSpPr>
      <p:sp>
        <p:nvSpPr>
          <p:cNvPr id="254" name="Google Shape;254;g2bf6449b0b9_0_17"/>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Informations pratiques</a:t>
            </a:r>
          </a:p>
        </p:txBody>
      </p:sp>
      <p:sp>
        <p:nvSpPr>
          <p:cNvPr id="255" name="Google Shape;255;g2bf6449b0b9_0_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Informations sur le lieu de la formation</a:t>
            </a:r>
            <a:endParaRPr lang="fr-FR" sz="2300" dirty="0">
              <a:latin typeface="Arial"/>
              <a:ea typeface="Arial"/>
              <a:cs typeface="Arial"/>
              <a:sym typeface="Arial"/>
            </a:endParaRP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Toilettes</a:t>
            </a:r>
            <a:endParaRPr lang="fr-FR" sz="2300" dirty="0">
              <a:latin typeface="Arial"/>
              <a:ea typeface="Arial"/>
              <a:cs typeface="Arial"/>
              <a:sym typeface="Arial"/>
            </a:endParaRP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Point de rassemblement en cas d’évacuation</a:t>
            </a: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Petit-déjeuner, déjeuner, collations, dîner</a:t>
            </a:r>
            <a:endParaRPr lang="fr-FR" sz="2300" dirty="0">
              <a:latin typeface="Arial"/>
              <a:ea typeface="Arial"/>
              <a:cs typeface="Arial"/>
              <a:sym typeface="Arial"/>
            </a:endParaRP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Wifi – </a:t>
            </a:r>
            <a:r>
              <a:rPr lang="fr-FR" sz="2300" dirty="0">
                <a:highlight>
                  <a:srgbClr val="FFFF00"/>
                </a:highlight>
                <a:latin typeface="Open Sans"/>
                <a:ea typeface="Open Sans"/>
                <a:cs typeface="Open Sans"/>
                <a:sym typeface="Open Sans"/>
              </a:rPr>
              <a:t>accès public / code</a:t>
            </a:r>
            <a:endParaRPr lang="fr-FR" sz="2300" dirty="0">
              <a:highlight>
                <a:srgbClr val="FFFF00"/>
              </a:highlight>
              <a:latin typeface="Arial"/>
              <a:ea typeface="Arial"/>
              <a:cs typeface="Arial"/>
              <a:sym typeface="Arial"/>
            </a:endParaRP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Services de change</a:t>
            </a:r>
            <a:endParaRPr lang="fr-FR" sz="2300" dirty="0">
              <a:latin typeface="Arial"/>
              <a:ea typeface="Arial"/>
              <a:cs typeface="Arial"/>
              <a:sym typeface="Arial"/>
            </a:endParaRP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Photographies – consentement</a:t>
            </a:r>
            <a:endParaRPr lang="fr-FR" sz="2300" dirty="0">
              <a:latin typeface="Arial"/>
              <a:ea typeface="Arial"/>
              <a:cs typeface="Arial"/>
              <a:sym typeface="Arial"/>
            </a:endParaRPr>
          </a:p>
          <a:p>
            <a:pPr marL="457200" lvl="0" indent="-374650" algn="l" rtl="0">
              <a:lnSpc>
                <a:spcPct val="100000"/>
              </a:lnSpc>
              <a:spcBef>
                <a:spcPts val="0"/>
              </a:spcBef>
              <a:spcAft>
                <a:spcPts val="0"/>
              </a:spcAft>
              <a:buSzPts val="2300"/>
              <a:buFont typeface="Open Sans"/>
              <a:buChar char="•"/>
            </a:pPr>
            <a:r>
              <a:rPr lang="fr-FR" sz="2300" dirty="0">
                <a:latin typeface="Open Sans"/>
                <a:ea typeface="Open Sans"/>
                <a:cs typeface="Open Sans"/>
                <a:sym typeface="Open Sans"/>
              </a:rPr>
              <a:t>Environnement extérieur</a:t>
            </a:r>
            <a:endParaRPr lang="fr-FR" sz="2300" dirty="0"/>
          </a:p>
          <a:p>
            <a:pPr marL="0" marR="0" lvl="0" indent="0" algn="l" rtl="0">
              <a:lnSpc>
                <a:spcPct val="100000"/>
              </a:lnSpc>
              <a:spcBef>
                <a:spcPts val="750"/>
              </a:spcBef>
              <a:spcAft>
                <a:spcPts val="0"/>
              </a:spcAft>
              <a:buSzPts val="1200"/>
              <a:buNone/>
            </a:pPr>
            <a:endParaRPr lang="fr-FR"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64"/>
        <p:cNvGrpSpPr/>
        <p:nvPr/>
      </p:nvGrpSpPr>
      <p:grpSpPr>
        <a:xfrm>
          <a:off x="0" y="0"/>
          <a:ext cx="0" cy="0"/>
          <a:chOff x="0" y="0"/>
          <a:chExt cx="0" cy="0"/>
        </a:xfrm>
      </p:grpSpPr>
      <p:sp>
        <p:nvSpPr>
          <p:cNvPr id="265" name="Google Shape;265;g2bf6449b0b9_0_29"/>
          <p:cNvSpPr txBox="1">
            <a:spLocks noGrp="1"/>
          </p:cNvSpPr>
          <p:nvPr>
            <p:ph type="title"/>
          </p:nvPr>
        </p:nvSpPr>
        <p:spPr>
          <a:xfrm>
            <a:off x="628649" y="300751"/>
            <a:ext cx="7886700" cy="5908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Qu’est-ce que la communication sur les risques et l’engagement communautaire (RCCE) ?</a:t>
            </a:r>
          </a:p>
        </p:txBody>
      </p:sp>
      <p:sp>
        <p:nvSpPr>
          <p:cNvPr id="266" name="Google Shape;266;g2bf6449b0b9_0_29"/>
          <p:cNvSpPr txBox="1"/>
          <p:nvPr/>
        </p:nvSpPr>
        <p:spPr>
          <a:xfrm>
            <a:off x="556462" y="968586"/>
            <a:ext cx="289158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1" i="0" u="none" strike="noStrike" cap="none" dirty="0">
                <a:solidFill>
                  <a:srgbClr val="D90368"/>
                </a:solidFill>
                <a:latin typeface="Montserrat"/>
                <a:ea typeface="Montserrat"/>
                <a:cs typeface="Montserrat"/>
                <a:sym typeface="Montserrat"/>
              </a:rPr>
              <a:t>Examinez le schéma suivant</a:t>
            </a:r>
          </a:p>
        </p:txBody>
      </p:sp>
      <p:pic>
        <p:nvPicPr>
          <p:cNvPr id="267" name="Google Shape;267;g2bf6449b0b9_0_29" descr="A diagram of a company&#10;&#10;Description automatically generated with medium confidence"/>
          <p:cNvPicPr preferRelativeResize="0"/>
          <p:nvPr/>
        </p:nvPicPr>
        <p:blipFill rotWithShape="1">
          <a:blip r:embed="rId3">
            <a:alphaModFix/>
          </a:blip>
          <a:srcRect/>
          <a:stretch/>
        </p:blipFill>
        <p:spPr>
          <a:xfrm>
            <a:off x="1126807" y="1171550"/>
            <a:ext cx="6734175" cy="3362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72"/>
        <p:cNvGrpSpPr/>
        <p:nvPr/>
      </p:nvGrpSpPr>
      <p:grpSpPr>
        <a:xfrm>
          <a:off x="0" y="0"/>
          <a:ext cx="0" cy="0"/>
          <a:chOff x="0" y="0"/>
          <a:chExt cx="0" cy="0"/>
        </a:xfrm>
      </p:grpSpPr>
      <p:sp>
        <p:nvSpPr>
          <p:cNvPr id="273" name="Google Shape;273;g2bf6449b0b9_0_23"/>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Plusieurs noms pour des objectifs identiques</a:t>
            </a:r>
          </a:p>
        </p:txBody>
      </p:sp>
      <p:sp>
        <p:nvSpPr>
          <p:cNvPr id="274" name="Google Shape;274;g2bf6449b0b9_0_23"/>
          <p:cNvSpPr txBox="1"/>
          <p:nvPr/>
        </p:nvSpPr>
        <p:spPr>
          <a:xfrm>
            <a:off x="252834" y="1137064"/>
            <a:ext cx="5092844" cy="3278436"/>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8333"/>
              </a:lnSpc>
              <a:spcBef>
                <a:spcPts val="750"/>
              </a:spcBef>
              <a:spcAft>
                <a:spcPts val="0"/>
              </a:spcAft>
              <a:buClr>
                <a:srgbClr val="204669"/>
              </a:buClr>
              <a:buSzPts val="1600"/>
              <a:buFont typeface="Open Sans Medium"/>
              <a:buChar char="•"/>
            </a:pPr>
            <a:r>
              <a:rPr lang="fr-FR" sz="1800" i="0" u="none" strike="noStrike" cap="none" dirty="0">
                <a:solidFill>
                  <a:srgbClr val="FF0000"/>
                </a:solidFill>
                <a:latin typeface="Open Sans Medium"/>
                <a:ea typeface="Open Sans Medium"/>
                <a:cs typeface="Open Sans Medium"/>
                <a:sym typeface="Open Sans Medium"/>
              </a:rPr>
              <a:t>Redevabilité envers les personnes affectées (AAP)</a:t>
            </a:r>
            <a:endParaRPr lang="fr-FR" sz="1800" dirty="0">
              <a:latin typeface="Open Sans Medium"/>
              <a:ea typeface="Open Sans Medium"/>
              <a:cs typeface="Open Sans Medium"/>
              <a:sym typeface="Open Sans Medium"/>
            </a:endParaRPr>
          </a:p>
          <a:p>
            <a:pPr marL="457200" marR="0" lvl="0" indent="-330200" algn="l" rtl="0">
              <a:lnSpc>
                <a:spcPct val="118333"/>
              </a:lnSpc>
              <a:spcBef>
                <a:spcPts val="750"/>
              </a:spcBef>
              <a:spcAft>
                <a:spcPts val="0"/>
              </a:spcAft>
              <a:buClr>
                <a:srgbClr val="204669"/>
              </a:buClr>
              <a:buSzPts val="1600"/>
              <a:buFont typeface="Open Sans Medium"/>
              <a:buChar char="•"/>
            </a:pPr>
            <a:r>
              <a:rPr lang="fr-FR" sz="1800" i="0" u="none" strike="noStrike" cap="none" dirty="0">
                <a:solidFill>
                  <a:srgbClr val="FF0000"/>
                </a:solidFill>
                <a:latin typeface="Open Sans Medium"/>
                <a:ea typeface="Open Sans Medium"/>
                <a:cs typeface="Open Sans Medium"/>
                <a:sym typeface="Open Sans Medium"/>
              </a:rPr>
              <a:t>Interaction avec les communautés et redevabilité (CEA)</a:t>
            </a:r>
            <a:endParaRPr lang="fr-FR" sz="1800" dirty="0">
              <a:latin typeface="Open Sans Medium"/>
              <a:ea typeface="Open Sans Medium"/>
              <a:cs typeface="Open Sans Medium"/>
              <a:sym typeface="Open Sans Medium"/>
            </a:endParaRPr>
          </a:p>
          <a:p>
            <a:pPr marL="457200" marR="0" lvl="0" indent="-330200" algn="l" rtl="0">
              <a:lnSpc>
                <a:spcPct val="118333"/>
              </a:lnSpc>
              <a:spcBef>
                <a:spcPts val="750"/>
              </a:spcBef>
              <a:spcAft>
                <a:spcPts val="0"/>
              </a:spcAft>
              <a:buClr>
                <a:srgbClr val="204669"/>
              </a:buClr>
              <a:buSzPts val="1600"/>
              <a:buFont typeface="Open Sans Medium"/>
              <a:buChar char="•"/>
            </a:pPr>
            <a:r>
              <a:rPr lang="fr-FR" sz="1800" i="0" u="none" strike="noStrike" cap="none" dirty="0">
                <a:solidFill>
                  <a:srgbClr val="FF0000"/>
                </a:solidFill>
                <a:latin typeface="Open Sans Medium"/>
                <a:ea typeface="Open Sans Medium"/>
                <a:cs typeface="Open Sans Medium"/>
                <a:sym typeface="Open Sans Medium"/>
              </a:rPr>
              <a:t>Communication avec les communautés (CwC)</a:t>
            </a:r>
            <a:endParaRPr lang="fr-FR" sz="1800" i="0" u="none" strike="noStrike" cap="none" dirty="0">
              <a:solidFill>
                <a:schemeClr val="dk1"/>
              </a:solidFill>
              <a:latin typeface="Open Sans Medium"/>
              <a:ea typeface="Open Sans Medium"/>
              <a:cs typeface="Open Sans Medium"/>
              <a:sym typeface="Open Sans Medium"/>
            </a:endParaRPr>
          </a:p>
          <a:p>
            <a:pPr marL="457200" marR="0" lvl="0" indent="-330200" algn="l" rtl="0">
              <a:lnSpc>
                <a:spcPct val="118333"/>
              </a:lnSpc>
              <a:spcBef>
                <a:spcPts val="750"/>
              </a:spcBef>
              <a:spcAft>
                <a:spcPts val="0"/>
              </a:spcAft>
              <a:buClr>
                <a:srgbClr val="204669"/>
              </a:buClr>
              <a:buSzPts val="1600"/>
              <a:buFont typeface="Open Sans Medium"/>
              <a:buChar char="•"/>
            </a:pPr>
            <a:r>
              <a:rPr lang="fr-FR" sz="1800" i="0" u="none" strike="noStrike" cap="none" dirty="0">
                <a:solidFill>
                  <a:srgbClr val="2F5496"/>
                </a:solidFill>
                <a:latin typeface="Open Sans Medium"/>
                <a:ea typeface="Open Sans Medium"/>
                <a:cs typeface="Open Sans Medium"/>
                <a:sym typeface="Open Sans Medium"/>
              </a:rPr>
              <a:t>Communication sur les risques et engagement communautaire</a:t>
            </a:r>
            <a:endParaRPr lang="fr-FR" sz="1800" dirty="0">
              <a:latin typeface="Open Sans Medium"/>
              <a:ea typeface="Open Sans Medium"/>
              <a:cs typeface="Open Sans Medium"/>
              <a:sym typeface="Open Sans Medium"/>
            </a:endParaRPr>
          </a:p>
          <a:p>
            <a:pPr marL="457200" marR="0" lvl="0" indent="-330200" algn="l" rtl="0">
              <a:lnSpc>
                <a:spcPct val="118333"/>
              </a:lnSpc>
              <a:spcBef>
                <a:spcPts val="750"/>
              </a:spcBef>
              <a:spcAft>
                <a:spcPts val="0"/>
              </a:spcAft>
              <a:buClr>
                <a:srgbClr val="204669"/>
              </a:buClr>
              <a:buSzPts val="1600"/>
              <a:buFont typeface="Open Sans Medium"/>
              <a:buChar char="•"/>
            </a:pPr>
            <a:r>
              <a:rPr lang="fr-FR" sz="1800" i="0" u="none" strike="noStrike" cap="none" dirty="0">
                <a:solidFill>
                  <a:srgbClr val="2F5496"/>
                </a:solidFill>
                <a:latin typeface="Open Sans Medium"/>
                <a:ea typeface="Open Sans Medium"/>
                <a:cs typeface="Open Sans Medium"/>
                <a:sym typeface="Open Sans Medium"/>
              </a:rPr>
              <a:t>Communication pour le changement social et comportemental (CCSC)</a:t>
            </a:r>
            <a:endParaRPr lang="fr-FR" sz="1800" dirty="0">
              <a:latin typeface="Open Sans Medium"/>
              <a:ea typeface="Open Sans Medium"/>
              <a:cs typeface="Open Sans Medium"/>
              <a:sym typeface="Open Sans Medium"/>
            </a:endParaRPr>
          </a:p>
          <a:p>
            <a:pPr marL="457200" marR="0" lvl="0" indent="-228600" algn="l" rtl="0">
              <a:lnSpc>
                <a:spcPct val="118333"/>
              </a:lnSpc>
              <a:spcBef>
                <a:spcPts val="750"/>
              </a:spcBef>
              <a:spcAft>
                <a:spcPts val="0"/>
              </a:spcAft>
              <a:buClr>
                <a:srgbClr val="204669"/>
              </a:buClr>
              <a:buSzPts val="1200"/>
              <a:buFont typeface="Arial"/>
              <a:buNone/>
            </a:pPr>
            <a:endParaRPr lang="fr-FR" sz="1420" i="0" u="none" strike="noStrike" cap="none" dirty="0">
              <a:solidFill>
                <a:schemeClr val="dk1"/>
              </a:solidFill>
              <a:latin typeface="Open Sans Medium"/>
              <a:ea typeface="Open Sans Medium"/>
              <a:cs typeface="Open Sans Medium"/>
              <a:sym typeface="Open Sans Medium"/>
            </a:endParaRPr>
          </a:p>
          <a:p>
            <a:pPr marL="457200" marR="0" lvl="0" indent="-228600" algn="l" rtl="0">
              <a:lnSpc>
                <a:spcPct val="118333"/>
              </a:lnSpc>
              <a:spcBef>
                <a:spcPts val="750"/>
              </a:spcBef>
              <a:spcAft>
                <a:spcPts val="0"/>
              </a:spcAft>
              <a:buClr>
                <a:srgbClr val="204669"/>
              </a:buClr>
              <a:buSzPts val="1200"/>
              <a:buFont typeface="Arial"/>
              <a:buNone/>
            </a:pPr>
            <a:endParaRPr lang="fr-FR" sz="1420" i="0" u="none" strike="noStrike" cap="none" dirty="0">
              <a:solidFill>
                <a:schemeClr val="dk1"/>
              </a:solidFill>
              <a:latin typeface="Open Sans Medium"/>
              <a:ea typeface="Open Sans Medium"/>
              <a:cs typeface="Open Sans Medium"/>
              <a:sym typeface="Open Sans Medium"/>
            </a:endParaRPr>
          </a:p>
        </p:txBody>
      </p:sp>
      <p:sp>
        <p:nvSpPr>
          <p:cNvPr id="275" name="Google Shape;275;g2bf6449b0b9_0_23"/>
          <p:cNvSpPr/>
          <p:nvPr/>
        </p:nvSpPr>
        <p:spPr>
          <a:xfrm>
            <a:off x="4958942" y="1252010"/>
            <a:ext cx="287822" cy="3392887"/>
          </a:xfrm>
          <a:prstGeom prst="rightBrace">
            <a:avLst>
              <a:gd name="adj1" fmla="val 116288"/>
              <a:gd name="adj2" fmla="val 34374"/>
            </a:avLst>
          </a:prstGeom>
          <a:noFill/>
          <a:ln w="19050" cap="flat" cmpd="sng">
            <a:solidFill>
              <a:schemeClr val="accent2"/>
            </a:solidFill>
            <a:prstDash val="solid"/>
            <a:miter lim="800000"/>
            <a:headEnd type="none" w="sm" len="sm"/>
            <a:tailEnd type="none" w="sm" len="sm"/>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None/>
            </a:pPr>
            <a:endParaRPr sz="1733" b="0" i="0" u="none" strike="noStrike" cap="none" dirty="0">
              <a:solidFill>
                <a:schemeClr val="dk1"/>
              </a:solidFill>
              <a:latin typeface="Open Sans"/>
              <a:ea typeface="Open Sans"/>
              <a:cs typeface="Open Sans"/>
              <a:sym typeface="Open Sans"/>
            </a:endParaRPr>
          </a:p>
        </p:txBody>
      </p:sp>
      <p:sp>
        <p:nvSpPr>
          <p:cNvPr id="276" name="Google Shape;276;g2bf6449b0b9_0_23"/>
          <p:cNvSpPr/>
          <p:nvPr/>
        </p:nvSpPr>
        <p:spPr>
          <a:xfrm>
            <a:off x="5345677" y="2949618"/>
            <a:ext cx="287822" cy="1779999"/>
          </a:xfrm>
          <a:prstGeom prst="rightBrace">
            <a:avLst>
              <a:gd name="adj1" fmla="val 0"/>
              <a:gd name="adj2" fmla="val 50000"/>
            </a:avLst>
          </a:prstGeom>
          <a:noFill/>
          <a:ln w="19050" cap="flat" cmpd="sng">
            <a:solidFill>
              <a:schemeClr val="accent2"/>
            </a:solidFill>
            <a:prstDash val="solid"/>
            <a:miter lim="800000"/>
            <a:headEnd type="none" w="sm" len="sm"/>
            <a:tailEnd type="none" w="sm" len="sm"/>
          </a:ln>
        </p:spPr>
        <p:txBody>
          <a:bodyPr spcFirstLastPara="1" wrap="square" lIns="60925" tIns="30450" rIns="60925" bIns="30450" anchor="ctr" anchorCtr="0">
            <a:noAutofit/>
          </a:bodyPr>
          <a:lstStyle/>
          <a:p>
            <a:pPr marL="0" marR="0" lvl="0" indent="0" algn="ctr" rtl="0">
              <a:lnSpc>
                <a:spcPct val="100000"/>
              </a:lnSpc>
              <a:spcBef>
                <a:spcPts val="0"/>
              </a:spcBef>
              <a:spcAft>
                <a:spcPts val="0"/>
              </a:spcAft>
              <a:buNone/>
            </a:pPr>
            <a:endParaRPr sz="1733" b="0" i="0" u="none" strike="noStrike" cap="none" dirty="0">
              <a:solidFill>
                <a:schemeClr val="dk1"/>
              </a:solidFill>
              <a:latin typeface="Open Sans"/>
              <a:ea typeface="Open Sans"/>
              <a:cs typeface="Open Sans"/>
              <a:sym typeface="Open Sans"/>
            </a:endParaRPr>
          </a:p>
        </p:txBody>
      </p:sp>
      <p:sp>
        <p:nvSpPr>
          <p:cNvPr id="277" name="Google Shape;277;g2bf6449b0b9_0_23"/>
          <p:cNvSpPr txBox="1"/>
          <p:nvPr/>
        </p:nvSpPr>
        <p:spPr>
          <a:xfrm>
            <a:off x="5246780" y="960483"/>
            <a:ext cx="3897219" cy="1908154"/>
          </a:xfrm>
          <a:prstGeom prst="rect">
            <a:avLst/>
          </a:prstGeom>
          <a:noFill/>
          <a:ln>
            <a:noFill/>
          </a:ln>
        </p:spPr>
        <p:txBody>
          <a:bodyPr spcFirstLastPara="1" wrap="square" lIns="60925" tIns="30450" rIns="60925" bIns="30450" anchor="ctr" anchorCtr="0">
            <a:spAutoFit/>
          </a:bodyPr>
          <a:lstStyle/>
          <a:p>
            <a:pPr marL="0" marR="0" lvl="0" indent="0" algn="l">
              <a:lnSpc>
                <a:spcPct val="100000"/>
              </a:lnSpc>
              <a:spcBef>
                <a:spcPts val="0"/>
              </a:spcBef>
              <a:spcAft>
                <a:spcPts val="0"/>
              </a:spcAft>
              <a:buNone/>
            </a:pPr>
            <a:r>
              <a:rPr lang="fr-FR" sz="1500" b="1" dirty="0">
                <a:solidFill>
                  <a:srgbClr val="FF0000"/>
                </a:solidFill>
                <a:latin typeface="Open Sans"/>
                <a:ea typeface="Open Sans"/>
                <a:cs typeface="Open Sans"/>
                <a:sym typeface="Open Sans"/>
              </a:rPr>
              <a:t>Fondées sur une participation active des communautés, une communication ouverte et honnête, ainsi que sur des mécanismes permettant de recueillir les réactions des communautés et de leur donner suite, afin d’améliorer la redevabilité </a:t>
            </a:r>
            <a:r>
              <a:rPr lang="fr-FR" sz="1500" b="1" i="0" u="none" strike="noStrike" cap="none" dirty="0">
                <a:solidFill>
                  <a:srgbClr val="FF0000"/>
                </a:solidFill>
                <a:latin typeface="Open Sans"/>
                <a:ea typeface="Open Sans"/>
                <a:cs typeface="Open Sans"/>
                <a:sym typeface="Open Sans"/>
              </a:rPr>
              <a:t>envers les personnes auxquelles nous venons en aide</a:t>
            </a:r>
          </a:p>
        </p:txBody>
      </p:sp>
      <p:sp>
        <p:nvSpPr>
          <p:cNvPr id="278" name="Google Shape;278;g2bf6449b0b9_0_23"/>
          <p:cNvSpPr txBox="1"/>
          <p:nvPr/>
        </p:nvSpPr>
        <p:spPr>
          <a:xfrm>
            <a:off x="5732411" y="3301809"/>
            <a:ext cx="3411588" cy="1446489"/>
          </a:xfrm>
          <a:prstGeom prst="rect">
            <a:avLst/>
          </a:prstGeom>
          <a:noFill/>
          <a:ln>
            <a:noFill/>
          </a:ln>
        </p:spPr>
        <p:txBody>
          <a:bodyPr spcFirstLastPara="1" wrap="square" lIns="60925" tIns="30450" rIns="60925" bIns="30450" anchor="ctr" anchorCtr="0">
            <a:spAutoFit/>
          </a:bodyPr>
          <a:lstStyle/>
          <a:p>
            <a:pPr marL="0" marR="0" lvl="0" indent="0" algn="l">
              <a:lnSpc>
                <a:spcPct val="100000"/>
              </a:lnSpc>
              <a:spcBef>
                <a:spcPts val="0"/>
              </a:spcBef>
              <a:spcAft>
                <a:spcPts val="0"/>
              </a:spcAft>
              <a:buNone/>
            </a:pPr>
            <a:r>
              <a:rPr lang="fr-FR" sz="1500" b="1" i="0" u="none" strike="noStrike" cap="none" dirty="0">
                <a:solidFill>
                  <a:srgbClr val="2F5496"/>
                </a:solidFill>
                <a:latin typeface="Open Sans"/>
                <a:ea typeface="Open Sans"/>
                <a:cs typeface="Open Sans"/>
                <a:sym typeface="Open Sans"/>
              </a:rPr>
              <a:t>Idem, en mettant l’accent sur la communication et les approches participatives afin d’encourager les comportements sains et positifs à l’égard des programmes de santé et durant les épidémies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83"/>
        <p:cNvGrpSpPr/>
        <p:nvPr/>
      </p:nvGrpSpPr>
      <p:grpSpPr>
        <a:xfrm>
          <a:off x="0" y="0"/>
          <a:ext cx="0" cy="0"/>
          <a:chOff x="0" y="0"/>
          <a:chExt cx="0" cy="0"/>
        </a:xfrm>
      </p:grpSpPr>
      <p:sp>
        <p:nvSpPr>
          <p:cNvPr id="284" name="Google Shape;284;p4"/>
          <p:cNvSpPr txBox="1">
            <a:spLocks noGrp="1"/>
          </p:cNvSpPr>
          <p:nvPr>
            <p:ph type="title"/>
          </p:nvPr>
        </p:nvSpPr>
        <p:spPr>
          <a:xfrm>
            <a:off x="678000" y="286234"/>
            <a:ext cx="8466000" cy="6739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100" dirty="0"/>
              <a:t>Pourquoi la communication sur les risques et l’engagement communautaire sont-ils importants face aux épidémies ?</a:t>
            </a:r>
          </a:p>
        </p:txBody>
      </p:sp>
      <p:sp>
        <p:nvSpPr>
          <p:cNvPr id="285" name="Google Shape;285;p4"/>
          <p:cNvSpPr txBox="1"/>
          <p:nvPr/>
        </p:nvSpPr>
        <p:spPr>
          <a:xfrm>
            <a:off x="548247" y="960224"/>
            <a:ext cx="347296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000" b="1" dirty="0">
                <a:solidFill>
                  <a:srgbClr val="D90368"/>
                </a:solidFill>
                <a:latin typeface="Calibri"/>
                <a:ea typeface="Calibri"/>
                <a:cs typeface="Calibri"/>
                <a:sym typeface="Calibri"/>
              </a:rPr>
              <a:t>Discutez des points suivants</a:t>
            </a:r>
            <a:r>
              <a:rPr lang="fr-FR" sz="2000" b="1" i="0" u="none" strike="noStrike" cap="none" dirty="0">
                <a:solidFill>
                  <a:srgbClr val="D90368"/>
                </a:solidFill>
                <a:latin typeface="Calibri"/>
                <a:ea typeface="Calibri"/>
                <a:cs typeface="Calibri"/>
                <a:sym typeface="Calibri"/>
              </a:rPr>
              <a:t>...</a:t>
            </a:r>
            <a:endParaRPr lang="fr-FR" dirty="0"/>
          </a:p>
        </p:txBody>
      </p:sp>
      <p:sp>
        <p:nvSpPr>
          <p:cNvPr id="286" name="Google Shape;286;p4"/>
          <p:cNvSpPr txBox="1"/>
          <p:nvPr/>
        </p:nvSpPr>
        <p:spPr>
          <a:xfrm>
            <a:off x="548250" y="1280662"/>
            <a:ext cx="8466000" cy="3908722"/>
          </a:xfrm>
          <a:prstGeom prst="rect">
            <a:avLst/>
          </a:prstGeom>
          <a:noFill/>
          <a:ln>
            <a:noFill/>
          </a:ln>
        </p:spPr>
        <p:txBody>
          <a:bodyPr spcFirstLastPara="1" wrap="square" lIns="91425" tIns="45700" rIns="91425" bIns="45700" anchor="t" anchorCtr="0">
            <a:spAutoFit/>
          </a:bodyPr>
          <a:lstStyle/>
          <a:p>
            <a:pPr marL="304165" marR="0" lvl="0" indent="-323215" algn="l" rtl="0">
              <a:lnSpc>
                <a:spcPct val="100000"/>
              </a:lnSpc>
              <a:spcBef>
                <a:spcPts val="0"/>
              </a:spcBef>
              <a:spcAft>
                <a:spcPts val="0"/>
              </a:spcAft>
              <a:buClr>
                <a:srgbClr val="FF0000"/>
              </a:buClr>
              <a:buSzPts val="1700"/>
              <a:buFont typeface="Arial"/>
              <a:buAutoNum type="arabicPeriod"/>
            </a:pPr>
            <a:r>
              <a:rPr lang="fr-FR" sz="1700" b="1" i="0" u="none" strike="noStrike" cap="none" dirty="0">
                <a:solidFill>
                  <a:srgbClr val="000000"/>
                </a:solidFill>
                <a:latin typeface="Open Sans"/>
                <a:ea typeface="Open Sans"/>
                <a:cs typeface="Open Sans"/>
                <a:sym typeface="Open Sans"/>
              </a:rPr>
              <a:t>Les épidémies ont leur origine et leur solution dans les communautés</a:t>
            </a:r>
            <a:endParaRPr lang="fr-FR" sz="1700" b="0" i="0" u="none" strike="noStrike" cap="none" dirty="0">
              <a:solidFill>
                <a:srgbClr val="000000"/>
              </a:solidFill>
              <a:latin typeface="Open Sans"/>
              <a:ea typeface="Open Sans"/>
              <a:cs typeface="Open Sans"/>
              <a:sym typeface="Open Sans"/>
            </a:endParaRPr>
          </a:p>
          <a:p>
            <a:pPr marL="311785" marR="0" lvl="0" indent="0" algn="l" rtl="0">
              <a:lnSpc>
                <a:spcPct val="100000"/>
              </a:lnSpc>
              <a:spcBef>
                <a:spcPts val="0"/>
              </a:spcBef>
              <a:spcAft>
                <a:spcPts val="0"/>
              </a:spcAft>
              <a:buClr>
                <a:srgbClr val="FF0000"/>
              </a:buClr>
              <a:buSzPts val="1400"/>
              <a:buFont typeface="Arial"/>
              <a:buNone/>
            </a:pPr>
            <a:r>
              <a:rPr lang="fr-FR" sz="1600" b="0" i="0" u="none" strike="noStrike" cap="none" dirty="0">
                <a:solidFill>
                  <a:srgbClr val="000000"/>
                </a:solidFill>
                <a:latin typeface="Open Sans"/>
                <a:ea typeface="Open Sans"/>
                <a:cs typeface="Open Sans"/>
                <a:sym typeface="Open Sans"/>
              </a:rPr>
              <a:t>Les membres des communautés doivent être des partenaires actifs de la réponse</a:t>
            </a:r>
          </a:p>
          <a:p>
            <a:pPr marL="304165" marR="0" lvl="0" indent="-323215" algn="l" rtl="0">
              <a:lnSpc>
                <a:spcPct val="100000"/>
              </a:lnSpc>
              <a:spcBef>
                <a:spcPts val="0"/>
              </a:spcBef>
              <a:spcAft>
                <a:spcPts val="0"/>
              </a:spcAft>
              <a:buClr>
                <a:srgbClr val="FF0000"/>
              </a:buClr>
              <a:buSzPts val="1700"/>
              <a:buFont typeface="Arial"/>
              <a:buAutoNum type="arabicPeriod" startAt="2"/>
            </a:pPr>
            <a:r>
              <a:rPr lang="fr-FR" sz="1700" b="1" i="0" u="none" strike="noStrike" cap="none" dirty="0">
                <a:solidFill>
                  <a:srgbClr val="000000"/>
                </a:solidFill>
                <a:latin typeface="Open Sans"/>
                <a:ea typeface="Open Sans"/>
                <a:cs typeface="Open Sans"/>
                <a:sym typeface="Open Sans"/>
              </a:rPr>
              <a:t>Il est difficile de faire changer les comportements</a:t>
            </a:r>
          </a:p>
          <a:p>
            <a:pPr marL="311785" marR="0" lvl="0" indent="0" algn="l" rtl="0">
              <a:lnSpc>
                <a:spcPct val="100000"/>
              </a:lnSpc>
              <a:spcBef>
                <a:spcPts val="0"/>
              </a:spcBef>
              <a:spcAft>
                <a:spcPts val="0"/>
              </a:spcAft>
              <a:buNone/>
            </a:pPr>
            <a:r>
              <a:rPr lang="fr-FR" sz="1600" b="0" i="0" u="none" strike="noStrike" cap="none" dirty="0">
                <a:solidFill>
                  <a:srgbClr val="000000"/>
                </a:solidFill>
                <a:latin typeface="Open Sans"/>
                <a:ea typeface="Open Sans"/>
                <a:cs typeface="Open Sans"/>
                <a:sym typeface="Open Sans"/>
              </a:rPr>
              <a:t>Une communication et une sensibilisation à sens unique ne sont pas suffisantes</a:t>
            </a:r>
          </a:p>
          <a:p>
            <a:pPr marL="304165" marR="0" lvl="0" indent="-323215" algn="l" rtl="0">
              <a:lnSpc>
                <a:spcPct val="100000"/>
              </a:lnSpc>
              <a:spcBef>
                <a:spcPts val="0"/>
              </a:spcBef>
              <a:spcAft>
                <a:spcPts val="0"/>
              </a:spcAft>
              <a:buClr>
                <a:srgbClr val="FF0000"/>
              </a:buClr>
              <a:buSzPts val="1700"/>
              <a:buFont typeface="Arial"/>
              <a:buAutoNum type="arabicPeriod" startAt="3"/>
            </a:pPr>
            <a:r>
              <a:rPr lang="fr-FR" sz="1700" b="1" i="0" u="none" strike="noStrike" cap="none" dirty="0">
                <a:solidFill>
                  <a:srgbClr val="000000"/>
                </a:solidFill>
                <a:latin typeface="Open Sans"/>
                <a:ea typeface="Open Sans"/>
                <a:cs typeface="Open Sans"/>
                <a:sym typeface="Open Sans"/>
              </a:rPr>
              <a:t>La communauté est la mieux placée pour savoir ce qu’il faut faire</a:t>
            </a:r>
          </a:p>
          <a:p>
            <a:pPr marL="311785" marR="0" lvl="0" indent="0" algn="l" rtl="0">
              <a:lnSpc>
                <a:spcPct val="100000"/>
              </a:lnSpc>
              <a:spcBef>
                <a:spcPts val="0"/>
              </a:spcBef>
              <a:spcAft>
                <a:spcPts val="0"/>
              </a:spcAft>
              <a:buClr>
                <a:srgbClr val="FF0000"/>
              </a:buClr>
              <a:buSzPts val="1400"/>
              <a:buFont typeface="Arial"/>
              <a:buNone/>
            </a:pPr>
            <a:r>
              <a:rPr lang="fr-FR" sz="1600" dirty="0">
                <a:latin typeface="Open Sans"/>
                <a:ea typeface="Open Sans"/>
                <a:cs typeface="Open Sans"/>
                <a:sym typeface="Open Sans"/>
              </a:rPr>
              <a:t>Les communautés savent mieux que quiconque ce qu’il faut faire pour encourager des pratiques plus sûres et plus saines et ce qui pourraient leur faire obstacle</a:t>
            </a:r>
            <a:endParaRPr lang="fr-FR" sz="1600" b="0" i="0" u="none" strike="noStrike" cap="none" dirty="0">
              <a:solidFill>
                <a:srgbClr val="000000"/>
              </a:solidFill>
              <a:latin typeface="Open Sans"/>
              <a:ea typeface="Open Sans"/>
              <a:cs typeface="Open Sans"/>
              <a:sym typeface="Open Sans"/>
            </a:endParaRPr>
          </a:p>
          <a:p>
            <a:pPr marL="304165" marR="0" lvl="0" indent="-323215" algn="l" rtl="0">
              <a:lnSpc>
                <a:spcPct val="100000"/>
              </a:lnSpc>
              <a:spcBef>
                <a:spcPts val="0"/>
              </a:spcBef>
              <a:spcAft>
                <a:spcPts val="0"/>
              </a:spcAft>
              <a:buClr>
                <a:srgbClr val="FF0000"/>
              </a:buClr>
              <a:buSzPts val="1700"/>
              <a:buFont typeface="Arial"/>
              <a:buAutoNum type="arabicPeriod" startAt="4"/>
            </a:pPr>
            <a:r>
              <a:rPr lang="fr-FR" sz="1700" b="1" i="0" u="none" strike="noStrike" cap="none" dirty="0">
                <a:solidFill>
                  <a:srgbClr val="000000"/>
                </a:solidFill>
                <a:latin typeface="Open Sans"/>
                <a:ea typeface="Open Sans"/>
                <a:cs typeface="Open Sans"/>
                <a:sym typeface="Open Sans"/>
              </a:rPr>
              <a:t>La confiance est primordiale</a:t>
            </a:r>
            <a:endParaRPr sz="1700" b="1" i="0" u="none" strike="noStrike" cap="none" dirty="0">
              <a:solidFill>
                <a:srgbClr val="000000"/>
              </a:solidFill>
              <a:latin typeface="Open Sans"/>
              <a:ea typeface="Open Sans"/>
              <a:cs typeface="Open Sans"/>
              <a:sym typeface="Open Sans"/>
            </a:endParaRPr>
          </a:p>
          <a:p>
            <a:pPr marL="311785" marR="0" lvl="0" indent="0" algn="l" rtl="0">
              <a:lnSpc>
                <a:spcPct val="100000"/>
              </a:lnSpc>
              <a:spcBef>
                <a:spcPts val="0"/>
              </a:spcBef>
              <a:spcAft>
                <a:spcPts val="0"/>
              </a:spcAft>
              <a:buClr>
                <a:srgbClr val="FF0000"/>
              </a:buClr>
              <a:buSzPts val="1400"/>
              <a:buFont typeface="Arial"/>
              <a:buNone/>
            </a:pPr>
            <a:r>
              <a:rPr lang="fr-FR" sz="1600" dirty="0">
                <a:latin typeface="Open Sans"/>
                <a:ea typeface="Open Sans"/>
                <a:cs typeface="Open Sans"/>
                <a:sym typeface="Open Sans"/>
              </a:rPr>
              <a:t>Si elles ne nous font pas confiance, les communautés ne nous écoutent pas et elles ne soutiennent pas ou n’appliquent pas les mesures requises pour enrayer une épidémie. Elles peuvent même manifester des comportements hostiles et violents.</a:t>
            </a:r>
            <a:endParaRPr lang="fr-FR" sz="1600" b="0" i="0" u="none" strike="noStrike" cap="none" dirty="0">
              <a:solidFill>
                <a:srgbClr val="000000"/>
              </a:solidFill>
              <a:latin typeface="Open Sans"/>
              <a:ea typeface="Open Sans"/>
              <a:cs typeface="Open Sans"/>
              <a:sym typeface="Open Sans"/>
            </a:endParaRPr>
          </a:p>
          <a:p>
            <a:pPr marL="304165" marR="0" lvl="0" indent="-323215" algn="l" rtl="0">
              <a:lnSpc>
                <a:spcPct val="100000"/>
              </a:lnSpc>
              <a:spcBef>
                <a:spcPts val="0"/>
              </a:spcBef>
              <a:spcAft>
                <a:spcPts val="0"/>
              </a:spcAft>
              <a:buClr>
                <a:srgbClr val="FF0000"/>
              </a:buClr>
              <a:buSzPts val="1700"/>
              <a:buFont typeface="Arial"/>
              <a:buAutoNum type="arabicPeriod" startAt="5"/>
            </a:pPr>
            <a:r>
              <a:rPr lang="fr-FR" sz="1700" b="1" i="0" u="none" strike="noStrike" cap="none" dirty="0">
                <a:solidFill>
                  <a:srgbClr val="000000"/>
                </a:solidFill>
                <a:latin typeface="Open Sans"/>
                <a:ea typeface="Open Sans"/>
                <a:cs typeface="Open Sans"/>
                <a:sym typeface="Open Sans"/>
              </a:rPr>
              <a:t>Pour instaurer la confiance, il faut écouter et agir</a:t>
            </a:r>
            <a:endParaRPr sz="1700" b="1" i="0" u="none" strike="noStrike" cap="none" dirty="0">
              <a:solidFill>
                <a:srgbClr val="000000"/>
              </a:solidFill>
              <a:latin typeface="Open Sans"/>
              <a:ea typeface="Open Sans"/>
              <a:cs typeface="Open Sans"/>
              <a:sym typeface="Open Sans"/>
            </a:endParaRPr>
          </a:p>
          <a:p>
            <a:pPr marL="311785" marR="0" lvl="0" indent="0" algn="l" rtl="0">
              <a:lnSpc>
                <a:spcPct val="100000"/>
              </a:lnSpc>
              <a:spcBef>
                <a:spcPts val="0"/>
              </a:spcBef>
              <a:spcAft>
                <a:spcPts val="0"/>
              </a:spcAft>
              <a:buClr>
                <a:srgbClr val="FF0000"/>
              </a:buClr>
              <a:buSzPts val="1400"/>
              <a:buFont typeface="Arial"/>
              <a:buNone/>
            </a:pPr>
            <a:r>
              <a:rPr lang="fr-FR" sz="1600" dirty="0">
                <a:latin typeface="Open Sans"/>
                <a:ea typeface="Open Sans"/>
                <a:cs typeface="Open Sans"/>
                <a:sym typeface="Open Sans"/>
              </a:rPr>
              <a:t>Les retours d’information sont indispensables pour comprendre les perceptions de la communauté et adapter notre intervention afin de garantir sa pertinence et son efficacité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91"/>
        <p:cNvGrpSpPr/>
        <p:nvPr/>
      </p:nvGrpSpPr>
      <p:grpSpPr>
        <a:xfrm>
          <a:off x="0" y="0"/>
          <a:ext cx="0" cy="0"/>
          <a:chOff x="0" y="0"/>
          <a:chExt cx="0" cy="0"/>
        </a:xfrm>
      </p:grpSpPr>
      <p:sp>
        <p:nvSpPr>
          <p:cNvPr id="292" name="Google Shape;292;p5"/>
          <p:cNvSpPr txBox="1">
            <a:spLocks noGrp="1"/>
          </p:cNvSpPr>
          <p:nvPr>
            <p:ph type="title"/>
          </p:nvPr>
        </p:nvSpPr>
        <p:spPr>
          <a:xfrm>
            <a:off x="628650" y="525763"/>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Écart entre discours et réalité</a:t>
            </a:r>
          </a:p>
        </p:txBody>
      </p:sp>
      <p:pic>
        <p:nvPicPr>
          <p:cNvPr id="293" name="Google Shape;293;p5" descr="A graph of blue and green squares with white text&#10;&#10;Description automatically generated"/>
          <p:cNvPicPr preferRelativeResize="0"/>
          <p:nvPr/>
        </p:nvPicPr>
        <p:blipFill rotWithShape="1">
          <a:blip r:embed="rId3">
            <a:alphaModFix/>
          </a:blip>
          <a:srcRect/>
          <a:stretch/>
        </p:blipFill>
        <p:spPr>
          <a:xfrm>
            <a:off x="613361" y="1109580"/>
            <a:ext cx="3020175" cy="1958473"/>
          </a:xfrm>
          <a:prstGeom prst="rect">
            <a:avLst/>
          </a:prstGeom>
          <a:noFill/>
          <a:ln>
            <a:noFill/>
          </a:ln>
        </p:spPr>
      </p:pic>
      <p:pic>
        <p:nvPicPr>
          <p:cNvPr id="294" name="Google Shape;294;p5" descr="A diagram of a circle with text&#10;&#10;Description automatically generated"/>
          <p:cNvPicPr preferRelativeResize="0"/>
          <p:nvPr/>
        </p:nvPicPr>
        <p:blipFill rotWithShape="1">
          <a:blip r:embed="rId4">
            <a:alphaModFix/>
          </a:blip>
          <a:srcRect/>
          <a:stretch/>
        </p:blipFill>
        <p:spPr>
          <a:xfrm>
            <a:off x="1428083" y="3147860"/>
            <a:ext cx="2819064" cy="1919585"/>
          </a:xfrm>
          <a:prstGeom prst="rect">
            <a:avLst/>
          </a:prstGeom>
          <a:noFill/>
          <a:ln>
            <a:noFill/>
          </a:ln>
        </p:spPr>
      </p:pic>
      <p:sp>
        <p:nvSpPr>
          <p:cNvPr id="295" name="Google Shape;295;p5"/>
          <p:cNvSpPr/>
          <p:nvPr/>
        </p:nvSpPr>
        <p:spPr>
          <a:xfrm>
            <a:off x="4247147" y="1109581"/>
            <a:ext cx="1913021" cy="1462170"/>
          </a:xfrm>
          <a:prstGeom prst="wedgeRectCallout">
            <a:avLst>
              <a:gd name="adj1" fmla="val -20833"/>
              <a:gd name="adj2" fmla="val 625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300" b="0" i="0" u="none" strike="noStrike" cap="none" dirty="0">
                <a:solidFill>
                  <a:schemeClr val="lt1"/>
                </a:solidFill>
                <a:latin typeface="Open Sans"/>
                <a:ea typeface="Open Sans"/>
                <a:cs typeface="Open Sans"/>
                <a:sym typeface="Open Sans"/>
              </a:rPr>
              <a:t>« Nous n’avons pas assez de temps pour dialoguer avec la communauté – des gens sont en train de mourir ! »</a:t>
            </a:r>
            <a:endParaRPr lang="fr-FR" sz="1300" dirty="0"/>
          </a:p>
        </p:txBody>
      </p:sp>
      <p:sp>
        <p:nvSpPr>
          <p:cNvPr id="296" name="Google Shape;296;p5"/>
          <p:cNvSpPr/>
          <p:nvPr/>
        </p:nvSpPr>
        <p:spPr>
          <a:xfrm>
            <a:off x="6324936" y="1582822"/>
            <a:ext cx="2819064" cy="1485231"/>
          </a:xfrm>
          <a:prstGeom prst="wedgeEllipseCallout">
            <a:avLst>
              <a:gd name="adj1" fmla="val -20833"/>
              <a:gd name="adj2" fmla="val 625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300" dirty="0">
                <a:solidFill>
                  <a:schemeClr val="lt1"/>
                </a:solidFill>
                <a:latin typeface="Open Sans"/>
                <a:ea typeface="Open Sans"/>
                <a:cs typeface="Open Sans"/>
                <a:sym typeface="Open Sans"/>
              </a:rPr>
              <a:t>« </a:t>
            </a:r>
            <a:r>
              <a:rPr lang="fr-FR" sz="1300" b="0" i="0" u="none" strike="noStrike" cap="none" dirty="0">
                <a:solidFill>
                  <a:schemeClr val="lt1"/>
                </a:solidFill>
                <a:latin typeface="Open Sans"/>
                <a:ea typeface="Open Sans"/>
                <a:cs typeface="Open Sans"/>
                <a:sym typeface="Open Sans"/>
              </a:rPr>
              <a:t>Nous ne pouvons plus modifier le plan d’intervention car il a déjà été approuvé par les donateurs</a:t>
            </a:r>
            <a:r>
              <a:rPr lang="fr-FR" sz="1300" dirty="0">
                <a:solidFill>
                  <a:schemeClr val="lt1"/>
                </a:solidFill>
                <a:latin typeface="Open Sans"/>
                <a:ea typeface="Open Sans"/>
                <a:cs typeface="Open Sans"/>
                <a:sym typeface="Open Sans"/>
              </a:rPr>
              <a:t>. »</a:t>
            </a:r>
            <a:endParaRPr lang="fr-FR" sz="1300" dirty="0"/>
          </a:p>
        </p:txBody>
      </p:sp>
      <p:sp>
        <p:nvSpPr>
          <p:cNvPr id="297" name="Google Shape;297;p5"/>
          <p:cNvSpPr/>
          <p:nvPr/>
        </p:nvSpPr>
        <p:spPr>
          <a:xfrm>
            <a:off x="4572000" y="3090995"/>
            <a:ext cx="1858211" cy="1023736"/>
          </a:xfrm>
          <a:prstGeom prst="wedgeRoundRectCallout">
            <a:avLst>
              <a:gd name="adj1" fmla="val -20833"/>
              <a:gd name="adj2" fmla="val 62500"/>
              <a:gd name="adj3" fmla="val 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300" dirty="0">
                <a:solidFill>
                  <a:schemeClr val="lt1"/>
                </a:solidFill>
                <a:latin typeface="Open Sans"/>
                <a:ea typeface="Open Sans"/>
                <a:cs typeface="Open Sans"/>
                <a:sym typeface="Open Sans"/>
              </a:rPr>
              <a:t>« Nous connaissons assez bien cette communauté depuis les précédentes épidémies. »</a:t>
            </a:r>
            <a:endParaRPr sz="1300" dirty="0">
              <a:solidFill>
                <a:schemeClr val="lt1"/>
              </a:solidFill>
              <a:latin typeface="Open Sans"/>
              <a:ea typeface="Open Sans"/>
              <a:cs typeface="Open Sans"/>
            </a:endParaRPr>
          </a:p>
        </p:txBody>
      </p:sp>
      <p:sp>
        <p:nvSpPr>
          <p:cNvPr id="298" name="Google Shape;298;p5"/>
          <p:cNvSpPr/>
          <p:nvPr/>
        </p:nvSpPr>
        <p:spPr>
          <a:xfrm>
            <a:off x="7009061" y="3396093"/>
            <a:ext cx="1858211" cy="1164938"/>
          </a:xfrm>
          <a:prstGeom prst="wedgeRoundRectCallout">
            <a:avLst>
              <a:gd name="adj1" fmla="val -20833"/>
              <a:gd name="adj2" fmla="val 62500"/>
              <a:gd name="adj3" fmla="val 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300" dirty="0">
                <a:solidFill>
                  <a:schemeClr val="lt1"/>
                </a:solidFill>
                <a:latin typeface="Open Sans"/>
                <a:ea typeface="Open Sans"/>
                <a:cs typeface="Open Sans"/>
                <a:sym typeface="Open Sans"/>
              </a:rPr>
              <a:t>« En tant que spécialistes de la santé, nous sommes les mieux placés pour savoir ce qu’il faut faire. »</a:t>
            </a:r>
            <a:endParaRPr lang="fr-F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03"/>
        <p:cNvGrpSpPr/>
        <p:nvPr/>
      </p:nvGrpSpPr>
      <p:grpSpPr>
        <a:xfrm>
          <a:off x="0" y="0"/>
          <a:ext cx="0" cy="0"/>
          <a:chOff x="0" y="0"/>
          <a:chExt cx="0" cy="0"/>
        </a:xfrm>
      </p:grpSpPr>
      <p:sp>
        <p:nvSpPr>
          <p:cNvPr id="304" name="Google Shape;304;p6"/>
          <p:cNvSpPr txBox="1">
            <a:spLocks noGrp="1"/>
          </p:cNvSpPr>
          <p:nvPr>
            <p:ph type="title"/>
          </p:nvPr>
        </p:nvSpPr>
        <p:spPr>
          <a:xfrm>
            <a:off x="582122" y="525763"/>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La RCCE en tant qu’approche intégrée</a:t>
            </a:r>
          </a:p>
        </p:txBody>
      </p:sp>
      <p:sp>
        <p:nvSpPr>
          <p:cNvPr id="305" name="Google Shape;305;p6"/>
          <p:cNvSpPr/>
          <p:nvPr/>
        </p:nvSpPr>
        <p:spPr>
          <a:xfrm>
            <a:off x="398377" y="1106685"/>
            <a:ext cx="1971843" cy="735971"/>
          </a:xfrm>
          <a:prstGeom prst="roundRect">
            <a:avLst>
              <a:gd name="adj" fmla="val 16667"/>
            </a:avLst>
          </a:prstGeom>
          <a:solidFill>
            <a:srgbClr val="C2E0E5"/>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900" b="0" i="0" u="none" strike="noStrike" cap="none" dirty="0">
                <a:solidFill>
                  <a:schemeClr val="dk1"/>
                </a:solidFill>
                <a:latin typeface="Open Sans"/>
                <a:ea typeface="Open Sans"/>
                <a:cs typeface="Open Sans"/>
                <a:sym typeface="Open Sans"/>
              </a:rPr>
              <a:t>Surveillance</a:t>
            </a:r>
            <a:endParaRPr lang="fr-FR" sz="1900" dirty="0"/>
          </a:p>
        </p:txBody>
      </p:sp>
      <p:sp>
        <p:nvSpPr>
          <p:cNvPr id="306" name="Google Shape;306;p6"/>
          <p:cNvSpPr/>
          <p:nvPr/>
        </p:nvSpPr>
        <p:spPr>
          <a:xfrm>
            <a:off x="398378" y="2092020"/>
            <a:ext cx="1971842" cy="735970"/>
          </a:xfrm>
          <a:prstGeom prst="roundRect">
            <a:avLst>
              <a:gd name="adj" fmla="val 16667"/>
            </a:avLst>
          </a:prstGeom>
          <a:solidFill>
            <a:srgbClr val="C2E0E5"/>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900" b="0" i="0" u="none" strike="noStrike" cap="none" dirty="0">
                <a:solidFill>
                  <a:schemeClr val="dk1"/>
                </a:solidFill>
                <a:latin typeface="Open Sans"/>
                <a:ea typeface="Open Sans"/>
                <a:cs typeface="Open Sans"/>
                <a:sym typeface="Open Sans"/>
              </a:rPr>
              <a:t>Prise en charge</a:t>
            </a:r>
            <a:endParaRPr lang="fr-FR" sz="1900" dirty="0"/>
          </a:p>
        </p:txBody>
      </p:sp>
      <p:sp>
        <p:nvSpPr>
          <p:cNvPr id="307" name="Google Shape;307;p6"/>
          <p:cNvSpPr/>
          <p:nvPr/>
        </p:nvSpPr>
        <p:spPr>
          <a:xfrm>
            <a:off x="398378" y="3074788"/>
            <a:ext cx="1971842" cy="735970"/>
          </a:xfrm>
          <a:prstGeom prst="roundRect">
            <a:avLst>
              <a:gd name="adj" fmla="val 16667"/>
            </a:avLst>
          </a:prstGeom>
          <a:solidFill>
            <a:srgbClr val="C2E0E5"/>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700" dirty="0">
                <a:solidFill>
                  <a:schemeClr val="dk1"/>
                </a:solidFill>
                <a:latin typeface="Open Sans"/>
                <a:ea typeface="Open Sans"/>
                <a:cs typeface="Open Sans"/>
                <a:sym typeface="Open Sans"/>
              </a:rPr>
              <a:t>Prévention et contrôle des infections (PCI)</a:t>
            </a:r>
            <a:endParaRPr lang="fr-FR" sz="1700" dirty="0"/>
          </a:p>
        </p:txBody>
      </p:sp>
      <p:sp>
        <p:nvSpPr>
          <p:cNvPr id="308" name="Google Shape;308;p6"/>
          <p:cNvSpPr/>
          <p:nvPr/>
        </p:nvSpPr>
        <p:spPr>
          <a:xfrm>
            <a:off x="398378" y="4057556"/>
            <a:ext cx="1971842" cy="735971"/>
          </a:xfrm>
          <a:prstGeom prst="roundRect">
            <a:avLst>
              <a:gd name="adj" fmla="val 16667"/>
            </a:avLst>
          </a:prstGeom>
          <a:solidFill>
            <a:srgbClr val="C2E0E5"/>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900" b="0" i="0" u="none" strike="noStrike" cap="none" dirty="0">
                <a:solidFill>
                  <a:schemeClr val="dk1"/>
                </a:solidFill>
                <a:latin typeface="Open Sans"/>
                <a:ea typeface="Open Sans"/>
                <a:cs typeface="Open Sans"/>
                <a:sym typeface="Open Sans"/>
              </a:rPr>
              <a:t>Points d’entrée</a:t>
            </a:r>
            <a:endParaRPr lang="fr-FR" sz="1900" dirty="0"/>
          </a:p>
        </p:txBody>
      </p:sp>
      <p:sp>
        <p:nvSpPr>
          <p:cNvPr id="309" name="Google Shape;309;p6"/>
          <p:cNvSpPr txBox="1"/>
          <p:nvPr/>
        </p:nvSpPr>
        <p:spPr>
          <a:xfrm>
            <a:off x="2311703" y="1041088"/>
            <a:ext cx="6773700" cy="1015622"/>
          </a:xfrm>
          <a:prstGeom prst="rect">
            <a:avLst/>
          </a:prstGeom>
          <a:noFill/>
          <a:ln>
            <a:noFill/>
          </a:ln>
        </p:spPr>
        <p:txBody>
          <a:bodyPr spcFirstLastPara="1" wrap="square" lIns="91425" tIns="45700" rIns="91425" bIns="45700" anchor="t" anchorCtr="0">
            <a:spAutoFit/>
          </a:bodyPr>
          <a:lstStyle/>
          <a:p>
            <a:pPr marL="285750" marR="0" lvl="0" indent="-292100" algn="l" rtl="0">
              <a:lnSpc>
                <a:spcPct val="100000"/>
              </a:lnSpc>
              <a:spcBef>
                <a:spcPts val="0"/>
              </a:spcBef>
              <a:spcAft>
                <a:spcPts val="0"/>
              </a:spcAft>
              <a:buClr>
                <a:srgbClr val="000000"/>
              </a:buClr>
              <a:buSzPts val="1700"/>
              <a:buFont typeface="Arial"/>
              <a:buChar char="•"/>
            </a:pPr>
            <a:r>
              <a:rPr lang="fr-FR" sz="1500" b="0" i="0" u="none" strike="noStrike" cap="none" dirty="0">
                <a:solidFill>
                  <a:srgbClr val="000000"/>
                </a:solidFill>
                <a:latin typeface="Open Sans"/>
                <a:ea typeface="Open Sans"/>
                <a:cs typeface="Open Sans"/>
                <a:sym typeface="Open Sans"/>
              </a:rPr>
              <a:t>Participation de la communauté à la recherche des contacts</a:t>
            </a:r>
            <a:endParaRPr lang="fr-FR" sz="1500" dirty="0"/>
          </a:p>
          <a:p>
            <a:pPr marL="285750" marR="0" lvl="0" indent="-292100" algn="l" rtl="0">
              <a:lnSpc>
                <a:spcPct val="100000"/>
              </a:lnSpc>
              <a:spcBef>
                <a:spcPts val="0"/>
              </a:spcBef>
              <a:spcAft>
                <a:spcPts val="0"/>
              </a:spcAft>
              <a:buClr>
                <a:srgbClr val="000000"/>
              </a:buClr>
              <a:buSzPts val="1700"/>
              <a:buFont typeface="Arial"/>
              <a:buChar char="•"/>
            </a:pPr>
            <a:r>
              <a:rPr lang="fr-FR" sz="1500" dirty="0">
                <a:latin typeface="Open Sans"/>
                <a:ea typeface="Open Sans"/>
                <a:cs typeface="Open Sans"/>
                <a:sym typeface="Open Sans"/>
              </a:rPr>
              <a:t>Obtention</a:t>
            </a:r>
            <a:r>
              <a:rPr lang="fr-FR" sz="1500" b="0" i="0" u="none" strike="noStrike" cap="none" dirty="0">
                <a:solidFill>
                  <a:srgbClr val="000000"/>
                </a:solidFill>
                <a:latin typeface="Open Sans"/>
                <a:ea typeface="Open Sans"/>
                <a:cs typeface="Open Sans"/>
                <a:sym typeface="Open Sans"/>
              </a:rPr>
              <a:t> rapide de connaissances communautaires sur les modèles de transmission et les points chauds</a:t>
            </a:r>
            <a:endParaRPr lang="fr-FR" sz="1500" dirty="0"/>
          </a:p>
          <a:p>
            <a:pPr marL="285750" marR="0" lvl="0" indent="-292100" algn="l" rtl="0">
              <a:lnSpc>
                <a:spcPct val="100000"/>
              </a:lnSpc>
              <a:spcBef>
                <a:spcPts val="0"/>
              </a:spcBef>
              <a:spcAft>
                <a:spcPts val="0"/>
              </a:spcAft>
              <a:buClr>
                <a:srgbClr val="000000"/>
              </a:buClr>
              <a:buSzPts val="1700"/>
              <a:buFont typeface="Arial"/>
              <a:buChar char="•"/>
            </a:pPr>
            <a:r>
              <a:rPr lang="fr-FR" sz="1500" b="0" i="0" u="none" strike="noStrike" cap="none" dirty="0">
                <a:solidFill>
                  <a:srgbClr val="000000"/>
                </a:solidFill>
                <a:latin typeface="Open Sans"/>
                <a:ea typeface="Open Sans"/>
                <a:cs typeface="Open Sans"/>
                <a:sym typeface="Open Sans"/>
              </a:rPr>
              <a:t>Surveillance efficace</a:t>
            </a:r>
            <a:r>
              <a:rPr lang="fr-FR" sz="1500" dirty="0">
                <a:latin typeface="Open Sans"/>
                <a:ea typeface="Open Sans"/>
                <a:cs typeface="Open Sans"/>
                <a:sym typeface="Open Sans"/>
              </a:rPr>
              <a:t> au niveau de la communauté</a:t>
            </a:r>
            <a:endParaRPr lang="fr-FR" sz="1500" dirty="0"/>
          </a:p>
        </p:txBody>
      </p:sp>
      <p:sp>
        <p:nvSpPr>
          <p:cNvPr id="310" name="Google Shape;310;p6"/>
          <p:cNvSpPr txBox="1"/>
          <p:nvPr/>
        </p:nvSpPr>
        <p:spPr>
          <a:xfrm>
            <a:off x="2325194" y="1994667"/>
            <a:ext cx="6818806" cy="1015622"/>
          </a:xfrm>
          <a:prstGeom prst="rect">
            <a:avLst/>
          </a:prstGeom>
          <a:noFill/>
          <a:ln>
            <a:noFill/>
          </a:ln>
        </p:spPr>
        <p:txBody>
          <a:bodyPr spcFirstLastPara="1" wrap="square" lIns="91425" tIns="45700" rIns="91425" bIns="45700" anchor="t" anchorCtr="0">
            <a:spAutoFit/>
          </a:bodyPr>
          <a:lstStyle/>
          <a:p>
            <a:pPr marL="285750" marR="0" lvl="0" indent="-298450" algn="l" rtl="0">
              <a:lnSpc>
                <a:spcPct val="100000"/>
              </a:lnSpc>
              <a:spcBef>
                <a:spcPts val="0"/>
              </a:spcBef>
              <a:spcAft>
                <a:spcPts val="0"/>
              </a:spcAft>
              <a:buClr>
                <a:srgbClr val="000000"/>
              </a:buClr>
              <a:buSzPts val="1800"/>
              <a:buFont typeface="Arial"/>
              <a:buChar char="•"/>
            </a:pPr>
            <a:r>
              <a:rPr lang="fr-FR" sz="1500" b="0" i="0" u="none" strike="noStrike" cap="none" dirty="0">
                <a:solidFill>
                  <a:srgbClr val="000000"/>
                </a:solidFill>
                <a:latin typeface="Open Sans"/>
                <a:ea typeface="Open Sans"/>
                <a:cs typeface="Open Sans"/>
                <a:sym typeface="Open Sans"/>
              </a:rPr>
              <a:t>Garantir la participation aux inhumations dans le respect des coutumes locales</a:t>
            </a:r>
            <a:endParaRPr lang="fr-FR" sz="1500" dirty="0"/>
          </a:p>
          <a:p>
            <a:pPr marL="285750" marR="0" lvl="0" indent="-298450" algn="l" rtl="0">
              <a:lnSpc>
                <a:spcPct val="100000"/>
              </a:lnSpc>
              <a:spcBef>
                <a:spcPts val="0"/>
              </a:spcBef>
              <a:spcAft>
                <a:spcPts val="0"/>
              </a:spcAft>
              <a:buClr>
                <a:srgbClr val="000000"/>
              </a:buClr>
              <a:buSzPts val="1800"/>
              <a:buFont typeface="Arial"/>
              <a:buChar char="•"/>
            </a:pPr>
            <a:r>
              <a:rPr lang="fr-FR" sz="1500" b="0" i="0" u="none" strike="noStrike" cap="none" dirty="0">
                <a:solidFill>
                  <a:srgbClr val="000000"/>
                </a:solidFill>
                <a:latin typeface="Open Sans"/>
                <a:ea typeface="Open Sans"/>
                <a:cs typeface="Open Sans"/>
                <a:sym typeface="Open Sans"/>
              </a:rPr>
              <a:t>Apporter des connaissances sur les soins prodigués aux patients et les points de vue des soignants</a:t>
            </a:r>
            <a:endParaRPr lang="fr-FR" sz="1500" dirty="0"/>
          </a:p>
        </p:txBody>
      </p:sp>
      <p:sp>
        <p:nvSpPr>
          <p:cNvPr id="311" name="Google Shape;311;p6"/>
          <p:cNvSpPr txBox="1"/>
          <p:nvPr/>
        </p:nvSpPr>
        <p:spPr>
          <a:xfrm>
            <a:off x="2313125" y="3004349"/>
            <a:ext cx="6936000" cy="1015622"/>
          </a:xfrm>
          <a:prstGeom prst="rect">
            <a:avLst/>
          </a:prstGeom>
          <a:noFill/>
          <a:ln>
            <a:noFill/>
          </a:ln>
        </p:spPr>
        <p:txBody>
          <a:bodyPr spcFirstLastPara="1" wrap="square" lIns="91425" tIns="45700" rIns="91425" bIns="45700" anchor="t" anchorCtr="0">
            <a:spAutoFit/>
          </a:bodyPr>
          <a:lstStyle/>
          <a:p>
            <a:pPr marL="285750" marR="0" lvl="0" indent="-298450" algn="l" rtl="0">
              <a:lnSpc>
                <a:spcPct val="100000"/>
              </a:lnSpc>
              <a:spcBef>
                <a:spcPts val="0"/>
              </a:spcBef>
              <a:spcAft>
                <a:spcPts val="0"/>
              </a:spcAft>
              <a:buClr>
                <a:srgbClr val="000000"/>
              </a:buClr>
              <a:buSzPts val="1800"/>
              <a:buFont typeface="Arial"/>
              <a:buChar char="•"/>
            </a:pPr>
            <a:r>
              <a:rPr lang="fr-FR" sz="1500" b="0" i="0" u="none" strike="noStrike" cap="none" dirty="0">
                <a:solidFill>
                  <a:srgbClr val="000000"/>
                </a:solidFill>
                <a:latin typeface="Open Sans"/>
                <a:ea typeface="Open Sans"/>
                <a:cs typeface="Open Sans"/>
                <a:sym typeface="Open Sans"/>
              </a:rPr>
              <a:t>Informations sur les risques de transmission locaux et des solutions </a:t>
            </a:r>
            <a:r>
              <a:rPr lang="fr-FR" sz="1500" dirty="0">
                <a:latin typeface="Open Sans"/>
                <a:ea typeface="Open Sans"/>
                <a:cs typeface="Open Sans"/>
                <a:sym typeface="Open Sans"/>
              </a:rPr>
              <a:t>pilotées</a:t>
            </a:r>
            <a:r>
              <a:rPr lang="fr-FR" sz="1500" b="0" i="0" u="none" strike="noStrike" cap="none" dirty="0">
                <a:solidFill>
                  <a:srgbClr val="000000"/>
                </a:solidFill>
                <a:latin typeface="Open Sans"/>
                <a:ea typeface="Open Sans"/>
                <a:cs typeface="Open Sans"/>
                <a:sym typeface="Open Sans"/>
              </a:rPr>
              <a:t> localement</a:t>
            </a:r>
          </a:p>
          <a:p>
            <a:pPr marL="285750" marR="0" lvl="0" indent="-298450" algn="l" rtl="0">
              <a:lnSpc>
                <a:spcPct val="100000"/>
              </a:lnSpc>
              <a:spcBef>
                <a:spcPts val="0"/>
              </a:spcBef>
              <a:spcAft>
                <a:spcPts val="0"/>
              </a:spcAft>
              <a:buClr>
                <a:srgbClr val="000000"/>
              </a:buClr>
              <a:buSzPts val="1800"/>
              <a:buFont typeface="Arial"/>
              <a:buChar char="•"/>
            </a:pPr>
            <a:r>
              <a:rPr lang="fr-FR" sz="1500" b="0" i="0" u="none" strike="noStrike" cap="none" dirty="0">
                <a:solidFill>
                  <a:srgbClr val="000000"/>
                </a:solidFill>
                <a:latin typeface="Open Sans"/>
                <a:ea typeface="Open Sans"/>
                <a:cs typeface="Open Sans"/>
                <a:sym typeface="Open Sans"/>
              </a:rPr>
              <a:t>Dialogue avec les guérisseurs, accoucheuses</a:t>
            </a:r>
            <a:r>
              <a:rPr lang="fr-FR" sz="1500" dirty="0">
                <a:latin typeface="Open Sans"/>
                <a:ea typeface="Open Sans"/>
                <a:cs typeface="Open Sans"/>
                <a:sym typeface="Open Sans"/>
              </a:rPr>
              <a:t> et agents de santé locaux</a:t>
            </a:r>
            <a:endParaRPr lang="fr-FR" sz="1500" dirty="0"/>
          </a:p>
          <a:p>
            <a:pPr marL="285750" marR="0" lvl="0" indent="-298450" algn="l" rtl="0">
              <a:lnSpc>
                <a:spcPct val="100000"/>
              </a:lnSpc>
              <a:spcBef>
                <a:spcPts val="0"/>
              </a:spcBef>
              <a:spcAft>
                <a:spcPts val="0"/>
              </a:spcAft>
              <a:buClr>
                <a:srgbClr val="000000"/>
              </a:buClr>
              <a:buSzPts val="1800"/>
              <a:buFont typeface="Arial"/>
              <a:buChar char="•"/>
            </a:pPr>
            <a:r>
              <a:rPr lang="fr-FR" sz="1500" b="0" i="0" u="none" strike="noStrike" cap="none" dirty="0">
                <a:solidFill>
                  <a:srgbClr val="000000"/>
                </a:solidFill>
                <a:latin typeface="Open Sans"/>
                <a:ea typeface="Open Sans"/>
                <a:cs typeface="Open Sans"/>
                <a:sym typeface="Open Sans"/>
              </a:rPr>
              <a:t>Campagnes de vaccination axées sur la communauté</a:t>
            </a:r>
            <a:endParaRPr lang="fr-FR" sz="1500" dirty="0"/>
          </a:p>
        </p:txBody>
      </p:sp>
      <p:sp>
        <p:nvSpPr>
          <p:cNvPr id="312" name="Google Shape;312;p6"/>
          <p:cNvSpPr txBox="1"/>
          <p:nvPr/>
        </p:nvSpPr>
        <p:spPr>
          <a:xfrm>
            <a:off x="2313125" y="3957928"/>
            <a:ext cx="6749700" cy="1246455"/>
          </a:xfrm>
          <a:prstGeom prst="rect">
            <a:avLst/>
          </a:prstGeom>
          <a:noFill/>
          <a:ln>
            <a:noFill/>
          </a:ln>
        </p:spPr>
        <p:txBody>
          <a:bodyPr spcFirstLastPara="1" wrap="square" lIns="91425" tIns="45700" rIns="91425" bIns="45700" anchor="t" anchorCtr="0">
            <a:spAutoFit/>
          </a:bodyPr>
          <a:lstStyle/>
          <a:p>
            <a:pPr marL="285750" lvl="0" indent="-292100">
              <a:buSzPts val="1700"/>
              <a:buFont typeface="Arial"/>
              <a:buChar char="•"/>
            </a:pPr>
            <a:r>
              <a:rPr lang="fr-FR" sz="1500" dirty="0">
                <a:latin typeface="Open Sans"/>
                <a:ea typeface="Open Sans"/>
                <a:cs typeface="Open Sans"/>
              </a:rPr>
              <a:t>Soutenir les canaux de communication bidirectionnels efficaces </a:t>
            </a:r>
            <a:r>
              <a:rPr lang="fr-FR" sz="1500" b="0" i="0" u="none" strike="noStrike" cap="none" dirty="0">
                <a:solidFill>
                  <a:srgbClr val="000000"/>
                </a:solidFill>
                <a:latin typeface="Open Sans"/>
                <a:ea typeface="Open Sans"/>
                <a:cs typeface="Open Sans"/>
                <a:sym typeface="Open Sans"/>
              </a:rPr>
              <a:t>dans les langues parlées par les personnes qui traversent les frontières</a:t>
            </a:r>
          </a:p>
          <a:p>
            <a:pPr marL="285750" marR="0" lvl="0" indent="-292100" algn="l" rtl="0">
              <a:lnSpc>
                <a:spcPct val="100000"/>
              </a:lnSpc>
              <a:spcBef>
                <a:spcPts val="0"/>
              </a:spcBef>
              <a:spcAft>
                <a:spcPts val="0"/>
              </a:spcAft>
              <a:buClr>
                <a:srgbClr val="000000"/>
              </a:buClr>
              <a:buSzPts val="1700"/>
              <a:buFont typeface="Arial"/>
              <a:buChar char="•"/>
            </a:pPr>
            <a:r>
              <a:rPr lang="fr-FR" sz="1500" b="0" i="0" u="none" strike="noStrike" cap="none" dirty="0">
                <a:solidFill>
                  <a:srgbClr val="000000"/>
                </a:solidFill>
                <a:latin typeface="Open Sans"/>
                <a:ea typeface="Open Sans"/>
                <a:cs typeface="Open Sans"/>
                <a:sym typeface="Open Sans"/>
              </a:rPr>
              <a:t>Cartographier les réseaux communautaires locaux pour engager un dialogue sur des déplacements et des migrations</a:t>
            </a:r>
          </a:p>
          <a:p>
            <a:pPr marR="0" lvl="0" algn="l" rtl="0">
              <a:lnSpc>
                <a:spcPct val="100000"/>
              </a:lnSpc>
              <a:spcBef>
                <a:spcPts val="0"/>
              </a:spcBef>
              <a:spcAft>
                <a:spcPts val="0"/>
              </a:spcAft>
              <a:buClr>
                <a:srgbClr val="000000"/>
              </a:buClr>
              <a:buSzPts val="1700"/>
            </a:pPr>
            <a:r>
              <a:rPr lang="fr-FR" sz="1500" dirty="0">
                <a:latin typeface="Open Sans"/>
                <a:ea typeface="Open Sans"/>
                <a:cs typeface="Open Sans"/>
                <a:sym typeface="Open Sans"/>
              </a:rPr>
              <a:t>     </a:t>
            </a:r>
            <a:r>
              <a:rPr lang="fr-FR" sz="1500" b="0" i="0" u="none" strike="noStrike" cap="none" dirty="0">
                <a:solidFill>
                  <a:srgbClr val="000000"/>
                </a:solidFill>
                <a:latin typeface="Open Sans"/>
                <a:ea typeface="Open Sans"/>
                <a:cs typeface="Open Sans"/>
                <a:sym typeface="Open Sans"/>
              </a:rPr>
              <a:t> sans danger</a:t>
            </a:r>
            <a:endParaRPr lang="fr-FR"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17"/>
        <p:cNvGrpSpPr/>
        <p:nvPr/>
      </p:nvGrpSpPr>
      <p:grpSpPr>
        <a:xfrm>
          <a:off x="0" y="0"/>
          <a:ext cx="0" cy="0"/>
          <a:chOff x="0" y="0"/>
          <a:chExt cx="0" cy="0"/>
        </a:xfrm>
      </p:grpSpPr>
      <p:sp>
        <p:nvSpPr>
          <p:cNvPr id="318" name="Google Shape;318;p7"/>
          <p:cNvSpPr txBox="1">
            <a:spLocks noGrp="1"/>
          </p:cNvSpPr>
          <p:nvPr>
            <p:ph type="title"/>
          </p:nvPr>
        </p:nvSpPr>
        <p:spPr>
          <a:xfrm>
            <a:off x="628650" y="525763"/>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Mise en œuvre des EQR </a:t>
            </a:r>
          </a:p>
        </p:txBody>
      </p:sp>
      <p:sp>
        <p:nvSpPr>
          <p:cNvPr id="319" name="Google Shape;319;p7"/>
          <p:cNvSpPr txBox="1"/>
          <p:nvPr/>
        </p:nvSpPr>
        <p:spPr>
          <a:xfrm>
            <a:off x="537673" y="950563"/>
            <a:ext cx="5794800" cy="43809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28332"/>
              </a:lnSpc>
              <a:spcBef>
                <a:spcPts val="750"/>
              </a:spcBef>
              <a:spcAft>
                <a:spcPts val="0"/>
              </a:spcAft>
              <a:buClr>
                <a:srgbClr val="204669"/>
              </a:buClr>
              <a:buSzPct val="62880"/>
              <a:buFont typeface="Arial"/>
              <a:buNone/>
            </a:pPr>
            <a:r>
              <a:rPr lang="fr-FR" sz="2245" b="1" i="0" u="none" strike="noStrike" cap="none" dirty="0">
                <a:solidFill>
                  <a:srgbClr val="980000"/>
                </a:solidFill>
                <a:latin typeface="Open Sans"/>
                <a:ea typeface="Open Sans"/>
                <a:cs typeface="Open Sans"/>
                <a:sym typeface="Open Sans"/>
              </a:rPr>
              <a:t>Évaluations qualitatives rapides pour le choléra au Zimbabwe</a:t>
            </a:r>
            <a:endParaRPr lang="fr-FR" sz="2245" b="0" i="0" u="none" strike="noStrike" cap="none" dirty="0">
              <a:solidFill>
                <a:srgbClr val="980000"/>
              </a:solidFill>
              <a:latin typeface="Open Sans"/>
              <a:ea typeface="Open Sans"/>
              <a:cs typeface="Open Sans"/>
              <a:sym typeface="Open Sans"/>
            </a:endParaRPr>
          </a:p>
          <a:p>
            <a:pPr lvl="0">
              <a:lnSpc>
                <a:spcPct val="120000"/>
              </a:lnSpc>
              <a:spcBef>
                <a:spcPts val="750"/>
              </a:spcBef>
            </a:pPr>
            <a:r>
              <a:rPr lang="fr-FR" sz="1964" i="0" u="none" strike="noStrike" cap="none" dirty="0">
                <a:solidFill>
                  <a:schemeClr val="dk1"/>
                </a:solidFill>
                <a:latin typeface="Open Sans Medium"/>
                <a:ea typeface="Open Sans Medium"/>
                <a:cs typeface="Open Sans Medium"/>
                <a:sym typeface="Open Sans Medium"/>
              </a:rPr>
              <a:t>Série</a:t>
            </a:r>
            <a:r>
              <a:rPr lang="fr-FR" sz="1964" dirty="0">
                <a:solidFill>
                  <a:schemeClr val="dk1"/>
                </a:solidFill>
                <a:latin typeface="Open Sans Medium"/>
                <a:ea typeface="Open Sans Medium"/>
                <a:cs typeface="Open Sans Medium"/>
                <a:sym typeface="Open Sans Medium"/>
              </a:rPr>
              <a:t> d’activités rapides </a:t>
            </a:r>
            <a:r>
              <a:rPr lang="fr-FR" sz="1964" i="0" u="none" strike="noStrike" cap="none" dirty="0">
                <a:solidFill>
                  <a:schemeClr val="dk1"/>
                </a:solidFill>
                <a:latin typeface="Open Sans Medium"/>
                <a:ea typeface="Open Sans Medium"/>
                <a:cs typeface="Open Sans Medium"/>
                <a:sym typeface="Open Sans Medium"/>
              </a:rPr>
              <a:t>de collecte de données qualitatives, comprenant </a:t>
            </a:r>
            <a:r>
              <a:rPr lang="fr-FR" sz="1964" dirty="0">
                <a:solidFill>
                  <a:schemeClr val="dk1"/>
                </a:solidFill>
                <a:latin typeface="Open Sans Medium"/>
                <a:ea typeface="Open Sans Medium"/>
                <a:cs typeface="Open Sans Medium"/>
                <a:sym typeface="Open Sans Medium"/>
              </a:rPr>
              <a:t>l’observation, des discussions de groupe et des entretiens avec des indicateurs clés dans les zones de forte transmission.</a:t>
            </a:r>
            <a:r>
              <a:rPr lang="fr-FR" sz="1964" i="0" u="none" strike="noStrike" cap="none" dirty="0">
                <a:solidFill>
                  <a:schemeClr val="dk1"/>
                </a:solidFill>
                <a:latin typeface="Open Sans Medium"/>
                <a:ea typeface="Open Sans Medium"/>
                <a:cs typeface="Open Sans Medium"/>
                <a:sym typeface="Open Sans Medium"/>
              </a:rPr>
              <a:t>  </a:t>
            </a:r>
          </a:p>
          <a:p>
            <a:pPr marL="457200" marR="0" lvl="0" indent="-362564" algn="l" rtl="0">
              <a:lnSpc>
                <a:spcPct val="120000"/>
              </a:lnSpc>
              <a:spcBef>
                <a:spcPts val="375"/>
              </a:spcBef>
              <a:spcAft>
                <a:spcPts val="0"/>
              </a:spcAft>
              <a:buClr>
                <a:srgbClr val="204669"/>
              </a:buClr>
              <a:buSzPct val="126352"/>
              <a:buFont typeface="Open Sans Medium"/>
              <a:buChar char="•"/>
            </a:pPr>
            <a:r>
              <a:rPr lang="fr-FR" sz="1964" i="0" u="none" strike="noStrike" cap="none" dirty="0">
                <a:solidFill>
                  <a:schemeClr val="dk1"/>
                </a:solidFill>
                <a:latin typeface="Open Sans Medium"/>
                <a:ea typeface="Open Sans Medium"/>
                <a:cs typeface="Open Sans Medium"/>
                <a:sym typeface="Open Sans Medium"/>
              </a:rPr>
              <a:t>Outils de collecte de données adaptés pour se concentrer sur les renseignements essentiels à chaque série, basés sur la </a:t>
            </a:r>
            <a:r>
              <a:rPr lang="fr-FR" sz="1964" i="0" u="none" strike="noStrike" cap="none" dirty="0">
                <a:solidFill>
                  <a:schemeClr val="dk1"/>
                </a:solidFill>
                <a:latin typeface="Open Sans Medium"/>
                <a:ea typeface="Open Sans Medium"/>
                <a:cs typeface="Open Sans Medium"/>
                <a:sym typeface="Open Sans Medium"/>
                <a:hlinkClick r:id="rId3"/>
              </a:rPr>
              <a:t>banque de questions sur le choléra</a:t>
            </a:r>
            <a:r>
              <a:rPr lang="fr-FR" sz="1964" i="0" u="none" strike="noStrike" cap="none" dirty="0">
                <a:solidFill>
                  <a:schemeClr val="dk1"/>
                </a:solidFill>
                <a:latin typeface="Open Sans Medium"/>
                <a:ea typeface="Open Sans Medium"/>
                <a:cs typeface="Open Sans Medium"/>
                <a:sym typeface="Open Sans Medium"/>
              </a:rPr>
              <a:t>.</a:t>
            </a:r>
          </a:p>
          <a:p>
            <a:pPr marL="457200" marR="0" lvl="0" indent="-362564" algn="l" rtl="0">
              <a:lnSpc>
                <a:spcPct val="120000"/>
              </a:lnSpc>
              <a:spcBef>
                <a:spcPts val="375"/>
              </a:spcBef>
              <a:spcAft>
                <a:spcPts val="0"/>
              </a:spcAft>
              <a:buClr>
                <a:srgbClr val="204669"/>
              </a:buClr>
              <a:buSzPct val="126352"/>
              <a:buFont typeface="Open Sans Medium"/>
              <a:buChar char="•"/>
            </a:pPr>
            <a:r>
              <a:rPr lang="fr-FR" sz="1964" i="0" u="none" strike="noStrike" cap="none" dirty="0">
                <a:solidFill>
                  <a:schemeClr val="dk1"/>
                </a:solidFill>
                <a:latin typeface="Open Sans Medium"/>
                <a:ea typeface="Open Sans Medium"/>
                <a:cs typeface="Open Sans Medium"/>
                <a:sym typeface="Open Sans Medium"/>
              </a:rPr>
              <a:t>Travail entamé au Malawi, perfectionné au Zimbabwe et aujourd’hui déployé en Zambie.</a:t>
            </a:r>
          </a:p>
          <a:p>
            <a:pPr marL="0" marR="0" lvl="0" indent="0" algn="l" rtl="0">
              <a:lnSpc>
                <a:spcPct val="120000"/>
              </a:lnSpc>
              <a:spcBef>
                <a:spcPts val="750"/>
              </a:spcBef>
              <a:spcAft>
                <a:spcPts val="0"/>
              </a:spcAft>
              <a:buNone/>
            </a:pPr>
            <a:r>
              <a:rPr lang="fr-FR" sz="1964" i="0" u="none" strike="noStrike" cap="none" dirty="0">
                <a:solidFill>
                  <a:schemeClr val="dk1"/>
                </a:solidFill>
                <a:latin typeface="Open Sans Medium"/>
                <a:ea typeface="Open Sans Medium"/>
                <a:cs typeface="Open Sans Medium"/>
                <a:sym typeface="Open Sans Medium"/>
              </a:rPr>
              <a:t>Données recueillies et analysées par plusieurs partenaires.</a:t>
            </a:r>
            <a:endParaRPr lang="fr-FR" sz="1764" dirty="0">
              <a:latin typeface="Open Sans Medium"/>
              <a:ea typeface="Open Sans Medium"/>
              <a:cs typeface="Open Sans Medium"/>
              <a:sym typeface="Open Sans Medium"/>
            </a:endParaRPr>
          </a:p>
          <a:p>
            <a:pPr marL="0" marR="0" lvl="0" indent="0" algn="l" rtl="0">
              <a:lnSpc>
                <a:spcPct val="120000"/>
              </a:lnSpc>
              <a:spcBef>
                <a:spcPts val="750"/>
              </a:spcBef>
              <a:spcAft>
                <a:spcPts val="0"/>
              </a:spcAft>
              <a:buNone/>
            </a:pPr>
            <a:r>
              <a:rPr lang="fr-FR" sz="1964" dirty="0">
                <a:solidFill>
                  <a:schemeClr val="dk1"/>
                </a:solidFill>
                <a:latin typeface="Open Sans Medium"/>
                <a:ea typeface="Open Sans Medium"/>
                <a:cs typeface="Open Sans Medium"/>
                <a:sym typeface="Open Sans Medium"/>
              </a:rPr>
              <a:t>Conclusions diffusées moyennant des supports d’information adaptés aux usagers et discutées avec les responsables de chaque pilier de l’intervention.</a:t>
            </a:r>
            <a:endParaRPr lang="fr-FR" sz="1964" i="0" u="none" strike="noStrike" cap="none" dirty="0">
              <a:solidFill>
                <a:schemeClr val="dk1"/>
              </a:solidFill>
              <a:latin typeface="Open Sans Medium"/>
              <a:ea typeface="Open Sans Medium"/>
              <a:cs typeface="Open Sans Medium"/>
              <a:sym typeface="Open Sans Medium"/>
            </a:endParaRPr>
          </a:p>
        </p:txBody>
      </p:sp>
      <p:pic>
        <p:nvPicPr>
          <p:cNvPr id="320" name="Google Shape;320;p7" descr="A person sitting on a chair looking at a piece of paper on a wall&#10;&#10;Description automatically generated"/>
          <p:cNvPicPr preferRelativeResize="0"/>
          <p:nvPr/>
        </p:nvPicPr>
        <p:blipFill rotWithShape="1">
          <a:blip r:embed="rId4">
            <a:alphaModFix/>
          </a:blip>
          <a:srcRect/>
          <a:stretch/>
        </p:blipFill>
        <p:spPr>
          <a:xfrm>
            <a:off x="6445016" y="2876108"/>
            <a:ext cx="2161311" cy="1607000"/>
          </a:xfrm>
          <a:prstGeom prst="rect">
            <a:avLst/>
          </a:prstGeom>
          <a:noFill/>
          <a:ln>
            <a:noFill/>
          </a:ln>
        </p:spPr>
      </p:pic>
      <p:sp>
        <p:nvSpPr>
          <p:cNvPr id="321" name="Google Shape;321;p7"/>
          <p:cNvSpPr txBox="1"/>
          <p:nvPr/>
        </p:nvSpPr>
        <p:spPr>
          <a:xfrm>
            <a:off x="6262602" y="4394712"/>
            <a:ext cx="3352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200" b="0" i="1" u="none" strike="noStrike" cap="none" dirty="0">
                <a:solidFill>
                  <a:srgbClr val="000000"/>
                </a:solidFill>
                <a:latin typeface="Open Sans"/>
                <a:ea typeface="Open Sans"/>
                <a:cs typeface="Open Sans"/>
                <a:sym typeface="Open Sans"/>
              </a:rPr>
              <a:t>Infirmière indiquant les points chauds de l’épidémie de choléra</a:t>
            </a:r>
            <a:endParaRPr lang="fr-FR" sz="1200" b="0" i="0" u="none" strike="noStrike" cap="none" dirty="0">
              <a:solidFill>
                <a:srgbClr val="000000"/>
              </a:solidFill>
              <a:latin typeface="Open Sans"/>
              <a:ea typeface="Open Sans"/>
              <a:cs typeface="Open Sans"/>
              <a:sym typeface="Open Sans"/>
            </a:endParaRPr>
          </a:p>
        </p:txBody>
      </p:sp>
      <p:pic>
        <p:nvPicPr>
          <p:cNvPr id="322" name="Google Shape;322;p7" descr="A group of people sitting in a shelter&#10;&#10;Description automatically generated"/>
          <p:cNvPicPr preferRelativeResize="0"/>
          <p:nvPr/>
        </p:nvPicPr>
        <p:blipFill rotWithShape="1">
          <a:blip r:embed="rId5">
            <a:alphaModFix/>
          </a:blip>
          <a:srcRect/>
          <a:stretch/>
        </p:blipFill>
        <p:spPr>
          <a:xfrm>
            <a:off x="6904050" y="-406074"/>
            <a:ext cx="2161302" cy="2840934"/>
          </a:xfrm>
          <a:prstGeom prst="rect">
            <a:avLst/>
          </a:prstGeom>
          <a:noFill/>
          <a:ln>
            <a:noFill/>
          </a:ln>
        </p:spPr>
      </p:pic>
      <p:sp>
        <p:nvSpPr>
          <p:cNvPr id="323" name="Google Shape;323;p7"/>
          <p:cNvSpPr txBox="1"/>
          <p:nvPr/>
        </p:nvSpPr>
        <p:spPr>
          <a:xfrm>
            <a:off x="6812652" y="2424672"/>
            <a:ext cx="22527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200" b="0" i="1" u="none" strike="noStrike" cap="none" dirty="0">
                <a:solidFill>
                  <a:srgbClr val="000000"/>
                </a:solidFill>
                <a:latin typeface="Open Sans"/>
                <a:ea typeface="Open Sans"/>
                <a:cs typeface="Open Sans"/>
                <a:sym typeface="Open Sans"/>
              </a:rPr>
              <a:t>Discussion avec un groupe de responsables communautaires</a:t>
            </a:r>
            <a:endParaRPr lang="fr-F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28"/>
        <p:cNvGrpSpPr/>
        <p:nvPr/>
      </p:nvGrpSpPr>
      <p:grpSpPr>
        <a:xfrm>
          <a:off x="0" y="0"/>
          <a:ext cx="0" cy="0"/>
          <a:chOff x="0" y="0"/>
          <a:chExt cx="0" cy="0"/>
        </a:xfrm>
      </p:grpSpPr>
      <p:sp>
        <p:nvSpPr>
          <p:cNvPr id="329" name="Google Shape;329;p33"/>
          <p:cNvSpPr txBox="1">
            <a:spLocks noGrp="1"/>
          </p:cNvSpPr>
          <p:nvPr>
            <p:ph type="title"/>
          </p:nvPr>
        </p:nvSpPr>
        <p:spPr>
          <a:xfrm>
            <a:off x="525780" y="147232"/>
            <a:ext cx="7886700" cy="7570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Qu’est-ce que le retour d’information de la communauté ?</a:t>
            </a:r>
          </a:p>
        </p:txBody>
      </p:sp>
      <p:sp>
        <p:nvSpPr>
          <p:cNvPr id="330" name="Google Shape;330;p33"/>
          <p:cNvSpPr txBox="1"/>
          <p:nvPr/>
        </p:nvSpPr>
        <p:spPr>
          <a:xfrm>
            <a:off x="312375" y="1126200"/>
            <a:ext cx="4911900" cy="4016444"/>
          </a:xfrm>
          <a:prstGeom prst="rect">
            <a:avLst/>
          </a:prstGeom>
          <a:noFill/>
          <a:ln>
            <a:noFill/>
          </a:ln>
        </p:spPr>
        <p:txBody>
          <a:bodyPr spcFirstLastPara="1" wrap="square" lIns="91425" tIns="45700" rIns="91425" bIns="45700" anchor="t" anchorCtr="0">
            <a:spAutoFit/>
          </a:bodyPr>
          <a:lstStyle/>
          <a:p>
            <a:pPr marL="285750" marR="0" lvl="0" indent="-304800" algn="l" rtl="0">
              <a:lnSpc>
                <a:spcPct val="100000"/>
              </a:lnSpc>
              <a:spcBef>
                <a:spcPts val="0"/>
              </a:spcBef>
              <a:spcAft>
                <a:spcPts val="0"/>
              </a:spcAft>
              <a:buClr>
                <a:srgbClr val="980000"/>
              </a:buClr>
              <a:buSzPts val="1700"/>
              <a:buFont typeface="Arial"/>
              <a:buChar char="•"/>
            </a:pPr>
            <a:r>
              <a:rPr lang="fr-FR" sz="1700" b="1" i="0" u="none" strike="noStrike" cap="none" dirty="0">
                <a:solidFill>
                  <a:srgbClr val="980000"/>
                </a:solidFill>
                <a:latin typeface="Open Sans"/>
                <a:ea typeface="Open Sans"/>
                <a:cs typeface="Open Sans"/>
                <a:sym typeface="Open Sans"/>
              </a:rPr>
              <a:t>Toute information communiquée par des membres de la communauté, qu’elle soit positive ou négative :</a:t>
            </a:r>
            <a:endParaRPr lang="fr-FR" sz="1700" dirty="0">
              <a:solidFill>
                <a:srgbClr val="980000"/>
              </a:solidFill>
            </a:endParaRPr>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Questions</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Suggestions</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Préoccupations </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Perceptions ou croyances</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Compliments ou remerciements</a:t>
            </a:r>
            <a:endParaRPr lang="fr-FR" sz="1700" dirty="0"/>
          </a:p>
          <a:p>
            <a:pPr marL="285750" marR="0" lvl="0" indent="-196850" algn="l" rtl="0">
              <a:lnSpc>
                <a:spcPct val="100000"/>
              </a:lnSpc>
              <a:spcBef>
                <a:spcPts val="0"/>
              </a:spcBef>
              <a:spcAft>
                <a:spcPts val="0"/>
              </a:spcAft>
              <a:buClr>
                <a:srgbClr val="000000"/>
              </a:buClr>
              <a:buSzPts val="1400"/>
              <a:buFont typeface="Arial"/>
              <a:buNone/>
            </a:pPr>
            <a:endParaRPr lang="fr-FR" sz="1700" b="0" i="0" u="none" strike="noStrike" cap="none" dirty="0">
              <a:solidFill>
                <a:srgbClr val="000000"/>
              </a:solidFill>
              <a:latin typeface="Open Sans"/>
              <a:ea typeface="Open Sans"/>
              <a:cs typeface="Open Sans"/>
              <a:sym typeface="Open Sans"/>
            </a:endParaRPr>
          </a:p>
          <a:p>
            <a:pPr marL="285750" marR="0" lvl="0" indent="-304800" algn="l" rtl="0">
              <a:lnSpc>
                <a:spcPct val="100000"/>
              </a:lnSpc>
              <a:spcBef>
                <a:spcPts val="0"/>
              </a:spcBef>
              <a:spcAft>
                <a:spcPts val="0"/>
              </a:spcAft>
              <a:buClr>
                <a:srgbClr val="980000"/>
              </a:buClr>
              <a:buSzPts val="1700"/>
              <a:buFont typeface="Arial"/>
              <a:buChar char="•"/>
            </a:pPr>
            <a:r>
              <a:rPr lang="fr-FR" sz="1700" b="1" i="0" u="none" strike="noStrike" cap="none" dirty="0">
                <a:solidFill>
                  <a:srgbClr val="980000"/>
                </a:solidFill>
                <a:latin typeface="Open Sans"/>
                <a:ea typeface="Open Sans"/>
                <a:cs typeface="Open Sans"/>
                <a:sym typeface="Open Sans"/>
              </a:rPr>
              <a:t>Obtenue par le biais de :</a:t>
            </a:r>
            <a:endParaRPr lang="fr-FR" sz="1700" dirty="0">
              <a:solidFill>
                <a:srgbClr val="980000"/>
              </a:solidFill>
            </a:endParaRPr>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Visites à domicile </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Permanences téléphoniques</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Services d’assistance</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Réunions communautaires </a:t>
            </a:r>
            <a:endParaRPr lang="fr-FR" sz="1700" dirty="0"/>
          </a:p>
          <a:p>
            <a:pPr marL="742950" marR="0" lvl="1" indent="-304800" algn="l" rtl="0">
              <a:lnSpc>
                <a:spcPct val="100000"/>
              </a:lnSpc>
              <a:spcBef>
                <a:spcPts val="0"/>
              </a:spcBef>
              <a:spcAft>
                <a:spcPts val="0"/>
              </a:spcAft>
              <a:buClr>
                <a:srgbClr val="000000"/>
              </a:buClr>
              <a:buSzPts val="1700"/>
              <a:buFont typeface="Courier New"/>
              <a:buChar char="o"/>
            </a:pPr>
            <a:r>
              <a:rPr lang="fr-FR" sz="1700" b="0" i="0" u="none" strike="noStrike" cap="none" dirty="0">
                <a:solidFill>
                  <a:srgbClr val="000000"/>
                </a:solidFill>
                <a:latin typeface="Open Sans"/>
                <a:ea typeface="Open Sans"/>
                <a:cs typeface="Open Sans"/>
                <a:sym typeface="Open Sans"/>
              </a:rPr>
              <a:t>... et bien d’autres moyens </a:t>
            </a:r>
            <a:r>
              <a:rPr lang="fr-FR" sz="1700" dirty="0">
                <a:latin typeface="Open Sans"/>
                <a:ea typeface="Open Sans"/>
                <a:cs typeface="Open Sans"/>
                <a:sym typeface="Open Sans"/>
              </a:rPr>
              <a:t>encore.</a:t>
            </a:r>
            <a:endParaRPr lang="fr-FR" sz="1700" dirty="0"/>
          </a:p>
        </p:txBody>
      </p:sp>
      <p:pic>
        <p:nvPicPr>
          <p:cNvPr id="331" name="Google Shape;331;p33" descr="A diagram of a diagram&#10;&#10;Description automatically generated"/>
          <p:cNvPicPr preferRelativeResize="0"/>
          <p:nvPr/>
        </p:nvPicPr>
        <p:blipFill rotWithShape="1">
          <a:blip r:embed="rId3">
            <a:alphaModFix/>
          </a:blip>
          <a:srcRect/>
          <a:stretch/>
        </p:blipFill>
        <p:spPr>
          <a:xfrm>
            <a:off x="5224275" y="525777"/>
            <a:ext cx="3622043" cy="3228909"/>
          </a:xfrm>
          <a:prstGeom prst="rect">
            <a:avLst/>
          </a:prstGeom>
          <a:noFill/>
          <a:ln>
            <a:noFill/>
          </a:ln>
        </p:spPr>
      </p:pic>
      <p:sp>
        <p:nvSpPr>
          <p:cNvPr id="332" name="Google Shape;332;p33"/>
          <p:cNvSpPr txBox="1"/>
          <p:nvPr/>
        </p:nvSpPr>
        <p:spPr>
          <a:xfrm>
            <a:off x="5947519" y="3958046"/>
            <a:ext cx="256946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000000"/>
                </a:solidFill>
                <a:latin typeface="Arial"/>
                <a:ea typeface="Arial"/>
                <a:cs typeface="Arial"/>
                <a:sym typeface="Arial"/>
              </a:rPr>
              <a:t>Cycle de retour d’information</a:t>
            </a:r>
            <a:endParaRPr lang="fr-FR" sz="1400" b="0" i="1"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37"/>
        <p:cNvGrpSpPr/>
        <p:nvPr/>
      </p:nvGrpSpPr>
      <p:grpSpPr>
        <a:xfrm>
          <a:off x="0" y="0"/>
          <a:ext cx="0" cy="0"/>
          <a:chOff x="0" y="0"/>
          <a:chExt cx="0" cy="0"/>
        </a:xfrm>
      </p:grpSpPr>
      <p:sp>
        <p:nvSpPr>
          <p:cNvPr id="338" name="Google Shape;338;p34"/>
          <p:cNvSpPr txBox="1">
            <a:spLocks noGrp="1"/>
          </p:cNvSpPr>
          <p:nvPr>
            <p:ph type="title"/>
          </p:nvPr>
        </p:nvSpPr>
        <p:spPr>
          <a:xfrm>
            <a:off x="628650" y="525763"/>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Exemple de la Croix-Rouge de RDC</a:t>
            </a:r>
          </a:p>
        </p:txBody>
      </p:sp>
      <p:pic>
        <p:nvPicPr>
          <p:cNvPr id="339" name="Google Shape;339;p34" descr="A person speaking into a microphone with a crowd of children&#10;&#10;Description automatically generated"/>
          <p:cNvPicPr preferRelativeResize="0"/>
          <p:nvPr/>
        </p:nvPicPr>
        <p:blipFill rotWithShape="1">
          <a:blip r:embed="rId3">
            <a:alphaModFix/>
          </a:blip>
          <a:srcRect/>
          <a:stretch/>
        </p:blipFill>
        <p:spPr>
          <a:xfrm>
            <a:off x="446135" y="1109288"/>
            <a:ext cx="3055056" cy="2057020"/>
          </a:xfrm>
          <a:prstGeom prst="rect">
            <a:avLst/>
          </a:prstGeom>
          <a:noFill/>
          <a:ln>
            <a:noFill/>
          </a:ln>
        </p:spPr>
      </p:pic>
      <p:sp>
        <p:nvSpPr>
          <p:cNvPr id="340" name="Google Shape;340;p34"/>
          <p:cNvSpPr txBox="1"/>
          <p:nvPr/>
        </p:nvSpPr>
        <p:spPr>
          <a:xfrm>
            <a:off x="446135" y="3166308"/>
            <a:ext cx="4563648" cy="2031285"/>
          </a:xfrm>
          <a:prstGeom prst="rect">
            <a:avLst/>
          </a:prstGeom>
          <a:noFill/>
          <a:ln>
            <a:noFill/>
          </a:ln>
        </p:spPr>
        <p:txBody>
          <a:bodyPr spcFirstLastPara="1" wrap="square" lIns="91425" tIns="45700" rIns="91425" bIns="45700" anchor="t" anchorCtr="0">
            <a:spAutoFit/>
          </a:bodyPr>
          <a:lstStyle/>
          <a:p>
            <a:pPr marL="0" marR="0" lvl="0" indent="0" algn="l">
              <a:lnSpc>
                <a:spcPct val="100000"/>
              </a:lnSpc>
              <a:spcBef>
                <a:spcPts val="0"/>
              </a:spcBef>
              <a:spcAft>
                <a:spcPts val="0"/>
              </a:spcAft>
              <a:buNone/>
            </a:pPr>
            <a:r>
              <a:rPr lang="fr-FR" sz="1400" b="0" i="1" u="none" strike="noStrike" cap="none" dirty="0">
                <a:solidFill>
                  <a:srgbClr val="000000"/>
                </a:solidFill>
                <a:latin typeface="Arial"/>
                <a:ea typeface="Arial"/>
                <a:cs typeface="Arial"/>
                <a:sym typeface="Arial"/>
              </a:rPr>
              <a:t>Bunia, Rép. démocratique du Congo : </a:t>
            </a:r>
          </a:p>
          <a:p>
            <a:pPr marL="0" marR="0" lvl="0" indent="0" algn="l">
              <a:lnSpc>
                <a:spcPct val="100000"/>
              </a:lnSpc>
              <a:spcBef>
                <a:spcPts val="0"/>
              </a:spcBef>
              <a:spcAft>
                <a:spcPts val="0"/>
              </a:spcAft>
              <a:buNone/>
            </a:pPr>
            <a:r>
              <a:rPr lang="fr-FR" sz="1400" b="0" i="1" u="none" strike="noStrike" cap="none" dirty="0">
                <a:solidFill>
                  <a:srgbClr val="000000"/>
                </a:solidFill>
                <a:latin typeface="Arial"/>
                <a:ea typeface="Arial"/>
                <a:cs typeface="Arial"/>
                <a:sym typeface="Arial"/>
              </a:rPr>
              <a:t>Les volontaires de la Croix-Rouge de RDC dialoguent</a:t>
            </a:r>
            <a:r>
              <a:rPr lang="fr-FR" i="1" dirty="0"/>
              <a:t> régulièrement avec les étudiants pour leur fournir des informations vitales sur la maladie à virus Ebola et les moyens de se protéger contre d’autres infections graves. Les étudiants peuvent  poser des questions et faire des retours aux volontaires, qui les consignent dans le système de retour d’information de la communauté mis en place par la FICR et les CDC.</a:t>
            </a:r>
            <a:endParaRPr lang="fr-FR" sz="1400" b="0" i="0" u="none" strike="noStrike" cap="none" dirty="0">
              <a:solidFill>
                <a:srgbClr val="000000"/>
              </a:solidFill>
              <a:latin typeface="Arial"/>
              <a:ea typeface="Arial"/>
              <a:cs typeface="Arial"/>
              <a:sym typeface="Arial"/>
            </a:endParaRPr>
          </a:p>
        </p:txBody>
      </p:sp>
      <p:pic>
        <p:nvPicPr>
          <p:cNvPr id="341" name="Google Shape;341;p34" descr="A screenshot of a computer&#10;&#10;Description automatically generated"/>
          <p:cNvPicPr preferRelativeResize="0"/>
          <p:nvPr/>
        </p:nvPicPr>
        <p:blipFill rotWithShape="1">
          <a:blip r:embed="rId4">
            <a:alphaModFix/>
          </a:blip>
          <a:srcRect/>
          <a:stretch/>
        </p:blipFill>
        <p:spPr>
          <a:xfrm>
            <a:off x="5009783" y="1817134"/>
            <a:ext cx="4014655" cy="2244297"/>
          </a:xfrm>
          <a:prstGeom prst="rect">
            <a:avLst/>
          </a:prstGeom>
          <a:noFill/>
          <a:ln>
            <a:noFill/>
          </a:ln>
        </p:spPr>
      </p:pic>
      <p:sp>
        <p:nvSpPr>
          <p:cNvPr id="342" name="Google Shape;342;p34"/>
          <p:cNvSpPr txBox="1"/>
          <p:nvPr/>
        </p:nvSpPr>
        <p:spPr>
          <a:xfrm>
            <a:off x="5202614" y="1054762"/>
            <a:ext cx="502666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000" b="1" i="0" u="none" strike="noStrike" cap="none" dirty="0">
                <a:solidFill>
                  <a:srgbClr val="204669"/>
                </a:solidFill>
                <a:latin typeface="Arial"/>
                <a:ea typeface="Arial"/>
                <a:cs typeface="Arial"/>
                <a:sym typeface="Arial"/>
              </a:rPr>
              <a:t>Tableau de bord des retours d’information en RDC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411"/>
          </a:srgbClr>
        </a:solidFill>
        <a:effectLst/>
      </p:bgPr>
    </p:bg>
    <p:spTree>
      <p:nvGrpSpPr>
        <p:cNvPr id="1" name="Shape 190"/>
        <p:cNvGrpSpPr/>
        <p:nvPr/>
      </p:nvGrpSpPr>
      <p:grpSpPr>
        <a:xfrm>
          <a:off x="0" y="0"/>
          <a:ext cx="0" cy="0"/>
          <a:chOff x="0" y="0"/>
          <a:chExt cx="0" cy="0"/>
        </a:xfrm>
      </p:grpSpPr>
      <p:sp>
        <p:nvSpPr>
          <p:cNvPr id="191" name="Google Shape;191;p2"/>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sz="2400" dirty="0"/>
              <a:t>OBJECTIFS DE LA SESSION</a:t>
            </a:r>
            <a:endParaRPr sz="2400" dirty="0"/>
          </a:p>
        </p:txBody>
      </p:sp>
      <p:sp>
        <p:nvSpPr>
          <p:cNvPr id="192" name="Google Shape;192;p2"/>
          <p:cNvSpPr txBox="1">
            <a:spLocks noGrp="1"/>
          </p:cNvSpPr>
          <p:nvPr>
            <p:ph type="body" idx="1"/>
          </p:nvPr>
        </p:nvSpPr>
        <p:spPr>
          <a:xfrm>
            <a:off x="447000" y="1178375"/>
            <a:ext cx="8250000" cy="3263400"/>
          </a:xfrm>
          <a:prstGeom prst="rect">
            <a:avLst/>
          </a:prstGeom>
          <a:noFill/>
          <a:ln>
            <a:noFill/>
          </a:ln>
        </p:spPr>
        <p:txBody>
          <a:bodyPr spcFirstLastPara="1" wrap="square" lIns="91425" tIns="45700" rIns="91425" bIns="45700" anchor="t" anchorCtr="0">
            <a:noAutofit/>
          </a:bodyPr>
          <a:lstStyle/>
          <a:p>
            <a:pPr marL="0" lvl="0" indent="0" algn="l" rtl="0">
              <a:lnSpc>
                <a:spcPct val="128332"/>
              </a:lnSpc>
              <a:spcBef>
                <a:spcPts val="0"/>
              </a:spcBef>
              <a:spcAft>
                <a:spcPts val="0"/>
              </a:spcAft>
              <a:buClr>
                <a:schemeClr val="dk1"/>
              </a:buClr>
              <a:buSzPts val="1100"/>
              <a:buFont typeface="Arial"/>
              <a:buNone/>
            </a:pPr>
            <a:endParaRPr sz="1800" dirty="0">
              <a:latin typeface="Open Sans Medium"/>
              <a:ea typeface="Open Sans Medium"/>
              <a:cs typeface="Open Sans Medium"/>
              <a:sym typeface="Open Sans Medium"/>
            </a:endParaRPr>
          </a:p>
          <a:p>
            <a:pPr marL="342900" lvl="0" indent="-400050" algn="l" rtl="0">
              <a:lnSpc>
                <a:spcPct val="128332"/>
              </a:lnSpc>
              <a:spcBef>
                <a:spcPts val="0"/>
              </a:spcBef>
              <a:spcAft>
                <a:spcPts val="0"/>
              </a:spcAft>
              <a:buSzPts val="2100"/>
              <a:buFont typeface="Open Sans Medium"/>
              <a:buAutoNum type="arabicPeriod"/>
            </a:pPr>
            <a:r>
              <a:rPr lang="fr-FR" sz="1800" dirty="0">
                <a:latin typeface="Open Sans Medium"/>
                <a:ea typeface="Open Sans Medium"/>
                <a:cs typeface="Open Sans Medium"/>
                <a:sym typeface="Open Sans Medium"/>
              </a:rPr>
              <a:t>Présentation des participants et des animateurs</a:t>
            </a:r>
            <a:endParaRPr lang="fr-FR" dirty="0">
              <a:latin typeface="Open Sans Medium"/>
              <a:ea typeface="Open Sans Medium"/>
              <a:cs typeface="Open Sans Medium"/>
              <a:sym typeface="Open Sans Medium"/>
            </a:endParaRPr>
          </a:p>
          <a:p>
            <a:pPr marL="342900" lvl="0" indent="-400050" algn="l" rtl="0">
              <a:lnSpc>
                <a:spcPct val="128332"/>
              </a:lnSpc>
              <a:spcBef>
                <a:spcPts val="0"/>
              </a:spcBef>
              <a:spcAft>
                <a:spcPts val="0"/>
              </a:spcAft>
              <a:buSzPts val="2100"/>
              <a:buFont typeface="Open Sans Medium"/>
              <a:buAutoNum type="arabicPeriod"/>
            </a:pPr>
            <a:r>
              <a:rPr lang="fr-FR" sz="1800" dirty="0">
                <a:latin typeface="Open Sans Medium"/>
                <a:ea typeface="Open Sans Medium"/>
                <a:cs typeface="Open Sans Medium"/>
                <a:sym typeface="Open Sans Medium"/>
              </a:rPr>
              <a:t>Examiner les objectifs de la formation et de quelle manière ceux-ci coïncident avec vos propres attentes et objectifs d’apprentissage </a:t>
            </a:r>
          </a:p>
          <a:p>
            <a:pPr marL="342900" lvl="0" indent="-400050" algn="l" rtl="0">
              <a:lnSpc>
                <a:spcPct val="128332"/>
              </a:lnSpc>
              <a:spcBef>
                <a:spcPts val="0"/>
              </a:spcBef>
              <a:spcAft>
                <a:spcPts val="0"/>
              </a:spcAft>
              <a:buSzPts val="2100"/>
              <a:buFont typeface="Open Sans Medium"/>
              <a:buAutoNum type="arabicPeriod"/>
            </a:pPr>
            <a:r>
              <a:rPr lang="fr-FR" sz="1800" dirty="0">
                <a:latin typeface="Open Sans Medium"/>
                <a:ea typeface="Open Sans Medium"/>
                <a:cs typeface="Open Sans Medium"/>
                <a:sym typeface="Open Sans Medium"/>
              </a:rPr>
              <a:t>Définir et appliquer des règles de base pour instaurer un cadre pédagogique sûr et respectueux</a:t>
            </a:r>
          </a:p>
          <a:p>
            <a:pPr marL="342900" lvl="0" indent="-400050" algn="l" rtl="0">
              <a:lnSpc>
                <a:spcPct val="128332"/>
              </a:lnSpc>
              <a:spcBef>
                <a:spcPts val="0"/>
              </a:spcBef>
              <a:spcAft>
                <a:spcPts val="0"/>
              </a:spcAft>
              <a:buSzPts val="2100"/>
              <a:buFont typeface="Open Sans Medium"/>
              <a:buAutoNum type="arabicPeriod"/>
            </a:pPr>
            <a:r>
              <a:rPr lang="fr-FR" sz="1800" dirty="0">
                <a:latin typeface="Open Sans Medium"/>
                <a:ea typeface="Open Sans Medium"/>
                <a:cs typeface="Open Sans Medium"/>
                <a:sym typeface="Open Sans Medium"/>
              </a:rPr>
              <a:t>Effectuer un rappel sur la communication sur les risques et l’engagement communautaire (la RCCE) et l’importance de ce concept</a:t>
            </a:r>
            <a:endParaRPr lang="fr-FR" sz="1800" dirty="0">
              <a:solidFill>
                <a:srgbClr val="0D0D0D"/>
              </a:solidFill>
              <a:latin typeface="Open Sans Medium"/>
              <a:ea typeface="Open Sans Medium"/>
              <a:cs typeface="Open Sans Medium"/>
              <a:sym typeface="Open Sans Medium"/>
            </a:endParaRPr>
          </a:p>
          <a:p>
            <a:pPr marL="0" lvl="0" indent="0" algn="l" rtl="0">
              <a:lnSpc>
                <a:spcPct val="128332"/>
              </a:lnSpc>
              <a:spcBef>
                <a:spcPts val="0"/>
              </a:spcBef>
              <a:spcAft>
                <a:spcPts val="0"/>
              </a:spcAft>
              <a:buSzPts val="1200"/>
              <a:buNone/>
            </a:pPr>
            <a:endParaRPr sz="1800" dirty="0">
              <a:latin typeface="Open Sans Medium"/>
              <a:ea typeface="Open Sans Medium"/>
              <a:cs typeface="Open Sans Medium"/>
              <a:sym typeface="Open Sans Medium"/>
            </a:endParaRPr>
          </a:p>
          <a:p>
            <a:pPr marL="0" lvl="0" indent="0" algn="l" rtl="0">
              <a:lnSpc>
                <a:spcPct val="128332"/>
              </a:lnSpc>
              <a:spcBef>
                <a:spcPts val="0"/>
              </a:spcBef>
              <a:spcAft>
                <a:spcPts val="0"/>
              </a:spcAft>
              <a:buSzPts val="1200"/>
              <a:buNone/>
            </a:pPr>
            <a:endParaRPr sz="1800" dirty="0">
              <a:latin typeface="Open Sans Medium"/>
              <a:ea typeface="Open Sans Medium"/>
              <a:cs typeface="Open Sans Medium"/>
              <a:sym typeface="Open Sans Medium"/>
            </a:endParaRPr>
          </a:p>
          <a:p>
            <a:pPr marL="0" lvl="0" indent="0" algn="l" rtl="0">
              <a:lnSpc>
                <a:spcPct val="128332"/>
              </a:lnSpc>
              <a:spcBef>
                <a:spcPts val="0"/>
              </a:spcBef>
              <a:spcAft>
                <a:spcPts val="0"/>
              </a:spcAft>
              <a:buClr>
                <a:schemeClr val="dk1"/>
              </a:buClr>
              <a:buSzPts val="1100"/>
              <a:buFont typeface="Arial"/>
              <a:buNone/>
            </a:pPr>
            <a:endParaRPr sz="1800" dirty="0">
              <a:latin typeface="Open Sans Medium"/>
              <a:ea typeface="Open Sans Medium"/>
              <a:cs typeface="Open Sans Medium"/>
              <a:sym typeface="Open Sans Medium"/>
            </a:endParaRPr>
          </a:p>
          <a:p>
            <a:pPr marL="0" lvl="0" indent="0" algn="l" rtl="0">
              <a:lnSpc>
                <a:spcPct val="128332"/>
              </a:lnSpc>
              <a:spcBef>
                <a:spcPts val="0"/>
              </a:spcBef>
              <a:spcAft>
                <a:spcPts val="0"/>
              </a:spcAft>
              <a:buSzPts val="1200"/>
              <a:buNone/>
            </a:pPr>
            <a:endParaRPr sz="1800" dirty="0">
              <a:latin typeface="Open Sans Medium"/>
              <a:ea typeface="Open Sans Medium"/>
              <a:cs typeface="Open Sans Medium"/>
              <a:sym typeface="Open Sans Medium"/>
            </a:endParaRPr>
          </a:p>
          <a:p>
            <a:pPr marL="171450" marR="0" lvl="0" indent="-95250" algn="l" rtl="0">
              <a:lnSpc>
                <a:spcPct val="128332"/>
              </a:lnSpc>
              <a:spcBef>
                <a:spcPts val="0"/>
              </a:spcBef>
              <a:spcAft>
                <a:spcPts val="0"/>
              </a:spcAft>
              <a:buClr>
                <a:srgbClr val="204669"/>
              </a:buClr>
              <a:buSzPts val="1200"/>
              <a:buFont typeface="Arial"/>
              <a:buNone/>
            </a:pPr>
            <a:endParaRPr sz="1800" dirty="0">
              <a:latin typeface="Open Sans Medium"/>
              <a:ea typeface="Open Sans Medium"/>
              <a:cs typeface="Open Sans Medium"/>
              <a:sym typeface="Open Sans Medium"/>
            </a:endParaRPr>
          </a:p>
        </p:txBody>
      </p:sp>
      <p:cxnSp>
        <p:nvCxnSpPr>
          <p:cNvPr id="193" name="Google Shape;193;p2"/>
          <p:cNvCxnSpPr/>
          <p:nvPr/>
        </p:nvCxnSpPr>
        <p:spPr>
          <a:xfrm>
            <a:off x="648261" y="929853"/>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47"/>
        <p:cNvGrpSpPr/>
        <p:nvPr/>
      </p:nvGrpSpPr>
      <p:grpSpPr>
        <a:xfrm>
          <a:off x="0" y="0"/>
          <a:ext cx="0" cy="0"/>
          <a:chOff x="0" y="0"/>
          <a:chExt cx="0" cy="0"/>
        </a:xfrm>
      </p:grpSpPr>
      <p:sp>
        <p:nvSpPr>
          <p:cNvPr id="348" name="Google Shape;348;p35"/>
          <p:cNvSpPr txBox="1">
            <a:spLocks noGrp="1"/>
          </p:cNvSpPr>
          <p:nvPr>
            <p:ph type="title"/>
          </p:nvPr>
        </p:nvSpPr>
        <p:spPr>
          <a:xfrm>
            <a:off x="628650" y="525763"/>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Exercice de groupe</a:t>
            </a:r>
          </a:p>
        </p:txBody>
      </p:sp>
      <p:sp>
        <p:nvSpPr>
          <p:cNvPr id="349" name="Google Shape;349;p35"/>
          <p:cNvSpPr txBox="1"/>
          <p:nvPr/>
        </p:nvSpPr>
        <p:spPr>
          <a:xfrm>
            <a:off x="628650" y="1307350"/>
            <a:ext cx="8046720" cy="31854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dirty="0">
                <a:solidFill>
                  <a:srgbClr val="D90368"/>
                </a:solidFill>
                <a:latin typeface="Open Sans"/>
                <a:ea typeface="Open Sans"/>
                <a:cs typeface="Open Sans"/>
                <a:sym typeface="Open Sans"/>
              </a:rPr>
              <a:t>Étapes de création d’un mécanisme de retour d’information</a:t>
            </a:r>
            <a:endParaRPr lang="fr-FR" sz="1800" dirty="0"/>
          </a:p>
          <a:p>
            <a:pPr marL="0" marR="0" lvl="0" indent="0" algn="l" rtl="0">
              <a:lnSpc>
                <a:spcPct val="100000"/>
              </a:lnSpc>
              <a:spcBef>
                <a:spcPts val="0"/>
              </a:spcBef>
              <a:spcAft>
                <a:spcPts val="0"/>
              </a:spcAft>
              <a:buNone/>
            </a:pPr>
            <a:endParaRPr lang="fr-FR" sz="1500" b="0" i="0" u="none" strike="noStrike" cap="none" dirty="0">
              <a:solidFill>
                <a:srgbClr val="000000"/>
              </a:solidFill>
              <a:latin typeface="Open Sans"/>
              <a:ea typeface="Open Sans"/>
              <a:cs typeface="Open Sans"/>
              <a:sym typeface="Open Sans"/>
            </a:endParaRPr>
          </a:p>
          <a:p>
            <a:pPr marL="342900" marR="0" lvl="0" indent="-368300" algn="l" rtl="0">
              <a:lnSpc>
                <a:spcPct val="100000"/>
              </a:lnSpc>
              <a:spcBef>
                <a:spcPts val="600"/>
              </a:spcBef>
              <a:spcAft>
                <a:spcPts val="0"/>
              </a:spcAft>
              <a:buClr>
                <a:srgbClr val="000000"/>
              </a:buClr>
              <a:buSzPts val="2000"/>
              <a:buFont typeface="Arial"/>
              <a:buAutoNum type="arabicPeriod"/>
            </a:pPr>
            <a:r>
              <a:rPr lang="fr-FR" sz="2000" b="1" i="0" u="none" strike="noStrike" cap="none" dirty="0">
                <a:solidFill>
                  <a:srgbClr val="000000"/>
                </a:solidFill>
                <a:latin typeface="Open Sans"/>
                <a:ea typeface="Open Sans"/>
                <a:cs typeface="Open Sans"/>
                <a:sym typeface="Open Sans"/>
              </a:rPr>
              <a:t>Chaque groupe va recevoir 13 cartes indiquant les étapes </a:t>
            </a:r>
            <a:r>
              <a:rPr lang="fr-FR" sz="2000" b="1" dirty="0">
                <a:latin typeface="Open Sans"/>
                <a:ea typeface="Open Sans"/>
                <a:cs typeface="Open Sans"/>
                <a:sym typeface="Open Sans"/>
              </a:rPr>
              <a:t>à suivre pour établir et gérer un mécanisme de retour d’information. </a:t>
            </a:r>
            <a:endParaRPr lang="fr-FR" sz="2000" b="0" i="0" u="none" strike="noStrike" cap="none" dirty="0">
              <a:solidFill>
                <a:srgbClr val="000000"/>
              </a:solidFill>
              <a:latin typeface="Open Sans"/>
              <a:ea typeface="Open Sans"/>
              <a:cs typeface="Open Sans"/>
              <a:sym typeface="Open Sans"/>
            </a:endParaRPr>
          </a:p>
          <a:p>
            <a:pPr marL="342900" marR="0" lvl="0" indent="-368300" algn="l" rtl="0">
              <a:lnSpc>
                <a:spcPct val="100000"/>
              </a:lnSpc>
              <a:spcBef>
                <a:spcPts val="1200"/>
              </a:spcBef>
              <a:spcAft>
                <a:spcPts val="0"/>
              </a:spcAft>
              <a:buClr>
                <a:srgbClr val="000000"/>
              </a:buClr>
              <a:buSzPts val="2000"/>
              <a:buFont typeface="Arial"/>
              <a:buAutoNum type="arabicPeriod"/>
            </a:pPr>
            <a:r>
              <a:rPr lang="fr-FR" sz="2000" b="1" i="0" u="none" strike="noStrike" cap="none" dirty="0">
                <a:solidFill>
                  <a:srgbClr val="000000"/>
                </a:solidFill>
                <a:latin typeface="Open Sans"/>
                <a:ea typeface="Open Sans"/>
                <a:cs typeface="Open Sans"/>
                <a:sym typeface="Open Sans"/>
              </a:rPr>
              <a:t>Prenez 10 </a:t>
            </a:r>
            <a:r>
              <a:rPr lang="fr-FR" sz="2000" b="1" dirty="0">
                <a:latin typeface="Open Sans"/>
                <a:ea typeface="Open Sans"/>
                <a:cs typeface="Open Sans"/>
                <a:sym typeface="Open Sans"/>
              </a:rPr>
              <a:t>minutes pour discuter de l’ordre dans lequel elles doivent être classées.</a:t>
            </a:r>
            <a:endParaRPr lang="fr-FR" sz="2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None/>
            </a:pPr>
            <a:endParaRPr lang="fr-F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54"/>
        <p:cNvGrpSpPr/>
        <p:nvPr/>
      </p:nvGrpSpPr>
      <p:grpSpPr>
        <a:xfrm>
          <a:off x="0" y="0"/>
          <a:ext cx="0" cy="0"/>
          <a:chOff x="0" y="0"/>
          <a:chExt cx="0" cy="0"/>
        </a:xfrm>
      </p:grpSpPr>
      <p:sp>
        <p:nvSpPr>
          <p:cNvPr id="355" name="Google Shape;355;p36"/>
          <p:cNvSpPr txBox="1">
            <a:spLocks noGrp="1"/>
          </p:cNvSpPr>
          <p:nvPr>
            <p:ph type="title"/>
          </p:nvPr>
        </p:nvSpPr>
        <p:spPr>
          <a:xfrm>
            <a:off x="628650" y="96135"/>
            <a:ext cx="8378682" cy="7570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Étapes de création et de gestion d’un mécanisme de retour d’information</a:t>
            </a:r>
          </a:p>
        </p:txBody>
      </p:sp>
      <p:sp>
        <p:nvSpPr>
          <p:cNvPr id="356" name="Google Shape;356;p36"/>
          <p:cNvSpPr txBox="1"/>
          <p:nvPr/>
        </p:nvSpPr>
        <p:spPr>
          <a:xfrm>
            <a:off x="526875" y="2397247"/>
            <a:ext cx="21267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100" b="1" i="0" u="none" strike="noStrike" cap="none" dirty="0">
                <a:solidFill>
                  <a:srgbClr val="D90368"/>
                </a:solidFill>
                <a:latin typeface="Open Sans"/>
                <a:ea typeface="Open Sans"/>
                <a:cs typeface="Open Sans"/>
                <a:sym typeface="Open Sans"/>
              </a:rPr>
              <a:t>Êtes-vous d’accord ?</a:t>
            </a:r>
            <a:endParaRPr sz="1700" b="0" i="0" u="none" strike="noStrike" cap="none" dirty="0">
              <a:solidFill>
                <a:srgbClr val="D90368"/>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357" name="Google Shape;357;p36" descr="A diagram of a diagram&#10;&#10;Description automatically generated"/>
          <p:cNvPicPr preferRelativeResize="0"/>
          <p:nvPr/>
        </p:nvPicPr>
        <p:blipFill rotWithShape="1">
          <a:blip r:embed="rId3">
            <a:alphaModFix/>
          </a:blip>
          <a:srcRect/>
          <a:stretch/>
        </p:blipFill>
        <p:spPr>
          <a:xfrm>
            <a:off x="2653575" y="950563"/>
            <a:ext cx="6353757" cy="41929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62"/>
        <p:cNvGrpSpPr/>
        <p:nvPr/>
      </p:nvGrpSpPr>
      <p:grpSpPr>
        <a:xfrm>
          <a:off x="0" y="0"/>
          <a:ext cx="0" cy="0"/>
          <a:chOff x="0" y="0"/>
          <a:chExt cx="0" cy="0"/>
        </a:xfrm>
      </p:grpSpPr>
      <p:sp>
        <p:nvSpPr>
          <p:cNvPr id="363" name="Google Shape;363;p37"/>
          <p:cNvSpPr txBox="1">
            <a:spLocks noGrp="1"/>
          </p:cNvSpPr>
          <p:nvPr>
            <p:ph type="title"/>
          </p:nvPr>
        </p:nvSpPr>
        <p:spPr>
          <a:xfrm>
            <a:off x="628649" y="127801"/>
            <a:ext cx="8280219" cy="7570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Quelle est la principale difficulté liée à la collecte rapide d’informations au sein des communautés ?</a:t>
            </a:r>
          </a:p>
        </p:txBody>
      </p:sp>
      <p:sp>
        <p:nvSpPr>
          <p:cNvPr id="364" name="Google Shape;364;p37"/>
          <p:cNvSpPr txBox="1"/>
          <p:nvPr/>
        </p:nvSpPr>
        <p:spPr>
          <a:xfrm>
            <a:off x="628650" y="4407095"/>
            <a:ext cx="440055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200" b="1" i="0" u="none" strike="noStrike" cap="none" dirty="0">
                <a:solidFill>
                  <a:srgbClr val="D90368"/>
                </a:solidFill>
                <a:latin typeface="Open Sans"/>
                <a:ea typeface="Open Sans"/>
                <a:cs typeface="Open Sans"/>
                <a:sym typeface="Open Sans"/>
              </a:rPr>
              <a:t>…</a:t>
            </a:r>
            <a:r>
              <a:rPr lang="fr-FR" sz="2200" b="1" dirty="0">
                <a:solidFill>
                  <a:srgbClr val="D90368"/>
                </a:solidFill>
                <a:latin typeface="Open Sans"/>
                <a:ea typeface="Open Sans"/>
                <a:cs typeface="Open Sans"/>
                <a:sym typeface="Open Sans"/>
              </a:rPr>
              <a:t>tenir compte des données</a:t>
            </a:r>
            <a:r>
              <a:rPr lang="fr-FR" sz="2200" b="1" i="0" u="none" strike="noStrike" cap="none" dirty="0">
                <a:solidFill>
                  <a:srgbClr val="D90368"/>
                </a:solidFill>
                <a:latin typeface="Open Sans"/>
                <a:ea typeface="Open Sans"/>
                <a:cs typeface="Open Sans"/>
                <a:sym typeface="Open Sans"/>
              </a:rPr>
              <a:t> ! </a:t>
            </a:r>
            <a:endParaRPr lang="fr-FR" sz="1800" b="0" i="0" u="none" strike="noStrike" cap="none" dirty="0">
              <a:solidFill>
                <a:srgbClr val="D90368"/>
              </a:solidFill>
              <a:latin typeface="Open Sans"/>
              <a:ea typeface="Open Sans"/>
              <a:cs typeface="Open Sans"/>
              <a:sym typeface="Open Sans"/>
            </a:endParaRPr>
          </a:p>
          <a:p>
            <a:pPr marL="0" marR="0" lvl="0" indent="0" algn="l" rtl="0">
              <a:lnSpc>
                <a:spcPct val="100000"/>
              </a:lnSpc>
              <a:spcBef>
                <a:spcPts val="0"/>
              </a:spcBef>
              <a:spcAft>
                <a:spcPts val="0"/>
              </a:spcAft>
              <a:buNone/>
            </a:pPr>
            <a:endParaRPr lang="fr-FR" sz="1400" b="0" i="0" u="none" strike="noStrike" cap="none" dirty="0">
              <a:solidFill>
                <a:srgbClr val="000000"/>
              </a:solidFill>
              <a:sym typeface="Arial"/>
            </a:endParaRPr>
          </a:p>
        </p:txBody>
      </p:sp>
      <p:pic>
        <p:nvPicPr>
          <p:cNvPr id="365" name="Google Shape;365;p37" descr="A white background with text and a circle&#10;&#10;Description automatically generated"/>
          <p:cNvPicPr preferRelativeResize="0"/>
          <p:nvPr/>
        </p:nvPicPr>
        <p:blipFill rotWithShape="1">
          <a:blip r:embed="rId4">
            <a:alphaModFix/>
          </a:blip>
          <a:srcRect/>
          <a:stretch/>
        </p:blipFill>
        <p:spPr>
          <a:xfrm>
            <a:off x="628650" y="1542884"/>
            <a:ext cx="4732587" cy="2585814"/>
          </a:xfrm>
          <a:prstGeom prst="rect">
            <a:avLst/>
          </a:prstGeom>
          <a:noFill/>
          <a:ln>
            <a:noFill/>
          </a:ln>
        </p:spPr>
      </p:pic>
      <p:pic>
        <p:nvPicPr>
          <p:cNvPr id="366" name="Google Shape;366;p37" descr="A close-up of a sign&#10;&#10;Description automatically generated"/>
          <p:cNvPicPr preferRelativeResize="0"/>
          <p:nvPr/>
        </p:nvPicPr>
        <p:blipFill rotWithShape="1">
          <a:blip r:embed="rId5">
            <a:alphaModFix/>
          </a:blip>
          <a:srcRect/>
          <a:stretch/>
        </p:blipFill>
        <p:spPr>
          <a:xfrm>
            <a:off x="6432852" y="1402634"/>
            <a:ext cx="1596556" cy="28920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71"/>
        <p:cNvGrpSpPr/>
        <p:nvPr/>
      </p:nvGrpSpPr>
      <p:grpSpPr>
        <a:xfrm>
          <a:off x="0" y="0"/>
          <a:ext cx="0" cy="0"/>
          <a:chOff x="0" y="0"/>
          <a:chExt cx="0" cy="0"/>
        </a:xfrm>
      </p:grpSpPr>
      <p:sp>
        <p:nvSpPr>
          <p:cNvPr id="372" name="Google Shape;372;p38"/>
          <p:cNvSpPr txBox="1">
            <a:spLocks noGrp="1"/>
          </p:cNvSpPr>
          <p:nvPr>
            <p:ph type="title"/>
          </p:nvPr>
        </p:nvSpPr>
        <p:spPr>
          <a:xfrm>
            <a:off x="628650" y="88678"/>
            <a:ext cx="7886700" cy="341592"/>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Étude de cas : épidémie de choléra en Zambie </a:t>
            </a:r>
          </a:p>
        </p:txBody>
      </p:sp>
      <p:sp>
        <p:nvSpPr>
          <p:cNvPr id="373" name="Google Shape;373;p38"/>
          <p:cNvSpPr txBox="1"/>
          <p:nvPr/>
        </p:nvSpPr>
        <p:spPr>
          <a:xfrm>
            <a:off x="628650" y="430270"/>
            <a:ext cx="7886700" cy="341592"/>
          </a:xfrm>
          <a:prstGeom prst="rect">
            <a:avLst/>
          </a:prstGeom>
          <a:noFill/>
          <a:ln>
            <a:noFill/>
          </a:ln>
        </p:spPr>
        <p:txBody>
          <a:bodyPr spcFirstLastPara="1" wrap="square" lIns="0" tIns="45700" rIns="91425" bIns="45700" anchor="t" anchorCtr="0">
            <a:spAutoFit/>
          </a:bodyPr>
          <a:lstStyle/>
          <a:p>
            <a:pPr marL="0" marR="0" lvl="0" indent="0" algn="l" rtl="0">
              <a:lnSpc>
                <a:spcPct val="90000"/>
              </a:lnSpc>
              <a:spcBef>
                <a:spcPts val="0"/>
              </a:spcBef>
              <a:spcAft>
                <a:spcPts val="0"/>
              </a:spcAft>
              <a:buClr>
                <a:srgbClr val="2F9C67"/>
              </a:buClr>
              <a:buSzPts val="1800"/>
              <a:buFont typeface="Montserrat"/>
              <a:buNone/>
            </a:pPr>
            <a:r>
              <a:rPr lang="fr-FR" sz="1800" b="1" i="0" u="none" strike="noStrike" cap="none" dirty="0">
                <a:solidFill>
                  <a:srgbClr val="D90368"/>
                </a:solidFill>
                <a:latin typeface="Montserrat"/>
                <a:ea typeface="Montserrat"/>
                <a:cs typeface="Montserrat"/>
                <a:sym typeface="Montserrat"/>
              </a:rPr>
              <a:t>Quelle intervention auriez</a:t>
            </a:r>
            <a:r>
              <a:rPr lang="fr-FR" sz="1800" b="1" dirty="0">
                <a:solidFill>
                  <a:srgbClr val="D90368"/>
                </a:solidFill>
                <a:latin typeface="Montserrat"/>
                <a:ea typeface="Montserrat"/>
                <a:cs typeface="Montserrat"/>
                <a:sym typeface="Montserrat"/>
              </a:rPr>
              <a:t>-vous mise en place </a:t>
            </a:r>
            <a:r>
              <a:rPr lang="fr-FR" sz="1800" b="1" i="0" u="none" strike="noStrike" cap="none" dirty="0">
                <a:solidFill>
                  <a:srgbClr val="D90368"/>
                </a:solidFill>
                <a:latin typeface="Montserrat"/>
                <a:ea typeface="Montserrat"/>
                <a:cs typeface="Montserrat"/>
                <a:sym typeface="Montserrat"/>
              </a:rPr>
              <a:t>?</a:t>
            </a:r>
            <a:endParaRPr lang="fr-FR" dirty="0"/>
          </a:p>
        </p:txBody>
      </p:sp>
      <p:sp>
        <p:nvSpPr>
          <p:cNvPr id="374" name="Google Shape;374;p38"/>
          <p:cNvSpPr txBox="1"/>
          <p:nvPr/>
        </p:nvSpPr>
        <p:spPr>
          <a:xfrm>
            <a:off x="261257" y="949052"/>
            <a:ext cx="8974183" cy="4698900"/>
          </a:xfrm>
          <a:prstGeom prst="rect">
            <a:avLst/>
          </a:prstGeom>
          <a:noFill/>
          <a:ln>
            <a:noFill/>
          </a:ln>
        </p:spPr>
        <p:txBody>
          <a:bodyPr spcFirstLastPara="1" wrap="square" lIns="91425" tIns="45700" rIns="91425" bIns="45700" anchor="t" anchorCtr="0">
            <a:noAutofit/>
          </a:bodyPr>
          <a:lstStyle/>
          <a:p>
            <a:pPr marL="0" marR="0" lvl="0" indent="0" algn="l" rtl="0">
              <a:lnSpc>
                <a:spcPct val="128332"/>
              </a:lnSpc>
              <a:spcBef>
                <a:spcPts val="0"/>
              </a:spcBef>
              <a:spcAft>
                <a:spcPts val="0"/>
              </a:spcAft>
              <a:buClr>
                <a:srgbClr val="204669"/>
              </a:buClr>
              <a:buSzPts val="1200"/>
              <a:buFont typeface="Arial"/>
              <a:buNone/>
            </a:pPr>
            <a:r>
              <a:rPr lang="fr-FR" sz="1700" b="1" i="0" u="none" strike="noStrike" cap="none" dirty="0">
                <a:solidFill>
                  <a:srgbClr val="980000"/>
                </a:solidFill>
                <a:latin typeface="Open Sans"/>
                <a:ea typeface="Open Sans"/>
                <a:cs typeface="Open Sans"/>
                <a:sym typeface="Open Sans"/>
              </a:rPr>
              <a:t>Contexte</a:t>
            </a:r>
            <a:endParaRPr lang="fr-FR" sz="1700" b="0" i="0" u="none" strike="noStrike" cap="none" dirty="0">
              <a:solidFill>
                <a:srgbClr val="980000"/>
              </a:solidFill>
              <a:latin typeface="Open Sans"/>
              <a:ea typeface="Open Sans"/>
              <a:cs typeface="Open Sans"/>
              <a:sym typeface="Open Sans"/>
            </a:endParaRPr>
          </a:p>
          <a:p>
            <a:pPr marL="457200" marR="0" lvl="0" indent="-311150" algn="l" rtl="0">
              <a:lnSpc>
                <a:spcPct val="120000"/>
              </a:lnSpc>
              <a:spcBef>
                <a:spcPts val="0"/>
              </a:spcBef>
              <a:spcAft>
                <a:spcPts val="0"/>
              </a:spcAft>
              <a:buClr>
                <a:srgbClr val="204669"/>
              </a:buClr>
              <a:buSzPts val="1300"/>
              <a:buFont typeface="Arial"/>
              <a:buChar char="•"/>
            </a:pPr>
            <a:r>
              <a:rPr lang="fr-FR" b="0" i="0" u="none" strike="noStrike" cap="none" dirty="0">
                <a:solidFill>
                  <a:schemeClr val="dk1"/>
                </a:solidFill>
                <a:latin typeface="Open Sans"/>
                <a:ea typeface="Open Sans"/>
                <a:cs typeface="Open Sans"/>
                <a:sym typeface="Open Sans"/>
              </a:rPr>
              <a:t>Nombre de contaminations en hausse, notamment dans les points chauds de la province de Lusaka, où le taux de létalité était élevé</a:t>
            </a:r>
            <a:r>
              <a:rPr lang="fr-FR" dirty="0">
                <a:solidFill>
                  <a:schemeClr val="dk1"/>
                </a:solidFill>
                <a:latin typeface="Open Sans"/>
                <a:ea typeface="Open Sans"/>
                <a:cs typeface="Open Sans"/>
                <a:sym typeface="Open Sans"/>
              </a:rPr>
              <a:t> en raison d’une présentation tardive dans les centres de soins. </a:t>
            </a:r>
          </a:p>
          <a:p>
            <a:pPr marL="457200" marR="0" lvl="0" indent="-311150" algn="l" rtl="0">
              <a:lnSpc>
                <a:spcPct val="120000"/>
              </a:lnSpc>
              <a:spcBef>
                <a:spcPts val="0"/>
              </a:spcBef>
              <a:spcAft>
                <a:spcPts val="0"/>
              </a:spcAft>
              <a:buClr>
                <a:srgbClr val="204669"/>
              </a:buClr>
              <a:buSzPts val="1300"/>
              <a:buFont typeface="Arial"/>
              <a:buChar char="•"/>
            </a:pPr>
            <a:r>
              <a:rPr lang="fr-FR" b="0" i="0" u="none" strike="noStrike" cap="none" dirty="0">
                <a:solidFill>
                  <a:schemeClr val="dk1"/>
                </a:solidFill>
                <a:latin typeface="Open Sans"/>
                <a:ea typeface="Open Sans"/>
                <a:cs typeface="Open Sans"/>
                <a:sym typeface="Open Sans"/>
              </a:rPr>
              <a:t>Le</a:t>
            </a:r>
            <a:r>
              <a:rPr lang="fr-FR" dirty="0">
                <a:solidFill>
                  <a:schemeClr val="dk1"/>
                </a:solidFill>
                <a:latin typeface="Open Sans"/>
                <a:ea typeface="Open Sans"/>
                <a:cs typeface="Open Sans"/>
                <a:sym typeface="Open Sans"/>
              </a:rPr>
              <a:t>s retours d’information de la communauté montraient que les familles étaient globalement bien informées.</a:t>
            </a:r>
          </a:p>
          <a:p>
            <a:pPr marL="457200" marR="0" lvl="0" indent="-311150" algn="l" rtl="0">
              <a:lnSpc>
                <a:spcPct val="120000"/>
              </a:lnSpc>
              <a:spcBef>
                <a:spcPts val="0"/>
              </a:spcBef>
              <a:spcAft>
                <a:spcPts val="0"/>
              </a:spcAft>
              <a:buClr>
                <a:srgbClr val="204669"/>
              </a:buClr>
              <a:buSzPts val="1300"/>
              <a:buFont typeface="Arial"/>
              <a:buChar char="•"/>
            </a:pPr>
            <a:r>
              <a:rPr lang="fr-FR" b="0" i="0" u="none" strike="noStrike" cap="none" dirty="0">
                <a:solidFill>
                  <a:schemeClr val="dk1"/>
                </a:solidFill>
                <a:latin typeface="Open Sans"/>
                <a:ea typeface="Open Sans"/>
                <a:cs typeface="Open Sans"/>
                <a:sym typeface="Open Sans"/>
              </a:rPr>
              <a:t>Le prix du chlore a quasiment doublé pendant l’épidémie.</a:t>
            </a:r>
          </a:p>
          <a:p>
            <a:pPr marL="457200" marR="0" lvl="0" indent="-311150" algn="l" rtl="0">
              <a:lnSpc>
                <a:spcPct val="120000"/>
              </a:lnSpc>
              <a:spcBef>
                <a:spcPts val="0"/>
              </a:spcBef>
              <a:spcAft>
                <a:spcPts val="0"/>
              </a:spcAft>
              <a:buClr>
                <a:srgbClr val="204669"/>
              </a:buClr>
              <a:buSzPts val="1300"/>
              <a:buFont typeface="Arial"/>
              <a:buChar char="•"/>
            </a:pPr>
            <a:r>
              <a:rPr lang="fr-FR" dirty="0">
                <a:solidFill>
                  <a:schemeClr val="dk1"/>
                </a:solidFill>
                <a:latin typeface="Open Sans"/>
                <a:ea typeface="Open Sans"/>
                <a:cs typeface="Open Sans"/>
                <a:sym typeface="Open Sans"/>
              </a:rPr>
              <a:t>Les personnes les plus exposées étaient celles qui avaient le moins les moyens de se protéger.</a:t>
            </a:r>
          </a:p>
          <a:p>
            <a:pPr marL="0" marR="0" lvl="0" indent="0" algn="l" rtl="0">
              <a:lnSpc>
                <a:spcPct val="128332"/>
              </a:lnSpc>
              <a:spcBef>
                <a:spcPts val="0"/>
              </a:spcBef>
              <a:spcAft>
                <a:spcPts val="0"/>
              </a:spcAft>
              <a:buClr>
                <a:srgbClr val="204669"/>
              </a:buClr>
              <a:buSzPts val="1200"/>
              <a:buFont typeface="Arial"/>
              <a:buNone/>
            </a:pPr>
            <a:r>
              <a:rPr lang="fr-FR" sz="1700" b="1" i="0" u="none" strike="noStrike" cap="none" dirty="0">
                <a:solidFill>
                  <a:srgbClr val="980000"/>
                </a:solidFill>
                <a:latin typeface="Open Sans"/>
                <a:ea typeface="Open Sans"/>
                <a:cs typeface="Open Sans"/>
                <a:sym typeface="Open Sans"/>
              </a:rPr>
              <a:t>Autres retours d’information de la communauté</a:t>
            </a:r>
            <a:endParaRPr lang="fr-FR" sz="1700" b="0" i="0" u="none" strike="noStrike" cap="none" dirty="0">
              <a:solidFill>
                <a:srgbClr val="980000"/>
              </a:solidFill>
              <a:latin typeface="Open Sans"/>
              <a:ea typeface="Open Sans"/>
              <a:cs typeface="Open Sans"/>
              <a:sym typeface="Open Sans"/>
            </a:endParaRPr>
          </a:p>
          <a:p>
            <a:pPr marL="457200" marR="0" lvl="0" indent="-311150" algn="l" rtl="0">
              <a:lnSpc>
                <a:spcPct val="128332"/>
              </a:lnSpc>
              <a:spcBef>
                <a:spcPts val="0"/>
              </a:spcBef>
              <a:spcAft>
                <a:spcPts val="0"/>
              </a:spcAft>
              <a:buClr>
                <a:srgbClr val="204669"/>
              </a:buClr>
              <a:buSzPts val="1300"/>
              <a:buFont typeface="Arial"/>
              <a:buChar char="•"/>
            </a:pPr>
            <a:r>
              <a:rPr lang="fr-FR" b="0" i="0" u="none" strike="noStrike" cap="none" dirty="0">
                <a:solidFill>
                  <a:schemeClr val="dk1"/>
                </a:solidFill>
                <a:latin typeface="Open Sans"/>
                <a:ea typeface="Open Sans"/>
                <a:cs typeface="Open Sans"/>
                <a:sym typeface="Open Sans"/>
              </a:rPr>
              <a:t>Consommation de </a:t>
            </a:r>
            <a:r>
              <a:rPr lang="fr-FR" b="0" i="1" u="none" strike="noStrike" cap="none" dirty="0">
                <a:solidFill>
                  <a:schemeClr val="dk1"/>
                </a:solidFill>
                <a:latin typeface="Open Sans"/>
                <a:ea typeface="Open Sans"/>
                <a:cs typeface="Open Sans"/>
                <a:sym typeface="Open Sans"/>
              </a:rPr>
              <a:t>kacha</a:t>
            </a:r>
            <a:r>
              <a:rPr lang="fr-FR" i="1" dirty="0">
                <a:solidFill>
                  <a:schemeClr val="dk1"/>
                </a:solidFill>
                <a:latin typeface="Open Sans"/>
                <a:ea typeface="Open Sans"/>
                <a:cs typeface="Open Sans"/>
                <a:sym typeface="Open Sans"/>
              </a:rPr>
              <a:t>s</a:t>
            </a:r>
            <a:r>
              <a:rPr lang="fr-FR" b="0" i="1" u="none" strike="noStrike" cap="none" dirty="0">
                <a:solidFill>
                  <a:schemeClr val="dk1"/>
                </a:solidFill>
                <a:latin typeface="Open Sans"/>
                <a:ea typeface="Open Sans"/>
                <a:cs typeface="Open Sans"/>
                <a:sym typeface="Open Sans"/>
              </a:rPr>
              <a:t>u</a:t>
            </a:r>
            <a:r>
              <a:rPr lang="fr-FR" b="0" i="0" u="none" strike="noStrike" cap="none" dirty="0">
                <a:solidFill>
                  <a:schemeClr val="dk1"/>
                </a:solidFill>
                <a:latin typeface="Open Sans"/>
                <a:ea typeface="Open Sans"/>
                <a:cs typeface="Open Sans"/>
                <a:sym typeface="Open Sans"/>
              </a:rPr>
              <a:t> (alcool de fabrication artisanale) </a:t>
            </a:r>
            <a:r>
              <a:rPr lang="fr-FR" dirty="0">
                <a:solidFill>
                  <a:schemeClr val="dk1"/>
                </a:solidFill>
                <a:latin typeface="Open Sans"/>
                <a:ea typeface="Open Sans"/>
                <a:cs typeface="Open Sans"/>
                <a:sym typeface="Open Sans"/>
              </a:rPr>
              <a:t>pour prévenir et traiter le choléra.</a:t>
            </a:r>
            <a:endParaRPr lang="fr-FR" dirty="0"/>
          </a:p>
          <a:p>
            <a:pPr marL="457200" lvl="0" indent="-311150">
              <a:lnSpc>
                <a:spcPct val="128332"/>
              </a:lnSpc>
              <a:buClr>
                <a:srgbClr val="204669"/>
              </a:buClr>
              <a:buSzPts val="1300"/>
              <a:buFont typeface="Arial"/>
              <a:buChar char="•"/>
            </a:pPr>
            <a:r>
              <a:rPr lang="fr-FR" b="0" i="0" u="none" strike="noStrike" cap="none" dirty="0">
                <a:solidFill>
                  <a:schemeClr val="dk1"/>
                </a:solidFill>
                <a:latin typeface="Open Sans"/>
                <a:ea typeface="Open Sans"/>
                <a:cs typeface="Open Sans"/>
                <a:sym typeface="Open Sans"/>
              </a:rPr>
              <a:t>Certains s’étaient rendus </a:t>
            </a:r>
            <a:r>
              <a:rPr lang="fr-FR" dirty="0">
                <a:solidFill>
                  <a:schemeClr val="dk1"/>
                </a:solidFill>
                <a:latin typeface="Open Sans"/>
                <a:ea typeface="Open Sans"/>
                <a:cs typeface="Open Sans"/>
                <a:sym typeface="Open Sans"/>
              </a:rPr>
              <a:t>dans des centres de soins </a:t>
            </a:r>
            <a:r>
              <a:rPr lang="fr-FR" b="0" i="0" u="none" strike="noStrike" cap="none" dirty="0">
                <a:solidFill>
                  <a:schemeClr val="dk1"/>
                </a:solidFill>
                <a:latin typeface="Open Sans"/>
                <a:ea typeface="Open Sans"/>
                <a:cs typeface="Open Sans"/>
                <a:sym typeface="Open Sans"/>
              </a:rPr>
              <a:t>ou avaient emmené des proches dans ces centres : administration d'antibiotiques, renvoi à la maison.</a:t>
            </a:r>
            <a:endParaRPr lang="fr-FR" dirty="0"/>
          </a:p>
          <a:p>
            <a:pPr marL="457200" marR="0" lvl="0" indent="-311150" algn="l">
              <a:lnSpc>
                <a:spcPct val="128332"/>
              </a:lnSpc>
              <a:spcBef>
                <a:spcPts val="0"/>
              </a:spcBef>
              <a:spcAft>
                <a:spcPts val="0"/>
              </a:spcAft>
              <a:buClr>
                <a:srgbClr val="204669"/>
              </a:buClr>
              <a:buSzPts val="1300"/>
              <a:buFont typeface="Arial"/>
              <a:buChar char="•"/>
            </a:pPr>
            <a:r>
              <a:rPr lang="fr-FR" b="0" i="0" u="none" strike="noStrike" cap="none" dirty="0">
                <a:solidFill>
                  <a:schemeClr val="dk1"/>
                </a:solidFill>
                <a:latin typeface="Open Sans"/>
                <a:ea typeface="Open Sans"/>
                <a:cs typeface="Open Sans"/>
                <a:sym typeface="Open Sans"/>
              </a:rPr>
              <a:t>Obstacles liés aux transports : </a:t>
            </a:r>
            <a:r>
              <a:rPr lang="fr-FR" dirty="0">
                <a:solidFill>
                  <a:schemeClr val="dk1"/>
                </a:solidFill>
                <a:latin typeface="Open Sans"/>
                <a:ea typeface="Open Sans"/>
                <a:cs typeface="Open Sans"/>
                <a:sym typeface="Open Sans"/>
              </a:rPr>
              <a:t>routes impraticables</a:t>
            </a:r>
            <a:r>
              <a:rPr lang="fr-FR" b="0" i="0" u="none" strike="noStrike" cap="none" dirty="0">
                <a:solidFill>
                  <a:schemeClr val="dk1"/>
                </a:solidFill>
                <a:latin typeface="Open Sans"/>
                <a:ea typeface="Open Sans"/>
                <a:cs typeface="Open Sans"/>
                <a:sym typeface="Open Sans"/>
              </a:rPr>
              <a:t>, refus de prise en charge par taxis locaux, coût.</a:t>
            </a:r>
            <a:endParaRPr lang="fr-FR" dirty="0"/>
          </a:p>
          <a:p>
            <a:pPr marL="457200" marR="0" lvl="0" indent="-311150" algn="l" rtl="0">
              <a:lnSpc>
                <a:spcPct val="128332"/>
              </a:lnSpc>
              <a:spcBef>
                <a:spcPts val="0"/>
              </a:spcBef>
              <a:spcAft>
                <a:spcPts val="0"/>
              </a:spcAft>
              <a:buClr>
                <a:srgbClr val="204669"/>
              </a:buClr>
              <a:buSzPts val="1300"/>
              <a:buFont typeface="Arial"/>
              <a:buChar char="•"/>
            </a:pPr>
            <a:r>
              <a:rPr lang="fr-FR" dirty="0">
                <a:solidFill>
                  <a:schemeClr val="dk1"/>
                </a:solidFill>
                <a:latin typeface="Open Sans"/>
                <a:ea typeface="Open Sans"/>
                <a:cs typeface="Open Sans"/>
                <a:sym typeface="Open Sans"/>
              </a:rPr>
              <a:t>Croyance que le principal CTC dispensait des soins de très mauvaise qualité et que l’on risquait d’y mourir.</a:t>
            </a:r>
            <a:endParaRPr lang="fr-FR" b="0" i="0" u="none" strike="noStrike" cap="none" dirty="0">
              <a:solidFill>
                <a:schemeClr val="dk1"/>
              </a:solidFill>
              <a:latin typeface="Open Sans"/>
              <a:ea typeface="Open Sans"/>
              <a:cs typeface="Open Sans"/>
              <a:sym typeface="Open Sans"/>
            </a:endParaRPr>
          </a:p>
          <a:p>
            <a:pPr marL="457200" marR="0" lvl="0" indent="-311150" algn="l" rtl="0">
              <a:lnSpc>
                <a:spcPct val="128332"/>
              </a:lnSpc>
              <a:spcBef>
                <a:spcPts val="0"/>
              </a:spcBef>
              <a:spcAft>
                <a:spcPts val="0"/>
              </a:spcAft>
              <a:buClr>
                <a:srgbClr val="204669"/>
              </a:buClr>
              <a:buSzPts val="1300"/>
              <a:buFont typeface="Arial"/>
              <a:buChar char="•"/>
            </a:pPr>
            <a:endParaRPr dirty="0"/>
          </a:p>
          <a:p>
            <a:pPr marL="457200" marR="0" lvl="0" indent="-228600" algn="l" rtl="0">
              <a:lnSpc>
                <a:spcPct val="128332"/>
              </a:lnSpc>
              <a:spcBef>
                <a:spcPts val="750"/>
              </a:spcBef>
              <a:spcAft>
                <a:spcPts val="0"/>
              </a:spcAft>
              <a:buClr>
                <a:srgbClr val="204669"/>
              </a:buClr>
              <a:buSzPts val="1200"/>
              <a:buFont typeface="Arial"/>
              <a:buNone/>
            </a:pPr>
            <a:endParaRPr sz="1500" b="1" i="0" u="none" strike="noStrike" cap="none" dirty="0">
              <a:solidFill>
                <a:srgbClr val="365977"/>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79"/>
        <p:cNvGrpSpPr/>
        <p:nvPr/>
      </p:nvGrpSpPr>
      <p:grpSpPr>
        <a:xfrm>
          <a:off x="0" y="0"/>
          <a:ext cx="0" cy="0"/>
          <a:chOff x="0" y="0"/>
          <a:chExt cx="0" cy="0"/>
        </a:xfrm>
      </p:grpSpPr>
      <p:sp>
        <p:nvSpPr>
          <p:cNvPr id="380" name="Google Shape;380;p39"/>
          <p:cNvSpPr txBox="1">
            <a:spLocks noGrp="1"/>
          </p:cNvSpPr>
          <p:nvPr>
            <p:ph type="title"/>
          </p:nvPr>
        </p:nvSpPr>
        <p:spPr>
          <a:xfrm>
            <a:off x="628650" y="477637"/>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Outils et ressources pour la RCCE </a:t>
            </a:r>
          </a:p>
        </p:txBody>
      </p:sp>
      <p:sp>
        <p:nvSpPr>
          <p:cNvPr id="381" name="Google Shape;381;p39"/>
          <p:cNvSpPr txBox="1"/>
          <p:nvPr/>
        </p:nvSpPr>
        <p:spPr>
          <a:xfrm>
            <a:off x="508996" y="1063604"/>
            <a:ext cx="8635004" cy="3900281"/>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8333"/>
              </a:lnSpc>
              <a:spcBef>
                <a:spcPts val="750"/>
              </a:spcBef>
              <a:spcAft>
                <a:spcPts val="0"/>
              </a:spcAft>
              <a:buClr>
                <a:srgbClr val="204669"/>
              </a:buClr>
              <a:buSzPts val="1600"/>
              <a:buFont typeface="Arial"/>
              <a:buChar char="•"/>
            </a:pPr>
            <a:r>
              <a:rPr lang="fr-FR" sz="1760" b="0" i="0" u="sng" strike="noStrike" cap="none"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Site web du Service collectif </a:t>
            </a:r>
            <a:r>
              <a:rPr lang="fr-FR" sz="1760" b="0" i="0" u="sng" strike="noStrike" cap="none" dirty="0">
                <a:solidFill>
                  <a:schemeClr val="dk1"/>
                </a:solidFill>
                <a:latin typeface="Open Sans"/>
                <a:ea typeface="Open Sans"/>
                <a:cs typeface="Open Sans"/>
                <a:sym typeface="Open Sans"/>
              </a:rPr>
              <a:t>de RCCE</a:t>
            </a:r>
            <a:endParaRPr lang="fr-FR" sz="1590" dirty="0"/>
          </a:p>
          <a:p>
            <a:pPr marL="914400" marR="0" lvl="1" indent="-368300" algn="l" rtl="0">
              <a:lnSpc>
                <a:spcPct val="80000"/>
              </a:lnSpc>
              <a:spcBef>
                <a:spcPts val="375"/>
              </a:spcBef>
              <a:spcAft>
                <a:spcPts val="0"/>
              </a:spcAft>
              <a:buClr>
                <a:srgbClr val="204669"/>
              </a:buClr>
              <a:buSzPts val="2200"/>
              <a:buFont typeface="Arial"/>
              <a:buChar char="•"/>
            </a:pPr>
            <a:r>
              <a:rPr lang="fr-FR" sz="1760"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Banque de questions sur le c</a:t>
            </a:r>
            <a:r>
              <a:rPr lang="fr-FR" sz="1760" b="0" i="0" u="sng" strike="noStrike" cap="none"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holéra</a:t>
            </a:r>
            <a:endParaRPr lang="fr-FR" sz="1760" b="0" i="0" u="none" strike="noStrike" cap="none" dirty="0">
              <a:solidFill>
                <a:schemeClr val="dk1"/>
              </a:solidFill>
              <a:latin typeface="Open Sans"/>
              <a:ea typeface="Open Sans"/>
              <a:cs typeface="Open Sans"/>
              <a:sym typeface="Open Sans"/>
            </a:endParaRPr>
          </a:p>
          <a:p>
            <a:pPr marL="457200" marR="0" lvl="0" indent="-330200" algn="l" rtl="0">
              <a:lnSpc>
                <a:spcPct val="118333"/>
              </a:lnSpc>
              <a:spcBef>
                <a:spcPts val="750"/>
              </a:spcBef>
              <a:spcAft>
                <a:spcPts val="0"/>
              </a:spcAft>
              <a:buClr>
                <a:srgbClr val="204669"/>
              </a:buClr>
              <a:buSzPts val="1600"/>
              <a:buFont typeface="Arial"/>
              <a:buChar char="•"/>
            </a:pPr>
            <a:r>
              <a:rPr lang="fr-FR" sz="1760" b="0" i="0" u="sng" strike="noStrike" cap="none"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Guide sur la coordination de la RCCE </a:t>
            </a:r>
            <a:r>
              <a:rPr lang="fr-FR" sz="1760" b="0" i="0" u="sng" strike="noStrike" cap="none" dirty="0">
                <a:solidFill>
                  <a:schemeClr val="dk1"/>
                </a:solidFill>
                <a:latin typeface="Open Sans"/>
                <a:ea typeface="Open Sans"/>
                <a:cs typeface="Open Sans"/>
                <a:sym typeface="Open Sans"/>
              </a:rPr>
              <a:t>dans les urgences de santé publique</a:t>
            </a:r>
            <a:endParaRPr lang="fr-FR" sz="1590" dirty="0"/>
          </a:p>
          <a:p>
            <a:pPr marL="457200" marR="0" lvl="0" indent="-330200" algn="l">
              <a:lnSpc>
                <a:spcPct val="118333"/>
              </a:lnSpc>
              <a:spcBef>
                <a:spcPts val="750"/>
              </a:spcBef>
              <a:spcAft>
                <a:spcPts val="0"/>
              </a:spcAft>
              <a:buClr>
                <a:srgbClr val="204669"/>
              </a:buClr>
              <a:buSzPts val="1600"/>
              <a:buFont typeface="Arial"/>
              <a:buChar char="•"/>
            </a:pPr>
            <a:r>
              <a:rPr lang="fr-FR" sz="1760" u="sng"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Kit de retour d’information de la communauté de la FICR</a:t>
            </a:r>
            <a:endParaRPr lang="fr-FR" sz="1760" u="sng" dirty="0">
              <a:solidFill>
                <a:schemeClr val="dk1"/>
              </a:solidFill>
              <a:latin typeface="Open Sans"/>
              <a:ea typeface="Open Sans"/>
              <a:cs typeface="Open Sans"/>
              <a:sym typeface="Open Sans"/>
            </a:endParaRPr>
          </a:p>
          <a:p>
            <a:pPr marL="152400" marR="0" lvl="0" indent="0" algn="l" rtl="0">
              <a:lnSpc>
                <a:spcPct val="118333"/>
              </a:lnSpc>
              <a:spcBef>
                <a:spcPts val="0"/>
              </a:spcBef>
              <a:spcAft>
                <a:spcPts val="0"/>
              </a:spcAft>
              <a:buClr>
                <a:srgbClr val="204669"/>
              </a:buClr>
              <a:buSzPts val="1200"/>
              <a:buFont typeface="Arial"/>
              <a:buNone/>
            </a:pPr>
            <a:r>
              <a:rPr lang="fr-FR" sz="1560" b="0" i="0" u="none" strike="noStrike" cap="none" dirty="0">
                <a:solidFill>
                  <a:schemeClr val="dk1"/>
                </a:solidFill>
                <a:latin typeface="Open Sans"/>
                <a:ea typeface="Open Sans"/>
                <a:cs typeface="Open Sans"/>
                <a:sym typeface="Open Sans"/>
              </a:rPr>
              <a:t>L’équipe :</a:t>
            </a:r>
            <a:endParaRPr lang="fr-FR" sz="1390" dirty="0"/>
          </a:p>
          <a:p>
            <a:pPr marL="457200" marR="0" lvl="0" indent="-317500" algn="l" rtl="0">
              <a:lnSpc>
                <a:spcPct val="118333"/>
              </a:lnSpc>
              <a:spcBef>
                <a:spcPts val="0"/>
              </a:spcBef>
              <a:spcAft>
                <a:spcPts val="0"/>
              </a:spcAft>
              <a:buClr>
                <a:srgbClr val="204669"/>
              </a:buClr>
              <a:buSzPts val="1400"/>
              <a:buFont typeface="Arial"/>
              <a:buChar char="•"/>
            </a:pPr>
            <a:r>
              <a:rPr lang="fr-FR" sz="1729" b="0" i="0" u="none" strike="noStrike" cap="none" dirty="0">
                <a:solidFill>
                  <a:srgbClr val="000000"/>
                </a:solidFill>
                <a:latin typeface="Open Sans"/>
                <a:ea typeface="Open Sans"/>
                <a:cs typeface="Open Sans"/>
                <a:sym typeface="Open Sans"/>
              </a:rPr>
              <a:t>Rachel James, FICR/Service collectif, (</a:t>
            </a:r>
            <a:r>
              <a:rPr lang="fr-FR" sz="1729" b="0" i="0" u="sng" strike="noStrike" cap="none" dirty="0">
                <a:solidFill>
                  <a:srgbClr val="0000FF"/>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rachel.james@ifrc.org</a:t>
            </a:r>
            <a:r>
              <a:rPr lang="fr-FR" sz="1729" b="0" i="0" u="none" strike="noStrike" cap="none" dirty="0">
                <a:solidFill>
                  <a:srgbClr val="000000"/>
                </a:solidFill>
                <a:latin typeface="Open Sans"/>
                <a:ea typeface="Open Sans"/>
                <a:cs typeface="Open Sans"/>
                <a:sym typeface="Open Sans"/>
              </a:rPr>
              <a:t>) </a:t>
            </a:r>
            <a:endParaRPr lang="fr-FR" sz="2240" b="0" i="0" u="none" strike="noStrike" cap="none" dirty="0">
              <a:solidFill>
                <a:schemeClr val="dk1"/>
              </a:solidFill>
              <a:latin typeface="Open Sans"/>
              <a:ea typeface="Open Sans"/>
              <a:cs typeface="Open Sans"/>
              <a:sym typeface="Open Sans"/>
            </a:endParaRPr>
          </a:p>
          <a:p>
            <a:pPr marL="457200" marR="0" lvl="0" indent="-317500" algn="l" rtl="0">
              <a:lnSpc>
                <a:spcPct val="118333"/>
              </a:lnSpc>
              <a:spcBef>
                <a:spcPts val="0"/>
              </a:spcBef>
              <a:spcAft>
                <a:spcPts val="0"/>
              </a:spcAft>
              <a:buClr>
                <a:srgbClr val="204669"/>
              </a:buClr>
              <a:buSzPts val="1400"/>
              <a:buFont typeface="Arial"/>
              <a:buChar char="•"/>
            </a:pPr>
            <a:r>
              <a:rPr lang="fr-FR" sz="1729" b="0" i="0" u="none" strike="noStrike" cap="none" dirty="0">
                <a:solidFill>
                  <a:srgbClr val="000000"/>
                </a:solidFill>
                <a:latin typeface="Open Sans"/>
                <a:ea typeface="Open Sans"/>
                <a:cs typeface="Open Sans"/>
                <a:sym typeface="Open Sans"/>
              </a:rPr>
              <a:t>Nadine Beckmann, UK-PHRST, (</a:t>
            </a:r>
            <a:r>
              <a:rPr lang="fr-FR" sz="1729" b="0" i="0" u="sng" strike="noStrike" cap="none" dirty="0">
                <a:solidFill>
                  <a:srgbClr val="0000FF"/>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nadine.beckmann@lshtm.ac.uk</a:t>
            </a:r>
            <a:r>
              <a:rPr lang="fr-FR" sz="1729" b="0" i="0" u="none" strike="noStrike" cap="none" dirty="0">
                <a:solidFill>
                  <a:srgbClr val="000000"/>
                </a:solidFill>
                <a:latin typeface="Open Sans"/>
                <a:ea typeface="Open Sans"/>
                <a:cs typeface="Open Sans"/>
                <a:sym typeface="Open Sans"/>
              </a:rPr>
              <a:t>)</a:t>
            </a:r>
            <a:endParaRPr lang="fr-FR" sz="2240" b="0" i="0" u="none" strike="noStrike" cap="none" dirty="0">
              <a:solidFill>
                <a:schemeClr val="dk1"/>
              </a:solidFill>
              <a:latin typeface="Open Sans"/>
              <a:ea typeface="Open Sans"/>
              <a:cs typeface="Open Sans"/>
              <a:sym typeface="Open Sans"/>
            </a:endParaRPr>
          </a:p>
          <a:p>
            <a:pPr marL="457200" marR="0" lvl="0" indent="-317500" algn="l" rtl="0">
              <a:lnSpc>
                <a:spcPct val="118333"/>
              </a:lnSpc>
              <a:spcBef>
                <a:spcPts val="0"/>
              </a:spcBef>
              <a:spcAft>
                <a:spcPts val="0"/>
              </a:spcAft>
              <a:buClr>
                <a:srgbClr val="204669"/>
              </a:buClr>
              <a:buSzPts val="1400"/>
              <a:buFont typeface="Arial"/>
              <a:buChar char="•"/>
            </a:pPr>
            <a:r>
              <a:rPr lang="fr-FR" sz="1729" b="0" i="0" u="none" strike="noStrike" cap="none" dirty="0">
                <a:solidFill>
                  <a:srgbClr val="000000"/>
                </a:solidFill>
                <a:latin typeface="Open Sans"/>
                <a:ea typeface="Open Sans"/>
                <a:cs typeface="Open Sans"/>
                <a:sym typeface="Open Sans"/>
              </a:rPr>
              <a:t>Ginger Johnson, SSHAP, (</a:t>
            </a:r>
            <a:r>
              <a:rPr lang="fr-FR" sz="1729" b="0" i="0" u="sng" strike="noStrike" cap="none" dirty="0">
                <a:solidFill>
                  <a:srgbClr val="0000FF"/>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johnson.ginger@gmail.com</a:t>
            </a:r>
            <a:r>
              <a:rPr lang="fr-FR" sz="1729" b="0" i="0" u="none" strike="noStrike" cap="none" dirty="0">
                <a:solidFill>
                  <a:srgbClr val="000000"/>
                </a:solidFill>
                <a:latin typeface="Open Sans"/>
                <a:ea typeface="Open Sans"/>
                <a:cs typeface="Open Sans"/>
                <a:sym typeface="Open Sans"/>
              </a:rPr>
              <a:t>) </a:t>
            </a:r>
            <a:endParaRPr lang="fr-FR" sz="2240" b="0" i="0" u="none" strike="noStrike" cap="none" dirty="0">
              <a:solidFill>
                <a:schemeClr val="dk1"/>
              </a:solidFill>
              <a:latin typeface="Open Sans"/>
              <a:ea typeface="Open Sans"/>
              <a:cs typeface="Open Sans"/>
              <a:sym typeface="Open Sans"/>
            </a:endParaRPr>
          </a:p>
          <a:p>
            <a:pPr marL="457200" marR="0" lvl="0" indent="-317500" algn="l" rtl="0">
              <a:lnSpc>
                <a:spcPct val="118333"/>
              </a:lnSpc>
              <a:spcBef>
                <a:spcPts val="0"/>
              </a:spcBef>
              <a:spcAft>
                <a:spcPts val="0"/>
              </a:spcAft>
              <a:buClr>
                <a:srgbClr val="204669"/>
              </a:buClr>
              <a:buSzPts val="1400"/>
              <a:buFont typeface="Arial"/>
              <a:buChar char="•"/>
            </a:pPr>
            <a:r>
              <a:rPr lang="fr-FR" sz="1729" b="0" i="0" u="none" strike="noStrike" cap="none" dirty="0">
                <a:solidFill>
                  <a:srgbClr val="000000"/>
                </a:solidFill>
                <a:latin typeface="Open Sans"/>
                <a:ea typeface="Open Sans"/>
                <a:cs typeface="Open Sans"/>
                <a:sym typeface="Open Sans"/>
              </a:rPr>
              <a:t>Olivia Tulloch, OMS/Service collecti</a:t>
            </a:r>
            <a:r>
              <a:rPr lang="fr-FR" sz="1729" dirty="0">
                <a:latin typeface="Open Sans"/>
                <a:ea typeface="Open Sans"/>
                <a:cs typeface="Open Sans"/>
                <a:sym typeface="Open Sans"/>
              </a:rPr>
              <a:t>f</a:t>
            </a:r>
            <a:r>
              <a:rPr lang="fr-FR" sz="1729" b="0" i="0" u="none" strike="noStrike" cap="none" dirty="0">
                <a:solidFill>
                  <a:srgbClr val="000000"/>
                </a:solidFill>
                <a:latin typeface="Open Sans"/>
                <a:ea typeface="Open Sans"/>
                <a:cs typeface="Open Sans"/>
                <a:sym typeface="Open Sans"/>
              </a:rPr>
              <a:t>, (</a:t>
            </a:r>
            <a:r>
              <a:rPr lang="fr-FR" sz="1729" b="0" i="0" u="sng" strike="noStrike" cap="none" dirty="0">
                <a:solidFill>
                  <a:srgbClr val="0000FF"/>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tullocho@who.int</a:t>
            </a:r>
            <a:r>
              <a:rPr lang="fr-FR" sz="1729" b="0" i="0" u="none" strike="noStrike" cap="none" dirty="0">
                <a:solidFill>
                  <a:srgbClr val="000000"/>
                </a:solidFill>
                <a:latin typeface="Open Sans"/>
                <a:ea typeface="Open Sans"/>
                <a:cs typeface="Open Sans"/>
                <a:sym typeface="Open Sans"/>
              </a:rPr>
              <a:t>) </a:t>
            </a:r>
            <a:endParaRPr lang="fr-FR" sz="2240" b="0" i="0" u="none" strike="noStrike" cap="none" dirty="0">
              <a:solidFill>
                <a:schemeClr val="dk1"/>
              </a:solidFill>
              <a:latin typeface="Open Sans"/>
              <a:ea typeface="Open Sans"/>
              <a:cs typeface="Open Sans"/>
              <a:sym typeface="Open Sans"/>
            </a:endParaRPr>
          </a:p>
          <a:p>
            <a:pPr marL="457200" marR="0" lvl="0" indent="-317500" algn="l" rtl="0">
              <a:lnSpc>
                <a:spcPct val="118333"/>
              </a:lnSpc>
              <a:spcBef>
                <a:spcPts val="0"/>
              </a:spcBef>
              <a:spcAft>
                <a:spcPts val="0"/>
              </a:spcAft>
              <a:buClr>
                <a:srgbClr val="204669"/>
              </a:buClr>
              <a:buSzPts val="1400"/>
              <a:buFont typeface="Arial"/>
              <a:buChar char="•"/>
            </a:pPr>
            <a:r>
              <a:rPr lang="fr-FR" sz="1729" b="0" i="0" u="none" strike="noStrike" cap="none" dirty="0">
                <a:solidFill>
                  <a:srgbClr val="000000"/>
                </a:solidFill>
                <a:latin typeface="Open Sans"/>
                <a:ea typeface="Open Sans"/>
                <a:cs typeface="Open Sans"/>
                <a:sym typeface="Open Sans"/>
              </a:rPr>
              <a:t>Sophie Everest UK-PHRST, (</a:t>
            </a:r>
            <a:r>
              <a:rPr lang="fr-FR" sz="1729" b="0" i="0" u="sng" strike="noStrike" cap="none" dirty="0">
                <a:solidFill>
                  <a:srgbClr val="0000FF"/>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sophie.everest@ukhsa.gov.uk</a:t>
            </a:r>
            <a:r>
              <a:rPr lang="fr-FR" sz="1729" b="0" i="0" u="none" strike="noStrike" cap="none" dirty="0">
                <a:solidFill>
                  <a:srgbClr val="000000"/>
                </a:solidFill>
                <a:latin typeface="Open Sans"/>
                <a:ea typeface="Open Sans"/>
                <a:cs typeface="Open Sans"/>
                <a:sym typeface="Open Sans"/>
              </a:rPr>
              <a:t>) </a:t>
            </a:r>
            <a:endParaRPr lang="fr-FR" sz="2240" b="0" i="0" u="none" strike="noStrike" cap="none" dirty="0">
              <a:solidFill>
                <a:schemeClr val="dk1"/>
              </a:solidFill>
              <a:latin typeface="Open Sans"/>
              <a:ea typeface="Open Sans"/>
              <a:cs typeface="Open Sans"/>
              <a:sym typeface="Open Sans"/>
            </a:endParaRPr>
          </a:p>
          <a:p>
            <a:pPr marL="457200" marR="0" lvl="0" indent="-317500" algn="l" rtl="0">
              <a:lnSpc>
                <a:spcPct val="118333"/>
              </a:lnSpc>
              <a:spcBef>
                <a:spcPts val="0"/>
              </a:spcBef>
              <a:spcAft>
                <a:spcPts val="0"/>
              </a:spcAft>
              <a:buClr>
                <a:srgbClr val="204669"/>
              </a:buClr>
              <a:buSzPts val="1400"/>
              <a:buFont typeface="Arial"/>
              <a:buChar char="•"/>
            </a:pPr>
            <a:r>
              <a:rPr lang="fr-FR" sz="1729" b="0" i="0" u="none" strike="noStrike" cap="none" dirty="0">
                <a:solidFill>
                  <a:srgbClr val="000000"/>
                </a:solidFill>
                <a:latin typeface="Open Sans"/>
                <a:ea typeface="Open Sans"/>
                <a:cs typeface="Open Sans"/>
                <a:sym typeface="Open Sans"/>
              </a:rPr>
              <a:t>Christina Craig, CDC, (</a:t>
            </a:r>
            <a:r>
              <a:rPr lang="fr-FR" sz="1729" b="0" i="0" u="sng" strike="noStrike" cap="none" dirty="0">
                <a:solidFill>
                  <a:srgbClr val="0000FF"/>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prl5@cdc.gov</a:t>
            </a:r>
            <a:r>
              <a:rPr lang="fr-FR" sz="1729" b="0" i="0" u="none" strike="noStrike" cap="none" dirty="0">
                <a:solidFill>
                  <a:srgbClr val="000000"/>
                </a:solidFill>
                <a:latin typeface="Open Sans"/>
                <a:ea typeface="Open Sans"/>
                <a:cs typeface="Open Sans"/>
                <a:sym typeface="Open Sans"/>
              </a:rPr>
              <a:t>) </a:t>
            </a:r>
            <a:endParaRPr lang="fr-FR" sz="2240" b="0" i="0" u="none" strike="noStrike" cap="none" dirty="0">
              <a:solidFill>
                <a:schemeClr val="dk1"/>
              </a:solidFill>
              <a:latin typeface="Open Sans"/>
              <a:ea typeface="Open Sans"/>
              <a:cs typeface="Open Sans"/>
              <a:sym typeface="Open Sans"/>
            </a:endParaRPr>
          </a:p>
          <a:p>
            <a:pPr marL="457200" marR="0" lvl="0" indent="-228600" algn="l" rtl="0">
              <a:lnSpc>
                <a:spcPct val="118333"/>
              </a:lnSpc>
              <a:spcBef>
                <a:spcPts val="750"/>
              </a:spcBef>
              <a:spcAft>
                <a:spcPts val="0"/>
              </a:spcAft>
              <a:buClr>
                <a:srgbClr val="204669"/>
              </a:buClr>
              <a:buSzPts val="1200"/>
              <a:buFont typeface="Arial"/>
              <a:buNone/>
            </a:pPr>
            <a:endParaRPr lang="fr-FR" sz="156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628650" y="477637"/>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Merci !</a:t>
            </a:r>
          </a:p>
        </p:txBody>
      </p:sp>
      <p:sp>
        <p:nvSpPr>
          <p:cNvPr id="388" name="Google Shape;388;p40"/>
          <p:cNvSpPr txBox="1"/>
          <p:nvPr/>
        </p:nvSpPr>
        <p:spPr>
          <a:xfrm>
            <a:off x="1843088" y="1863441"/>
            <a:ext cx="5929312" cy="1416618"/>
          </a:xfrm>
          <a:prstGeom prst="rect">
            <a:avLst/>
          </a:prstGeom>
          <a:noFill/>
          <a:ln>
            <a:noFill/>
          </a:ln>
        </p:spPr>
        <p:txBody>
          <a:bodyPr spcFirstLastPara="1" wrap="square" lIns="91425" tIns="45700" rIns="91425" bIns="45700" anchor="t" anchorCtr="0">
            <a:normAutofit/>
          </a:bodyPr>
          <a:lstStyle/>
          <a:p>
            <a:pPr marL="152400" marR="0" lvl="0" indent="0" algn="l" rtl="0">
              <a:lnSpc>
                <a:spcPct val="128332"/>
              </a:lnSpc>
              <a:spcBef>
                <a:spcPts val="750"/>
              </a:spcBef>
              <a:spcAft>
                <a:spcPts val="0"/>
              </a:spcAft>
              <a:buClr>
                <a:srgbClr val="204669"/>
              </a:buClr>
              <a:buSzPct val="38834"/>
              <a:buFont typeface="Arial"/>
              <a:buNone/>
            </a:pPr>
            <a:r>
              <a:rPr lang="fr-FR" sz="3340" b="1" i="0" u="none" strike="noStrike" cap="none" dirty="0">
                <a:solidFill>
                  <a:schemeClr val="dk1"/>
                </a:solidFill>
                <a:latin typeface="Open Sans"/>
                <a:ea typeface="Open Sans"/>
                <a:cs typeface="Open Sans"/>
                <a:sym typeface="Open Sans"/>
              </a:rPr>
              <a:t>Avez-vous des questions ?</a:t>
            </a:r>
            <a:endParaRPr lang="fr-FR" sz="194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411"/>
          </a:srgbClr>
        </a:solidFill>
        <a:effectLst/>
      </p:bgPr>
    </p:bg>
    <p:spTree>
      <p:nvGrpSpPr>
        <p:cNvPr id="1" name="Shape 198"/>
        <p:cNvGrpSpPr/>
        <p:nvPr/>
      </p:nvGrpSpPr>
      <p:grpSpPr>
        <a:xfrm>
          <a:off x="0" y="0"/>
          <a:ext cx="0" cy="0"/>
          <a:chOff x="0" y="0"/>
          <a:chExt cx="0" cy="0"/>
        </a:xfrm>
      </p:grpSpPr>
      <p:sp>
        <p:nvSpPr>
          <p:cNvPr id="199" name="Google Shape;199;g2b43e60e4d4_0_6"/>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sz="2400" dirty="0"/>
              <a:t>DÉROULEMENT DE LA FORMATION</a:t>
            </a:r>
          </a:p>
        </p:txBody>
      </p:sp>
      <p:sp>
        <p:nvSpPr>
          <p:cNvPr id="200" name="Google Shape;200;g2b43e60e4d4_0_6"/>
          <p:cNvSpPr txBox="1">
            <a:spLocks noGrp="1"/>
          </p:cNvSpPr>
          <p:nvPr>
            <p:ph type="body" idx="1"/>
          </p:nvPr>
        </p:nvSpPr>
        <p:spPr>
          <a:xfrm>
            <a:off x="628650" y="1178387"/>
            <a:ext cx="7886700" cy="3263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Accueil</a:t>
            </a:r>
          </a:p>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Introduction</a:t>
            </a:r>
            <a:endParaRPr lang="fr-FR" sz="2200" dirty="0">
              <a:highlight>
                <a:srgbClr val="FFFF00"/>
              </a:highlight>
              <a:latin typeface="Open Sans Medium"/>
              <a:ea typeface="Open Sans Medium"/>
              <a:cs typeface="Open Sans Medium"/>
              <a:sym typeface="Open Sans Medium"/>
            </a:endParaRPr>
          </a:p>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Remarques liminaires</a:t>
            </a:r>
          </a:p>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Entrée en matière</a:t>
            </a:r>
          </a:p>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Attentes</a:t>
            </a:r>
          </a:p>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Objectifs</a:t>
            </a:r>
          </a:p>
          <a:p>
            <a:pPr marL="457200" marR="0" lvl="0" indent="-368300" algn="l" rtl="0">
              <a:lnSpc>
                <a:spcPct val="128332"/>
              </a:lnSpc>
              <a:spcBef>
                <a:spcPts val="0"/>
              </a:spcBef>
              <a:spcAft>
                <a:spcPts val="0"/>
              </a:spcAft>
              <a:buSzPts val="2200"/>
              <a:buFont typeface="Open Sans Medium"/>
              <a:buChar char="•"/>
            </a:pPr>
            <a:r>
              <a:rPr lang="fr-FR" sz="2200" dirty="0">
                <a:latin typeface="Open Sans Medium"/>
                <a:ea typeface="Open Sans Medium"/>
                <a:cs typeface="Open Sans Medium"/>
                <a:sym typeface="Open Sans Medium"/>
              </a:rPr>
              <a:t>Règles de base</a:t>
            </a:r>
          </a:p>
        </p:txBody>
      </p:sp>
      <p:cxnSp>
        <p:nvCxnSpPr>
          <p:cNvPr id="201" name="Google Shape;201;g2b43e60e4d4_0_6"/>
          <p:cNvCxnSpPr/>
          <p:nvPr/>
        </p:nvCxnSpPr>
        <p:spPr>
          <a:xfrm>
            <a:off x="648261" y="929853"/>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06"/>
        <p:cNvGrpSpPr/>
        <p:nvPr/>
      </p:nvGrpSpPr>
      <p:grpSpPr>
        <a:xfrm>
          <a:off x="0" y="0"/>
          <a:ext cx="0" cy="0"/>
          <a:chOff x="0" y="0"/>
          <a:chExt cx="0" cy="0"/>
        </a:xfrm>
      </p:grpSpPr>
      <p:sp>
        <p:nvSpPr>
          <p:cNvPr id="207" name="Google Shape;207;g2bf4b883a3a_0_27"/>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Remarques liminaires</a:t>
            </a:r>
          </a:p>
        </p:txBody>
      </p:sp>
      <p:sp>
        <p:nvSpPr>
          <p:cNvPr id="208" name="Google Shape;208;g2bf4b883a3a_0_2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0" marR="0" lvl="0" indent="0" algn="l" rtl="0">
              <a:lnSpc>
                <a:spcPct val="128332"/>
              </a:lnSpc>
              <a:spcBef>
                <a:spcPts val="750"/>
              </a:spcBef>
              <a:spcAft>
                <a:spcPts val="0"/>
              </a:spcAft>
              <a:buSzPts val="12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13"/>
        <p:cNvGrpSpPr/>
        <p:nvPr/>
      </p:nvGrpSpPr>
      <p:grpSpPr>
        <a:xfrm>
          <a:off x="0" y="0"/>
          <a:ext cx="0" cy="0"/>
          <a:chOff x="0" y="0"/>
          <a:chExt cx="0" cy="0"/>
        </a:xfrm>
      </p:grpSpPr>
      <p:sp>
        <p:nvSpPr>
          <p:cNvPr id="214" name="Google Shape;214;g2bf4b883a3a_0_39"/>
          <p:cNvSpPr txBox="1">
            <a:spLocks noGrp="1"/>
          </p:cNvSpPr>
          <p:nvPr>
            <p:ph type="title"/>
          </p:nvPr>
        </p:nvSpPr>
        <p:spPr>
          <a:xfrm>
            <a:off x="514350" y="537795"/>
            <a:ext cx="80010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Objectifs</a:t>
            </a:r>
          </a:p>
        </p:txBody>
      </p:sp>
      <p:sp>
        <p:nvSpPr>
          <p:cNvPr id="215" name="Google Shape;215;g2bf4b883a3a_0_39"/>
          <p:cNvSpPr txBox="1">
            <a:spLocks noGrp="1"/>
          </p:cNvSpPr>
          <p:nvPr>
            <p:ph type="body" idx="1"/>
          </p:nvPr>
        </p:nvSpPr>
        <p:spPr>
          <a:xfrm>
            <a:off x="422910" y="1062250"/>
            <a:ext cx="8595360" cy="4081200"/>
          </a:xfrm>
          <a:prstGeom prst="rect">
            <a:avLst/>
          </a:prstGeom>
          <a:noFill/>
          <a:ln>
            <a:noFill/>
          </a:ln>
        </p:spPr>
        <p:txBody>
          <a:bodyPr spcFirstLastPara="1" wrap="square" lIns="91425" tIns="45700" rIns="91425" bIns="45700" anchor="t" anchorCtr="0">
            <a:noAutofit/>
          </a:bodyPr>
          <a:lstStyle/>
          <a:p>
            <a:pPr marL="0" lvl="0" indent="0" algn="l" rtl="0">
              <a:lnSpc>
                <a:spcPct val="118333"/>
              </a:lnSpc>
              <a:spcBef>
                <a:spcPts val="0"/>
              </a:spcBef>
              <a:spcAft>
                <a:spcPts val="0"/>
              </a:spcAft>
              <a:buSzPts val="605"/>
              <a:buNone/>
            </a:pPr>
            <a:r>
              <a:rPr lang="fr-FR" sz="1802" u="sng" dirty="0">
                <a:solidFill>
                  <a:srgbClr val="2F9C67"/>
                </a:solidFill>
                <a:latin typeface="Open Sans Medium"/>
                <a:ea typeface="Open Sans Medium"/>
                <a:cs typeface="Open Sans Medium"/>
                <a:sym typeface="Open Sans Medium"/>
              </a:rPr>
              <a:t>Objectif général</a:t>
            </a:r>
          </a:p>
          <a:p>
            <a:pPr marL="0" lvl="0" indent="0" algn="l" rtl="0">
              <a:lnSpc>
                <a:spcPct val="118333"/>
              </a:lnSpc>
              <a:spcBef>
                <a:spcPts val="0"/>
              </a:spcBef>
              <a:spcAft>
                <a:spcPts val="0"/>
              </a:spcAft>
              <a:buSzPts val="605"/>
              <a:buNone/>
            </a:pPr>
            <a:r>
              <a:rPr lang="fr-FR" sz="1600" dirty="0">
                <a:latin typeface="Open Sans Medium"/>
                <a:ea typeface="Open Sans Medium"/>
                <a:cs typeface="Open Sans Medium"/>
                <a:sym typeface="Open Sans Medium"/>
              </a:rPr>
              <a:t>Favoriser une action plus efficace et axée sur les communautés en renforçant les systèmes qui permettent au ministère de la Santé, aux pouvoirs publics et aux partenaires  d’utiliser les données  communautaires dans les interventions d’urgence.</a:t>
            </a:r>
          </a:p>
          <a:p>
            <a:pPr marL="0" lvl="0" indent="0" algn="l" rtl="0">
              <a:lnSpc>
                <a:spcPct val="118333"/>
              </a:lnSpc>
              <a:spcBef>
                <a:spcPts val="1000"/>
              </a:spcBef>
              <a:spcAft>
                <a:spcPts val="0"/>
              </a:spcAft>
              <a:buSzPts val="605"/>
              <a:buNone/>
            </a:pPr>
            <a:r>
              <a:rPr lang="fr-FR" sz="1802" u="sng" dirty="0">
                <a:solidFill>
                  <a:srgbClr val="2F9C67"/>
                </a:solidFill>
                <a:latin typeface="Open Sans Medium"/>
                <a:ea typeface="Open Sans Medium"/>
                <a:cs typeface="Open Sans Medium"/>
                <a:sym typeface="Open Sans Medium"/>
              </a:rPr>
              <a:t>Objectif de la formation</a:t>
            </a:r>
            <a:endParaRPr lang="fr-FR" sz="1802" u="sng" dirty="0">
              <a:latin typeface="Open Sans Medium"/>
              <a:ea typeface="Open Sans Medium"/>
              <a:cs typeface="Open Sans Medium"/>
              <a:sym typeface="Open Sans Medium"/>
            </a:endParaRPr>
          </a:p>
          <a:p>
            <a:pPr marL="457200" marR="0" lvl="0" indent="-342296" algn="l" rtl="0">
              <a:lnSpc>
                <a:spcPct val="118333"/>
              </a:lnSpc>
              <a:spcBef>
                <a:spcPts val="0"/>
              </a:spcBef>
              <a:spcAft>
                <a:spcPts val="0"/>
              </a:spcAft>
              <a:buSzPts val="1791"/>
              <a:buFont typeface="Open Sans Medium"/>
              <a:buAutoNum type="arabicPeriod"/>
            </a:pPr>
            <a:r>
              <a:rPr lang="fr-FR" sz="1600" dirty="0">
                <a:latin typeface="Open Sans Medium"/>
                <a:ea typeface="Open Sans Medium"/>
                <a:cs typeface="Open Sans Medium"/>
                <a:sym typeface="Open Sans Medium"/>
              </a:rPr>
              <a:t>Renforcer la capacité des partenaires opérationnels à mener des évaluations qualitatives rapides (EQR) pour mieux comprendre les points de vue et besoins des communautés.</a:t>
            </a:r>
          </a:p>
          <a:p>
            <a:pPr marL="457200" marR="0" lvl="0" indent="-342296" algn="l" rtl="0">
              <a:lnSpc>
                <a:spcPct val="118333"/>
              </a:lnSpc>
              <a:spcBef>
                <a:spcPts val="0"/>
              </a:spcBef>
              <a:spcAft>
                <a:spcPts val="0"/>
              </a:spcAft>
              <a:buSzPts val="1791"/>
              <a:buFont typeface="Open Sans Medium"/>
              <a:buAutoNum type="arabicPeriod"/>
            </a:pPr>
            <a:r>
              <a:rPr lang="fr-FR" sz="1600" dirty="0">
                <a:latin typeface="Open Sans Medium"/>
                <a:ea typeface="Open Sans Medium"/>
                <a:cs typeface="Open Sans Medium"/>
                <a:sym typeface="Open Sans Medium"/>
              </a:rPr>
              <a:t>Plaider pour que la collecte et l’utilisation des données communautaires soient érigés en priorité dans le cadre de tous les piliers d’une intervention d’urgence.</a:t>
            </a:r>
          </a:p>
          <a:p>
            <a:pPr marL="457200" marR="0" lvl="0" indent="-342296" algn="l" rtl="0">
              <a:lnSpc>
                <a:spcPct val="118333"/>
              </a:lnSpc>
              <a:spcBef>
                <a:spcPts val="0"/>
              </a:spcBef>
              <a:spcAft>
                <a:spcPts val="0"/>
              </a:spcAft>
              <a:buSzPts val="1791"/>
              <a:buFont typeface="Open Sans Medium"/>
              <a:buAutoNum type="arabicPeriod"/>
            </a:pPr>
            <a:r>
              <a:rPr lang="fr-FR" sz="1600" dirty="0">
                <a:latin typeface="Open Sans Medium"/>
                <a:ea typeface="Open Sans Medium"/>
                <a:cs typeface="Open Sans Medium"/>
                <a:sym typeface="Open Sans Medium"/>
              </a:rPr>
              <a:t>Valider un programme de formation pouvant être utilisé pour renforcer l’utilisation des données communautaires dans d’autres pays d’Afrique de l’Est et d’Afrique australe.</a:t>
            </a:r>
          </a:p>
          <a:p>
            <a:pPr marL="0" marR="0" lvl="0" indent="0" algn="l" rtl="0">
              <a:lnSpc>
                <a:spcPct val="118333"/>
              </a:lnSpc>
              <a:spcBef>
                <a:spcPts val="750"/>
              </a:spcBef>
              <a:spcAft>
                <a:spcPts val="0"/>
              </a:spcAft>
              <a:buSzPts val="605"/>
              <a:buNone/>
            </a:pPr>
            <a:endParaRPr lang="fr-FR" sz="1600" dirty="0">
              <a:latin typeface="Open Sans Medium"/>
              <a:ea typeface="Open Sans Medium"/>
              <a:cs typeface="Open Sans Medium"/>
              <a:sym typeface="Open Sans Medium"/>
            </a:endParaRPr>
          </a:p>
          <a:p>
            <a:pPr marL="0" marR="0" lvl="0" indent="0" algn="l" rtl="0">
              <a:lnSpc>
                <a:spcPct val="118333"/>
              </a:lnSpc>
              <a:spcBef>
                <a:spcPts val="750"/>
              </a:spcBef>
              <a:spcAft>
                <a:spcPts val="0"/>
              </a:spcAft>
              <a:buSzPts val="605"/>
              <a:buNone/>
            </a:pPr>
            <a:endParaRPr lang="fr-FR" sz="970" dirty="0">
              <a:latin typeface="Open Sans Medium"/>
              <a:ea typeface="Open Sans Medium"/>
              <a:cs typeface="Open Sans Medium"/>
              <a:sym typeface="Open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20"/>
        <p:cNvGrpSpPr/>
        <p:nvPr/>
      </p:nvGrpSpPr>
      <p:grpSpPr>
        <a:xfrm>
          <a:off x="0" y="0"/>
          <a:ext cx="0" cy="0"/>
          <a:chOff x="0" y="0"/>
          <a:chExt cx="0" cy="0"/>
        </a:xfrm>
      </p:grpSpPr>
      <p:sp>
        <p:nvSpPr>
          <p:cNvPr id="221" name="Google Shape;221;g2bf4b883a3a_0_69"/>
          <p:cNvSpPr txBox="1">
            <a:spLocks noGrp="1"/>
          </p:cNvSpPr>
          <p:nvPr>
            <p:ph type="title"/>
          </p:nvPr>
        </p:nvSpPr>
        <p:spPr>
          <a:xfrm>
            <a:off x="628650" y="537800"/>
            <a:ext cx="4057650" cy="4246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sz="2400" dirty="0"/>
              <a:t>Programme</a:t>
            </a:r>
            <a:endParaRPr sz="2400" dirty="0"/>
          </a:p>
        </p:txBody>
      </p:sp>
      <p:pic>
        <p:nvPicPr>
          <p:cNvPr id="222" name="Google Shape;222;g2bf4b883a3a_0_69"/>
          <p:cNvPicPr preferRelativeResize="0"/>
          <p:nvPr/>
        </p:nvPicPr>
        <p:blipFill rotWithShape="1">
          <a:blip r:embed="rId3">
            <a:alphaModFix/>
          </a:blip>
          <a:srcRect/>
          <a:stretch/>
        </p:blipFill>
        <p:spPr>
          <a:xfrm rot="-2942320">
            <a:off x="1190042" y="-190335"/>
            <a:ext cx="8624689" cy="6725419"/>
          </a:xfrm>
          <a:prstGeom prst="rect">
            <a:avLst/>
          </a:prstGeom>
          <a:noFill/>
          <a:ln>
            <a:noFill/>
          </a:ln>
        </p:spPr>
      </p:pic>
      <p:sp>
        <p:nvSpPr>
          <p:cNvPr id="223" name="Google Shape;223;g2bf4b883a3a_0_69"/>
          <p:cNvSpPr txBox="1"/>
          <p:nvPr/>
        </p:nvSpPr>
        <p:spPr>
          <a:xfrm>
            <a:off x="299200" y="1505850"/>
            <a:ext cx="2625600" cy="223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980000"/>
                </a:solidFill>
                <a:latin typeface="Open Sans"/>
                <a:ea typeface="Open Sans"/>
                <a:cs typeface="Open Sans"/>
                <a:sym typeface="Open Sans"/>
              </a:rPr>
              <a:t>Jour 1</a:t>
            </a: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Intro à la RCCE</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Intro aux EQR</a:t>
            </a:r>
            <a:endParaRPr lang="fr-FR" sz="1600" dirty="0">
              <a:solidFill>
                <a:srgbClr val="980000"/>
              </a:solidFill>
            </a:endParaRPr>
          </a:p>
          <a:p>
            <a:pPr marL="457200" marR="0" lvl="0" indent="-342900" algn="l">
              <a:lnSpc>
                <a:spcPct val="100000"/>
              </a:lnSpc>
              <a:spcBef>
                <a:spcPts val="0"/>
              </a:spcBef>
              <a:spcAft>
                <a:spcPts val="0"/>
              </a:spcAft>
              <a:buClr>
                <a:srgbClr val="980000"/>
              </a:buClr>
              <a:buSzPts val="1800"/>
              <a:buFont typeface="Open Sans"/>
              <a:buChar char="-"/>
            </a:pPr>
            <a:r>
              <a:rPr lang="fr-FR" sz="1600" b="1" dirty="0">
                <a:solidFill>
                  <a:srgbClr val="980000"/>
                </a:solidFill>
                <a:latin typeface="Open Sans"/>
                <a:ea typeface="Open Sans"/>
                <a:cs typeface="Open Sans"/>
                <a:sym typeface="Open Sans"/>
              </a:rPr>
              <a:t>Éthique</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Données qual</a:t>
            </a:r>
            <a:r>
              <a:rPr lang="fr-FR" sz="1600" b="1" dirty="0">
                <a:solidFill>
                  <a:srgbClr val="980000"/>
                </a:solidFill>
                <a:latin typeface="Open Sans"/>
                <a:ea typeface="Open Sans"/>
                <a:cs typeface="Open Sans"/>
                <a:sym typeface="Open Sans"/>
              </a:rPr>
              <a:t>.</a:t>
            </a:r>
            <a:r>
              <a:rPr lang="fr-FR" sz="1600" b="1" i="0" u="none" strike="noStrike" cap="none" dirty="0">
                <a:solidFill>
                  <a:srgbClr val="980000"/>
                </a:solidFill>
                <a:latin typeface="Open Sans"/>
                <a:ea typeface="Open Sans"/>
                <a:cs typeface="Open Sans"/>
                <a:sym typeface="Open Sans"/>
              </a:rPr>
              <a:t> ou quant.</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Méthodes participatives</a:t>
            </a:r>
          </a:p>
        </p:txBody>
      </p:sp>
      <p:sp>
        <p:nvSpPr>
          <p:cNvPr id="224" name="Google Shape;224;g2bf4b883a3a_0_69"/>
          <p:cNvSpPr txBox="1"/>
          <p:nvPr/>
        </p:nvSpPr>
        <p:spPr>
          <a:xfrm>
            <a:off x="4800700" y="-95250"/>
            <a:ext cx="3860400" cy="143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980000"/>
                </a:solidFill>
                <a:latin typeface="Open Sans"/>
                <a:ea typeface="Open Sans"/>
                <a:cs typeface="Open Sans"/>
                <a:sym typeface="Open Sans"/>
              </a:rPr>
              <a:t>Jour 5</a:t>
            </a: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Analyse et résultats</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dirty="0">
                <a:solidFill>
                  <a:srgbClr val="980000"/>
                </a:solidFill>
                <a:latin typeface="Open Sans"/>
                <a:ea typeface="Open Sans"/>
                <a:cs typeface="Open Sans"/>
                <a:sym typeface="Open Sans"/>
              </a:rPr>
              <a:t>Élaboration de recommandations</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Plaidoyer</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Plan du travail </a:t>
            </a:r>
          </a:p>
          <a:p>
            <a:pPr marL="446088" marR="0" lvl="0" indent="-331788" algn="l" rtl="0">
              <a:lnSpc>
                <a:spcPct val="100000"/>
              </a:lnSpc>
              <a:spcBef>
                <a:spcPts val="0"/>
              </a:spcBef>
              <a:spcAft>
                <a:spcPts val="0"/>
              </a:spcAft>
              <a:buClr>
                <a:srgbClr val="980000"/>
              </a:buClr>
              <a:buSzPts val="1800"/>
            </a:pPr>
            <a:r>
              <a:rPr lang="fr-FR" sz="1600" b="1" i="0" u="none" strike="noStrike" cap="none" dirty="0">
                <a:solidFill>
                  <a:srgbClr val="980000"/>
                </a:solidFill>
                <a:latin typeface="Open Sans"/>
                <a:ea typeface="Open Sans"/>
                <a:cs typeface="Open Sans"/>
                <a:sym typeface="Open Sans"/>
              </a:rPr>
              <a:t>	de terrain</a:t>
            </a:r>
          </a:p>
        </p:txBody>
      </p:sp>
      <p:sp>
        <p:nvSpPr>
          <p:cNvPr id="225" name="Google Shape;225;g2bf4b883a3a_0_69"/>
          <p:cNvSpPr txBox="1"/>
          <p:nvPr/>
        </p:nvSpPr>
        <p:spPr>
          <a:xfrm>
            <a:off x="2657475" y="854400"/>
            <a:ext cx="2360295" cy="112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980000"/>
                </a:solidFill>
                <a:latin typeface="Open Sans"/>
                <a:ea typeface="Open Sans"/>
                <a:cs typeface="Open Sans"/>
                <a:sym typeface="Open Sans"/>
              </a:rPr>
              <a:t>Jour 3</a:t>
            </a:r>
          </a:p>
          <a:p>
            <a:pPr marL="457200" marR="0" lvl="0" indent="-342900" algn="l" rtl="0">
              <a:lnSpc>
                <a:spcPct val="100000"/>
              </a:lnSpc>
              <a:spcBef>
                <a:spcPts val="0"/>
              </a:spcBef>
              <a:spcAft>
                <a:spcPts val="0"/>
              </a:spcAft>
              <a:buClr>
                <a:srgbClr val="980000"/>
              </a:buClr>
              <a:buSzPts val="1800"/>
              <a:buFont typeface="Open Sans"/>
              <a:buChar char="-"/>
            </a:pPr>
            <a:r>
              <a:rPr lang="fr-FR" sz="1600" b="1" dirty="0">
                <a:solidFill>
                  <a:srgbClr val="980000"/>
                </a:solidFill>
                <a:latin typeface="Open Sans"/>
                <a:ea typeface="Open Sans"/>
                <a:cs typeface="Open Sans"/>
                <a:sym typeface="Open Sans"/>
              </a:rPr>
              <a:t>Prise en main des outils</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Prise de notes</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Jeux de rôles</a:t>
            </a:r>
          </a:p>
        </p:txBody>
      </p:sp>
      <p:sp>
        <p:nvSpPr>
          <p:cNvPr id="226" name="Google Shape;226;g2bf4b883a3a_0_69"/>
          <p:cNvSpPr txBox="1"/>
          <p:nvPr/>
        </p:nvSpPr>
        <p:spPr>
          <a:xfrm>
            <a:off x="6457325" y="3434975"/>
            <a:ext cx="2625600" cy="13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980000"/>
                </a:solidFill>
                <a:latin typeface="Open Sans"/>
                <a:ea typeface="Open Sans"/>
                <a:cs typeface="Open Sans"/>
                <a:sym typeface="Open Sans"/>
              </a:rPr>
              <a:t>Jour 4</a:t>
            </a: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Outils de pilotage, travail de terrain</a:t>
            </a:r>
            <a:endParaRPr lang="fr-FR" sz="1600" dirty="0">
              <a:solidFill>
                <a:srgbClr val="980000"/>
              </a:solidFill>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i="0" u="none" strike="noStrike" cap="none" dirty="0">
                <a:solidFill>
                  <a:srgbClr val="980000"/>
                </a:solidFill>
                <a:latin typeface="Open Sans"/>
                <a:ea typeface="Open Sans"/>
                <a:cs typeface="Open Sans"/>
                <a:sym typeface="Open Sans"/>
              </a:rPr>
              <a:t>Révision des outils</a:t>
            </a:r>
            <a:endParaRPr lang="fr-FR" sz="1600" dirty="0">
              <a:solidFill>
                <a:srgbClr val="980000"/>
              </a:solidFill>
            </a:endParaRPr>
          </a:p>
        </p:txBody>
      </p:sp>
      <p:sp>
        <p:nvSpPr>
          <p:cNvPr id="227" name="Google Shape;227;g2bf4b883a3a_0_69"/>
          <p:cNvSpPr txBox="1"/>
          <p:nvPr/>
        </p:nvSpPr>
        <p:spPr>
          <a:xfrm>
            <a:off x="3505162" y="3737550"/>
            <a:ext cx="3238538" cy="125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980000"/>
                </a:solidFill>
                <a:latin typeface="Open Sans"/>
                <a:ea typeface="Open Sans"/>
                <a:cs typeface="Open Sans"/>
                <a:sym typeface="Open Sans"/>
              </a:rPr>
              <a:t>Jour 2</a:t>
            </a:r>
          </a:p>
          <a:p>
            <a:pPr marL="457200" marR="0" lvl="0" indent="-342900" algn="l" rtl="0">
              <a:lnSpc>
                <a:spcPct val="100000"/>
              </a:lnSpc>
              <a:spcBef>
                <a:spcPts val="0"/>
              </a:spcBef>
              <a:spcAft>
                <a:spcPts val="0"/>
              </a:spcAft>
              <a:buClr>
                <a:srgbClr val="980000"/>
              </a:buClr>
              <a:buSzPts val="1800"/>
              <a:buFont typeface="Open Sans"/>
              <a:buChar char="-"/>
            </a:pPr>
            <a:r>
              <a:rPr lang="fr-FR" sz="1600" b="1" dirty="0">
                <a:solidFill>
                  <a:srgbClr val="980000"/>
                </a:solidFill>
                <a:latin typeface="Open Sans"/>
                <a:ea typeface="Open Sans"/>
                <a:cs typeface="Open Sans"/>
                <a:sym typeface="Open Sans"/>
              </a:rPr>
              <a:t>Guides thématiques</a:t>
            </a:r>
            <a:endParaRPr lang="fr-FR" sz="1600" b="1" dirty="0">
              <a:solidFill>
                <a:srgbClr val="980000"/>
              </a:solidFill>
              <a:latin typeface="Open Sans"/>
              <a:ea typeface="Open Sans"/>
              <a:cs typeface="Open Sans"/>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dirty="0">
                <a:solidFill>
                  <a:srgbClr val="980000"/>
                </a:solidFill>
                <a:latin typeface="Open Sans"/>
                <a:ea typeface="Open Sans"/>
                <a:cs typeface="Open Sans"/>
                <a:sym typeface="Open Sans"/>
              </a:rPr>
              <a:t>Critères de sélection</a:t>
            </a:r>
            <a:endParaRPr lang="fr-FR" sz="1600" b="1" dirty="0">
              <a:solidFill>
                <a:srgbClr val="980000"/>
              </a:solidFill>
              <a:latin typeface="Open Sans"/>
              <a:ea typeface="Open Sans"/>
              <a:cs typeface="Open Sans"/>
            </a:endParaRPr>
          </a:p>
          <a:p>
            <a:pPr marL="457200" marR="0" lvl="0" indent="-342900" algn="l" rtl="0">
              <a:lnSpc>
                <a:spcPct val="100000"/>
              </a:lnSpc>
              <a:spcBef>
                <a:spcPts val="0"/>
              </a:spcBef>
              <a:spcAft>
                <a:spcPts val="0"/>
              </a:spcAft>
              <a:buClr>
                <a:srgbClr val="980000"/>
              </a:buClr>
              <a:buSzPts val="1800"/>
              <a:buFont typeface="Open Sans"/>
              <a:buChar char="-"/>
            </a:pPr>
            <a:r>
              <a:rPr lang="fr-FR" sz="1600" b="1" dirty="0">
                <a:solidFill>
                  <a:srgbClr val="980000"/>
                </a:solidFill>
                <a:latin typeface="Open Sans"/>
                <a:ea typeface="Open Sans"/>
                <a:cs typeface="Open Sans"/>
                <a:sym typeface="Open Sans"/>
              </a:rPr>
              <a:t>Fiches sur les procédures d’évaluation rapide (RAP)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32"/>
        <p:cNvGrpSpPr/>
        <p:nvPr/>
      </p:nvGrpSpPr>
      <p:grpSpPr>
        <a:xfrm>
          <a:off x="0" y="0"/>
          <a:ext cx="0" cy="0"/>
          <a:chOff x="0" y="0"/>
          <a:chExt cx="0" cy="0"/>
        </a:xfrm>
      </p:grpSpPr>
      <p:sp>
        <p:nvSpPr>
          <p:cNvPr id="233" name="Google Shape;233;g2bf4b883a3a_0_18"/>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Entrée en matière</a:t>
            </a:r>
          </a:p>
        </p:txBody>
      </p:sp>
      <p:sp>
        <p:nvSpPr>
          <p:cNvPr id="234" name="Google Shape;234;g2bf4b883a3a_0_18"/>
          <p:cNvSpPr txBox="1">
            <a:spLocks noGrp="1"/>
          </p:cNvSpPr>
          <p:nvPr>
            <p:ph type="body" idx="1"/>
          </p:nvPr>
        </p:nvSpPr>
        <p:spPr>
          <a:xfrm>
            <a:off x="628650" y="1369225"/>
            <a:ext cx="7496400" cy="326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r>
              <a:rPr lang="fr-FR" sz="2100" b="1" dirty="0">
                <a:solidFill>
                  <a:srgbClr val="000000"/>
                </a:solidFill>
                <a:latin typeface="Open Sans"/>
                <a:ea typeface="Open Sans"/>
                <a:cs typeface="Open Sans"/>
                <a:sym typeface="Open Sans"/>
              </a:rPr>
              <a:t>Faisons connaissance</a:t>
            </a:r>
            <a:endParaRPr lang="fr-FR" sz="1500" dirty="0"/>
          </a:p>
          <a:p>
            <a:pPr marL="285750" lvl="0" indent="-304800" algn="l" rtl="0">
              <a:lnSpc>
                <a:spcPct val="100000"/>
              </a:lnSpc>
              <a:spcBef>
                <a:spcPts val="600"/>
              </a:spcBef>
              <a:spcAft>
                <a:spcPts val="0"/>
              </a:spcAft>
              <a:buClr>
                <a:srgbClr val="000000"/>
              </a:buClr>
              <a:buSzPts val="1500"/>
              <a:buChar char="•"/>
            </a:pPr>
            <a:r>
              <a:rPr lang="fr-FR" sz="2100" dirty="0">
                <a:solidFill>
                  <a:srgbClr val="000000"/>
                </a:solidFill>
                <a:latin typeface="Open Sans"/>
                <a:ea typeface="Open Sans"/>
                <a:cs typeface="Open Sans"/>
                <a:sym typeface="Open Sans"/>
              </a:rPr>
              <a:t>Présentez-vous – votre nom, celui de votre organisation et votre poste, ainsi que votre expérience de la recherche qualitative et de la RCCE.</a:t>
            </a:r>
          </a:p>
          <a:p>
            <a:pPr marL="285750" lvl="0" indent="-304800" algn="l" rtl="0">
              <a:lnSpc>
                <a:spcPct val="100000"/>
              </a:lnSpc>
              <a:spcBef>
                <a:spcPts val="1200"/>
              </a:spcBef>
              <a:spcAft>
                <a:spcPts val="0"/>
              </a:spcAft>
              <a:buClr>
                <a:srgbClr val="000000"/>
              </a:buClr>
              <a:buSzPts val="1500"/>
              <a:buChar char="•"/>
            </a:pPr>
            <a:r>
              <a:rPr lang="fr-FR" sz="2100" dirty="0">
                <a:solidFill>
                  <a:srgbClr val="000000"/>
                </a:solidFill>
                <a:latin typeface="Open Sans"/>
                <a:ea typeface="Open Sans"/>
                <a:cs typeface="Open Sans"/>
                <a:sym typeface="Open Sans"/>
              </a:rPr>
              <a:t>Pourquoi avez-vous souhaité participer à cette formation ?</a:t>
            </a:r>
            <a:endParaRPr lang="fr-FR" sz="1500" dirty="0"/>
          </a:p>
          <a:p>
            <a:pPr marL="285750" lvl="0" indent="-304800" algn="l" rtl="0">
              <a:lnSpc>
                <a:spcPct val="100000"/>
              </a:lnSpc>
              <a:spcBef>
                <a:spcPts val="1200"/>
              </a:spcBef>
              <a:spcAft>
                <a:spcPts val="0"/>
              </a:spcAft>
              <a:buClr>
                <a:srgbClr val="000000"/>
              </a:buClr>
              <a:buSzPts val="1500"/>
              <a:buChar char="•"/>
            </a:pPr>
            <a:r>
              <a:rPr lang="fr-FR" sz="2100" dirty="0">
                <a:solidFill>
                  <a:srgbClr val="000000"/>
                </a:solidFill>
                <a:latin typeface="Open Sans"/>
                <a:ea typeface="Open Sans"/>
                <a:cs typeface="Open Sans"/>
                <a:sym typeface="Open Sans"/>
              </a:rPr>
              <a:t>Qu’attendez-vous de cette formation ?</a:t>
            </a:r>
            <a:endParaRPr lang="fr-FR" sz="2100" dirty="0">
              <a:solidFill>
                <a:srgbClr val="000000"/>
              </a:solidFill>
              <a:latin typeface="Arial"/>
              <a:ea typeface="Arial"/>
              <a:cs typeface="Arial"/>
              <a:sym typeface="Arial"/>
            </a:endParaRPr>
          </a:p>
          <a:p>
            <a:pPr marL="0" marR="0" lvl="0" indent="0" algn="l" rtl="0">
              <a:lnSpc>
                <a:spcPct val="128332"/>
              </a:lnSpc>
              <a:spcBef>
                <a:spcPts val="1350"/>
              </a:spcBef>
              <a:spcAft>
                <a:spcPts val="0"/>
              </a:spcAft>
              <a:buSzPts val="1200"/>
              <a:buNone/>
            </a:pPr>
            <a:endParaRPr lang="fr-FR"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39"/>
        <p:cNvGrpSpPr/>
        <p:nvPr/>
      </p:nvGrpSpPr>
      <p:grpSpPr>
        <a:xfrm>
          <a:off x="0" y="0"/>
          <a:ext cx="0" cy="0"/>
          <a:chOff x="0" y="0"/>
          <a:chExt cx="0" cy="0"/>
        </a:xfrm>
      </p:grpSpPr>
      <p:sp>
        <p:nvSpPr>
          <p:cNvPr id="240" name="Google Shape;240;g2bf4b883a3a_0_51"/>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a:lnSpc>
                <a:spcPct val="90000"/>
              </a:lnSpc>
              <a:spcBef>
                <a:spcPts val="0"/>
              </a:spcBef>
              <a:spcAft>
                <a:spcPts val="0"/>
              </a:spcAft>
              <a:buClr>
                <a:srgbClr val="2F9C67"/>
              </a:buClr>
              <a:buSzPts val="1800"/>
              <a:buFont typeface="Montserrat"/>
              <a:buNone/>
            </a:pPr>
            <a:r>
              <a:rPr lang="fr-FR" sz="2400" dirty="0"/>
              <a:t>Règles de base collectives</a:t>
            </a:r>
          </a:p>
        </p:txBody>
      </p:sp>
      <p:sp>
        <p:nvSpPr>
          <p:cNvPr id="241" name="Google Shape;241;g2bf4b883a3a_0_51"/>
          <p:cNvSpPr txBox="1">
            <a:spLocks noGrp="1"/>
          </p:cNvSpPr>
          <p:nvPr>
            <p:ph type="body" idx="1"/>
          </p:nvPr>
        </p:nvSpPr>
        <p:spPr>
          <a:xfrm>
            <a:off x="628650" y="962595"/>
            <a:ext cx="8401050" cy="3881400"/>
          </a:xfrm>
          <a:prstGeom prst="rect">
            <a:avLst/>
          </a:prstGeom>
          <a:noFill/>
          <a:ln>
            <a:noFill/>
          </a:ln>
        </p:spPr>
        <p:txBody>
          <a:bodyPr spcFirstLastPara="1" wrap="square" lIns="91425" tIns="45700" rIns="91425" bIns="45700" anchor="t" anchorCtr="0">
            <a:noAutofit/>
          </a:bodyPr>
          <a:lstStyle/>
          <a:p>
            <a:pPr marL="0" marR="0" lvl="0" indent="0" algn="l" rtl="0">
              <a:lnSpc>
                <a:spcPct val="118333"/>
              </a:lnSpc>
              <a:spcBef>
                <a:spcPts val="750"/>
              </a:spcBef>
              <a:spcAft>
                <a:spcPts val="0"/>
              </a:spcAft>
              <a:buSzPts val="1579"/>
              <a:buNone/>
            </a:pPr>
            <a:r>
              <a:rPr lang="fr-FR" sz="1850" b="1" dirty="0">
                <a:latin typeface="Open Sans"/>
                <a:ea typeface="Open Sans"/>
                <a:cs typeface="Open Sans"/>
                <a:sym typeface="Open Sans"/>
              </a:rPr>
              <a:t>Qu’est-ce que le harcèlement sexuel ?</a:t>
            </a:r>
            <a:endParaRPr lang="fr-FR" b="0" i="0" u="none" strike="noStrike" baseline="0" dirty="0">
              <a:solidFill>
                <a:srgbClr val="000000"/>
              </a:solidFill>
              <a:latin typeface="Arial" panose="020B0604020202020204" pitchFamily="34" charset="0"/>
            </a:endParaRPr>
          </a:p>
          <a:p>
            <a:pPr indent="-396875">
              <a:lnSpc>
                <a:spcPct val="90000"/>
              </a:lnSpc>
              <a:spcBef>
                <a:spcPts val="600"/>
              </a:spcBef>
              <a:buClr>
                <a:schemeClr val="dk1"/>
              </a:buClr>
              <a:buSzPts val="1850"/>
              <a:buFont typeface="Noto Sans Symbols"/>
              <a:buChar char="▪"/>
            </a:pPr>
            <a:r>
              <a:rPr lang="fr-FR" sz="1800" dirty="0">
                <a:latin typeface="Open Sans"/>
                <a:ea typeface="Open Sans"/>
                <a:cs typeface="Open Sans"/>
              </a:rPr>
              <a:t>Toute avance sexuelle </a:t>
            </a:r>
            <a:r>
              <a:rPr lang="fr-FR" sz="1800" b="1" dirty="0">
                <a:latin typeface="Open Sans"/>
                <a:ea typeface="Open Sans"/>
                <a:cs typeface="Open Sans"/>
              </a:rPr>
              <a:t>importune</a:t>
            </a:r>
            <a:r>
              <a:rPr lang="fr-FR" sz="1800" dirty="0">
                <a:latin typeface="Open Sans"/>
                <a:ea typeface="Open Sans"/>
                <a:cs typeface="Open Sans"/>
              </a:rPr>
              <a:t> ou tout propos ou comportement verbal ou physique </a:t>
            </a:r>
            <a:r>
              <a:rPr lang="fr-FR" sz="1800" b="1" dirty="0">
                <a:latin typeface="Open Sans"/>
                <a:ea typeface="Open Sans"/>
                <a:cs typeface="Open Sans"/>
              </a:rPr>
              <a:t>non voulu </a:t>
            </a:r>
            <a:r>
              <a:rPr lang="fr-FR" sz="1800" dirty="0">
                <a:latin typeface="Open Sans"/>
                <a:ea typeface="Open Sans"/>
                <a:cs typeface="Open Sans"/>
              </a:rPr>
              <a:t>à connotation sexuelle entre des membres du personnel.</a:t>
            </a:r>
            <a:endParaRPr lang="fr-FR" sz="1800" dirty="0">
              <a:latin typeface="Open Sans"/>
              <a:ea typeface="Open Sans"/>
              <a:cs typeface="Open Sans"/>
              <a:sym typeface="Open Sans"/>
            </a:endParaRPr>
          </a:p>
          <a:p>
            <a:pPr marL="457200" lvl="0" indent="-396875" algn="l">
              <a:lnSpc>
                <a:spcPct val="90000"/>
              </a:lnSpc>
              <a:spcBef>
                <a:spcPts val="600"/>
              </a:spcBef>
              <a:spcAft>
                <a:spcPts val="0"/>
              </a:spcAft>
              <a:buClr>
                <a:schemeClr val="dk1"/>
              </a:buClr>
              <a:buSzPts val="1850"/>
              <a:buFont typeface="Noto Sans Symbols"/>
              <a:buChar char="▪"/>
            </a:pPr>
            <a:r>
              <a:rPr lang="fr-FR" sz="1800" dirty="0">
                <a:latin typeface="Open Sans"/>
                <a:ea typeface="Open Sans"/>
                <a:cs typeface="Open Sans"/>
                <a:sym typeface="Open Sans"/>
              </a:rPr>
              <a:t>L’exploitation et les abus sexuels désignent les actes d’exploitation et des abus sexuels commis à l’encontre des personnes affectées.</a:t>
            </a:r>
          </a:p>
          <a:p>
            <a:pPr marL="60325" lvl="0" indent="0" algn="l" rtl="0">
              <a:lnSpc>
                <a:spcPct val="90000"/>
              </a:lnSpc>
              <a:spcBef>
                <a:spcPts val="600"/>
              </a:spcBef>
              <a:spcAft>
                <a:spcPts val="0"/>
              </a:spcAft>
              <a:buClr>
                <a:schemeClr val="dk1"/>
              </a:buClr>
              <a:buSzPts val="1850"/>
              <a:buNone/>
            </a:pPr>
            <a:r>
              <a:rPr lang="fr-FR" sz="1850" b="1" dirty="0">
                <a:latin typeface="Open Sans"/>
                <a:ea typeface="Open Sans"/>
                <a:cs typeface="Open Sans"/>
                <a:sym typeface="Open Sans"/>
              </a:rPr>
              <a:t>Qu’entend-on par « tolérance zéro » ?</a:t>
            </a:r>
            <a:endParaRPr lang="fr-FR" sz="975" dirty="0">
              <a:latin typeface="Arial"/>
              <a:ea typeface="Arial"/>
              <a:cs typeface="Arial"/>
              <a:sym typeface="Arial"/>
            </a:endParaRPr>
          </a:p>
          <a:p>
            <a:pPr marL="446088" lvl="1" indent="-354013" algn="l">
              <a:lnSpc>
                <a:spcPct val="90000"/>
              </a:lnSpc>
              <a:spcBef>
                <a:spcPts val="600"/>
              </a:spcBef>
              <a:spcAft>
                <a:spcPts val="0"/>
              </a:spcAft>
              <a:buClr>
                <a:schemeClr val="dk1"/>
              </a:buClr>
              <a:buSzPts val="1850"/>
              <a:buFont typeface="Noto Sans Symbols"/>
              <a:buChar char="▪"/>
            </a:pPr>
            <a:r>
              <a:rPr lang="fr-FR" dirty="0">
                <a:latin typeface="Open Sans"/>
                <a:ea typeface="Open Sans"/>
                <a:cs typeface="Open Sans"/>
                <a:sym typeface="Open Sans"/>
              </a:rPr>
              <a:t>En cas d’incident de harcèlement sexuel, l’auteur des faits sera exclu de la formation et rayé de la liste des personnes mobilisables. </a:t>
            </a:r>
          </a:p>
          <a:p>
            <a:pPr marL="446088" lvl="1" indent="-354013" algn="l" rtl="0">
              <a:lnSpc>
                <a:spcPct val="90000"/>
              </a:lnSpc>
              <a:spcBef>
                <a:spcPts val="600"/>
              </a:spcBef>
              <a:spcAft>
                <a:spcPts val="0"/>
              </a:spcAft>
              <a:buClr>
                <a:schemeClr val="dk1"/>
              </a:buClr>
              <a:buSzPts val="1850"/>
              <a:buFont typeface="Noto Sans Symbols"/>
              <a:buChar char="▪"/>
            </a:pPr>
            <a:r>
              <a:rPr lang="fr-FR" dirty="0">
                <a:latin typeface="Open Sans"/>
                <a:ea typeface="Open Sans"/>
                <a:cs typeface="Open Sans"/>
                <a:sym typeface="Open Sans"/>
              </a:rPr>
              <a:t>L’incident sera signalé à sa hiérarchie.</a:t>
            </a:r>
          </a:p>
          <a:p>
            <a:pPr marL="60325" lvl="0" indent="0" algn="l" rtl="0">
              <a:lnSpc>
                <a:spcPct val="90000"/>
              </a:lnSpc>
              <a:spcBef>
                <a:spcPts val="600"/>
              </a:spcBef>
              <a:spcAft>
                <a:spcPts val="0"/>
              </a:spcAft>
              <a:buClr>
                <a:schemeClr val="dk1"/>
              </a:buClr>
              <a:buSzPts val="1850"/>
              <a:buNone/>
            </a:pPr>
            <a:r>
              <a:rPr lang="fr-FR" sz="1850" b="1" dirty="0">
                <a:latin typeface="Open Sans"/>
                <a:ea typeface="Open Sans"/>
                <a:cs typeface="Open Sans"/>
                <a:sym typeface="Open Sans"/>
              </a:rPr>
              <a:t>Que faire si un tel incident se produit cette semaine ?</a:t>
            </a:r>
            <a:endParaRPr lang="fr-FR" sz="975" dirty="0">
              <a:latin typeface="Arial"/>
              <a:ea typeface="Arial"/>
              <a:cs typeface="Arial"/>
              <a:sym typeface="Arial"/>
            </a:endParaRPr>
          </a:p>
          <a:p>
            <a:pPr marL="446088" lvl="1" indent="-354013" algn="l" rtl="0">
              <a:lnSpc>
                <a:spcPct val="90000"/>
              </a:lnSpc>
              <a:spcBef>
                <a:spcPts val="600"/>
              </a:spcBef>
              <a:spcAft>
                <a:spcPts val="0"/>
              </a:spcAft>
              <a:buClr>
                <a:schemeClr val="dk1"/>
              </a:buClr>
              <a:buSzPts val="1850"/>
              <a:buFont typeface="Noto Sans Symbols"/>
              <a:buChar char="▪"/>
            </a:pPr>
            <a:r>
              <a:rPr lang="fr-FR" dirty="0">
                <a:latin typeface="Open Sans"/>
                <a:ea typeface="Open Sans"/>
                <a:cs typeface="Open Sans"/>
                <a:sym typeface="Open Sans"/>
              </a:rPr>
              <a:t>Signalez-le à l’UNICEF ou à un·e animateur·trice avec lequel ou laquelle vous vous sentez suffisamment à l’aise pour parler.</a:t>
            </a:r>
            <a:endParaRPr lang="fr-FR" dirty="0">
              <a:latin typeface="Open Sans"/>
              <a:ea typeface="Open Sans"/>
              <a:cs typeface="Open Sans"/>
            </a:endParaRPr>
          </a:p>
          <a:p>
            <a:pPr marL="0" marR="0" lvl="0" indent="0" algn="l" rtl="0">
              <a:lnSpc>
                <a:spcPct val="118333"/>
              </a:lnSpc>
              <a:spcBef>
                <a:spcPts val="750"/>
              </a:spcBef>
              <a:spcAft>
                <a:spcPts val="0"/>
              </a:spcAft>
              <a:buSzPts val="1579"/>
              <a:buNone/>
            </a:pPr>
            <a:endParaRPr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46"/>
        <p:cNvGrpSpPr/>
        <p:nvPr/>
      </p:nvGrpSpPr>
      <p:grpSpPr>
        <a:xfrm>
          <a:off x="0" y="0"/>
          <a:ext cx="0" cy="0"/>
          <a:chOff x="0" y="0"/>
          <a:chExt cx="0" cy="0"/>
        </a:xfrm>
      </p:grpSpPr>
      <p:sp>
        <p:nvSpPr>
          <p:cNvPr id="247" name="Google Shape;247;g2bf4b883a3a_0_45"/>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a:lnSpc>
                <a:spcPct val="90000"/>
              </a:lnSpc>
              <a:spcBef>
                <a:spcPts val="0"/>
              </a:spcBef>
              <a:spcAft>
                <a:spcPts val="0"/>
              </a:spcAft>
              <a:buClr>
                <a:srgbClr val="2F9C67"/>
              </a:buClr>
              <a:buSzPts val="1800"/>
              <a:buFont typeface="Montserrat"/>
              <a:buNone/>
            </a:pPr>
            <a:r>
              <a:rPr lang="fr-FR" sz="2400" dirty="0"/>
              <a:t>Instaurer des règles de base</a:t>
            </a:r>
          </a:p>
        </p:txBody>
      </p:sp>
      <p:sp>
        <p:nvSpPr>
          <p:cNvPr id="248" name="Google Shape;248;g2bf4b883a3a_0_45"/>
          <p:cNvSpPr txBox="1">
            <a:spLocks noGrp="1"/>
          </p:cNvSpPr>
          <p:nvPr>
            <p:ph type="body" idx="1"/>
          </p:nvPr>
        </p:nvSpPr>
        <p:spPr>
          <a:xfrm>
            <a:off x="628650" y="1369219"/>
            <a:ext cx="8001000" cy="3263400"/>
          </a:xfrm>
          <a:prstGeom prst="rect">
            <a:avLst/>
          </a:prstGeom>
          <a:noFill/>
          <a:ln>
            <a:noFill/>
          </a:ln>
        </p:spPr>
        <p:txBody>
          <a:bodyPr spcFirstLastPara="1" wrap="square" lIns="91425" tIns="45700" rIns="91425" bIns="45700" anchor="t" anchorCtr="0">
            <a:normAutofit/>
          </a:bodyPr>
          <a:lstStyle/>
          <a:p>
            <a:pPr marL="0" marR="0" lvl="0" indent="0" algn="l" rtl="0">
              <a:lnSpc>
                <a:spcPct val="128332"/>
              </a:lnSpc>
              <a:spcBef>
                <a:spcPts val="750"/>
              </a:spcBef>
              <a:spcAft>
                <a:spcPts val="0"/>
              </a:spcAft>
              <a:buSzPts val="1200"/>
              <a:buNone/>
            </a:pPr>
            <a:r>
              <a:rPr lang="fr-FR" sz="1800" dirty="0">
                <a:latin typeface="Open Sans Medium"/>
                <a:ea typeface="Open Sans Medium"/>
                <a:cs typeface="Open Sans Medium"/>
                <a:sym typeface="Open Sans Medium"/>
              </a:rPr>
              <a:t>Dans vos groupes respectifs, discutez des points suivants : </a:t>
            </a:r>
          </a:p>
          <a:p>
            <a:pPr marL="457200" marR="0" lvl="0" indent="-342900" algn="l" rtl="0">
              <a:lnSpc>
                <a:spcPct val="128332"/>
              </a:lnSpc>
              <a:spcBef>
                <a:spcPts val="750"/>
              </a:spcBef>
              <a:spcAft>
                <a:spcPts val="0"/>
              </a:spcAft>
              <a:buSzPts val="1800"/>
              <a:buFont typeface="Open Sans Medium"/>
              <a:buChar char="•"/>
            </a:pPr>
            <a:r>
              <a:rPr lang="fr-FR" sz="1800" dirty="0">
                <a:latin typeface="Open Sans Medium"/>
                <a:ea typeface="Open Sans Medium"/>
                <a:cs typeface="Open Sans Medium"/>
                <a:sym typeface="Open Sans Medium"/>
              </a:rPr>
              <a:t>Quelles valeurs avez-vous à cœur de partager avec les participants de l’atelier ? </a:t>
            </a:r>
          </a:p>
          <a:p>
            <a:pPr marL="457200" lvl="0" indent="-342900" algn="l" rtl="0">
              <a:lnSpc>
                <a:spcPct val="128332"/>
              </a:lnSpc>
              <a:spcBef>
                <a:spcPts val="0"/>
              </a:spcBef>
              <a:spcAft>
                <a:spcPts val="0"/>
              </a:spcAft>
              <a:buSzPts val="1800"/>
              <a:buFont typeface="Open Sans Medium"/>
              <a:buChar char="•"/>
            </a:pPr>
            <a:r>
              <a:rPr lang="fr-FR" sz="1800" dirty="0">
                <a:latin typeface="Open Sans Medium"/>
                <a:ea typeface="Open Sans Medium"/>
                <a:cs typeface="Open Sans Medium"/>
                <a:sym typeface="Open Sans Medium"/>
              </a:rPr>
              <a:t>Comment faire pour mettre en pratique ou respecter ces valeurs ? </a:t>
            </a:r>
          </a:p>
          <a:p>
            <a:pPr marL="457200" marR="0" lvl="0" indent="-342900" algn="l" rtl="0">
              <a:lnSpc>
                <a:spcPct val="128332"/>
              </a:lnSpc>
              <a:spcBef>
                <a:spcPts val="0"/>
              </a:spcBef>
              <a:spcAft>
                <a:spcPts val="0"/>
              </a:spcAft>
              <a:buSzPts val="1800"/>
              <a:buFont typeface="Open Sans Medium"/>
              <a:buChar char="•"/>
            </a:pPr>
            <a:r>
              <a:rPr lang="fr-FR" sz="1800" dirty="0">
                <a:latin typeface="Open Sans Medium"/>
                <a:ea typeface="Open Sans Medium"/>
                <a:cs typeface="Open Sans Medium"/>
                <a:sym typeface="Open Sans Medium"/>
              </a:rPr>
              <a:t>Que devrions-nous attendre les uns des autres pendant cet atelier ?  </a:t>
            </a:r>
          </a:p>
        </p:txBody>
      </p:sp>
    </p:spTree>
  </p:cSld>
  <p:clrMapOvr>
    <a:masterClrMapping/>
  </p:clrMapOvr>
</p:sld>
</file>

<file path=ppt/theme/theme1.xml><?xml version="1.0" encoding="utf-8"?>
<a:theme xmlns:a="http://schemas.openxmlformats.org/drawingml/2006/main" name="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46F231BE-CB0B-4940-BC8A-F99F1AD7A632}"/>
</file>

<file path=customXml/itemProps2.xml><?xml version="1.0" encoding="utf-8"?>
<ds:datastoreItem xmlns:ds="http://schemas.openxmlformats.org/officeDocument/2006/customXml" ds:itemID="{28E9199B-77E7-4D75-834C-93932816ED4F}"/>
</file>

<file path=customXml/itemProps3.xml><?xml version="1.0" encoding="utf-8"?>
<ds:datastoreItem xmlns:ds="http://schemas.openxmlformats.org/officeDocument/2006/customXml" ds:itemID="{046FF01A-A801-4F82-AFD6-7A4BFBF2D897}"/>
</file>

<file path=docProps/app.xml><?xml version="1.0" encoding="utf-8"?>
<Properties xmlns="http://schemas.openxmlformats.org/officeDocument/2006/extended-properties" xmlns:vt="http://schemas.openxmlformats.org/officeDocument/2006/docPropsVTypes">
  <TotalTime>29672</TotalTime>
  <Words>8907</Words>
  <Application>Microsoft Office PowerPoint</Application>
  <PresentationFormat>Affichage à l'écran (16:9)</PresentationFormat>
  <Paragraphs>417</Paragraphs>
  <Slides>25</Slides>
  <Notes>25</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25</vt:i4>
      </vt:variant>
    </vt:vector>
  </HeadingPairs>
  <TitlesOfParts>
    <vt:vector size="37" baseType="lpstr">
      <vt:lpstr>Open Sans Medium</vt:lpstr>
      <vt:lpstr>Open Sans Light</vt:lpstr>
      <vt:lpstr>Arial</vt:lpstr>
      <vt:lpstr>Courier New</vt:lpstr>
      <vt:lpstr>Montserrat</vt:lpstr>
      <vt:lpstr>Montserrat Light</vt:lpstr>
      <vt:lpstr>Noto Sans Symbols</vt:lpstr>
      <vt:lpstr>Open Sans</vt:lpstr>
      <vt:lpstr>Calibri</vt:lpstr>
      <vt:lpstr>Times New Roman</vt:lpstr>
      <vt:lpstr>Conception personnalisée</vt:lpstr>
      <vt:lpstr>Thème Office</vt:lpstr>
      <vt:lpstr>Présentation PowerPoint</vt:lpstr>
      <vt:lpstr>OBJECTIFS DE LA SESSION</vt:lpstr>
      <vt:lpstr>DÉROULEMENT DE LA FORMATION</vt:lpstr>
      <vt:lpstr>Remarques liminaires</vt:lpstr>
      <vt:lpstr>Objectifs</vt:lpstr>
      <vt:lpstr>Programme</vt:lpstr>
      <vt:lpstr>Entrée en matière</vt:lpstr>
      <vt:lpstr>Règles de base collectives</vt:lpstr>
      <vt:lpstr>Instaurer des règles de base</vt:lpstr>
      <vt:lpstr>Informations pratiques</vt:lpstr>
      <vt:lpstr>Présentation PowerPoint</vt:lpstr>
      <vt:lpstr>Qu’est-ce que la communication sur les risques et l’engagement communautaire (RCCE) ?</vt:lpstr>
      <vt:lpstr>Plusieurs noms pour des objectifs identiques</vt:lpstr>
      <vt:lpstr>Pourquoi la communication sur les risques et l’engagement communautaire sont-ils importants face aux épidémies ?</vt:lpstr>
      <vt:lpstr>Écart entre discours et réalité</vt:lpstr>
      <vt:lpstr>La RCCE en tant qu’approche intégrée</vt:lpstr>
      <vt:lpstr>Mise en œuvre des EQR </vt:lpstr>
      <vt:lpstr>Qu’est-ce que le retour d’information de la communauté ?</vt:lpstr>
      <vt:lpstr>Exemple de la Croix-Rouge de RDC</vt:lpstr>
      <vt:lpstr>Exercice de groupe</vt:lpstr>
      <vt:lpstr>Étapes de création et de gestion d’un mécanisme de retour d’information</vt:lpstr>
      <vt:lpstr>Quelle est la principale difficulté liée à la collecte rapide d’informations au sein des communautés ?</vt:lpstr>
      <vt:lpstr>Étude de cas : épidémie de choléra en Zambie </vt:lpstr>
      <vt:lpstr>Outils et ressources pour la RCCE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Alexandre Edo</cp:lastModifiedBy>
  <cp:revision>44</cp:revision>
  <dcterms:created xsi:type="dcterms:W3CDTF">2022-03-21T09:09:42Z</dcterms:created>
  <dcterms:modified xsi:type="dcterms:W3CDTF">2024-10-14T08:47:40Z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ies>
</file>