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Montserrat"/>
      <p:regular r:id="rId33"/>
      <p:bold r:id="rId34"/>
      <p:italic r:id="rId35"/>
      <p:boldItalic r:id="rId36"/>
    </p:embeddedFont>
    <p:embeddedFont>
      <p:font typeface="Montserrat Light"/>
      <p:regular r:id="rId37"/>
      <p:bold r:id="rId38"/>
      <p:italic r:id="rId39"/>
      <p:boldItalic r:id="rId40"/>
    </p:embeddedFont>
    <p:embeddedFont>
      <p:font typeface="Open Sans Medium"/>
      <p:regular r:id="rId41"/>
      <p:bold r:id="rId42"/>
      <p:italic r:id="rId43"/>
      <p:boldItalic r:id="rId44"/>
    </p:embeddedFont>
    <p:embeddedFont>
      <p:font typeface="Open Sans Light"/>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913">
          <p15:clr>
            <a:srgbClr val="A4A3A4"/>
          </p15:clr>
        </p15:guide>
        <p15:guide id="2">
          <p15:clr>
            <a:srgbClr val="A4A3A4"/>
          </p15:clr>
        </p15:guide>
      </p15:sldGuideLst>
    </p:ext>
    <p:ext uri="GoogleSlidesCustomDataVersion2">
      <go:slidesCustomData xmlns:go="http://customooxmlschemas.google.com/" r:id="rId53" roundtripDataSignature="AMtx7mg29eX449KM/BeGVr79kO2KoWgL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913" orient="horz"/>
        <p:guide/>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Light-boldItalic.fntdata"/><Relationship Id="rId42" Type="http://schemas.openxmlformats.org/officeDocument/2006/relationships/font" Target="fonts/OpenSansMedium-bold.fntdata"/><Relationship Id="rId41" Type="http://schemas.openxmlformats.org/officeDocument/2006/relationships/font" Target="fonts/OpenSansMedium-regular.fntdata"/><Relationship Id="rId44" Type="http://schemas.openxmlformats.org/officeDocument/2006/relationships/font" Target="fonts/OpenSansMedium-boldItalic.fntdata"/><Relationship Id="rId43" Type="http://schemas.openxmlformats.org/officeDocument/2006/relationships/font" Target="fonts/OpenSansMedium-italic.fntdata"/><Relationship Id="rId46" Type="http://schemas.openxmlformats.org/officeDocument/2006/relationships/font" Target="fonts/OpenSansLight-bold.fntdata"/><Relationship Id="rId45" Type="http://schemas.openxmlformats.org/officeDocument/2006/relationships/font" Target="fonts/OpenSans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OpenSansLight-boldItalic.fntdata"/><Relationship Id="rId47" Type="http://schemas.openxmlformats.org/officeDocument/2006/relationships/font" Target="fonts/OpenSansLight-italic.fntdata"/><Relationship Id="rId49" Type="http://schemas.openxmlformats.org/officeDocument/2006/relationships/font" Target="fonts/OpenSans-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Montserrat-regular.fntdata"/><Relationship Id="rId32" Type="http://schemas.openxmlformats.org/officeDocument/2006/relationships/slide" Target="slides/slide26.xml"/><Relationship Id="rId35" Type="http://schemas.openxmlformats.org/officeDocument/2006/relationships/font" Target="fonts/Montserrat-italic.fntdata"/><Relationship Id="rId34" Type="http://schemas.openxmlformats.org/officeDocument/2006/relationships/font" Target="fonts/Montserrat-bold.fntdata"/><Relationship Id="rId37" Type="http://schemas.openxmlformats.org/officeDocument/2006/relationships/font" Target="fonts/MontserratLight-regular.fntdata"/><Relationship Id="rId36" Type="http://schemas.openxmlformats.org/officeDocument/2006/relationships/font" Target="fonts/Montserrat-boldItalic.fntdata"/><Relationship Id="rId39" Type="http://schemas.openxmlformats.org/officeDocument/2006/relationships/font" Target="fonts/MontserratLight-italic.fntdata"/><Relationship Id="rId38" Type="http://schemas.openxmlformats.org/officeDocument/2006/relationships/font" Target="fonts/MontserratLight-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italic.fntdata"/><Relationship Id="rId50" Type="http://schemas.openxmlformats.org/officeDocument/2006/relationships/font" Target="fonts/OpenSans-bold.fntdata"/><Relationship Id="rId53" Type="http://customschemas.google.com/relationships/presentationmetadata" Target="metadata"/><Relationship Id="rId52"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FACILITATOR NOTES</a:t>
            </a:r>
            <a:endParaRPr/>
          </a:p>
          <a:p>
            <a:pPr indent="0" lvl="0" marL="0" rtl="0" algn="l">
              <a:lnSpc>
                <a:spcPct val="100000"/>
              </a:lnSpc>
              <a:spcBef>
                <a:spcPts val="0"/>
              </a:spcBef>
              <a:spcAft>
                <a:spcPts val="0"/>
              </a:spcAft>
              <a:buSzPts val="1400"/>
              <a:buNone/>
            </a:pPr>
            <a:r>
              <a:t/>
            </a:r>
            <a:endParaRPr/>
          </a:p>
        </p:txBody>
      </p:sp>
      <p:sp>
        <p:nvSpPr>
          <p:cNvPr id="184" name="Google Shape;18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bf4b883a3a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bf4b883a3a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FACILITATOR NOTES</a:t>
            </a:r>
            <a:endParaRPr/>
          </a:p>
          <a:p>
            <a:pPr indent="0" lvl="0" marL="0" rtl="0" algn="l">
              <a:lnSpc>
                <a:spcPct val="100000"/>
              </a:lnSpc>
              <a:spcBef>
                <a:spcPts val="0"/>
              </a:spcBef>
              <a:spcAft>
                <a:spcPts val="0"/>
              </a:spcAft>
              <a:buSzPts val="1400"/>
              <a:buNone/>
            </a:pPr>
            <a:r>
              <a:t/>
            </a:r>
            <a:endParaRPr b="1"/>
          </a:p>
        </p:txBody>
      </p:sp>
      <p:sp>
        <p:nvSpPr>
          <p:cNvPr id="250" name="Google Shape;250;g2bf4b883a3a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bf6449b0b9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2bf6449b0b9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FACILITATOR NOTES</a:t>
            </a:r>
            <a:endParaRPr/>
          </a:p>
          <a:p>
            <a:pPr indent="0" lvl="0" marL="0" rtl="0" algn="l">
              <a:lnSpc>
                <a:spcPct val="100000"/>
              </a:lnSpc>
              <a:spcBef>
                <a:spcPts val="0"/>
              </a:spcBef>
              <a:spcAft>
                <a:spcPts val="0"/>
              </a:spcAft>
              <a:buSzPts val="1400"/>
              <a:buNone/>
            </a:pPr>
            <a:r>
              <a:t/>
            </a:r>
            <a:endParaRPr b="1"/>
          </a:p>
        </p:txBody>
      </p:sp>
      <p:sp>
        <p:nvSpPr>
          <p:cNvPr id="257" name="Google Shape;257;g2bf6449b0b9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bf6449b0b9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bf6449b0b9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FACILITATOR NOTES</a:t>
            </a:r>
            <a:endParaRPr/>
          </a:p>
          <a:p>
            <a:pPr indent="-228600" lvl="0" marL="457200" marR="0" rtl="0" algn="l">
              <a:lnSpc>
                <a:spcPct val="100000"/>
              </a:lnSpc>
              <a:spcBef>
                <a:spcPts val="0"/>
              </a:spcBef>
              <a:spcAft>
                <a:spcPts val="0"/>
              </a:spcAft>
              <a:buSzPts val="1400"/>
              <a:buNone/>
            </a:pPr>
            <a:r>
              <a:rPr lang="en-GB"/>
              <a:t>•</a:t>
            </a:r>
            <a:r>
              <a:rPr b="1" lang="en-GB"/>
              <a:t>BEFORE</a:t>
            </a:r>
            <a:r>
              <a:rPr lang="en-GB"/>
              <a:t> showing the definition, ask if anyone can explain what risk communication and community engagement means to them – allow 3-4 mins for plenary discussion. As a prompt you can ask 'when you think of RCCE what do you think of'? 'Have you seen/used/engaged with RCCE on deployment or during outbreaks'?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Show the diagram on the slide, which presents the four core components of an RCCE strategy, and how they can help us be accountable to the people we serve.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RCCE is a way of working that recognises and values all community members as equal partners, whose diverse needs, priorities, and preferences guide everything we do. We achieve this by integrating meaningful community participation, open and honest communication, and mechanisms to listen to and act on feedback, within our programmes and operations. Evidence, experience, and common sense tells us when we truly engage communities and they play an active role in designing and managing programmes and operations, the outcomes are more effective, sustainable, and of a higher quality.</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Explain:</a:t>
            </a:r>
            <a:endParaRPr/>
          </a:p>
          <a:p>
            <a:pPr indent="-228600" lvl="0" marL="457200" marR="0" rtl="0" algn="l">
              <a:lnSpc>
                <a:spcPct val="100000"/>
              </a:lnSpc>
              <a:spcBef>
                <a:spcPts val="0"/>
              </a:spcBef>
              <a:spcAft>
                <a:spcPts val="0"/>
              </a:spcAft>
              <a:buSzPts val="1400"/>
              <a:buNone/>
            </a:pPr>
            <a:r>
              <a:rPr lang="en-GB"/>
              <a:t>•</a:t>
            </a:r>
            <a:r>
              <a:rPr b="1" lang="en-GB"/>
              <a:t>Participation</a:t>
            </a:r>
            <a:r>
              <a:rPr lang="en-GB"/>
              <a:t> is about making decisions together with the community about how programmes and operations are designed, managed and implemented and where possible we support communities to lead and shape their own solutions and changes, on their own terms</a:t>
            </a:r>
            <a:endParaRPr/>
          </a:p>
          <a:p>
            <a:pPr indent="-228600" lvl="0" marL="457200" marR="0" rtl="0" algn="l">
              <a:lnSpc>
                <a:spcPct val="100000"/>
              </a:lnSpc>
              <a:spcBef>
                <a:spcPts val="0"/>
              </a:spcBef>
              <a:spcAft>
                <a:spcPts val="0"/>
              </a:spcAft>
              <a:buSzPts val="1400"/>
              <a:buNone/>
            </a:pPr>
            <a:r>
              <a:rPr lang="en-GB"/>
              <a:t>•</a:t>
            </a:r>
            <a:r>
              <a:rPr b="1" lang="en-GB"/>
              <a:t>Open, honest regular communication </a:t>
            </a:r>
            <a:r>
              <a:rPr lang="en-GB"/>
              <a:t>is about ensuring communities understand who we are and what we are doing in their community and have the information they need to make decisions and take action to protect and improve their lives, communities, and health. This includes communicating risk about a disease and how people can take action to protect themselves and their loved ones. </a:t>
            </a:r>
            <a:endParaRPr sz="1050">
              <a:solidFill>
                <a:srgbClr val="4D5156"/>
              </a:solidFill>
              <a:highlight>
                <a:srgbClr val="FFFFFF"/>
              </a:highlight>
              <a:latin typeface="Arial"/>
              <a:ea typeface="Arial"/>
              <a:cs typeface="Arial"/>
              <a:sym typeface="Arial"/>
            </a:endParaRPr>
          </a:p>
          <a:p>
            <a:pPr indent="-228600" lvl="0" marL="457200" marR="0" rtl="0" algn="l">
              <a:lnSpc>
                <a:spcPct val="100000"/>
              </a:lnSpc>
              <a:spcBef>
                <a:spcPts val="0"/>
              </a:spcBef>
              <a:spcAft>
                <a:spcPts val="0"/>
              </a:spcAft>
              <a:buSzPts val="1400"/>
              <a:buNone/>
            </a:pPr>
            <a:r>
              <a:rPr lang="en-GB"/>
              <a:t>•</a:t>
            </a:r>
            <a:r>
              <a:rPr b="1" lang="en-GB"/>
              <a:t>Feedback mechanisms </a:t>
            </a:r>
            <a:r>
              <a:rPr lang="en-GB"/>
              <a:t>support us to receive, analyse, respond to, and act on, community questions, complaints, requests, suggestions, beliefs, rumours and praise. This can be about the services and support we provide, beliefs about a specific topic or issue related to our work (for example a public health concern), or about the behaviour and conduct of our staff and volunteers</a:t>
            </a:r>
            <a:endParaRPr/>
          </a:p>
          <a:p>
            <a:pPr indent="-228600" lvl="0" marL="457200" marR="0" rtl="0" algn="l">
              <a:lnSpc>
                <a:spcPct val="100000"/>
              </a:lnSpc>
              <a:spcBef>
                <a:spcPts val="0"/>
              </a:spcBef>
              <a:spcAft>
                <a:spcPts val="0"/>
              </a:spcAft>
              <a:buSzPts val="1400"/>
              <a:buNone/>
            </a:pPr>
            <a:r>
              <a:rPr lang="en-GB"/>
              <a:t>•</a:t>
            </a:r>
            <a:r>
              <a:rPr b="1" lang="en-GB"/>
              <a:t>Community understanding </a:t>
            </a:r>
            <a:r>
              <a:rPr lang="en-GB"/>
              <a:t>is about ensuring we understand the communities we are working with, including the situation they live in and their needs, priorities, opinions and capacities – and the wider social, cultural, political, economic and environmental influences that may impact uptake of preventative measures or health-seeking behaviours.</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b="1" lang="en-GB"/>
              <a:t>Together </a:t>
            </a:r>
            <a:r>
              <a:rPr lang="en-GB"/>
              <a:t>these four core community engagement approaches help us to ensure</a:t>
            </a:r>
            <a:endParaRPr/>
          </a:p>
          <a:p>
            <a:pPr indent="-228600" lvl="0" marL="457200" marR="0" rtl="0" algn="l">
              <a:lnSpc>
                <a:spcPct val="100000"/>
              </a:lnSpc>
              <a:spcBef>
                <a:spcPts val="0"/>
              </a:spcBef>
              <a:spcAft>
                <a:spcPts val="0"/>
              </a:spcAft>
              <a:buSzPts val="1400"/>
              <a:buNone/>
            </a:pPr>
            <a:r>
              <a:rPr lang="en-GB"/>
              <a:t>•The support we provide is relevant, useful and timely and helps people to identify and mitigate local transmission risks </a:t>
            </a:r>
            <a:endParaRPr/>
          </a:p>
          <a:p>
            <a:pPr indent="-228600" lvl="0" marL="457200" marR="0" rtl="0" algn="l">
              <a:lnSpc>
                <a:spcPct val="100000"/>
              </a:lnSpc>
              <a:spcBef>
                <a:spcPts val="0"/>
              </a:spcBef>
              <a:spcAft>
                <a:spcPts val="0"/>
              </a:spcAft>
              <a:buSzPts val="1400"/>
              <a:buNone/>
            </a:pPr>
            <a:r>
              <a:rPr lang="en-GB"/>
              <a:t>•Our programmes and operations are driven and owned by communities </a:t>
            </a:r>
            <a:endParaRPr/>
          </a:p>
          <a:p>
            <a:pPr indent="-228600" lvl="0" marL="457200" marR="0" rtl="0" algn="l">
              <a:lnSpc>
                <a:spcPct val="100000"/>
              </a:lnSpc>
              <a:spcBef>
                <a:spcPts val="0"/>
              </a:spcBef>
              <a:spcAft>
                <a:spcPts val="0"/>
              </a:spcAft>
              <a:buSzPts val="1400"/>
              <a:buNone/>
            </a:pPr>
            <a:r>
              <a:rPr lang="en-GB"/>
              <a:t>•That we treat community members with dignity and respect, seeing them as equal partners with valuable knowledge and capacities </a:t>
            </a:r>
            <a:endParaRPr/>
          </a:p>
          <a:p>
            <a:pPr indent="-228600" lvl="0" marL="457200" marR="0" rtl="0" algn="l">
              <a:lnSpc>
                <a:spcPct val="100000"/>
              </a:lnSpc>
              <a:spcBef>
                <a:spcPts val="0"/>
              </a:spcBef>
              <a:spcAft>
                <a:spcPts val="0"/>
              </a:spcAft>
              <a:buSzPts val="1400"/>
              <a:buNone/>
            </a:pPr>
            <a:r>
              <a:rPr lang="en-GB"/>
              <a:t>•Our interventions do not have negative consequences – such as damaging local markets through aid distributions (e.g. WASH kits) or fuel tensions between different groups</a:t>
            </a:r>
            <a:endParaRPr/>
          </a:p>
          <a:p>
            <a:pPr indent="0" lvl="0" marL="0" rtl="0" algn="l">
              <a:lnSpc>
                <a:spcPct val="100000"/>
              </a:lnSpc>
              <a:spcBef>
                <a:spcPts val="0"/>
              </a:spcBef>
              <a:spcAft>
                <a:spcPts val="0"/>
              </a:spcAft>
              <a:buSzPts val="1400"/>
              <a:buNone/>
            </a:pPr>
            <a:r>
              <a:t/>
            </a:r>
            <a:endParaRPr b="1"/>
          </a:p>
        </p:txBody>
      </p:sp>
      <p:sp>
        <p:nvSpPr>
          <p:cNvPr id="268" name="Google Shape;268;g2bf6449b0b9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bf6449b0b9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bf6449b0b9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FACILITATOR NOTES</a:t>
            </a:r>
            <a:endParaRPr/>
          </a:p>
          <a:p>
            <a:pPr indent="-171450" lvl="0" marL="171450" marR="0" rtl="0" algn="l">
              <a:lnSpc>
                <a:spcPct val="100000"/>
              </a:lnSpc>
              <a:spcBef>
                <a:spcPts val="0"/>
              </a:spcBef>
              <a:spcAft>
                <a:spcPts val="0"/>
              </a:spcAft>
              <a:buClr>
                <a:schemeClr val="dk1"/>
              </a:buClr>
              <a:buSzPts val="1200"/>
              <a:buFont typeface="Arial"/>
              <a:buChar char="•"/>
            </a:pPr>
            <a:r>
              <a:rPr b="0" i="0" lang="en-GB" sz="1200" u="none" strike="noStrike">
                <a:solidFill>
                  <a:schemeClr val="dk1"/>
                </a:solidFill>
                <a:latin typeface="Calibri"/>
                <a:ea typeface="Calibri"/>
                <a:cs typeface="Calibri"/>
                <a:sym typeface="Calibri"/>
              </a:rPr>
              <a:t>There are lots of different names for Risk Communication and Community Engagement, but they largely all mean the same thing - the process of working in a transparent and participatory way with communities that improves the quality of programmes and operations. </a:t>
            </a:r>
            <a:endParaRPr/>
          </a:p>
          <a:p>
            <a:pPr indent="-171450" lvl="0" marL="171450" rtl="0" algn="l">
              <a:lnSpc>
                <a:spcPct val="100000"/>
              </a:lnSpc>
              <a:spcBef>
                <a:spcPts val="0"/>
              </a:spcBef>
              <a:spcAft>
                <a:spcPts val="0"/>
              </a:spcAft>
              <a:buClr>
                <a:srgbClr val="000000"/>
              </a:buClr>
              <a:buSzPts val="1200"/>
              <a:buFont typeface="Arial"/>
              <a:buChar char="•"/>
            </a:pPr>
            <a:r>
              <a:rPr lang="en-GB">
                <a:solidFill>
                  <a:schemeClr val="dk1"/>
                </a:solidFill>
                <a:latin typeface="Calibri"/>
                <a:ea typeface="Calibri"/>
                <a:cs typeface="Calibri"/>
                <a:sym typeface="Calibri"/>
              </a:rPr>
              <a:t>In the humanitarian system you'll more commonly hear it referred to as AAP or accountability to affected people; the Red Cross and Red Crescent call it Community Engagement and Accountability or sometimes you'll come across a Communicating with Communities working group (but this is a little out of date now as it suggested too much focus on information sharing as opposed to participation)</a:t>
            </a:r>
            <a:endParaRPr/>
          </a:p>
          <a:p>
            <a:pPr indent="-171450" lvl="0" marL="171450" rtl="0" algn="l">
              <a:lnSpc>
                <a:spcPct val="100000"/>
              </a:lnSpc>
              <a:spcBef>
                <a:spcPts val="0"/>
              </a:spcBef>
              <a:spcAft>
                <a:spcPts val="0"/>
              </a:spcAft>
              <a:buClr>
                <a:srgbClr val="000000"/>
              </a:buClr>
              <a:buSzPts val="1200"/>
              <a:buFont typeface="Arial"/>
              <a:buChar char="•"/>
            </a:pPr>
            <a:r>
              <a:rPr lang="en-GB">
                <a:solidFill>
                  <a:schemeClr val="dk1"/>
                </a:solidFill>
                <a:latin typeface="Calibri"/>
                <a:ea typeface="Calibri"/>
                <a:cs typeface="Calibri"/>
                <a:sym typeface="Calibri"/>
              </a:rPr>
              <a:t> </a:t>
            </a:r>
            <a:r>
              <a:rPr b="0" i="0" lang="en-GB" sz="1200" u="none" strike="noStrike">
                <a:solidFill>
                  <a:schemeClr val="dk1"/>
                </a:solidFill>
                <a:latin typeface="Calibri"/>
                <a:ea typeface="Calibri"/>
                <a:cs typeface="Calibri"/>
                <a:sym typeface="Calibri"/>
              </a:rPr>
              <a:t>Social and Behavioural Change (SBC) tends to be used by UNICEF (it was previously C4D or communication for development but they have moved away from this for the same reasons as above) is more focused on participatory approaches to behaviour change in health and WASH programmes</a:t>
            </a:r>
            <a:endParaRPr/>
          </a:p>
          <a:p>
            <a:pPr indent="-171450" lvl="0" marL="171450" rtl="0" algn="l">
              <a:lnSpc>
                <a:spcPct val="100000"/>
              </a:lnSpc>
              <a:spcBef>
                <a:spcPts val="360"/>
              </a:spcBef>
              <a:spcAft>
                <a:spcPts val="0"/>
              </a:spcAft>
              <a:buClr>
                <a:schemeClr val="dk1"/>
              </a:buClr>
              <a:buSzPts val="1200"/>
              <a:buFont typeface="Arial"/>
              <a:buChar char="•"/>
            </a:pPr>
            <a:r>
              <a:rPr b="0" i="0" lang="en-GB" sz="1200" u="none" strike="noStrike">
                <a:solidFill>
                  <a:schemeClr val="dk1"/>
                </a:solidFill>
                <a:latin typeface="Calibri"/>
                <a:ea typeface="Calibri"/>
                <a:cs typeface="Calibri"/>
                <a:sym typeface="Calibri"/>
              </a:rPr>
              <a:t>RCCE is a term used primarily in public health emergencies by WHO and </a:t>
            </a:r>
            <a:r>
              <a:rPr lang="en-GB">
                <a:solidFill>
                  <a:schemeClr val="dk1"/>
                </a:solidFill>
                <a:latin typeface="Calibri"/>
                <a:ea typeface="Calibri"/>
                <a:cs typeface="Calibri"/>
                <a:sym typeface="Calibri"/>
              </a:rPr>
              <a:t>other health actors</a:t>
            </a:r>
            <a:r>
              <a:rPr b="0" i="0" lang="en-GB" sz="1200" u="none" strike="noStrike">
                <a:solidFill>
                  <a:schemeClr val="dk1"/>
                </a:solidFill>
                <a:latin typeface="Calibri"/>
                <a:ea typeface="Calibri"/>
                <a:cs typeface="Calibri"/>
                <a:sym typeface="Calibri"/>
              </a:rPr>
              <a:t>. It has grown in prominence since </a:t>
            </a:r>
            <a:r>
              <a:rPr lang="en-GB">
                <a:solidFill>
                  <a:schemeClr val="dk1"/>
                </a:solidFill>
                <a:latin typeface="Calibri"/>
                <a:ea typeface="Calibri"/>
                <a:cs typeface="Calibri"/>
                <a:sym typeface="Calibri"/>
              </a:rPr>
              <a:t>Ebola</a:t>
            </a:r>
            <a:r>
              <a:rPr b="0" i="0" lang="en-GB" sz="1200" u="none" strike="noStrike">
                <a:solidFill>
                  <a:schemeClr val="dk1"/>
                </a:solidFill>
                <a:latin typeface="Calibri"/>
                <a:ea typeface="Calibri"/>
                <a:cs typeface="Calibri"/>
                <a:sym typeface="Calibri"/>
              </a:rPr>
              <a:t> and COVID</a:t>
            </a:r>
            <a:endParaRPr/>
          </a:p>
          <a:p>
            <a:pPr indent="-95250" lvl="0" marL="171450" rtl="0" algn="l">
              <a:lnSpc>
                <a:spcPct val="100000"/>
              </a:lnSpc>
              <a:spcBef>
                <a:spcPts val="360"/>
              </a:spcBef>
              <a:spcAft>
                <a:spcPts val="0"/>
              </a:spcAft>
              <a:buClr>
                <a:srgbClr val="000000"/>
              </a:buClr>
              <a:buSzPts val="1200"/>
              <a:buFont typeface="Arial"/>
              <a:buNone/>
            </a:pPr>
            <a:r>
              <a:t/>
            </a:r>
            <a:endParaRPr/>
          </a:p>
          <a:p>
            <a:pPr indent="-228600" lvl="0" marL="457200" marR="0" rtl="0" algn="l">
              <a:lnSpc>
                <a:spcPct val="100000"/>
              </a:lnSpc>
              <a:spcBef>
                <a:spcPts val="0"/>
              </a:spcBef>
              <a:spcAft>
                <a:spcPts val="0"/>
              </a:spcAft>
              <a:buSzPts val="1400"/>
              <a:buNone/>
            </a:pPr>
            <a:r>
              <a:rPr b="1" lang="en-GB"/>
              <a:t>ULTIMATELY IT DOESN’T MATTER WHAT YOU CALL IT AS LONG AS YOU DO IT!!</a:t>
            </a:r>
            <a:endParaRPr b="1"/>
          </a:p>
          <a:p>
            <a:pPr indent="-228600" lvl="0" marL="457200" marR="0" rtl="0" algn="l">
              <a:lnSpc>
                <a:spcPct val="100000"/>
              </a:lnSpc>
              <a:spcBef>
                <a:spcPts val="0"/>
              </a:spcBef>
              <a:spcAft>
                <a:spcPts val="0"/>
              </a:spcAft>
              <a:buSzPts val="1400"/>
              <a:buNone/>
            </a:pPr>
            <a:r>
              <a:t/>
            </a:r>
            <a:endParaRPr b="1"/>
          </a:p>
        </p:txBody>
      </p:sp>
      <p:sp>
        <p:nvSpPr>
          <p:cNvPr id="276" name="Google Shape;276;g2bf6449b0b9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FACILITATOR NOTES</a:t>
            </a:r>
            <a:endParaRPr/>
          </a:p>
          <a:p>
            <a:pPr indent="-330200" lvl="0" marL="342900" rtl="0" algn="l">
              <a:lnSpc>
                <a:spcPct val="100000"/>
              </a:lnSpc>
              <a:spcBef>
                <a:spcPts val="0"/>
              </a:spcBef>
              <a:spcAft>
                <a:spcPts val="0"/>
              </a:spcAft>
              <a:buSzPts val="1200"/>
              <a:buFont typeface="Calibri"/>
              <a:buChar char="-"/>
            </a:pPr>
            <a:r>
              <a:rPr b="1" lang="en-GB"/>
              <a:t>First ask participants why they think community engagement is important in epidemics</a:t>
            </a:r>
            <a:endParaRPr/>
          </a:p>
          <a:p>
            <a:pPr indent="-254000" lvl="0" marL="342900" rtl="0" algn="l">
              <a:lnSpc>
                <a:spcPct val="100000"/>
              </a:lnSpc>
              <a:spcBef>
                <a:spcPts val="0"/>
              </a:spcBef>
              <a:spcAft>
                <a:spcPts val="0"/>
              </a:spcAft>
              <a:buSzPts val="1400"/>
              <a:buFont typeface="Calibri"/>
              <a:buNone/>
            </a:pPr>
            <a:r>
              <a:t/>
            </a:r>
            <a:endParaRPr b="1"/>
          </a:p>
          <a:p>
            <a:pPr indent="0" lvl="0" marL="0" marR="0" rtl="0" algn="l">
              <a:lnSpc>
                <a:spcPct val="100000"/>
              </a:lnSpc>
              <a:spcBef>
                <a:spcPts val="541"/>
              </a:spcBef>
              <a:spcAft>
                <a:spcPts val="0"/>
              </a:spcAft>
              <a:buClr>
                <a:schemeClr val="dk1"/>
              </a:buClr>
              <a:buSzPts val="1804"/>
              <a:buFont typeface="Arial"/>
              <a:buNone/>
            </a:pPr>
            <a:r>
              <a:rPr lang="en-GB">
                <a:solidFill>
                  <a:schemeClr val="dk1"/>
                </a:solidFill>
              </a:rPr>
              <a:t>Community engagement helps to build trust in humanitarian responders, which is particularly important during an outbreak when fear, misinformation and rumours make it harder for people to identify which information is reliable and trustworthy. This can lead people to adopt ineffective prevention measures, which increase their risk of infection. Communities who do not understand or accept health interventions, or perceive them as a threat, have also been known to turn to violence, as demonstrated during the Ebola outbreak in the Democratic Republic of Congo (DRC). This lack of trust limits community involvement and people may not cooperate in activities designed to halt the spread of infection, such as rapid reporting and isolation of cases.</a:t>
            </a:r>
            <a:endParaRPr/>
          </a:p>
          <a:p>
            <a:pPr indent="-228282" lvl="0" marL="342900" marR="0" rtl="0" algn="l">
              <a:lnSpc>
                <a:spcPct val="100000"/>
              </a:lnSpc>
              <a:spcBef>
                <a:spcPts val="542"/>
              </a:spcBef>
              <a:spcAft>
                <a:spcPts val="0"/>
              </a:spcAft>
              <a:buClr>
                <a:schemeClr val="dk1"/>
              </a:buClr>
              <a:buSzPts val="1805"/>
              <a:buFont typeface="Arial"/>
              <a:buNone/>
            </a:pPr>
            <a:r>
              <a:t/>
            </a:r>
            <a:endParaRPr>
              <a:solidFill>
                <a:schemeClr val="dk1"/>
              </a:solidFill>
            </a:endParaRPr>
          </a:p>
          <a:p>
            <a:pPr indent="-444500" lvl="0" marL="457200" rtl="0" algn="l">
              <a:lnSpc>
                <a:spcPct val="100000"/>
              </a:lnSpc>
              <a:spcBef>
                <a:spcPts val="540"/>
              </a:spcBef>
              <a:spcAft>
                <a:spcPts val="0"/>
              </a:spcAft>
              <a:buSzPts val="1200"/>
              <a:buFont typeface="Arial"/>
              <a:buAutoNum type="arabicPeriod"/>
            </a:pPr>
            <a:r>
              <a:rPr b="1" lang="en-GB">
                <a:solidFill>
                  <a:srgbClr val="000000"/>
                </a:solidFill>
              </a:rPr>
              <a:t>Epidemics</a:t>
            </a:r>
            <a:r>
              <a:rPr b="1" lang="en-GB"/>
              <a:t> start and end in communities:</a:t>
            </a:r>
            <a:r>
              <a:rPr lang="en-GB"/>
              <a:t> It is the actions of community members that will end – or sustain - an outbreak. For example, whether people are willing to get vaccinated, treat their water, wash their hands etc. In epidemics, the core solutions are social and behavioural. Biomedical tools such as vaccines and other services only work if people decide to use them. Therefore, people need to be actively engaged, understand, and lead the process towards bringing about positive and healthy changes – as we cannot change people’s behaviours for them, they need to do this themselves. To achieve this, we need to see communities are our main partner in fighting the epidemic – not a beneficiary or an audience.</a:t>
            </a:r>
            <a:endParaRPr/>
          </a:p>
          <a:p>
            <a:pPr indent="-342900" lvl="0" marL="457200" marR="0" rtl="0" algn="l">
              <a:lnSpc>
                <a:spcPct val="100000"/>
              </a:lnSpc>
              <a:spcBef>
                <a:spcPts val="540"/>
              </a:spcBef>
              <a:spcAft>
                <a:spcPts val="0"/>
              </a:spcAft>
              <a:buClr>
                <a:schemeClr val="dk1"/>
              </a:buClr>
              <a:buSzPts val="1800"/>
              <a:buFont typeface="Arial"/>
              <a:buNone/>
            </a:pPr>
            <a:r>
              <a:t/>
            </a:r>
            <a:endParaRPr>
              <a:solidFill>
                <a:schemeClr val="lt1"/>
              </a:solidFill>
            </a:endParaRPr>
          </a:p>
          <a:p>
            <a:pPr indent="-419100" lvl="0" marL="457200" marR="0" rtl="0" algn="l">
              <a:lnSpc>
                <a:spcPct val="100000"/>
              </a:lnSpc>
              <a:spcBef>
                <a:spcPts val="600"/>
              </a:spcBef>
              <a:spcAft>
                <a:spcPts val="0"/>
              </a:spcAft>
              <a:buClr>
                <a:schemeClr val="dk1"/>
              </a:buClr>
              <a:buSzPts val="1200"/>
              <a:buFont typeface="Arial"/>
              <a:buAutoNum type="arabicPeriod"/>
            </a:pPr>
            <a:r>
              <a:rPr b="1" lang="en-GB">
                <a:solidFill>
                  <a:schemeClr val="dk1"/>
                </a:solidFill>
              </a:rPr>
              <a:t>Behaviour change is complex - </a:t>
            </a:r>
            <a:r>
              <a:rPr lang="en-GB">
                <a:solidFill>
                  <a:schemeClr val="dk1"/>
                </a:solidFill>
              </a:rPr>
              <a:t>It is rarely as simple as telling people what to do, and they do it. Evidence shows that blasting out one-way messages that don’t change or reflect the beliefs and conversations at community level do not work. Raising awareness and sharing messages </a:t>
            </a:r>
            <a:r>
              <a:rPr lang="en-GB"/>
              <a:t>won’t translate into behaviour change. </a:t>
            </a:r>
            <a:r>
              <a:rPr lang="en-GB">
                <a:solidFill>
                  <a:schemeClr val="dk1"/>
                </a:solidFill>
              </a:rPr>
              <a:t>We need to engage and work with people to understand the social and cultural barriers to safer practices and then find solutions that will work. For example, people may face stigma is they wear a mask or lack the finances to stay home and self—isolate if they are sick. </a:t>
            </a:r>
            <a:r>
              <a:rPr b="1" lang="en-GB">
                <a:solidFill>
                  <a:schemeClr val="dk1"/>
                </a:solidFill>
              </a:rPr>
              <a:t>Research shows that people do things that their environment allows them to do.</a:t>
            </a:r>
            <a:r>
              <a:rPr b="1" lang="en-GB"/>
              <a:t> </a:t>
            </a:r>
            <a:endParaRPr>
              <a:solidFill>
                <a:schemeClr val="dk1"/>
              </a:solidFill>
            </a:endParaRPr>
          </a:p>
          <a:p>
            <a:pPr indent="-368300" lvl="0" marL="457200" rtl="0" algn="l">
              <a:lnSpc>
                <a:spcPct val="100000"/>
              </a:lnSpc>
              <a:spcBef>
                <a:spcPts val="0"/>
              </a:spcBef>
              <a:spcAft>
                <a:spcPts val="0"/>
              </a:spcAft>
              <a:buSzPts val="1400"/>
              <a:buFont typeface="Arial"/>
              <a:buNone/>
            </a:pPr>
            <a:r>
              <a:t/>
            </a:r>
            <a:endParaRPr b="1">
              <a:solidFill>
                <a:schemeClr val="dk1"/>
              </a:solidFill>
            </a:endParaRPr>
          </a:p>
          <a:p>
            <a:pPr indent="-444500" lvl="0" marL="457200" rtl="0" algn="l">
              <a:lnSpc>
                <a:spcPct val="100000"/>
              </a:lnSpc>
              <a:spcBef>
                <a:spcPts val="0"/>
              </a:spcBef>
              <a:spcAft>
                <a:spcPts val="0"/>
              </a:spcAft>
              <a:buSzPts val="1200"/>
              <a:buFont typeface="Arial"/>
              <a:buAutoNum type="arabicPeriod"/>
            </a:pPr>
            <a:r>
              <a:rPr b="1" lang="en-GB">
                <a:solidFill>
                  <a:schemeClr val="dk1"/>
                </a:solidFill>
              </a:rPr>
              <a:t>The community knows best - </a:t>
            </a:r>
            <a:r>
              <a:rPr lang="en-GB">
                <a:solidFill>
                  <a:schemeClr val="dk1"/>
                </a:solidFill>
              </a:rPr>
              <a:t>Communities know better than anyone what would be needed to successfully encourage safer, healthier practices and what might prevent them. </a:t>
            </a:r>
            <a:r>
              <a:rPr b="1" lang="en-GB">
                <a:solidFill>
                  <a:schemeClr val="dk1"/>
                </a:solidFill>
              </a:rPr>
              <a:t>Communities are the experts of their own contexts</a:t>
            </a:r>
            <a:r>
              <a:rPr lang="en-GB">
                <a:solidFill>
                  <a:schemeClr val="dk1"/>
                </a:solidFill>
              </a:rPr>
              <a:t>. Community leaders know how to mobilize communities, they are already doing it. We need to avoid a parallel system, but rather tap into already existing structures. We otherwise risk conducting activities and providing services that will not be used and accepted, wasting time and resources. Action at the community level will end an epidemic so we as the </a:t>
            </a:r>
            <a:r>
              <a:rPr b="1" lang="en-GB">
                <a:solidFill>
                  <a:schemeClr val="dk1"/>
                </a:solidFill>
              </a:rPr>
              <a:t>Red Cross need to use our networks to go much deeper and work in partnership with communities</a:t>
            </a:r>
            <a:r>
              <a:rPr lang="en-GB">
                <a:solidFill>
                  <a:schemeClr val="dk1"/>
                </a:solidFill>
              </a:rPr>
              <a:t>, listen to their ideas, identify community-led solutions and support these to be implemented. </a:t>
            </a:r>
            <a:endParaRPr/>
          </a:p>
          <a:p>
            <a:pPr indent="-368300" lvl="0" marL="457200" rtl="0" algn="l">
              <a:lnSpc>
                <a:spcPct val="100000"/>
              </a:lnSpc>
              <a:spcBef>
                <a:spcPts val="0"/>
              </a:spcBef>
              <a:spcAft>
                <a:spcPts val="0"/>
              </a:spcAft>
              <a:buSzPts val="1400"/>
              <a:buFont typeface="Arial"/>
              <a:buNone/>
            </a:pPr>
            <a:r>
              <a:t/>
            </a:r>
            <a:endParaRPr>
              <a:solidFill>
                <a:schemeClr val="dk1"/>
              </a:solidFill>
            </a:endParaRPr>
          </a:p>
          <a:p>
            <a:pPr indent="-418846" lvl="0" marL="457200" marR="0" rtl="0" algn="l">
              <a:lnSpc>
                <a:spcPct val="100000"/>
              </a:lnSpc>
              <a:spcBef>
                <a:spcPts val="780"/>
              </a:spcBef>
              <a:spcAft>
                <a:spcPts val="0"/>
              </a:spcAft>
              <a:buClr>
                <a:schemeClr val="dk1"/>
              </a:buClr>
              <a:buSzPts val="1200"/>
              <a:buFont typeface="Arial"/>
              <a:buAutoNum type="arabicPeriod"/>
            </a:pPr>
            <a:r>
              <a:rPr b="1" lang="en-GB">
                <a:solidFill>
                  <a:schemeClr val="dk1"/>
                </a:solidFill>
              </a:rPr>
              <a:t>Trust is a key ingredient - </a:t>
            </a:r>
            <a:r>
              <a:rPr lang="en-GB">
                <a:solidFill>
                  <a:schemeClr val="dk1"/>
                </a:solidFill>
              </a:rPr>
              <a:t>If communities do not trust us, they will not listen or contribute to programmes or follow the actions needed to control an epidemic and may even react with hostility and violence. During an epidemic, there are often confusion and rumours about the disease. People will get a lot of different information from media, friends, family, social media, organizations or other sources. Some of these sources may give conflicting information and it can be difficult to know who to trust. When rumours spread faster than the truth and contradict real health information, it can stop people from protecting themselves and undermine the response. </a:t>
            </a:r>
            <a:r>
              <a:rPr lang="en-GB"/>
              <a:t>If communities do not trust us, it is unlikely they will;</a:t>
            </a:r>
            <a:endParaRPr/>
          </a:p>
          <a:p>
            <a:pPr indent="-330200" lvl="1" marL="1030517" rtl="0" algn="l">
              <a:lnSpc>
                <a:spcPct val="100000"/>
              </a:lnSpc>
              <a:spcBef>
                <a:spcPts val="0"/>
              </a:spcBef>
              <a:spcAft>
                <a:spcPts val="0"/>
              </a:spcAft>
              <a:buSzPts val="1200"/>
              <a:buFont typeface="Calibri"/>
              <a:buChar char="•"/>
            </a:pPr>
            <a:r>
              <a:rPr lang="en-GB"/>
              <a:t>Listen to or follow health advice</a:t>
            </a:r>
            <a:endParaRPr/>
          </a:p>
          <a:p>
            <a:pPr indent="-330200" lvl="1" marL="1030517" rtl="0" algn="l">
              <a:lnSpc>
                <a:spcPct val="100000"/>
              </a:lnSpc>
              <a:spcBef>
                <a:spcPts val="0"/>
              </a:spcBef>
              <a:spcAft>
                <a:spcPts val="0"/>
              </a:spcAft>
              <a:buSzPts val="1200"/>
              <a:buFont typeface="Calibri"/>
              <a:buChar char="•"/>
            </a:pPr>
            <a:r>
              <a:rPr lang="en-GB"/>
              <a:t>Comply with measures like staying at home</a:t>
            </a:r>
            <a:endParaRPr/>
          </a:p>
          <a:p>
            <a:pPr indent="-330200" lvl="1" marL="1030517" rtl="0" algn="l">
              <a:lnSpc>
                <a:spcPct val="100000"/>
              </a:lnSpc>
              <a:spcBef>
                <a:spcPts val="0"/>
              </a:spcBef>
              <a:spcAft>
                <a:spcPts val="0"/>
              </a:spcAft>
              <a:buSzPts val="1200"/>
              <a:buFont typeface="Calibri"/>
              <a:buChar char="•"/>
            </a:pPr>
            <a:r>
              <a:rPr lang="en-GB"/>
              <a:t>Allow us safe access </a:t>
            </a:r>
            <a:endParaRPr/>
          </a:p>
          <a:p>
            <a:pPr indent="-330200" lvl="1" marL="1030517" rtl="0" algn="l">
              <a:lnSpc>
                <a:spcPct val="100000"/>
              </a:lnSpc>
              <a:spcBef>
                <a:spcPts val="0"/>
              </a:spcBef>
              <a:spcAft>
                <a:spcPts val="0"/>
              </a:spcAft>
              <a:buSzPts val="1200"/>
              <a:buFont typeface="Calibri"/>
              <a:buChar char="•"/>
            </a:pPr>
            <a:r>
              <a:rPr lang="en-GB"/>
              <a:t>Report cases or come for treatment</a:t>
            </a:r>
            <a:endParaRPr/>
          </a:p>
          <a:p>
            <a:pPr indent="-330200" lvl="1" marL="1030517" rtl="0" algn="l">
              <a:lnSpc>
                <a:spcPct val="100000"/>
              </a:lnSpc>
              <a:spcBef>
                <a:spcPts val="0"/>
              </a:spcBef>
              <a:spcAft>
                <a:spcPts val="0"/>
              </a:spcAft>
              <a:buSzPts val="1200"/>
              <a:buFont typeface="Calibri"/>
              <a:buChar char="•"/>
            </a:pPr>
            <a:r>
              <a:rPr lang="en-GB"/>
              <a:t>Feel safe to use the clinical services we provide</a:t>
            </a:r>
            <a:endParaRPr/>
          </a:p>
          <a:p>
            <a:pPr indent="-330200" lvl="1" marL="1030517" rtl="0" algn="l">
              <a:lnSpc>
                <a:spcPct val="100000"/>
              </a:lnSpc>
              <a:spcBef>
                <a:spcPts val="0"/>
              </a:spcBef>
              <a:spcAft>
                <a:spcPts val="0"/>
              </a:spcAft>
              <a:buSzPts val="1200"/>
              <a:buFont typeface="Calibri"/>
              <a:buChar char="•"/>
            </a:pPr>
            <a:r>
              <a:rPr lang="en-GB"/>
              <a:t>Without trust – all our interventions may fail</a:t>
            </a:r>
            <a:endParaRPr/>
          </a:p>
          <a:p>
            <a:pPr indent="-368300" lvl="0" marL="457200" rtl="0" algn="l">
              <a:lnSpc>
                <a:spcPct val="100000"/>
              </a:lnSpc>
              <a:spcBef>
                <a:spcPts val="0"/>
              </a:spcBef>
              <a:spcAft>
                <a:spcPts val="0"/>
              </a:spcAft>
              <a:buSzPts val="1400"/>
              <a:buFont typeface="Arial"/>
              <a:buNone/>
            </a:pPr>
            <a:r>
              <a:t/>
            </a:r>
            <a:endParaRPr>
              <a:solidFill>
                <a:schemeClr val="dk1"/>
              </a:solidFill>
            </a:endParaRPr>
          </a:p>
          <a:p>
            <a:pPr indent="-418846" lvl="0" marL="457200" marR="0" rtl="0" algn="l">
              <a:lnSpc>
                <a:spcPct val="100000"/>
              </a:lnSpc>
              <a:spcBef>
                <a:spcPts val="541"/>
              </a:spcBef>
              <a:spcAft>
                <a:spcPts val="0"/>
              </a:spcAft>
              <a:buClr>
                <a:schemeClr val="dk1"/>
              </a:buClr>
              <a:buSzPts val="1200"/>
              <a:buFont typeface="Arial"/>
              <a:buAutoNum type="arabicPeriod"/>
            </a:pPr>
            <a:r>
              <a:rPr b="1" lang="en-GB"/>
              <a:t>To build trust, we need to listen and we need to act on what communities tell us</a:t>
            </a:r>
            <a:r>
              <a:rPr lang="en-GB"/>
              <a:t>. Feedback is crucial to understand community perceptions and adapt our programmes and responses to stay relevant and effective. This means systematic community feedback mechanisms, analysis of that feedback and ACTING on it so that communities see we are listening and responding to their real concerns. It’s important to understand the beliefs, fears and questions communities have and use these to shape the information we share and activities we do – responding to issues and concerns before they escalate. This means not just changing what we say (messages) but changing what we do (response approach). </a:t>
            </a:r>
            <a:endParaRPr>
              <a:solidFill>
                <a:schemeClr val="dk1"/>
              </a:solidFill>
            </a:endParaRPr>
          </a:p>
          <a:p>
            <a:pPr indent="-228282" lvl="0" marL="342900" marR="0" rtl="0" algn="l">
              <a:lnSpc>
                <a:spcPct val="100000"/>
              </a:lnSpc>
              <a:spcBef>
                <a:spcPts val="542"/>
              </a:spcBef>
              <a:spcAft>
                <a:spcPts val="0"/>
              </a:spcAft>
              <a:buClr>
                <a:schemeClr val="dk1"/>
              </a:buClr>
              <a:buSzPts val="1805"/>
              <a:buFont typeface="Arial"/>
              <a:buNone/>
            </a:pPr>
            <a:r>
              <a:t/>
            </a:r>
            <a:endParaRPr sz="1804">
              <a:solidFill>
                <a:schemeClr val="dk1"/>
              </a:solidFill>
              <a:latin typeface="Arial"/>
              <a:ea typeface="Arial"/>
              <a:cs typeface="Arial"/>
              <a:sym typeface="Arial"/>
            </a:endParaRPr>
          </a:p>
          <a:p>
            <a:pPr indent="-228600" lvl="0" marL="457200" marR="0" rtl="0" algn="l">
              <a:lnSpc>
                <a:spcPct val="100000"/>
              </a:lnSpc>
              <a:spcBef>
                <a:spcPts val="0"/>
              </a:spcBef>
              <a:spcAft>
                <a:spcPts val="0"/>
              </a:spcAft>
              <a:buSzPts val="1400"/>
              <a:buNone/>
            </a:pPr>
            <a:r>
              <a:t/>
            </a:r>
            <a:endParaRPr b="1"/>
          </a:p>
        </p:txBody>
      </p:sp>
      <p:sp>
        <p:nvSpPr>
          <p:cNvPr id="287" name="Google Shape;287;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FACILITATOR NOTES</a:t>
            </a:r>
            <a:endParaRPr/>
          </a:p>
          <a:p>
            <a:pPr indent="0" lvl="0" marL="0" rtl="0" algn="l">
              <a:lnSpc>
                <a:spcPct val="100000"/>
              </a:lnSpc>
              <a:spcBef>
                <a:spcPts val="0"/>
              </a:spcBef>
              <a:spcAft>
                <a:spcPts val="0"/>
              </a:spcAft>
              <a:buSzPts val="1400"/>
              <a:buNone/>
            </a:pPr>
            <a:r>
              <a:rPr lang="en-GB"/>
              <a:t>Unfortunately, despite global commitments and humanitarian reform agendas concentrating on localisation and community participation, evidence shows there are still significant gaps in how aid organisations engage communities, despite increased awareness and commitments to accountability.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 findings here were collected by Ground Truth Solutions and represent the views of nearly 10,000 people across 10 countries affected by disaster and crisis. As they suggest:</a:t>
            </a:r>
            <a:endParaRPr/>
          </a:p>
          <a:p>
            <a:pPr indent="-228600" lvl="0" marL="457200" marR="0" rtl="0" algn="l">
              <a:lnSpc>
                <a:spcPct val="100000"/>
              </a:lnSpc>
              <a:spcBef>
                <a:spcPts val="0"/>
              </a:spcBef>
              <a:spcAft>
                <a:spcPts val="0"/>
              </a:spcAft>
              <a:buSzPts val="1400"/>
              <a:buNone/>
            </a:pPr>
            <a:r>
              <a:rPr lang="en-GB"/>
              <a:t>•51% of aid provided does not meet people’s priority needs – that means half of what we do is not meeting the main needs in communities. This represents a massive waste of time, human resource and funding on the part of aid agencies</a:t>
            </a:r>
            <a:endParaRPr/>
          </a:p>
          <a:p>
            <a:pPr indent="-228600" lvl="0" marL="457200" marR="0" rtl="0" algn="l">
              <a:lnSpc>
                <a:spcPct val="100000"/>
              </a:lnSpc>
              <a:spcBef>
                <a:spcPts val="0"/>
              </a:spcBef>
              <a:spcAft>
                <a:spcPts val="0"/>
              </a:spcAft>
              <a:buSzPts val="1400"/>
              <a:buNone/>
            </a:pPr>
            <a:r>
              <a:rPr lang="en-GB"/>
              <a:t>•61% of people said that aid agencies are not very good at sharing information about their plans and activities</a:t>
            </a:r>
            <a:endParaRPr/>
          </a:p>
          <a:p>
            <a:pPr indent="-228600" lvl="0" marL="457200" marR="0" rtl="0" algn="l">
              <a:lnSpc>
                <a:spcPct val="100000"/>
              </a:lnSpc>
              <a:spcBef>
                <a:spcPts val="0"/>
              </a:spcBef>
              <a:spcAft>
                <a:spcPts val="0"/>
              </a:spcAft>
              <a:buSzPts val="1400"/>
              <a:buNone/>
            </a:pPr>
            <a:r>
              <a:rPr lang="en-GB"/>
              <a:t>•While the number of feedback mechanisms have increased in recent years…these do not always lead to a response or changes in our programmes. While 93% of aid agency staff were confident people would receive a reply if someone complained – only 42% of people actually did get a response when they submitted a complaint or suggestion, showing our feedback mechanisms are not as effective as we think.</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The speech bubbles show common reasons used by decision makers or responders not to fully engage with communities. </a:t>
            </a:r>
            <a:endParaRPr b="1"/>
          </a:p>
          <a:p>
            <a:pPr indent="-171450" lvl="0" marL="171450" rtl="0" algn="l">
              <a:lnSpc>
                <a:spcPct val="100000"/>
              </a:lnSpc>
              <a:spcBef>
                <a:spcPts val="0"/>
              </a:spcBef>
              <a:spcAft>
                <a:spcPts val="0"/>
              </a:spcAft>
              <a:buSzPts val="1400"/>
              <a:buFont typeface="Arial"/>
              <a:buChar char="•"/>
            </a:pPr>
            <a:r>
              <a:rPr lang="en-GB"/>
              <a:t>Ask participants whether any of the statements sound familiar, or if there are other reasons they have heard about in their work. </a:t>
            </a:r>
            <a:endParaRPr/>
          </a:p>
          <a:p>
            <a:pPr indent="-171450" lvl="0" marL="171450" rtl="0" algn="l">
              <a:lnSpc>
                <a:spcPct val="100000"/>
              </a:lnSpc>
              <a:spcBef>
                <a:spcPts val="0"/>
              </a:spcBef>
              <a:spcAft>
                <a:spcPts val="0"/>
              </a:spcAft>
              <a:buSzPts val="1400"/>
              <a:buFont typeface="Arial"/>
              <a:buChar char="•"/>
            </a:pPr>
            <a:r>
              <a:rPr lang="en-GB"/>
              <a:t>Discuss each statement and ask if people have managed to overcome these challenges of rigid donors, lack of time, and assumptions that we already know what people need</a:t>
            </a:r>
            <a:endParaRPr/>
          </a:p>
          <a:p>
            <a:pPr indent="-171450" lvl="0" marL="171450" rtl="0" algn="l">
              <a:lnSpc>
                <a:spcPct val="100000"/>
              </a:lnSpc>
              <a:spcBef>
                <a:spcPts val="0"/>
              </a:spcBef>
              <a:spcAft>
                <a:spcPts val="0"/>
              </a:spcAft>
              <a:buSzPts val="1400"/>
              <a:buFont typeface="Arial"/>
              <a:buChar char="•"/>
            </a:pPr>
            <a:r>
              <a:rPr lang="en-GB"/>
              <a:t>Ask participants to continually challenge themselves and colleagues not to make assumptions about what communities think or need</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b="1"/>
          </a:p>
        </p:txBody>
      </p:sp>
      <p:sp>
        <p:nvSpPr>
          <p:cNvPr id="295" name="Google Shape;295;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FACILITATOR NOTES</a:t>
            </a:r>
            <a:endParaRPr b="1"/>
          </a:p>
          <a:p>
            <a:pPr indent="0" lvl="0" marL="0" rtl="0" algn="l">
              <a:lnSpc>
                <a:spcPct val="100000"/>
              </a:lnSpc>
              <a:spcBef>
                <a:spcPts val="0"/>
              </a:spcBef>
              <a:spcAft>
                <a:spcPts val="0"/>
              </a:spcAft>
              <a:buSzPts val="1400"/>
              <a:buNone/>
            </a:pPr>
            <a:r>
              <a:rPr lang="en-GB"/>
              <a:t>Whilst RCCE is now recognised as a central pillar of public health emergencies, it is also a cross-cutting priority that requires a broad range of public health partners to work together with governments and affected communities. Communities must have decision-making power about all aspects of a public health emergency, allowing them to co-design solutions based on their changing needs, local cultural contexts, information flow and availability.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Some example activities for response pillars that are often activated during an outbreak are:</a:t>
            </a:r>
            <a:endParaRPr/>
          </a:p>
          <a:p>
            <a:pPr indent="-171450" lvl="0" marL="171450" rtl="0" algn="l">
              <a:lnSpc>
                <a:spcPct val="100000"/>
              </a:lnSpc>
              <a:spcBef>
                <a:spcPts val="0"/>
              </a:spcBef>
              <a:spcAft>
                <a:spcPts val="0"/>
              </a:spcAft>
              <a:buSzPts val="1400"/>
              <a:buFont typeface="Calibri"/>
              <a:buChar char="-"/>
            </a:pPr>
            <a:r>
              <a:rPr b="1" lang="en-GB"/>
              <a:t>Surveillance: </a:t>
            </a:r>
            <a:r>
              <a:rPr lang="en-GB"/>
              <a:t>work with rapid response teams to understand transmission patterns, hotspots or affected groups; develop local engagement strategies for key groups and locations (e.g. taxis and public transport) or key cultural or religious events; ensure community involvement of contact tracing to promote early detection and referral of cases; recruitment of local and trusted contact tracers with inclusion of marginal or vulnerable groups helping to avoid tensions between ethnic or political groups. </a:t>
            </a:r>
            <a:endParaRPr/>
          </a:p>
          <a:p>
            <a:pPr indent="-171450" lvl="0" marL="171450" rtl="0" algn="l">
              <a:lnSpc>
                <a:spcPct val="100000"/>
              </a:lnSpc>
              <a:spcBef>
                <a:spcPts val="0"/>
              </a:spcBef>
              <a:spcAft>
                <a:spcPts val="0"/>
              </a:spcAft>
              <a:buSzPts val="1400"/>
              <a:buFont typeface="Calibri"/>
              <a:buChar char="-"/>
            </a:pPr>
            <a:r>
              <a:rPr b="1" lang="en-GB"/>
              <a:t>Case Management:  </a:t>
            </a:r>
            <a:r>
              <a:rPr lang="en-GB"/>
              <a:t>Generate insights on patient care, access to health services and treatment including perspectives of care givers; ensure community involvement in burials and respect for traditional customs (e.g. example from Uganda Red Cross burial of a deceased pregnant woman). </a:t>
            </a:r>
            <a:endParaRPr/>
          </a:p>
          <a:p>
            <a:pPr indent="-171450" lvl="0" marL="171450" rtl="0" algn="l">
              <a:lnSpc>
                <a:spcPct val="100000"/>
              </a:lnSpc>
              <a:spcBef>
                <a:spcPts val="0"/>
              </a:spcBef>
              <a:spcAft>
                <a:spcPts val="0"/>
              </a:spcAft>
              <a:buSzPts val="1400"/>
              <a:buFont typeface="Calibri"/>
              <a:buChar char="-"/>
            </a:pPr>
            <a:r>
              <a:rPr b="1" lang="en-GB"/>
              <a:t>IPC: </a:t>
            </a:r>
            <a:r>
              <a:rPr lang="en-GB"/>
              <a:t>Support community outreach through traditional healers, home birth attendants and local care-givers who are trusted and have access to vulnerable or at-risk groups; generate social insights on local transmission risks and identify culturaly acceptable or locally-led solutions to mitigate them; understand barriers to vaccine uptake and help to implement community-centred vaccination strategies. </a:t>
            </a:r>
            <a:endParaRPr b="1"/>
          </a:p>
          <a:p>
            <a:pPr indent="-171450" lvl="0" marL="171450" rtl="0" algn="l">
              <a:lnSpc>
                <a:spcPct val="100000"/>
              </a:lnSpc>
              <a:spcBef>
                <a:spcPts val="0"/>
              </a:spcBef>
              <a:spcAft>
                <a:spcPts val="0"/>
              </a:spcAft>
              <a:buSzPts val="1400"/>
              <a:buFont typeface="Calibri"/>
              <a:buChar char="-"/>
            </a:pPr>
            <a:r>
              <a:rPr b="1" lang="en-GB"/>
              <a:t>Points of Entry: </a:t>
            </a:r>
            <a:r>
              <a:rPr lang="en-GB"/>
              <a:t>Support on effective channels, languages or tools to communication information about and at entry and exit points (understanding that migrants, asylum seekers or refugees may have specific vulnerabilities in terms of access to health services or lack of local language skills); mapping and engaging with local and trusted community networks working or living at border areas such as traders associations, lorry or taxi driver associations etc; collecting social insights at key transport hubs such as bus stations, taxi ranks, markets etc. </a:t>
            </a:r>
            <a:endParaRPr/>
          </a:p>
          <a:p>
            <a:pPr indent="0" lvl="0" marL="0" rtl="0" algn="l">
              <a:lnSpc>
                <a:spcPct val="100000"/>
              </a:lnSpc>
              <a:spcBef>
                <a:spcPts val="0"/>
              </a:spcBef>
              <a:spcAft>
                <a:spcPts val="0"/>
              </a:spcAft>
              <a:buSzPts val="1400"/>
              <a:buFont typeface="Calibri"/>
              <a:buNone/>
            </a:pPr>
            <a:r>
              <a:t/>
            </a:r>
            <a:endParaRPr/>
          </a:p>
          <a:p>
            <a:pPr indent="0" lvl="0" marL="0" rtl="0" algn="l">
              <a:lnSpc>
                <a:spcPct val="100000"/>
              </a:lnSpc>
              <a:spcBef>
                <a:spcPts val="0"/>
              </a:spcBef>
              <a:spcAft>
                <a:spcPts val="0"/>
              </a:spcAft>
              <a:buSzPts val="1400"/>
              <a:buFont typeface="Calibri"/>
              <a:buNone/>
            </a:pPr>
            <a:r>
              <a:rPr lang="en-GB"/>
              <a:t>There are other pillars but these are just examples of the ones we might most commonly be supporting during an outbreak. The list of activities is not exhaustive and will depend on context. </a:t>
            </a:r>
            <a:endParaRPr/>
          </a:p>
          <a:p>
            <a:pPr indent="-228600" lvl="0" marL="457200" marR="0" rtl="0" algn="l">
              <a:lnSpc>
                <a:spcPct val="100000"/>
              </a:lnSpc>
              <a:spcBef>
                <a:spcPts val="0"/>
              </a:spcBef>
              <a:spcAft>
                <a:spcPts val="0"/>
              </a:spcAft>
              <a:buSzPts val="1400"/>
              <a:buNone/>
            </a:pPr>
            <a:r>
              <a:t/>
            </a:r>
            <a:endParaRPr b="1"/>
          </a:p>
        </p:txBody>
      </p:sp>
      <p:sp>
        <p:nvSpPr>
          <p:cNvPr id="307" name="Google Shape;307;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FACILITATOR NOTES</a:t>
            </a:r>
            <a:endParaRPr b="1"/>
          </a:p>
          <a:p>
            <a:pPr indent="0" lvl="0" marL="0" rtl="0" algn="l">
              <a:lnSpc>
                <a:spcPct val="100000"/>
              </a:lnSpc>
              <a:spcBef>
                <a:spcPts val="0"/>
              </a:spcBef>
              <a:spcAft>
                <a:spcPts val="0"/>
              </a:spcAft>
              <a:buSzPts val="1400"/>
              <a:buNone/>
            </a:pPr>
            <a:r>
              <a:rPr lang="en-GB"/>
              <a:t>This slide aims to provide some concrete examples of how we are using RQAs in our work. This is a case study from a deployment to Zimbabwe with UNICEF for the cholera outbreak in Oct – Dec 2023. We conducted a series of rapid qualitative assessments – observation, KIIs and FGDs, in cholera hotspots and in CTCs to understand transmission dynamics and causes for high community death rate. The development of the RQA tool has been a process we have tested and refined in Malawi, Zambia and Zimbabwe so it's now quite a well-established approach using the cholera question bank which is a set of qual and quant questions developed by social scientists working for the Collective Service. In this example we were collecting data in rural Manicaland, one of the main hotspots in the outbreaks. Findings included:</a:t>
            </a:r>
            <a:endParaRPr/>
          </a:p>
          <a:p>
            <a:pPr indent="-171450" lvl="1" marL="914400" rtl="0" algn="l">
              <a:lnSpc>
                <a:spcPct val="100000"/>
              </a:lnSpc>
              <a:spcBef>
                <a:spcPts val="0"/>
              </a:spcBef>
              <a:spcAft>
                <a:spcPts val="0"/>
              </a:spcAft>
              <a:buSzPts val="1400"/>
              <a:buFont typeface="Courier New"/>
              <a:buChar char="o"/>
            </a:pPr>
            <a:r>
              <a:rPr lang="en-GB"/>
              <a:t>Patients in the CTCs said they felt 'detained' as they had no information about how long they would be receiving treatment for and were not aware that visitors and care givers had been banned from CTCs in order to limit spread of infection. Patients felt isolated and lonely. Important to improve patient experience at the CTCs to help ensure other community members with symptoms are not afraid to seek treatment. Made recommendations on organising 'go and see visits' to CTCs, working on Q&amp;A sheets for CHWs to better explain treatment at the CTCs during outreach visits etc. </a:t>
            </a:r>
            <a:endParaRPr/>
          </a:p>
          <a:p>
            <a:pPr indent="-171450" lvl="1" marL="914400" rtl="0" algn="l">
              <a:lnSpc>
                <a:spcPct val="100000"/>
              </a:lnSpc>
              <a:spcBef>
                <a:spcPts val="0"/>
              </a:spcBef>
              <a:spcAft>
                <a:spcPts val="0"/>
              </a:spcAft>
              <a:buSzPts val="1400"/>
              <a:buFont typeface="Courier New"/>
              <a:buChar char="o"/>
            </a:pPr>
            <a:r>
              <a:rPr lang="en-GB"/>
              <a:t>Many Apostolic communities believed Aquatabs were medicine and refused to use them to treat their water; whereas Waterguard was in liquid form which looked like water and did not look like medicine and therefore were more accepted – supported switch from distributions of Aquatabs to Waterguard in these communities</a:t>
            </a:r>
            <a:endParaRPr/>
          </a:p>
          <a:p>
            <a:pPr indent="-171450" lvl="1" marL="914400" rtl="0" algn="l">
              <a:lnSpc>
                <a:spcPct val="100000"/>
              </a:lnSpc>
              <a:spcBef>
                <a:spcPts val="0"/>
              </a:spcBef>
              <a:spcAft>
                <a:spcPts val="0"/>
              </a:spcAft>
              <a:buSzPts val="1400"/>
              <a:buFont typeface="Courier New"/>
              <a:buChar char="o"/>
            </a:pPr>
            <a:r>
              <a:rPr lang="en-GB"/>
              <a:t>Access to the CTCs and to ORPs was a huge structural barrier which was preventing many people with symptoms from accessing timely care; many people said they had to travel 2+ hours to reach the nearest CTCs and ORPs were not setup at community level. We heard about a family where a number of members had recently died from cholera. They owned a pick-up truck and were offering free lifts to anyone in their community with cholera symptoms. This was effectively a community-run ambulance service. Mercy Corps – an NGO funded by UNICEF – were able to provide the drivers with disinfectant to keep the truck clean and the drivers safe between visits. Made recommendations to the pillars to ensure flexible budget lines to allow NGOs to support these types of community-led solutions. </a:t>
            </a:r>
            <a:endParaRPr/>
          </a:p>
          <a:p>
            <a:pPr indent="-228600" lvl="1" marL="285750" rtl="0" algn="l">
              <a:lnSpc>
                <a:spcPct val="100000"/>
              </a:lnSpc>
              <a:spcBef>
                <a:spcPts val="0"/>
              </a:spcBef>
              <a:spcAft>
                <a:spcPts val="0"/>
              </a:spcAft>
              <a:buSzPts val="1400"/>
              <a:buNone/>
            </a:pPr>
            <a:r>
              <a:t/>
            </a:r>
            <a:endParaRPr/>
          </a:p>
          <a:p>
            <a:pPr indent="-228600" lvl="1" marL="285750" rtl="0" algn="l">
              <a:lnSpc>
                <a:spcPct val="100000"/>
              </a:lnSpc>
              <a:spcBef>
                <a:spcPts val="0"/>
              </a:spcBef>
              <a:spcAft>
                <a:spcPts val="0"/>
              </a:spcAft>
              <a:buSzPts val="1400"/>
              <a:buNone/>
            </a:pPr>
            <a:r>
              <a:rPr lang="en-GB"/>
              <a:t>Make the point that these are RAPID - it does not need to take a long time (data collection can be done in 2-3 days) or cost a lot of money. </a:t>
            </a:r>
            <a:endParaRPr/>
          </a:p>
          <a:p>
            <a:pPr indent="-228600" lvl="1" marL="285750" rtl="0" algn="l">
              <a:lnSpc>
                <a:spcPct val="100000"/>
              </a:lnSpc>
              <a:spcBef>
                <a:spcPts val="0"/>
              </a:spcBef>
              <a:spcAft>
                <a:spcPts val="0"/>
              </a:spcAft>
              <a:buSzPts val="1400"/>
              <a:buNone/>
            </a:pPr>
            <a:r>
              <a:t/>
            </a:r>
            <a:endParaRPr/>
          </a:p>
          <a:p>
            <a:pPr indent="-228600" lvl="1" marL="285750" rtl="0" algn="l">
              <a:lnSpc>
                <a:spcPct val="100000"/>
              </a:lnSpc>
              <a:spcBef>
                <a:spcPts val="0"/>
              </a:spcBef>
              <a:spcAft>
                <a:spcPts val="0"/>
              </a:spcAft>
              <a:buSzPts val="1400"/>
              <a:buNone/>
            </a:pPr>
            <a:r>
              <a:rPr lang="en-GB"/>
              <a:t>Findings were disseminated through EoC and pillar meetings in 1-page snapshots and PPT presentations. All these recommendations and actions were developed together with the RCCE partners and the respective response pillars</a:t>
            </a:r>
            <a:endParaRPr b="1"/>
          </a:p>
        </p:txBody>
      </p:sp>
      <p:sp>
        <p:nvSpPr>
          <p:cNvPr id="321" name="Google Shape;321;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GB"/>
              <a:t>FACILITATOR NOTES</a:t>
            </a:r>
            <a:endParaRPr/>
          </a:p>
          <a:p>
            <a:pPr indent="0" lvl="0" marL="0" marR="0" rtl="0" algn="l">
              <a:lnSpc>
                <a:spcPct val="100000"/>
              </a:lnSpc>
              <a:spcBef>
                <a:spcPts val="0"/>
              </a:spcBef>
              <a:spcAft>
                <a:spcPts val="0"/>
              </a:spcAft>
              <a:buClr>
                <a:srgbClr val="000000"/>
              </a:buClr>
              <a:buSzPts val="1400"/>
              <a:buFont typeface="Arial"/>
              <a:buNone/>
            </a:pPr>
            <a:r>
              <a:rPr lang="en-GB"/>
              <a:t>Explain that we will now talk about community feedback – which is a source of social science data – and the importance of using it for decision making within outbreak response.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GB"/>
              <a:t>First ask participants if they can give some examples of the different types of information that can be considered community feedback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GB"/>
              <a:t>Explain community feedback are insights generated by community members and can include any type of information, such as questions, suggestions, concerns, rumours or statements of thanks. It can be received in all kinds of ways, for example as part of an informal conversation with a staff member, via a phone call to a call centre, or in the form of responses to structured surveys. </a:t>
            </a:r>
            <a:endParaRPr/>
          </a:p>
          <a:p>
            <a:pPr indent="-228600" lvl="0" marL="457200" marR="0" rtl="0" algn="l">
              <a:lnSpc>
                <a:spcPct val="100000"/>
              </a:lnSpc>
              <a:spcBef>
                <a:spcPts val="0"/>
              </a:spcBef>
              <a:spcAft>
                <a:spcPts val="0"/>
              </a:spcAft>
              <a:buSzPts val="1400"/>
              <a:buNone/>
            </a:pPr>
            <a:r>
              <a:rPr lang="en-GB"/>
              <a:t> -Community feedback is not different to monitoring data, or assessment data. Anything community members share with us, is community feedback. It can relate to the activities we are conducting, the situation of the community, or other topics relevant to our work, such as public health concerns. </a:t>
            </a:r>
            <a:endParaRPr/>
          </a:p>
          <a:p>
            <a:pPr indent="-228600" lvl="0" marL="457200" marR="0" rtl="0" algn="l">
              <a:lnSpc>
                <a:spcPct val="100000"/>
              </a:lnSpc>
              <a:spcBef>
                <a:spcPts val="0"/>
              </a:spcBef>
              <a:spcAft>
                <a:spcPts val="0"/>
              </a:spcAft>
              <a:buSzPts val="1400"/>
              <a:buNone/>
            </a:pPr>
            <a:r>
              <a:rPr lang="en-GB"/>
              <a:t> - Provide a quick overview of the different types of information that can be considered as community feedback </a:t>
            </a:r>
            <a:endParaRPr/>
          </a:p>
          <a:p>
            <a:pPr indent="-228600" lvl="0" marL="457200" marR="0" rtl="0" algn="l">
              <a:lnSpc>
                <a:spcPct val="100000"/>
              </a:lnSpc>
              <a:spcBef>
                <a:spcPts val="0"/>
              </a:spcBef>
              <a:spcAft>
                <a:spcPts val="0"/>
              </a:spcAft>
              <a:buSzPts val="1400"/>
              <a:buNone/>
            </a:pPr>
            <a:r>
              <a:rPr lang="en-GB"/>
              <a:t>  </a:t>
            </a:r>
            <a:endParaRPr/>
          </a:p>
          <a:p>
            <a:pPr indent="-228600" lvl="0" marL="457200" marR="0" rtl="0" algn="l">
              <a:lnSpc>
                <a:spcPct val="100000"/>
              </a:lnSpc>
              <a:spcBef>
                <a:spcPts val="0"/>
              </a:spcBef>
              <a:spcAft>
                <a:spcPts val="0"/>
              </a:spcAft>
              <a:buSzPts val="1400"/>
              <a:buNone/>
            </a:pPr>
            <a:r>
              <a:rPr lang="en-GB"/>
              <a:t>1.Questions – what communities needs to know and help us identify information gaps </a:t>
            </a:r>
            <a:endParaRPr/>
          </a:p>
          <a:p>
            <a:pPr indent="-228600" lvl="0" marL="457200" marR="0" rtl="0" algn="l">
              <a:lnSpc>
                <a:spcPct val="100000"/>
              </a:lnSpc>
              <a:spcBef>
                <a:spcPts val="0"/>
              </a:spcBef>
              <a:spcAft>
                <a:spcPts val="0"/>
              </a:spcAft>
              <a:buSzPts val="1400"/>
              <a:buNone/>
            </a:pPr>
            <a:r>
              <a:rPr lang="en-GB"/>
              <a:t>2.Suggestions or requests – ideas from the community about what needs to be done about specific issues, or what we could do better or differently </a:t>
            </a:r>
            <a:endParaRPr/>
          </a:p>
          <a:p>
            <a:pPr indent="-228600" lvl="0" marL="457200" marR="0" rtl="0" algn="l">
              <a:lnSpc>
                <a:spcPct val="100000"/>
              </a:lnSpc>
              <a:spcBef>
                <a:spcPts val="0"/>
              </a:spcBef>
              <a:spcAft>
                <a:spcPts val="0"/>
              </a:spcAft>
              <a:buSzPts val="1400"/>
              <a:buNone/>
            </a:pPr>
            <a:r>
              <a:rPr lang="en-GB"/>
              <a:t>3.Observations, beliefs and perceptions – what the community understands and thinks about a situation or a disease. This includes rumours but it is important not to dismiss rumours or consider them negative as they us a lot about how the community perceive and understand the situation. These are often not spread intentionally but reflect what people genuinely believe </a:t>
            </a:r>
            <a:endParaRPr/>
          </a:p>
          <a:p>
            <a:pPr indent="-228600" lvl="0" marL="457200" marR="0" rtl="0" algn="l">
              <a:lnSpc>
                <a:spcPct val="100000"/>
              </a:lnSpc>
              <a:spcBef>
                <a:spcPts val="0"/>
              </a:spcBef>
              <a:spcAft>
                <a:spcPts val="0"/>
              </a:spcAft>
              <a:buSzPts val="1400"/>
              <a:buNone/>
            </a:pPr>
            <a:r>
              <a:rPr lang="en-GB"/>
              <a:t>4.Encouragement &amp; praise – what communities appreciate, and think should be continued, telling us if we are moving in the right direction </a:t>
            </a:r>
            <a:endParaRPr/>
          </a:p>
          <a:p>
            <a:pPr indent="-228600" lvl="0" marL="457200" marR="0" rtl="0" algn="l">
              <a:lnSpc>
                <a:spcPct val="100000"/>
              </a:lnSpc>
              <a:spcBef>
                <a:spcPts val="0"/>
              </a:spcBef>
              <a:spcAft>
                <a:spcPts val="0"/>
              </a:spcAft>
              <a:buSzPts val="1400"/>
              <a:buNone/>
            </a:pPr>
            <a:r>
              <a:rPr lang="en-GB"/>
              <a:t>5.Concerns or incidents – reports about problems people have experienced with our services, or complaints about staff or volunteers breaching the Code of Conduct, or concerns related to other stakeholders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We use community feedback mechanisms to: </a:t>
            </a:r>
            <a:endParaRPr/>
          </a:p>
          <a:p>
            <a:pPr indent="-171450" lvl="0" marL="171450" rtl="0" algn="l">
              <a:lnSpc>
                <a:spcPct val="100000"/>
              </a:lnSpc>
              <a:spcBef>
                <a:spcPts val="0"/>
              </a:spcBef>
              <a:spcAft>
                <a:spcPts val="0"/>
              </a:spcAft>
              <a:buSzPts val="1400"/>
              <a:buFont typeface="Calibri"/>
              <a:buChar char="-"/>
            </a:pPr>
            <a:r>
              <a:rPr lang="en-GB"/>
              <a:t>Ensure we focus on the right activities and messages </a:t>
            </a:r>
            <a:endParaRPr/>
          </a:p>
          <a:p>
            <a:pPr indent="-171450" lvl="0" marL="171450" rtl="0" algn="l">
              <a:lnSpc>
                <a:spcPct val="100000"/>
              </a:lnSpc>
              <a:spcBef>
                <a:spcPts val="0"/>
              </a:spcBef>
              <a:spcAft>
                <a:spcPts val="0"/>
              </a:spcAft>
              <a:buSzPts val="1400"/>
              <a:buFont typeface="Calibri"/>
              <a:buChar char="-"/>
            </a:pPr>
            <a:r>
              <a:rPr lang="en-GB"/>
              <a:t>Address the misinformation, perceptions and concerns people have about the outbreak </a:t>
            </a:r>
            <a:endParaRPr/>
          </a:p>
          <a:p>
            <a:pPr indent="-171450" lvl="0" marL="171450" rtl="0" algn="l">
              <a:lnSpc>
                <a:spcPct val="100000"/>
              </a:lnSpc>
              <a:spcBef>
                <a:spcPts val="0"/>
              </a:spcBef>
              <a:spcAft>
                <a:spcPts val="0"/>
              </a:spcAft>
              <a:buSzPts val="1400"/>
              <a:buFont typeface="Calibri"/>
              <a:buChar char="-"/>
            </a:pPr>
            <a:r>
              <a:rPr lang="en-GB"/>
              <a:t>Highlight communities’ capacities and suggestions </a:t>
            </a:r>
            <a:endParaRPr/>
          </a:p>
          <a:p>
            <a:pPr indent="-171450" lvl="0" marL="171450" rtl="0" algn="l">
              <a:lnSpc>
                <a:spcPct val="100000"/>
              </a:lnSpc>
              <a:spcBef>
                <a:spcPts val="0"/>
              </a:spcBef>
              <a:spcAft>
                <a:spcPts val="0"/>
              </a:spcAft>
              <a:buSzPts val="1400"/>
              <a:buFont typeface="Calibri"/>
              <a:buChar char="-"/>
            </a:pPr>
            <a:r>
              <a:rPr lang="en-GB"/>
              <a:t>Help us improve in real time </a:t>
            </a:r>
            <a:endParaRPr/>
          </a:p>
          <a:p>
            <a:pPr indent="-171450" lvl="0" marL="171450" rtl="0" algn="l">
              <a:lnSpc>
                <a:spcPct val="100000"/>
              </a:lnSpc>
              <a:spcBef>
                <a:spcPts val="0"/>
              </a:spcBef>
              <a:spcAft>
                <a:spcPts val="0"/>
              </a:spcAft>
              <a:buSzPts val="1400"/>
              <a:buFont typeface="Calibri"/>
              <a:buChar char="-"/>
            </a:pPr>
            <a:r>
              <a:rPr lang="en-GB"/>
              <a:t>Help us build trust  </a:t>
            </a:r>
            <a:endParaRPr/>
          </a:p>
          <a:p>
            <a:pPr indent="-171450" lvl="0" marL="171450" rtl="0" algn="l">
              <a:lnSpc>
                <a:spcPct val="100000"/>
              </a:lnSpc>
              <a:spcBef>
                <a:spcPts val="0"/>
              </a:spcBef>
              <a:spcAft>
                <a:spcPts val="0"/>
              </a:spcAft>
              <a:buSzPts val="1400"/>
              <a:buFont typeface="Calibri"/>
              <a:buChar char="-"/>
            </a:pPr>
            <a:r>
              <a:rPr lang="en-GB"/>
              <a:t>Ensures the right topics are communicated - Situations can change quickly during epidemics and we need to make sure that the information we are providing during our sensitization activities is answering the most frequent questions people have and addressing rumours and misinformation circulating in communities . </a:t>
            </a:r>
            <a:endParaRPr/>
          </a:p>
          <a:p>
            <a:pPr indent="-171450" lvl="0" marL="171450" rtl="0" algn="l">
              <a:lnSpc>
                <a:spcPct val="100000"/>
              </a:lnSpc>
              <a:spcBef>
                <a:spcPts val="0"/>
              </a:spcBef>
              <a:spcAft>
                <a:spcPts val="0"/>
              </a:spcAft>
              <a:buSzPts val="1400"/>
              <a:buFont typeface="Calibri"/>
              <a:buChar char="-"/>
            </a:pPr>
            <a:r>
              <a:rPr lang="en-GB"/>
              <a:t>Helps us improve – Feedback should be viewed as a positive way to help identify areas where we need to improve and to help build trust and confidence with local communities. Community feedback helps you to judge what is working well and what might need to be adapted. It helps us provide better services and support and use resources more wisely </a:t>
            </a:r>
            <a:endParaRPr/>
          </a:p>
          <a:p>
            <a:pPr indent="-171450" lvl="0" marL="171450" rtl="0" algn="l">
              <a:lnSpc>
                <a:spcPct val="100000"/>
              </a:lnSpc>
              <a:spcBef>
                <a:spcPts val="0"/>
              </a:spcBef>
              <a:spcAft>
                <a:spcPts val="0"/>
              </a:spcAft>
              <a:buSzPts val="1400"/>
              <a:buFont typeface="Calibri"/>
              <a:buChar char="-"/>
            </a:pPr>
            <a:r>
              <a:rPr lang="en-GB"/>
              <a:t>Addresses problems early – an effective complaints and feedback mechanism can prevent complaints from escalating while also promoting a culture of transparency and accountability. A feedback mechanism can help calm community tension by providing people with an outlet for questions which stopped them developing into rumours </a:t>
            </a:r>
            <a:endParaRPr/>
          </a:p>
          <a:p>
            <a:pPr indent="-171450" lvl="0" marL="171450" rtl="0" algn="l">
              <a:lnSpc>
                <a:spcPct val="100000"/>
              </a:lnSpc>
              <a:spcBef>
                <a:spcPts val="0"/>
              </a:spcBef>
              <a:spcAft>
                <a:spcPts val="0"/>
              </a:spcAft>
              <a:buSzPts val="1400"/>
              <a:buFont typeface="Calibri"/>
              <a:buChar char="-"/>
            </a:pPr>
            <a:r>
              <a:rPr lang="en-GB"/>
              <a:t>Highlights cases of fraud and abuse – it’s important to have a reporting system so that communities can report any instances of abuse or corruption by staff, volunteers. </a:t>
            </a:r>
            <a:endParaRPr/>
          </a:p>
          <a:p>
            <a:pPr indent="-171450" lvl="0" marL="171450" rtl="0" algn="l">
              <a:lnSpc>
                <a:spcPct val="100000"/>
              </a:lnSpc>
              <a:spcBef>
                <a:spcPts val="0"/>
              </a:spcBef>
              <a:spcAft>
                <a:spcPts val="0"/>
              </a:spcAft>
              <a:buSzPts val="1400"/>
              <a:buFont typeface="Calibri"/>
              <a:buChar char="-"/>
            </a:pPr>
            <a:r>
              <a:rPr lang="en-GB"/>
              <a:t>Makes our work more efficient and long-lasting – By being aware of the most pressing issues and taking into account communities feedback we avoid wasting our time and resources on the wrong things and build trust by showing communities that have been heard </a:t>
            </a:r>
            <a:endParaRPr/>
          </a:p>
          <a:p>
            <a:pPr indent="-171450" lvl="0" marL="171450" rtl="0" algn="l">
              <a:lnSpc>
                <a:spcPct val="100000"/>
              </a:lnSpc>
              <a:spcBef>
                <a:spcPts val="0"/>
              </a:spcBef>
              <a:spcAft>
                <a:spcPts val="0"/>
              </a:spcAft>
              <a:buSzPts val="1400"/>
              <a:buFont typeface="Calibri"/>
              <a:buChar char="-"/>
            </a:pPr>
            <a:r>
              <a:rPr lang="en-GB"/>
              <a:t>Protect staff and volunteers - Having a feedback system in place can reduce the pressure on volunteers and make it easier for them to respond to and refer difficult questions or complaints they receive while in the community doing their work. </a:t>
            </a:r>
            <a:endParaRPr/>
          </a:p>
          <a:p>
            <a:pPr indent="-171450" lvl="0" marL="171450" rtl="0" algn="l">
              <a:lnSpc>
                <a:spcPct val="100000"/>
              </a:lnSpc>
              <a:spcBef>
                <a:spcPts val="0"/>
              </a:spcBef>
              <a:spcAft>
                <a:spcPts val="0"/>
              </a:spcAft>
              <a:buSzPts val="1400"/>
              <a:buFont typeface="Calibri"/>
              <a:buChar char="-"/>
            </a:pPr>
            <a:r>
              <a:rPr lang="en-GB"/>
              <a:t>It’s people’s right - People have a right to complain or feedback on the decisions that affect them, and it is our responsibility to listen – it is in the Code of Conduct and Principles for humanitarian response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  THIRD ask participants if they can share any examples of feedback mechanisms they have been involved in: </a:t>
            </a:r>
            <a:endParaRPr/>
          </a:p>
          <a:p>
            <a:pPr indent="-228600" lvl="0" marL="457200" marR="0" rtl="0" algn="l">
              <a:lnSpc>
                <a:spcPct val="100000"/>
              </a:lnSpc>
              <a:spcBef>
                <a:spcPts val="0"/>
              </a:spcBef>
              <a:spcAft>
                <a:spcPts val="0"/>
              </a:spcAft>
              <a:buSzPts val="1400"/>
              <a:buNone/>
            </a:pPr>
            <a:r>
              <a:rPr lang="en-GB"/>
              <a:t> </a:t>
            </a:r>
            <a:endParaRPr/>
          </a:p>
          <a:p>
            <a:pPr indent="-171450" lvl="0" marL="171450" rtl="0" algn="l">
              <a:lnSpc>
                <a:spcPct val="100000"/>
              </a:lnSpc>
              <a:spcBef>
                <a:spcPts val="0"/>
              </a:spcBef>
              <a:spcAft>
                <a:spcPts val="0"/>
              </a:spcAft>
              <a:buSzPts val="1400"/>
              <a:buFont typeface="Calibri"/>
              <a:buChar char="-"/>
            </a:pPr>
            <a:r>
              <a:rPr lang="en-GB"/>
              <a:t>How did the mechanism work? </a:t>
            </a:r>
            <a:endParaRPr/>
          </a:p>
          <a:p>
            <a:pPr indent="-171450" lvl="0" marL="171450" rtl="0" algn="l">
              <a:lnSpc>
                <a:spcPct val="100000"/>
              </a:lnSpc>
              <a:spcBef>
                <a:spcPts val="0"/>
              </a:spcBef>
              <a:spcAft>
                <a:spcPts val="0"/>
              </a:spcAft>
              <a:buSzPts val="1400"/>
              <a:buFont typeface="Calibri"/>
              <a:buChar char="-"/>
            </a:pPr>
            <a:r>
              <a:rPr lang="en-GB"/>
              <a:t>What were the benefits? </a:t>
            </a:r>
            <a:endParaRPr/>
          </a:p>
          <a:p>
            <a:pPr indent="-171450" lvl="0" marL="171450" rtl="0" algn="l">
              <a:lnSpc>
                <a:spcPct val="100000"/>
              </a:lnSpc>
              <a:spcBef>
                <a:spcPts val="0"/>
              </a:spcBef>
              <a:spcAft>
                <a:spcPts val="0"/>
              </a:spcAft>
              <a:buSzPts val="1400"/>
              <a:buFont typeface="Calibri"/>
              <a:buChar char="-"/>
            </a:pPr>
            <a:r>
              <a:rPr lang="en-GB"/>
              <a:t>What challenges did they face? </a:t>
            </a:r>
            <a:endParaRPr/>
          </a:p>
        </p:txBody>
      </p:sp>
      <p:sp>
        <p:nvSpPr>
          <p:cNvPr id="332" name="Google Shape;332;p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102c55750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3102c55750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FACILITATOR NOTES</a:t>
            </a:r>
            <a:endParaRPr/>
          </a:p>
          <a:p>
            <a:pPr indent="0" lvl="0" marL="0" rtl="0" algn="l">
              <a:lnSpc>
                <a:spcPct val="100000"/>
              </a:lnSpc>
              <a:spcBef>
                <a:spcPts val="0"/>
              </a:spcBef>
              <a:spcAft>
                <a:spcPts val="0"/>
              </a:spcAft>
              <a:buSzPts val="1400"/>
              <a:buNone/>
            </a:pPr>
            <a:r>
              <a:t/>
            </a:r>
            <a:endParaRPr/>
          </a:p>
        </p:txBody>
      </p:sp>
      <p:sp>
        <p:nvSpPr>
          <p:cNvPr id="189" name="Google Shape;189;g3102c55750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GB"/>
              <a:t>FACILITATOR NOTES</a:t>
            </a:r>
            <a:endParaRPr/>
          </a:p>
          <a:p>
            <a:pPr indent="-285750" lvl="0" marL="285750" rtl="0" algn="l">
              <a:lnSpc>
                <a:spcPct val="100000"/>
              </a:lnSpc>
              <a:spcBef>
                <a:spcPts val="0"/>
              </a:spcBef>
              <a:spcAft>
                <a:spcPts val="0"/>
              </a:spcAft>
              <a:buSzPts val="1400"/>
              <a:buFont typeface="Arial"/>
              <a:buChar char="•"/>
            </a:pPr>
            <a:r>
              <a:rPr lang="en-GB"/>
              <a:t>DRC Red Cross and IFRC, with the support of US Centres for Disease Control, established a system to systematically collect, analyse and act on community feedback relating to the Ebola operation in Eastern Congo. </a:t>
            </a:r>
            <a:endParaRPr/>
          </a:p>
          <a:p>
            <a:pPr indent="-285750" lvl="0" marL="285750" rtl="0" algn="l">
              <a:lnSpc>
                <a:spcPct val="100000"/>
              </a:lnSpc>
              <a:spcBef>
                <a:spcPts val="0"/>
              </a:spcBef>
              <a:spcAft>
                <a:spcPts val="0"/>
              </a:spcAft>
              <a:buSzPts val="1400"/>
              <a:buFont typeface="Arial"/>
              <a:buChar char="•"/>
            </a:pPr>
            <a:r>
              <a:rPr lang="en-GB"/>
              <a:t>During house visits and community meetings, volunteers captured concerns, rumours and questions using paper forms. </a:t>
            </a:r>
            <a:endParaRPr/>
          </a:p>
          <a:p>
            <a:pPr indent="-285750" lvl="0" marL="285750" rtl="0" algn="l">
              <a:lnSpc>
                <a:spcPct val="100000"/>
              </a:lnSpc>
              <a:spcBef>
                <a:spcPts val="0"/>
              </a:spcBef>
              <a:spcAft>
                <a:spcPts val="0"/>
              </a:spcAft>
              <a:buSzPts val="1400"/>
              <a:buFont typeface="Arial"/>
              <a:buChar char="•"/>
            </a:pPr>
            <a:r>
              <a:rPr lang="en-GB"/>
              <a:t>The feedback data is coded and analysed locally and shared with local government-led risk communication commissions and Ebola response leaders as well as regional and global partners, to inform strategic discussions and decisions.</a:t>
            </a:r>
            <a:endParaRPr/>
          </a:p>
          <a:p>
            <a:pPr indent="-285750" lvl="0" marL="285750" rtl="0" algn="l">
              <a:lnSpc>
                <a:spcPct val="100000"/>
              </a:lnSpc>
              <a:spcBef>
                <a:spcPts val="0"/>
              </a:spcBef>
              <a:spcAft>
                <a:spcPts val="0"/>
              </a:spcAft>
              <a:buSzPts val="1400"/>
              <a:buFont typeface="Arial"/>
              <a:buChar char="•"/>
            </a:pPr>
            <a:r>
              <a:rPr lang="en-GB"/>
              <a:t> By the end of the Ebola response, more than 1 million feedback comments had been collected by over 800 Red Cross volunteers. The feedback data helped the Red Cross operation to respond to community concerns and suggestions in real-time, which built trust and acceptance for health interventions. For example, comments received about family members’ need for visual confirmation that their loved one was in the body bag led the Red Cross to acquire transparent bags. Using transparent bags also helped address perceptions that the bags were filled with rocks or dirt because body parts have been removed and sold</a:t>
            </a:r>
            <a:endParaRPr/>
          </a:p>
          <a:p>
            <a:pPr indent="-285750" lvl="0" marL="285750" rtl="0" algn="l">
              <a:lnSpc>
                <a:spcPct val="100000"/>
              </a:lnSpc>
              <a:spcBef>
                <a:spcPts val="0"/>
              </a:spcBef>
              <a:spcAft>
                <a:spcPts val="0"/>
              </a:spcAft>
              <a:buSzPts val="1400"/>
              <a:buFont typeface="Arial"/>
              <a:buChar char="•"/>
            </a:pPr>
            <a:r>
              <a:rPr lang="en-GB"/>
              <a:t>Ask participants if they want to share any other examples of community feedback mechanisms they have seen in their work. </a:t>
            </a:r>
            <a:endParaRPr/>
          </a:p>
          <a:p>
            <a:pPr indent="0" lvl="0" marL="0" rtl="0" algn="l">
              <a:lnSpc>
                <a:spcPct val="100000"/>
              </a:lnSpc>
              <a:spcBef>
                <a:spcPts val="0"/>
              </a:spcBef>
              <a:spcAft>
                <a:spcPts val="0"/>
              </a:spcAft>
              <a:buSzPts val="1400"/>
              <a:buNone/>
            </a:pPr>
            <a:r>
              <a:t/>
            </a:r>
            <a:endParaRPr/>
          </a:p>
        </p:txBody>
      </p:sp>
      <p:sp>
        <p:nvSpPr>
          <p:cNvPr id="341" name="Google Shape;341;p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GB"/>
              <a:t>FACILITATOR NOTES</a:t>
            </a:r>
            <a:endParaRPr/>
          </a:p>
          <a:p>
            <a:pPr indent="-228600" lvl="0" marL="457200" marR="0" rtl="0" algn="l">
              <a:lnSpc>
                <a:spcPct val="100000"/>
              </a:lnSpc>
              <a:spcBef>
                <a:spcPts val="0"/>
              </a:spcBef>
              <a:spcAft>
                <a:spcPts val="0"/>
              </a:spcAft>
              <a:buSzPts val="1400"/>
              <a:buNone/>
            </a:pPr>
            <a:r>
              <a:rPr lang="en-GB"/>
              <a:t>-This is intended as a quick exercise to get participants thinking about the process to set up a feedback mechanism </a:t>
            </a:r>
            <a:endParaRPr/>
          </a:p>
          <a:p>
            <a:pPr indent="-228600" lvl="0" marL="457200" marR="0" rtl="0" algn="l">
              <a:lnSpc>
                <a:spcPct val="100000"/>
              </a:lnSpc>
              <a:spcBef>
                <a:spcPts val="0"/>
              </a:spcBef>
              <a:spcAft>
                <a:spcPts val="0"/>
              </a:spcAft>
              <a:buSzPts val="1400"/>
              <a:buNone/>
            </a:pPr>
            <a:r>
              <a:rPr lang="en-GB"/>
              <a:t>-Hand out the feedback steps group exercise cards – make sure you have cut the steps into individual cards and mixed them up</a:t>
            </a:r>
            <a:endParaRPr/>
          </a:p>
          <a:p>
            <a:pPr indent="-228600" lvl="0" marL="457200" marR="0" rtl="0" algn="l">
              <a:lnSpc>
                <a:spcPct val="100000"/>
              </a:lnSpc>
              <a:spcBef>
                <a:spcPts val="0"/>
              </a:spcBef>
              <a:spcAft>
                <a:spcPts val="0"/>
              </a:spcAft>
              <a:buSzPts val="1400"/>
              <a:buNone/>
            </a:pPr>
            <a:r>
              <a:rPr lang="en-GB"/>
              <a:t>-Tell participants they have 10 mins in their groups to decide which order these cards should go in</a:t>
            </a:r>
            <a:endParaRPr/>
          </a:p>
          <a:p>
            <a:pPr indent="0" lvl="0" marL="0" rtl="0" algn="l">
              <a:lnSpc>
                <a:spcPct val="100000"/>
              </a:lnSpc>
              <a:spcBef>
                <a:spcPts val="0"/>
              </a:spcBef>
              <a:spcAft>
                <a:spcPts val="0"/>
              </a:spcAft>
              <a:buSzPts val="1400"/>
              <a:buNone/>
            </a:pPr>
            <a:r>
              <a:t/>
            </a:r>
            <a:endParaRPr/>
          </a:p>
        </p:txBody>
      </p:sp>
      <p:sp>
        <p:nvSpPr>
          <p:cNvPr id="351" name="Google Shape;351;p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GB"/>
              <a:t>FACILITATOR NOTES</a:t>
            </a:r>
            <a:endParaRPr b="1"/>
          </a:p>
          <a:p>
            <a:pPr indent="-228600" lvl="0" marL="457200" marR="0" rtl="0" algn="l">
              <a:lnSpc>
                <a:spcPct val="100000"/>
              </a:lnSpc>
              <a:spcBef>
                <a:spcPts val="0"/>
              </a:spcBef>
              <a:spcAft>
                <a:spcPts val="0"/>
              </a:spcAft>
              <a:buSzPts val="1400"/>
              <a:buNone/>
            </a:pPr>
            <a:r>
              <a:rPr lang="en-GB"/>
              <a:t>•Explain steps 1-6 are the steps for setting up a feedback mechanism and steps 7-13 are the ongoing steps or cycle of running a feedback mechanism</a:t>
            </a:r>
            <a:endParaRPr/>
          </a:p>
          <a:p>
            <a:pPr indent="-228600" lvl="0" marL="457200" marR="0" rtl="0" algn="l">
              <a:lnSpc>
                <a:spcPct val="100000"/>
              </a:lnSpc>
              <a:spcBef>
                <a:spcPts val="0"/>
              </a:spcBef>
              <a:spcAft>
                <a:spcPts val="0"/>
              </a:spcAft>
              <a:buSzPts val="1400"/>
              <a:buNone/>
            </a:pPr>
            <a:r>
              <a:rPr lang="en-GB"/>
              <a:t>•Ask participants if they agree with what appears here</a:t>
            </a:r>
            <a:endParaRPr/>
          </a:p>
          <a:p>
            <a:pPr indent="-228600" lvl="0" marL="457200" marR="0" rtl="0" algn="l">
              <a:lnSpc>
                <a:spcPct val="100000"/>
              </a:lnSpc>
              <a:spcBef>
                <a:spcPts val="0"/>
              </a:spcBef>
              <a:spcAft>
                <a:spcPts val="0"/>
              </a:spcAft>
              <a:buSzPts val="1400"/>
              <a:buNone/>
            </a:pPr>
            <a:r>
              <a:rPr lang="en-GB"/>
              <a:t>•Ask if anyone had anything different</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1.</a:t>
            </a:r>
            <a:r>
              <a:rPr b="1" lang="en-GB"/>
              <a:t>Get management and staff buy-in and support</a:t>
            </a:r>
            <a:endParaRPr/>
          </a:p>
          <a:p>
            <a:pPr indent="-228600" lvl="0" marL="457200" marR="0" rtl="0" algn="l">
              <a:lnSpc>
                <a:spcPct val="100000"/>
              </a:lnSpc>
              <a:spcBef>
                <a:spcPts val="0"/>
              </a:spcBef>
              <a:spcAft>
                <a:spcPts val="0"/>
              </a:spcAft>
              <a:buSzPts val="1400"/>
              <a:buNone/>
            </a:pPr>
            <a:r>
              <a:rPr lang="en-GB"/>
              <a:t>A feedback mechanism requires staff time, funding, and a commitment to make changes based on what the community say, so it’s important everyone is on board and understands their role.</a:t>
            </a:r>
            <a:endParaRPr/>
          </a:p>
          <a:p>
            <a:pPr indent="-228600" lvl="0" marL="457200" marR="0" rtl="0" algn="l">
              <a:lnSpc>
                <a:spcPct val="100000"/>
              </a:lnSpc>
              <a:spcBef>
                <a:spcPts val="0"/>
              </a:spcBef>
              <a:spcAft>
                <a:spcPts val="0"/>
              </a:spcAft>
              <a:buSzPts val="1400"/>
              <a:buNone/>
            </a:pPr>
            <a:r>
              <a:rPr b="1" lang="en-GB"/>
              <a:t>2. Discuss the feedback mechanism with communities</a:t>
            </a:r>
            <a:endParaRPr/>
          </a:p>
          <a:p>
            <a:pPr indent="-228600" lvl="0" marL="457200" marR="0" rtl="0" algn="l">
              <a:lnSpc>
                <a:spcPct val="100000"/>
              </a:lnSpc>
              <a:spcBef>
                <a:spcPts val="0"/>
              </a:spcBef>
              <a:spcAft>
                <a:spcPts val="0"/>
              </a:spcAft>
              <a:buSzPts val="1400"/>
              <a:buNone/>
            </a:pPr>
            <a:r>
              <a:rPr lang="en-GB"/>
              <a:t>It’s critical to involve communities in planning the feedback mechanism, otherwise you risk setting something up that doesn’t work, isn’t trusted, or can’t be used by all groups in the community.</a:t>
            </a:r>
            <a:endParaRPr/>
          </a:p>
          <a:p>
            <a:pPr indent="-228600" lvl="0" marL="457200" marR="0" rtl="0" algn="l">
              <a:lnSpc>
                <a:spcPct val="100000"/>
              </a:lnSpc>
              <a:spcBef>
                <a:spcPts val="0"/>
              </a:spcBef>
              <a:spcAft>
                <a:spcPts val="0"/>
              </a:spcAft>
              <a:buSzPts val="1400"/>
              <a:buNone/>
            </a:pPr>
            <a:r>
              <a:rPr b="1" lang="en-GB"/>
              <a:t>3. Plan the feedback mechanism</a:t>
            </a:r>
            <a:endParaRPr/>
          </a:p>
          <a:p>
            <a:pPr indent="-228600" lvl="0" marL="457200" marR="0" rtl="0" algn="l">
              <a:lnSpc>
                <a:spcPct val="100000"/>
              </a:lnSpc>
              <a:spcBef>
                <a:spcPts val="0"/>
              </a:spcBef>
              <a:spcAft>
                <a:spcPts val="0"/>
              </a:spcAft>
              <a:buSzPts val="1400"/>
              <a:buNone/>
            </a:pPr>
            <a:r>
              <a:rPr lang="en-GB"/>
              <a:t>Plan how feedback will be collected, responded to, analysed, acted on, and referred if necessary, and what needs to be in place to manage this successfully.</a:t>
            </a:r>
            <a:endParaRPr/>
          </a:p>
          <a:p>
            <a:pPr indent="-228600" lvl="0" marL="457200" marR="0" rtl="0" algn="l">
              <a:lnSpc>
                <a:spcPct val="100000"/>
              </a:lnSpc>
              <a:spcBef>
                <a:spcPts val="0"/>
              </a:spcBef>
              <a:spcAft>
                <a:spcPts val="0"/>
              </a:spcAft>
              <a:buSzPts val="1400"/>
              <a:buNone/>
            </a:pPr>
            <a:r>
              <a:rPr b="1" lang="en-GB"/>
              <a:t>4. Discuss the feedback mechanism with communities (again)</a:t>
            </a:r>
            <a:endParaRPr/>
          </a:p>
          <a:p>
            <a:pPr indent="-228600" lvl="0" marL="457200" marR="0" rtl="0" algn="l">
              <a:lnSpc>
                <a:spcPct val="100000"/>
              </a:lnSpc>
              <a:spcBef>
                <a:spcPts val="0"/>
              </a:spcBef>
              <a:spcAft>
                <a:spcPts val="0"/>
              </a:spcAft>
              <a:buSzPts val="1400"/>
              <a:buNone/>
            </a:pPr>
            <a:r>
              <a:rPr lang="en-GB"/>
              <a:t>Revisit communities to check the planned feedback mechanism meets peoples’ expectations and they will feel comfortable using it.</a:t>
            </a:r>
            <a:endParaRPr/>
          </a:p>
          <a:p>
            <a:pPr indent="-228600" lvl="0" marL="457200" marR="0" rtl="0" algn="l">
              <a:lnSpc>
                <a:spcPct val="100000"/>
              </a:lnSpc>
              <a:spcBef>
                <a:spcPts val="0"/>
              </a:spcBef>
              <a:spcAft>
                <a:spcPts val="0"/>
              </a:spcAft>
              <a:buSzPts val="1400"/>
              <a:buNone/>
            </a:pPr>
            <a:r>
              <a:rPr b="1" lang="en-GB"/>
              <a:t>5. Train staff and volunteers</a:t>
            </a:r>
            <a:endParaRPr/>
          </a:p>
          <a:p>
            <a:pPr indent="-228600" lvl="0" marL="457200" marR="0" rtl="0" algn="l">
              <a:lnSpc>
                <a:spcPct val="100000"/>
              </a:lnSpc>
              <a:spcBef>
                <a:spcPts val="0"/>
              </a:spcBef>
              <a:spcAft>
                <a:spcPts val="0"/>
              </a:spcAft>
              <a:buSzPts val="1400"/>
              <a:buNone/>
            </a:pPr>
            <a:r>
              <a:rPr lang="en-GB"/>
              <a:t>It’s important everyone involved in the feedback mechanism understands how it works and what their role is, for it to run smoothly.</a:t>
            </a:r>
            <a:endParaRPr/>
          </a:p>
          <a:p>
            <a:pPr indent="-228600" lvl="0" marL="457200" marR="0" rtl="0" algn="l">
              <a:lnSpc>
                <a:spcPct val="100000"/>
              </a:lnSpc>
              <a:spcBef>
                <a:spcPts val="0"/>
              </a:spcBef>
              <a:spcAft>
                <a:spcPts val="0"/>
              </a:spcAft>
              <a:buSzPts val="1400"/>
              <a:buNone/>
            </a:pPr>
            <a:r>
              <a:rPr b="1" lang="en-GB"/>
              <a:t>6. Advertise the feedback mechanism</a:t>
            </a:r>
            <a:endParaRPr/>
          </a:p>
          <a:p>
            <a:pPr indent="-228600" lvl="0" marL="457200" marR="0" rtl="0" algn="l">
              <a:lnSpc>
                <a:spcPct val="100000"/>
              </a:lnSpc>
              <a:spcBef>
                <a:spcPts val="0"/>
              </a:spcBef>
              <a:spcAft>
                <a:spcPts val="0"/>
              </a:spcAft>
              <a:buSzPts val="1400"/>
              <a:buNone/>
            </a:pPr>
            <a:r>
              <a:rPr lang="en-GB"/>
              <a:t>Communities need to know the feedback mechanism exists and how to access it.</a:t>
            </a:r>
            <a:endParaRPr/>
          </a:p>
          <a:p>
            <a:pPr indent="-228600" lvl="0" marL="457200" marR="0" rtl="0" algn="l">
              <a:lnSpc>
                <a:spcPct val="100000"/>
              </a:lnSpc>
              <a:spcBef>
                <a:spcPts val="0"/>
              </a:spcBef>
              <a:spcAft>
                <a:spcPts val="0"/>
              </a:spcAft>
              <a:buSzPts val="1400"/>
              <a:buNone/>
            </a:pPr>
            <a:r>
              <a:rPr b="1" lang="en-GB"/>
              <a:t>7. Start collecting and logging feedback</a:t>
            </a:r>
            <a:endParaRPr/>
          </a:p>
          <a:p>
            <a:pPr indent="-228600" lvl="0" marL="457200" marR="0" rtl="0" algn="l">
              <a:lnSpc>
                <a:spcPct val="100000"/>
              </a:lnSpc>
              <a:spcBef>
                <a:spcPts val="0"/>
              </a:spcBef>
              <a:spcAft>
                <a:spcPts val="0"/>
              </a:spcAft>
              <a:buSzPts val="1400"/>
              <a:buNone/>
            </a:pPr>
            <a:r>
              <a:rPr lang="en-GB"/>
              <a:t>Now the feedback mechanism is known about in communities and your teams are trained you can start collecting and logging feedback from the community. </a:t>
            </a:r>
            <a:endParaRPr/>
          </a:p>
          <a:p>
            <a:pPr indent="-228600" lvl="0" marL="457200" marR="0" rtl="0" algn="l">
              <a:lnSpc>
                <a:spcPct val="100000"/>
              </a:lnSpc>
              <a:spcBef>
                <a:spcPts val="0"/>
              </a:spcBef>
              <a:spcAft>
                <a:spcPts val="0"/>
              </a:spcAft>
              <a:buSzPts val="1400"/>
              <a:buNone/>
            </a:pPr>
            <a:r>
              <a:rPr b="1" lang="en-GB"/>
              <a:t>8. Answer and respond to feedback</a:t>
            </a:r>
            <a:endParaRPr/>
          </a:p>
          <a:p>
            <a:pPr indent="-228600" lvl="0" marL="457200" marR="0" rtl="0" algn="l">
              <a:lnSpc>
                <a:spcPct val="100000"/>
              </a:lnSpc>
              <a:spcBef>
                <a:spcPts val="0"/>
              </a:spcBef>
              <a:spcAft>
                <a:spcPts val="0"/>
              </a:spcAft>
              <a:buSzPts val="1400"/>
              <a:buNone/>
            </a:pPr>
            <a:r>
              <a:rPr lang="en-GB"/>
              <a:t>When possible, feedback should be responded to immediately. Training and having a frequently asked questions guide can help volunteers to answer common questions on the spot. Questions that can’t be answered immediately should be logged and responded to later – don’t make an answer up. Issues that require a change or action should be discussed in team meetings – see step 10 below. Response times will depend on the context but should not be more than 2 weeks. Sensitive feedback should be referred quickly and acted on immediately. </a:t>
            </a:r>
            <a:endParaRPr/>
          </a:p>
          <a:p>
            <a:pPr indent="-228600" lvl="0" marL="457200" marR="0" rtl="0" algn="l">
              <a:lnSpc>
                <a:spcPct val="100000"/>
              </a:lnSpc>
              <a:spcBef>
                <a:spcPts val="0"/>
              </a:spcBef>
              <a:spcAft>
                <a:spcPts val="0"/>
              </a:spcAft>
              <a:buSzPts val="1400"/>
              <a:buNone/>
            </a:pPr>
            <a:r>
              <a:rPr b="1" lang="en-GB"/>
              <a:t>9. Analyse and share feedback internally</a:t>
            </a:r>
            <a:endParaRPr/>
          </a:p>
          <a:p>
            <a:pPr indent="-228600" lvl="0" marL="457200" marR="0" rtl="0" algn="l">
              <a:lnSpc>
                <a:spcPct val="100000"/>
              </a:lnSpc>
              <a:spcBef>
                <a:spcPts val="0"/>
              </a:spcBef>
              <a:spcAft>
                <a:spcPts val="0"/>
              </a:spcAft>
              <a:buSzPts val="1400"/>
              <a:buNone/>
            </a:pPr>
            <a:r>
              <a:rPr lang="en-GB"/>
              <a:t>Feedback should be analysed regularly – ideally once per week if possible. All feedback, regardless of how it was received (e.g., face-to-face through volunteers or via a telephone hotline), should be logged in the same place so it can be analysed regularly for trends. For example, consolidate all feedback in a database, such as excel, where you can code different types of feedback and track responses and actions. Sensitive feedback should be stored and handled separately. Regularly share updates on community feedback with the full operations team, including with volunteers.</a:t>
            </a:r>
            <a:endParaRPr/>
          </a:p>
          <a:p>
            <a:pPr indent="-228600" lvl="0" marL="457200" marR="0" rtl="0" algn="l">
              <a:lnSpc>
                <a:spcPct val="100000"/>
              </a:lnSpc>
              <a:spcBef>
                <a:spcPts val="0"/>
              </a:spcBef>
              <a:spcAft>
                <a:spcPts val="0"/>
              </a:spcAft>
              <a:buSzPts val="1400"/>
              <a:buNone/>
            </a:pPr>
            <a:r>
              <a:rPr b="1" lang="en-GB"/>
              <a:t>10. Discuss how to act on feedback and use it to improve</a:t>
            </a:r>
            <a:endParaRPr/>
          </a:p>
          <a:p>
            <a:pPr indent="-228600" lvl="0" marL="457200" marR="0" rtl="0" algn="l">
              <a:lnSpc>
                <a:spcPct val="100000"/>
              </a:lnSpc>
              <a:spcBef>
                <a:spcPts val="0"/>
              </a:spcBef>
              <a:spcAft>
                <a:spcPts val="0"/>
              </a:spcAft>
              <a:buSzPts val="1400"/>
              <a:buNone/>
            </a:pPr>
            <a:r>
              <a:rPr lang="en-GB"/>
              <a:t>Make feedback a standing agenda item in operations meetings with enough time to present the feedback trends and decide how to act on them. Community feedback should be seen as a part of monitoring and reviewed alongside other monitoring data and included in situation reports. </a:t>
            </a:r>
            <a:endParaRPr/>
          </a:p>
          <a:p>
            <a:pPr indent="-228600" lvl="0" marL="457200" marR="0" rtl="0" algn="l">
              <a:lnSpc>
                <a:spcPct val="100000"/>
              </a:lnSpc>
              <a:spcBef>
                <a:spcPts val="0"/>
              </a:spcBef>
              <a:spcAft>
                <a:spcPts val="0"/>
              </a:spcAft>
              <a:buSzPts val="1400"/>
              <a:buNone/>
            </a:pPr>
            <a:r>
              <a:rPr b="1" lang="en-GB"/>
              <a:t>11. Refer and share feedback issues with partners</a:t>
            </a:r>
            <a:endParaRPr/>
          </a:p>
          <a:p>
            <a:pPr indent="-228600" lvl="0" marL="457200" marR="0" rtl="0" algn="l">
              <a:lnSpc>
                <a:spcPct val="100000"/>
              </a:lnSpc>
              <a:spcBef>
                <a:spcPts val="0"/>
              </a:spcBef>
              <a:spcAft>
                <a:spcPts val="0"/>
              </a:spcAft>
              <a:buSzPts val="1400"/>
              <a:buNone/>
            </a:pPr>
            <a:r>
              <a:rPr lang="en-GB"/>
              <a:t>Refer feedback that goes beyond the scope of the National Society or concerns other agencies or organizations. For example, by sharing feedback in external coordination meetings or mapping other organization’s feedback mechanisms or focal points</a:t>
            </a:r>
            <a:endParaRPr/>
          </a:p>
          <a:p>
            <a:pPr indent="-228600" lvl="0" marL="457200" marR="0" rtl="0" algn="l">
              <a:lnSpc>
                <a:spcPct val="100000"/>
              </a:lnSpc>
              <a:spcBef>
                <a:spcPts val="0"/>
              </a:spcBef>
              <a:spcAft>
                <a:spcPts val="0"/>
              </a:spcAft>
              <a:buSzPts val="1400"/>
              <a:buNone/>
            </a:pPr>
            <a:r>
              <a:rPr b="1" lang="en-GB"/>
              <a:t>12. Update the community on actions taken</a:t>
            </a:r>
            <a:endParaRPr/>
          </a:p>
          <a:p>
            <a:pPr indent="-228600" lvl="0" marL="457200" marR="0" rtl="0" algn="l">
              <a:lnSpc>
                <a:spcPct val="100000"/>
              </a:lnSpc>
              <a:spcBef>
                <a:spcPts val="0"/>
              </a:spcBef>
              <a:spcAft>
                <a:spcPts val="0"/>
              </a:spcAft>
              <a:buSzPts val="1400"/>
              <a:buNone/>
            </a:pPr>
            <a:r>
              <a:rPr lang="en-GB"/>
              <a:t>Taking action is the best response as it shows the response has listened – but still tell people what action was taken to reinforce trust in the feedback mechanism.</a:t>
            </a:r>
            <a:endParaRPr/>
          </a:p>
          <a:p>
            <a:pPr indent="-228600" lvl="0" marL="457200" marR="0" rtl="0" algn="l">
              <a:lnSpc>
                <a:spcPct val="100000"/>
              </a:lnSpc>
              <a:spcBef>
                <a:spcPts val="0"/>
              </a:spcBef>
              <a:spcAft>
                <a:spcPts val="0"/>
              </a:spcAft>
              <a:buSzPts val="1400"/>
              <a:buNone/>
            </a:pPr>
            <a:r>
              <a:rPr lang="en-GB"/>
              <a:t>If feedback can’t be acted on, it’s important to tell people this and explain why nothing can be done or they’ll lose trust in the response. </a:t>
            </a:r>
            <a:endParaRPr/>
          </a:p>
          <a:p>
            <a:pPr indent="-228600" lvl="0" marL="457200" marR="0" rtl="0" algn="l">
              <a:lnSpc>
                <a:spcPct val="100000"/>
              </a:lnSpc>
              <a:spcBef>
                <a:spcPts val="0"/>
              </a:spcBef>
              <a:spcAft>
                <a:spcPts val="0"/>
              </a:spcAft>
              <a:buSzPts val="1400"/>
              <a:buNone/>
            </a:pPr>
            <a:r>
              <a:rPr lang="en-GB"/>
              <a:t>How updates and responses are provided depends on community preference, the type of feedback, and response capacity. For example: specific questions or complaints can be answered directly to the individual who made them, common issues raised by lots of people, can be responded to publicly through a community meeting or noticeboard, while sensitive feedback should always be responded to confidentially, by a trained expert</a:t>
            </a:r>
            <a:endParaRPr/>
          </a:p>
          <a:p>
            <a:pPr indent="-228600" lvl="0" marL="457200" marR="0" rtl="0" algn="l">
              <a:lnSpc>
                <a:spcPct val="100000"/>
              </a:lnSpc>
              <a:spcBef>
                <a:spcPts val="0"/>
              </a:spcBef>
              <a:spcAft>
                <a:spcPts val="0"/>
              </a:spcAft>
              <a:buSzPts val="1400"/>
              <a:buNone/>
            </a:pPr>
            <a:r>
              <a:rPr b="1" lang="en-GB"/>
              <a:t>13. Check the feedback mechanism is working</a:t>
            </a:r>
            <a:endParaRPr/>
          </a:p>
          <a:p>
            <a:pPr indent="-228600" lvl="0" marL="457200" marR="0" rtl="0" algn="l">
              <a:lnSpc>
                <a:spcPct val="100000"/>
              </a:lnSpc>
              <a:spcBef>
                <a:spcPts val="0"/>
              </a:spcBef>
              <a:spcAft>
                <a:spcPts val="0"/>
              </a:spcAft>
              <a:buSzPts val="1400"/>
              <a:buNone/>
            </a:pPr>
            <a:r>
              <a:rPr lang="en-GB"/>
              <a:t>Carry out regular checks to make sure the feedback mechanism is working, and people still feel comfortable using it.</a:t>
            </a:r>
            <a:endParaRPr/>
          </a:p>
        </p:txBody>
      </p:sp>
      <p:sp>
        <p:nvSpPr>
          <p:cNvPr id="358" name="Google Shape;358;p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GB"/>
              <a:t>FACILITATOR NOTES</a:t>
            </a:r>
            <a:endParaRPr b="1"/>
          </a:p>
          <a:p>
            <a:pPr indent="-285750" lvl="0" marL="285750" rtl="0" algn="l">
              <a:lnSpc>
                <a:spcPct val="100000"/>
              </a:lnSpc>
              <a:spcBef>
                <a:spcPts val="0"/>
              </a:spcBef>
              <a:spcAft>
                <a:spcPts val="0"/>
              </a:spcAft>
              <a:buSzPts val="1400"/>
              <a:buFont typeface="Arial"/>
              <a:buChar char="•"/>
            </a:pPr>
            <a:r>
              <a:rPr lang="en-GB"/>
              <a:t>Ask participants if they know what some of the main failures or challenges are with implementing rapid social science assessments or setting up community feedback mechanisms? </a:t>
            </a:r>
            <a:endParaRPr/>
          </a:p>
          <a:p>
            <a:pPr indent="-285750" lvl="0" marL="285750" rtl="0" algn="l">
              <a:lnSpc>
                <a:spcPct val="100000"/>
              </a:lnSpc>
              <a:spcBef>
                <a:spcPts val="0"/>
              </a:spcBef>
              <a:spcAft>
                <a:spcPts val="0"/>
              </a:spcAft>
              <a:buSzPts val="1400"/>
              <a:buFont typeface="Arial"/>
              <a:buChar char="•"/>
            </a:pPr>
            <a:r>
              <a:rPr lang="en-GB"/>
              <a:t>What challenges have people in the room experienced? </a:t>
            </a:r>
            <a:endParaRPr/>
          </a:p>
          <a:p>
            <a:pPr indent="-285750" lvl="0" marL="285750" rtl="0" algn="l">
              <a:lnSpc>
                <a:spcPct val="100000"/>
              </a:lnSpc>
              <a:spcBef>
                <a:spcPts val="0"/>
              </a:spcBef>
              <a:spcAft>
                <a:spcPts val="0"/>
              </a:spcAft>
              <a:buSzPts val="1400"/>
              <a:buFont typeface="Arial"/>
              <a:buChar char="•"/>
            </a:pPr>
            <a:r>
              <a:rPr b="1" lang="en-GB"/>
              <a:t>The main challenge is making sure that we act and make changes based on the insights and feedback we receive. The data is useless unless we act on it</a:t>
            </a:r>
            <a:r>
              <a:rPr lang="en-GB"/>
              <a:t>.  </a:t>
            </a:r>
            <a:endParaRPr/>
          </a:p>
          <a:p>
            <a:pPr indent="-285750" lvl="0" marL="285750" rtl="0" algn="l">
              <a:lnSpc>
                <a:spcPct val="100000"/>
              </a:lnSpc>
              <a:spcBef>
                <a:spcPts val="0"/>
              </a:spcBef>
              <a:spcAft>
                <a:spcPts val="0"/>
              </a:spcAft>
              <a:buSzPts val="1400"/>
              <a:buFont typeface="Arial"/>
              <a:buChar char="•"/>
            </a:pPr>
            <a:r>
              <a:rPr lang="en-GB"/>
              <a:t>Global evidence shows there are still significant gaps in how aid organisations engage communities, despite increased awareness and commitments to accountability. The following data, collected by Ground Truth Solutions, represents the views of nearly 10,000 people across 10 countries affected by disaster and crisis. The 2018 State of the Humanitarian System report also found a statistically significant correlation between:</a:t>
            </a:r>
            <a:endParaRPr/>
          </a:p>
          <a:p>
            <a:pPr indent="-285750" lvl="1" marL="285750" rtl="0" algn="l">
              <a:lnSpc>
                <a:spcPct val="100000"/>
              </a:lnSpc>
              <a:spcBef>
                <a:spcPts val="0"/>
              </a:spcBef>
              <a:spcAft>
                <a:spcPts val="0"/>
              </a:spcAft>
              <a:buSzPts val="1400"/>
              <a:buFont typeface="Arial"/>
              <a:buChar char="•"/>
            </a:pPr>
            <a:r>
              <a:rPr b="1" lang="en-GB"/>
              <a:t>Participation and better programming</a:t>
            </a:r>
            <a:r>
              <a:rPr lang="en-GB"/>
              <a:t>: People who reported they were consulted and able to give feedback were two to three times more likely to be positive about the relevance and quality of aid received, than those who had not</a:t>
            </a:r>
            <a:endParaRPr/>
          </a:p>
          <a:p>
            <a:pPr indent="-285750" lvl="1" marL="285750" rtl="0" algn="l">
              <a:lnSpc>
                <a:spcPct val="100000"/>
              </a:lnSpc>
              <a:spcBef>
                <a:spcPts val="0"/>
              </a:spcBef>
              <a:spcAft>
                <a:spcPts val="0"/>
              </a:spcAft>
              <a:buSzPts val="1400"/>
              <a:buFont typeface="Arial"/>
              <a:buChar char="•"/>
            </a:pPr>
            <a:r>
              <a:rPr b="1" lang="en-GB"/>
              <a:t>Being consulted and feeling respected: </a:t>
            </a:r>
            <a:r>
              <a:rPr lang="en-GB"/>
              <a:t>People who were consulted and able to give feedback were more than three times likely to say they were treated with dignity and respect than those who had not</a:t>
            </a:r>
            <a:endParaRPr/>
          </a:p>
        </p:txBody>
      </p:sp>
      <p:sp>
        <p:nvSpPr>
          <p:cNvPr id="366" name="Google Shape;366;p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GB"/>
              <a:t>FACILITATOR NOTES</a:t>
            </a:r>
            <a:endParaRPr b="1"/>
          </a:p>
          <a:p>
            <a:pPr indent="0" lvl="0" marL="0" marR="0" rtl="0" algn="l">
              <a:lnSpc>
                <a:spcPct val="100000"/>
              </a:lnSpc>
              <a:spcBef>
                <a:spcPts val="0"/>
              </a:spcBef>
              <a:spcAft>
                <a:spcPts val="0"/>
              </a:spcAft>
              <a:buClr>
                <a:srgbClr val="000000"/>
              </a:buClr>
              <a:buSzPts val="1400"/>
              <a:buFont typeface="Arial"/>
              <a:buNone/>
            </a:pPr>
            <a:r>
              <a:rPr lang="en-GB"/>
              <a:t>Case study from our recent deployment in Zambia. Increasing numbers of cholera cases, especially in hotspots in Lusaka with high case fatality rates linked to late health facility attendance.</a:t>
            </a:r>
            <a:endParaRPr/>
          </a:p>
          <a:p>
            <a:pPr indent="-285750" lvl="0" marL="285750" rtl="0" algn="l">
              <a:lnSpc>
                <a:spcPct val="100000"/>
              </a:lnSpc>
              <a:spcBef>
                <a:spcPts val="0"/>
              </a:spcBef>
              <a:spcAft>
                <a:spcPts val="0"/>
              </a:spcAft>
              <a:buSzPts val="1400"/>
              <a:buFont typeface="Calibri"/>
              <a:buChar char="-"/>
            </a:pPr>
            <a:r>
              <a:rPr lang="en-GB"/>
              <a:t>These were said to be linked to low knowledge and low risk perception….</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However, RQAs from families in hotspots highlighted: </a:t>
            </a:r>
            <a:endParaRPr/>
          </a:p>
          <a:p>
            <a:pPr indent="-285750" lvl="0" marL="285750" rtl="0" algn="l">
              <a:lnSpc>
                <a:spcPct val="100000"/>
              </a:lnSpc>
              <a:spcBef>
                <a:spcPts val="0"/>
              </a:spcBef>
              <a:spcAft>
                <a:spcPts val="0"/>
              </a:spcAft>
              <a:buSzPts val="1400"/>
              <a:buFont typeface="Calibri"/>
              <a:buChar char="-"/>
            </a:pPr>
            <a:r>
              <a:rPr lang="en-GB"/>
              <a:t>Overall good levels of knowledge (with some misconceptions)</a:t>
            </a:r>
            <a:endParaRPr/>
          </a:p>
          <a:p>
            <a:pPr indent="-285750" lvl="0" marL="285750" rtl="0" algn="l">
              <a:lnSpc>
                <a:spcPct val="100000"/>
              </a:lnSpc>
              <a:spcBef>
                <a:spcPts val="0"/>
              </a:spcBef>
              <a:spcAft>
                <a:spcPts val="0"/>
              </a:spcAft>
              <a:buSzPts val="1400"/>
              <a:buFont typeface="Calibri"/>
              <a:buChar char="-"/>
            </a:pPr>
            <a:r>
              <a:rPr lang="en-GB"/>
              <a:t>BUT: people most at risk of cholera are least likely to be able to afford to protect themselves and prevent transmission</a:t>
            </a:r>
            <a:endParaRPr/>
          </a:p>
          <a:p>
            <a:pPr indent="-285750" lvl="1" marL="285750" rtl="0" algn="l">
              <a:lnSpc>
                <a:spcPct val="100000"/>
              </a:lnSpc>
              <a:spcBef>
                <a:spcPts val="0"/>
              </a:spcBef>
              <a:spcAft>
                <a:spcPts val="0"/>
              </a:spcAft>
              <a:buSzPts val="1400"/>
              <a:buFont typeface="Arial"/>
              <a:buChar char="•"/>
            </a:pPr>
            <a:r>
              <a:rPr lang="en-GB"/>
              <a:t>Most frequent community feedback is “We need chlorine” (price of chlorine had almost doubled during the outbreak)</a:t>
            </a:r>
            <a:endParaRPr/>
          </a:p>
          <a:p>
            <a:pPr indent="-285750" lvl="1" marL="285750" rtl="0" algn="l">
              <a:lnSpc>
                <a:spcPct val="100000"/>
              </a:lnSpc>
              <a:spcBef>
                <a:spcPts val="0"/>
              </a:spcBef>
              <a:spcAft>
                <a:spcPts val="0"/>
              </a:spcAft>
              <a:buSzPts val="1400"/>
              <a:buFont typeface="Arial"/>
              <a:buChar char="•"/>
            </a:pPr>
            <a:r>
              <a:rPr lang="en-GB"/>
              <a:t>Other  feedback from community</a:t>
            </a:r>
            <a:endParaRPr/>
          </a:p>
          <a:p>
            <a:pPr indent="-285750" lvl="2" marL="1371600" rtl="0" algn="l">
              <a:lnSpc>
                <a:spcPct val="100000"/>
              </a:lnSpc>
              <a:spcBef>
                <a:spcPts val="0"/>
              </a:spcBef>
              <a:spcAft>
                <a:spcPts val="0"/>
              </a:spcAft>
              <a:buSzPts val="1400"/>
              <a:buFont typeface="Noto Sans Symbols"/>
              <a:buChar char="▪"/>
            </a:pPr>
            <a:r>
              <a:rPr lang="en-GB"/>
              <a:t>People said that they were using kachasu (homemade spirit) to prevent and treat cholera, including amongst babies</a:t>
            </a:r>
            <a:endParaRPr/>
          </a:p>
          <a:p>
            <a:pPr indent="-285750" lvl="2" marL="1371600" rtl="0" algn="l">
              <a:lnSpc>
                <a:spcPct val="100000"/>
              </a:lnSpc>
              <a:spcBef>
                <a:spcPts val="0"/>
              </a:spcBef>
              <a:spcAft>
                <a:spcPts val="0"/>
              </a:spcAft>
              <a:buSzPts val="1400"/>
              <a:buFont typeface="Noto Sans Symbols"/>
              <a:buChar char="▪"/>
            </a:pPr>
            <a:r>
              <a:rPr lang="en-GB"/>
              <a:t>Some community members had taken themselves and their loved ones to health facilities and been given antibiotics and sent home</a:t>
            </a:r>
            <a:endParaRPr/>
          </a:p>
          <a:p>
            <a:pPr indent="-285750" lvl="2" marL="1371600" rtl="0" algn="l">
              <a:lnSpc>
                <a:spcPct val="100000"/>
              </a:lnSpc>
              <a:spcBef>
                <a:spcPts val="0"/>
              </a:spcBef>
              <a:spcAft>
                <a:spcPts val="0"/>
              </a:spcAft>
              <a:buSzPts val="1400"/>
              <a:buFont typeface="Noto Sans Symbols"/>
              <a:buChar char="▪"/>
            </a:pPr>
            <a:r>
              <a:rPr lang="en-GB"/>
              <a:t>Transport was very challenging to get: roads were impassable, local taxis wouldn’t collect people, expensive</a:t>
            </a:r>
            <a:endParaRPr/>
          </a:p>
          <a:p>
            <a:pPr indent="-285750" lvl="2" marL="1371600" rtl="0" algn="l">
              <a:lnSpc>
                <a:spcPct val="100000"/>
              </a:lnSpc>
              <a:spcBef>
                <a:spcPts val="0"/>
              </a:spcBef>
              <a:spcAft>
                <a:spcPts val="0"/>
              </a:spcAft>
              <a:buSzPts val="1400"/>
              <a:buFont typeface="Noto Sans Symbols"/>
              <a:buChar char="▪"/>
            </a:pPr>
            <a:r>
              <a:rPr lang="en-GB"/>
              <a:t>Belief that the central CTC at Heroes Stadium delivered very poor care and you would die if you went</a:t>
            </a:r>
            <a:endParaRPr b="0"/>
          </a:p>
          <a:p>
            <a:pPr indent="0" lvl="0" marL="171450" rtl="0" algn="l">
              <a:lnSpc>
                <a:spcPct val="100000"/>
              </a:lnSpc>
              <a:spcBef>
                <a:spcPts val="0"/>
              </a:spcBef>
              <a:spcAft>
                <a:spcPts val="0"/>
              </a:spcAft>
              <a:buSzPts val="1400"/>
              <a:buFont typeface="Noto Sans Symbols"/>
              <a:buNone/>
            </a:pPr>
            <a:r>
              <a:t/>
            </a:r>
            <a:endParaRPr b="0"/>
          </a:p>
          <a:p>
            <a:pPr indent="0" lvl="0" marL="171450" rtl="0" algn="l">
              <a:lnSpc>
                <a:spcPct val="100000"/>
              </a:lnSpc>
              <a:spcBef>
                <a:spcPts val="0"/>
              </a:spcBef>
              <a:spcAft>
                <a:spcPts val="0"/>
              </a:spcAft>
              <a:buSzPts val="1400"/>
              <a:buFont typeface="Noto Sans Symbols"/>
              <a:buNone/>
            </a:pPr>
            <a:r>
              <a:rPr b="1" lang="en-GB"/>
              <a:t>Ask participants what they would do to respond to this feedback – ask table groups to discuss for 10 minutes. Then ask each table to share 2-3 recommendations in plenary discussion. If short on time just open up a discussion for 3-4 minutes in plenary</a:t>
            </a:r>
            <a:endParaRPr b="1"/>
          </a:p>
          <a:p>
            <a:pPr indent="0" lvl="0" marL="171450" rtl="0" algn="l">
              <a:lnSpc>
                <a:spcPct val="100000"/>
              </a:lnSpc>
              <a:spcBef>
                <a:spcPts val="0"/>
              </a:spcBef>
              <a:spcAft>
                <a:spcPts val="0"/>
              </a:spcAft>
              <a:buSzPts val="1400"/>
              <a:buFont typeface="Noto Sans Symbols"/>
              <a:buNone/>
            </a:pPr>
            <a:r>
              <a:rPr lang="en-GB"/>
              <a:t>Some suggestions:</a:t>
            </a:r>
            <a:endParaRPr/>
          </a:p>
          <a:p>
            <a:pPr indent="-228600" lvl="0" marL="457200" marR="0" rtl="0" algn="l">
              <a:lnSpc>
                <a:spcPct val="100000"/>
              </a:lnSpc>
              <a:spcBef>
                <a:spcPts val="0"/>
              </a:spcBef>
              <a:spcAft>
                <a:spcPts val="0"/>
              </a:spcAft>
              <a:buSzPts val="1400"/>
              <a:buNone/>
            </a:pPr>
            <a:r>
              <a:rPr lang="en-GB"/>
              <a:t> - Linking up RCCE teams with WASH teams to distribute chlorine / Waterguard, to ensure that RCCE teams can signpost communities to where they can access water treatment (in Zimbabwe Waterguard was 12 x more expensive than regular bleach so there was an ongoing discussion with the MoH about whether we could promote use of bleach as a way to more cheaply treat water)</a:t>
            </a:r>
            <a:endParaRPr/>
          </a:p>
          <a:p>
            <a:pPr indent="-171450" lvl="0" marL="171450" rtl="0" algn="l">
              <a:lnSpc>
                <a:spcPct val="100000"/>
              </a:lnSpc>
              <a:spcBef>
                <a:spcPts val="0"/>
              </a:spcBef>
              <a:spcAft>
                <a:spcPts val="0"/>
              </a:spcAft>
              <a:buSzPts val="1400"/>
              <a:buFont typeface="Calibri"/>
              <a:buChar char="-"/>
            </a:pPr>
            <a:r>
              <a:rPr lang="en-GB"/>
              <a:t>Ensuring scale-up of ORPs in locally accessible locations so that treatment was more timely for those with symptoms</a:t>
            </a:r>
            <a:endParaRPr/>
          </a:p>
          <a:p>
            <a:pPr indent="-171450" lvl="0" marL="171450" rtl="0" algn="l">
              <a:lnSpc>
                <a:spcPct val="100000"/>
              </a:lnSpc>
              <a:spcBef>
                <a:spcPts val="0"/>
              </a:spcBef>
              <a:spcAft>
                <a:spcPts val="0"/>
              </a:spcAft>
              <a:buSzPts val="1400"/>
              <a:buFont typeface="Calibri"/>
              <a:buChar char="-"/>
            </a:pPr>
            <a:r>
              <a:rPr lang="en-GB"/>
              <a:t>Supporting community-led ambulance services or reimbursing taxi drivers to transport those with symptoms </a:t>
            </a:r>
            <a:endParaRPr/>
          </a:p>
          <a:p>
            <a:pPr indent="-171450" lvl="0" marL="171450" rtl="0" algn="l">
              <a:lnSpc>
                <a:spcPct val="100000"/>
              </a:lnSpc>
              <a:spcBef>
                <a:spcPts val="0"/>
              </a:spcBef>
              <a:spcAft>
                <a:spcPts val="0"/>
              </a:spcAft>
              <a:buSzPts val="1400"/>
              <a:buFont typeface="Calibri"/>
              <a:buChar char="-"/>
            </a:pPr>
            <a:r>
              <a:rPr lang="en-GB"/>
              <a:t>Scale-up of outreach activities with trusted influencers – religious leaders, pharmacists, herbalists/traditional healers etc. - to tackle misperception that Kachazu can treat or prevent cholera </a:t>
            </a:r>
            <a:endParaRPr/>
          </a:p>
          <a:p>
            <a:pPr indent="-171450" lvl="0" marL="171450" rtl="0" algn="l">
              <a:lnSpc>
                <a:spcPct val="100000"/>
              </a:lnSpc>
              <a:spcBef>
                <a:spcPts val="0"/>
              </a:spcBef>
              <a:spcAft>
                <a:spcPts val="0"/>
              </a:spcAft>
              <a:buSzPts val="1400"/>
              <a:buFont typeface="Calibri"/>
              <a:buChar char="-"/>
            </a:pPr>
            <a:r>
              <a:rPr lang="en-GB"/>
              <a:t>Support enhanced IPC measures in clinics to prevent transmission of cholera in clinical settings to tackle belief that people will die if they go to the clinic ; also organise 'go and see visits' to address fear of what happens at the clinics ; further understand issues around why communities perceive the clinics to give poor care and work with case management to address these; develop strategies to address delayed health-seeking behaviours to encourage those with early onset symptoms to seek treatment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375" name="Google Shape;375;p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GB"/>
              <a:t>FACILITATOR NOTES</a:t>
            </a:r>
            <a:endParaRPr b="1"/>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383" name="Google Shape;383;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GB"/>
              <a:t>FACILITATOR NOTES</a:t>
            </a:r>
            <a:endParaRPr b="1"/>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390" name="Google Shape;390;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FACILITATOR NOTES</a:t>
            </a:r>
            <a:endParaRPr/>
          </a:p>
          <a:p>
            <a:pPr indent="0" lvl="0" marL="0" rtl="0" algn="l">
              <a:lnSpc>
                <a:spcPct val="100000"/>
              </a:lnSpc>
              <a:spcBef>
                <a:spcPts val="0"/>
              </a:spcBef>
              <a:spcAft>
                <a:spcPts val="0"/>
              </a:spcAft>
              <a:buSzPts val="1400"/>
              <a:buNone/>
            </a:pPr>
            <a:r>
              <a:t/>
            </a:r>
            <a:endParaRPr/>
          </a:p>
        </p:txBody>
      </p:sp>
      <p:sp>
        <p:nvSpPr>
          <p:cNvPr id="194" name="Google Shape;1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b43e60e4d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b43e60e4d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FACILITATOR NOTES</a:t>
            </a:r>
            <a:endParaRPr/>
          </a:p>
          <a:p>
            <a:pPr indent="0" lvl="0" marL="0" rtl="0" algn="l">
              <a:lnSpc>
                <a:spcPct val="100000"/>
              </a:lnSpc>
              <a:spcBef>
                <a:spcPts val="0"/>
              </a:spcBef>
              <a:spcAft>
                <a:spcPts val="0"/>
              </a:spcAft>
              <a:buSzPts val="1400"/>
              <a:buNone/>
            </a:pPr>
            <a:r>
              <a:t/>
            </a:r>
            <a:endParaRPr/>
          </a:p>
        </p:txBody>
      </p:sp>
      <p:sp>
        <p:nvSpPr>
          <p:cNvPr id="202" name="Google Shape;202;g2b43e60e4d4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bf4b883a3a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2bf4b883a3a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FACILITATOR NOTES</a:t>
            </a:r>
            <a:endParaRPr/>
          </a:p>
          <a:p>
            <a:pPr indent="0" lvl="0" marL="0" rtl="0" algn="l">
              <a:lnSpc>
                <a:spcPct val="100000"/>
              </a:lnSpc>
              <a:spcBef>
                <a:spcPts val="0"/>
              </a:spcBef>
              <a:spcAft>
                <a:spcPts val="0"/>
              </a:spcAft>
              <a:buSzPts val="1400"/>
              <a:buNone/>
            </a:pPr>
            <a:r>
              <a:t/>
            </a:r>
            <a:endParaRPr b="1"/>
          </a:p>
        </p:txBody>
      </p:sp>
      <p:sp>
        <p:nvSpPr>
          <p:cNvPr id="210" name="Google Shape;210;g2bf4b883a3a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bf4b883a3a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2bf4b883a3a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FACILITATOR NOTES</a:t>
            </a:r>
            <a:endParaRPr/>
          </a:p>
          <a:p>
            <a:pPr indent="0" lvl="0" marL="0" rtl="0" algn="l">
              <a:lnSpc>
                <a:spcPct val="100000"/>
              </a:lnSpc>
              <a:spcBef>
                <a:spcPts val="0"/>
              </a:spcBef>
              <a:spcAft>
                <a:spcPts val="0"/>
              </a:spcAft>
              <a:buSzPts val="1400"/>
              <a:buNone/>
            </a:pPr>
            <a:r>
              <a:rPr b="0" lang="en-GB"/>
              <a:t>After talking through the training objectives ask participants the following questions. If there are topics which participants were expecting to be covered that are not already in the training agenda then add those on to a flip chart paper at the front of the room for facilitators to take note of. </a:t>
            </a:r>
            <a:endParaRPr/>
          </a:p>
          <a:p>
            <a:pPr indent="-355600" lvl="0" marL="457200" marR="0" rtl="0" algn="l">
              <a:lnSpc>
                <a:spcPct val="150000"/>
              </a:lnSpc>
              <a:spcBef>
                <a:spcPts val="750"/>
              </a:spcBef>
              <a:spcAft>
                <a:spcPts val="0"/>
              </a:spcAft>
              <a:buSzPts val="2000"/>
              <a:buChar char="•"/>
            </a:pPr>
            <a:r>
              <a:rPr lang="en-GB" sz="1200"/>
              <a:t>How do your expectations compare with the overall training objectives? </a:t>
            </a:r>
            <a:endParaRPr/>
          </a:p>
          <a:p>
            <a:pPr indent="-355600" lvl="0" marL="457200" marR="0" rtl="0" algn="l">
              <a:lnSpc>
                <a:spcPct val="150000"/>
              </a:lnSpc>
              <a:spcBef>
                <a:spcPts val="0"/>
              </a:spcBef>
              <a:spcAft>
                <a:spcPts val="0"/>
              </a:spcAft>
              <a:buSzPts val="2000"/>
              <a:buChar char="•"/>
            </a:pPr>
            <a:r>
              <a:rPr lang="en-GB" sz="1200"/>
              <a:t>Are your expectations aligned? Are they different? </a:t>
            </a:r>
            <a:endParaRPr/>
          </a:p>
          <a:p>
            <a:pPr indent="-355600" lvl="0" marL="457200" marR="0" rtl="0" algn="l">
              <a:lnSpc>
                <a:spcPct val="150000"/>
              </a:lnSpc>
              <a:spcBef>
                <a:spcPts val="0"/>
              </a:spcBef>
              <a:spcAft>
                <a:spcPts val="0"/>
              </a:spcAft>
              <a:buSzPts val="2000"/>
              <a:buChar char="•"/>
            </a:pPr>
            <a:r>
              <a:rPr lang="en-GB" sz="1200"/>
              <a:t>Is there anything you think needs to be adapted?</a:t>
            </a:r>
            <a:endParaRPr/>
          </a:p>
          <a:p>
            <a:pPr indent="0" lvl="0" marL="0" rtl="0" algn="l">
              <a:lnSpc>
                <a:spcPct val="100000"/>
              </a:lnSpc>
              <a:spcBef>
                <a:spcPts val="0"/>
              </a:spcBef>
              <a:spcAft>
                <a:spcPts val="0"/>
              </a:spcAft>
              <a:buSzPts val="1400"/>
              <a:buNone/>
            </a:pPr>
            <a:r>
              <a:t/>
            </a:r>
            <a:endParaRPr b="0"/>
          </a:p>
        </p:txBody>
      </p:sp>
      <p:sp>
        <p:nvSpPr>
          <p:cNvPr id="217" name="Google Shape;217;g2bf4b883a3a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bf4b883a3a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2bf4b883a3a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FACILITATOR NOTES</a:t>
            </a:r>
            <a:endParaRPr/>
          </a:p>
          <a:p>
            <a:pPr indent="0" lvl="0" marL="0" rtl="0" algn="l">
              <a:lnSpc>
                <a:spcPct val="100000"/>
              </a:lnSpc>
              <a:spcBef>
                <a:spcPts val="0"/>
              </a:spcBef>
              <a:spcAft>
                <a:spcPts val="0"/>
              </a:spcAft>
              <a:buSzPts val="1400"/>
              <a:buNone/>
            </a:pPr>
            <a:r>
              <a:t/>
            </a:r>
            <a:endParaRPr b="1"/>
          </a:p>
        </p:txBody>
      </p:sp>
      <p:sp>
        <p:nvSpPr>
          <p:cNvPr id="224" name="Google Shape;224;g2bf4b883a3a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bf4b883a3a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2bf4b883a3a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FACILITATOR NOTES</a:t>
            </a:r>
            <a:endParaRPr b="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lang="en-GB" sz="1200">
                <a:solidFill>
                  <a:srgbClr val="F5333F"/>
                </a:solidFill>
                <a:latin typeface="Arial"/>
                <a:ea typeface="Arial"/>
                <a:cs typeface="Arial"/>
                <a:sym typeface="Arial"/>
              </a:rPr>
              <a:t>As an icebreaker:</a:t>
            </a:r>
            <a:endParaRPr/>
          </a:p>
          <a:p>
            <a:pPr indent="-285750" lvl="0" marL="285750" marR="0" rtl="0" algn="l">
              <a:lnSpc>
                <a:spcPct val="100000"/>
              </a:lnSpc>
              <a:spcBef>
                <a:spcPts val="540"/>
              </a:spcBef>
              <a:spcAft>
                <a:spcPts val="0"/>
              </a:spcAft>
              <a:buClr>
                <a:srgbClr val="F5333F"/>
              </a:buClr>
              <a:buSzPts val="1800"/>
              <a:buFont typeface="Arial"/>
              <a:buChar char="•"/>
            </a:pPr>
            <a:r>
              <a:rPr b="0" lang="en-GB" sz="1200">
                <a:solidFill>
                  <a:srgbClr val="F5333F"/>
                </a:solidFill>
                <a:latin typeface="Arial"/>
                <a:ea typeface="Arial"/>
                <a:cs typeface="Arial"/>
                <a:sym typeface="Arial"/>
              </a:rPr>
              <a:t>Ask participants to discuss with the person next to them the questions on the slide – give them 5mins</a:t>
            </a:r>
            <a:endParaRPr/>
          </a:p>
          <a:p>
            <a:pPr indent="-285750" lvl="0" marL="285750" marR="0" rtl="0" algn="l">
              <a:lnSpc>
                <a:spcPct val="100000"/>
              </a:lnSpc>
              <a:spcBef>
                <a:spcPts val="540"/>
              </a:spcBef>
              <a:spcAft>
                <a:spcPts val="0"/>
              </a:spcAft>
              <a:buClr>
                <a:srgbClr val="F5333F"/>
              </a:buClr>
              <a:buSzPts val="1800"/>
              <a:buFont typeface="Arial"/>
              <a:buChar char="•"/>
            </a:pPr>
            <a:r>
              <a:rPr b="0" lang="en-GB" sz="1200">
                <a:solidFill>
                  <a:srgbClr val="F5333F"/>
                </a:solidFill>
                <a:latin typeface="Arial"/>
                <a:ea typeface="Arial"/>
                <a:cs typeface="Arial"/>
                <a:sym typeface="Arial"/>
              </a:rPr>
              <a:t>Then ask each person to introduce the person they were speaking to and one thing they said that surprised them, or they really agreed with</a:t>
            </a:r>
            <a:endParaRPr/>
          </a:p>
          <a:p>
            <a:pPr indent="0" lvl="0" marL="0" rtl="0" algn="l">
              <a:lnSpc>
                <a:spcPct val="100000"/>
              </a:lnSpc>
              <a:spcBef>
                <a:spcPts val="0"/>
              </a:spcBef>
              <a:spcAft>
                <a:spcPts val="0"/>
              </a:spcAft>
              <a:buSzPts val="1400"/>
              <a:buNone/>
            </a:pPr>
            <a:r>
              <a:t/>
            </a:r>
            <a:endParaRPr b="1"/>
          </a:p>
        </p:txBody>
      </p:sp>
      <p:sp>
        <p:nvSpPr>
          <p:cNvPr id="236" name="Google Shape;236;g2bf4b883a3a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bf4b883a3a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2bf4b883a3a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FACILITATOR NOTES</a:t>
            </a:r>
            <a:endParaRPr/>
          </a:p>
          <a:p>
            <a:pPr indent="0" lvl="0" marL="0" rtl="0" algn="l">
              <a:lnSpc>
                <a:spcPct val="100000"/>
              </a:lnSpc>
              <a:spcBef>
                <a:spcPts val="0"/>
              </a:spcBef>
              <a:spcAft>
                <a:spcPts val="0"/>
              </a:spcAft>
              <a:buSzPts val="1400"/>
              <a:buNone/>
            </a:pPr>
            <a:r>
              <a:t/>
            </a:r>
            <a:endParaRPr b="1"/>
          </a:p>
        </p:txBody>
      </p:sp>
      <p:sp>
        <p:nvSpPr>
          <p:cNvPr id="243" name="Google Shape;243;g2bf4b883a3a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5" name="Shape 15"/>
        <p:cNvGrpSpPr/>
        <p:nvPr/>
      </p:nvGrpSpPr>
      <p:grpSpPr>
        <a:xfrm>
          <a:off x="0" y="0"/>
          <a:ext cx="0" cy="0"/>
          <a:chOff x="0" y="0"/>
          <a:chExt cx="0" cy="0"/>
        </a:xfrm>
      </p:grpSpPr>
      <p:pic>
        <p:nvPicPr>
          <p:cNvPr id="16" name="Google Shape;16;p9"/>
          <p:cNvPicPr preferRelativeResize="0"/>
          <p:nvPr/>
        </p:nvPicPr>
        <p:blipFill rotWithShape="1">
          <a:blip r:embed="rId2">
            <a:alphaModFix/>
          </a:blip>
          <a:srcRect b="0" l="780" r="782" t="0"/>
          <a:stretch/>
        </p:blipFill>
        <p:spPr>
          <a:xfrm>
            <a:off x="0" y="1004904"/>
            <a:ext cx="9144000" cy="2361042"/>
          </a:xfrm>
          <a:prstGeom prst="rect">
            <a:avLst/>
          </a:prstGeom>
          <a:noFill/>
          <a:ln>
            <a:noFill/>
          </a:ln>
        </p:spPr>
      </p:pic>
      <p:sp>
        <p:nvSpPr>
          <p:cNvPr id="17" name="Google Shape;17;p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20" name="Google Shape;20;p9"/>
          <p:cNvPicPr preferRelativeResize="0"/>
          <p:nvPr/>
        </p:nvPicPr>
        <p:blipFill rotWithShape="1">
          <a:blip r:embed="rId3">
            <a:alphaModFix/>
          </a:blip>
          <a:srcRect b="0" l="0" r="0" t="0"/>
          <a:stretch/>
        </p:blipFill>
        <p:spPr>
          <a:xfrm>
            <a:off x="5419023" y="211756"/>
            <a:ext cx="3648064" cy="559989"/>
          </a:xfrm>
          <a:prstGeom prst="rect">
            <a:avLst/>
          </a:prstGeom>
          <a:noFill/>
          <a:ln>
            <a:noFill/>
          </a:ln>
        </p:spPr>
      </p:pic>
      <p:sp>
        <p:nvSpPr>
          <p:cNvPr id="21" name="Google Shape;21;p9"/>
          <p:cNvSpPr txBox="1"/>
          <p:nvPr/>
        </p:nvSpPr>
        <p:spPr>
          <a:xfrm>
            <a:off x="400261" y="3558747"/>
            <a:ext cx="8157143"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B9C67"/>
              </a:buClr>
              <a:buSzPts val="1800"/>
              <a:buFont typeface="Montserrat"/>
              <a:buNone/>
            </a:pPr>
            <a:r>
              <a:rPr b="1" i="0" lang="en-GB" sz="1800" u="none" cap="none" strike="noStrike">
                <a:solidFill>
                  <a:srgbClr val="2B9C67"/>
                </a:solidFill>
                <a:latin typeface="Montserrat"/>
                <a:ea typeface="Montserrat"/>
                <a:cs typeface="Montserrat"/>
                <a:sym typeface="Montserrat"/>
              </a:rPr>
              <a:t>Welcome &amp; Introduction</a:t>
            </a:r>
            <a:endParaRPr b="0" i="0" sz="1800" u="none" cap="none" strike="noStrike">
              <a:solidFill>
                <a:srgbClr val="2B9C67"/>
              </a:solidFill>
              <a:latin typeface="Montserrat Light"/>
              <a:ea typeface="Montserrat Light"/>
              <a:cs typeface="Montserrat Light"/>
              <a:sym typeface="Montserrat Light"/>
            </a:endParaRPr>
          </a:p>
        </p:txBody>
      </p:sp>
      <p:sp>
        <p:nvSpPr>
          <p:cNvPr id="22" name="Google Shape;22;p9"/>
          <p:cNvSpPr/>
          <p:nvPr/>
        </p:nvSpPr>
        <p:spPr>
          <a:xfrm>
            <a:off x="0" y="982045"/>
            <a:ext cx="9144000" cy="45719"/>
          </a:xfrm>
          <a:prstGeom prst="rect">
            <a:avLst/>
          </a:prstGeom>
          <a:solidFill>
            <a:srgbClr val="2F9C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 name="Google Shape;23;p9"/>
          <p:cNvSpPr txBox="1"/>
          <p:nvPr/>
        </p:nvSpPr>
        <p:spPr>
          <a:xfrm>
            <a:off x="395288" y="1017025"/>
            <a:ext cx="3195921" cy="400110"/>
          </a:xfrm>
          <a:prstGeom prst="rect">
            <a:avLst/>
          </a:prstGeom>
          <a:solidFill>
            <a:srgbClr val="2F9C67"/>
          </a:solidFill>
          <a:ln>
            <a:noFill/>
          </a:ln>
        </p:spPr>
        <p:txBody>
          <a:bodyPr anchorCtr="0" anchor="t" bIns="45700" lIns="72000" spcFirstLastPara="1" rIns="72000"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Montserrat"/>
                <a:ea typeface="Montserrat"/>
                <a:cs typeface="Montserrat"/>
                <a:sym typeface="Montserrat"/>
              </a:rPr>
              <a:t>MODULE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Montserrat Light"/>
                <a:ea typeface="Montserrat Light"/>
                <a:cs typeface="Montserrat Light"/>
                <a:sym typeface="Montserrat Light"/>
              </a:rPr>
              <a:t>Rapid Qualitative Assessment Training</a:t>
            </a:r>
            <a:endParaRPr b="0" i="0" sz="1400" u="none" cap="none" strike="noStrike">
              <a:solidFill>
                <a:srgbClr val="000000"/>
              </a:solidFill>
              <a:latin typeface="Arial"/>
              <a:ea typeface="Arial"/>
              <a:cs typeface="Arial"/>
              <a:sym typeface="Arial"/>
            </a:endParaRPr>
          </a:p>
        </p:txBody>
      </p:sp>
      <p:grpSp>
        <p:nvGrpSpPr>
          <p:cNvPr id="24" name="Google Shape;24;p9"/>
          <p:cNvGrpSpPr/>
          <p:nvPr/>
        </p:nvGrpSpPr>
        <p:grpSpPr>
          <a:xfrm>
            <a:off x="5608156" y="4577334"/>
            <a:ext cx="3373919" cy="499684"/>
            <a:chOff x="5608156" y="3987387"/>
            <a:chExt cx="3373919" cy="499684"/>
          </a:xfrm>
        </p:grpSpPr>
        <p:pic>
          <p:nvPicPr>
            <p:cNvPr id="25" name="Google Shape;25;p9"/>
            <p:cNvPicPr preferRelativeResize="0"/>
            <p:nvPr/>
          </p:nvPicPr>
          <p:blipFill rotWithShape="1">
            <a:blip r:embed="rId4">
              <a:alphaModFix/>
            </a:blip>
            <a:srcRect b="0" l="0" r="0" t="0"/>
            <a:stretch/>
          </p:blipFill>
          <p:spPr>
            <a:xfrm>
              <a:off x="5608156" y="4171951"/>
              <a:ext cx="610318" cy="186356"/>
            </a:xfrm>
            <a:prstGeom prst="rect">
              <a:avLst/>
            </a:prstGeom>
            <a:noFill/>
            <a:ln>
              <a:noFill/>
            </a:ln>
          </p:spPr>
        </p:pic>
        <p:pic>
          <p:nvPicPr>
            <p:cNvPr id="26" name="Google Shape;26;p9"/>
            <p:cNvPicPr preferRelativeResize="0"/>
            <p:nvPr/>
          </p:nvPicPr>
          <p:blipFill rotWithShape="1">
            <a:blip r:embed="rId5">
              <a:alphaModFix/>
            </a:blip>
            <a:srcRect b="0" l="0" r="0" t="0"/>
            <a:stretch/>
          </p:blipFill>
          <p:spPr>
            <a:xfrm>
              <a:off x="8289926" y="4105311"/>
              <a:ext cx="692149" cy="216021"/>
            </a:xfrm>
            <a:prstGeom prst="rect">
              <a:avLst/>
            </a:prstGeom>
            <a:noFill/>
            <a:ln>
              <a:noFill/>
            </a:ln>
          </p:spPr>
        </p:pic>
        <p:pic>
          <p:nvPicPr>
            <p:cNvPr id="27" name="Google Shape;27;p9"/>
            <p:cNvPicPr preferRelativeResize="0"/>
            <p:nvPr/>
          </p:nvPicPr>
          <p:blipFill rotWithShape="1">
            <a:blip r:embed="rId6">
              <a:alphaModFix/>
            </a:blip>
            <a:srcRect b="0" l="0" r="0" t="0"/>
            <a:stretch/>
          </p:blipFill>
          <p:spPr>
            <a:xfrm>
              <a:off x="7266608" y="4119751"/>
              <a:ext cx="855042" cy="205444"/>
            </a:xfrm>
            <a:prstGeom prst="rect">
              <a:avLst/>
            </a:prstGeom>
            <a:noFill/>
            <a:ln>
              <a:noFill/>
            </a:ln>
          </p:spPr>
        </p:pic>
        <p:pic>
          <p:nvPicPr>
            <p:cNvPr id="28" name="Google Shape;28;p9"/>
            <p:cNvPicPr preferRelativeResize="0"/>
            <p:nvPr/>
          </p:nvPicPr>
          <p:blipFill rotWithShape="1">
            <a:blip r:embed="rId7">
              <a:alphaModFix/>
            </a:blip>
            <a:srcRect b="0" l="0" r="0" t="0"/>
            <a:stretch/>
          </p:blipFill>
          <p:spPr>
            <a:xfrm>
              <a:off x="6191586" y="3987387"/>
              <a:ext cx="1107193" cy="499684"/>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89" name="Shape 89"/>
        <p:cNvGrpSpPr/>
        <p:nvPr/>
      </p:nvGrpSpPr>
      <p:grpSpPr>
        <a:xfrm>
          <a:off x="0" y="0"/>
          <a:ext cx="0" cy="0"/>
          <a:chOff x="0" y="0"/>
          <a:chExt cx="0" cy="0"/>
        </a:xfrm>
      </p:grpSpPr>
      <p:sp>
        <p:nvSpPr>
          <p:cNvPr id="90" name="Google Shape;90;p30"/>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0"/>
          <p:cNvSpPr/>
          <p:nvPr>
            <p:ph idx="2" type="pic"/>
          </p:nvPr>
        </p:nvSpPr>
        <p:spPr>
          <a:xfrm>
            <a:off x="3887788" y="741363"/>
            <a:ext cx="4629150" cy="3654425"/>
          </a:xfrm>
          <a:prstGeom prst="rect">
            <a:avLst/>
          </a:prstGeom>
          <a:noFill/>
          <a:ln>
            <a:noFill/>
          </a:ln>
        </p:spPr>
      </p:sp>
      <p:sp>
        <p:nvSpPr>
          <p:cNvPr id="92" name="Google Shape;92;p30"/>
          <p:cNvSpPr txBox="1"/>
          <p:nvPr>
            <p:ph idx="1" type="body"/>
          </p:nvPr>
        </p:nvSpPr>
        <p:spPr>
          <a:xfrm>
            <a:off x="630238" y="1543050"/>
            <a:ext cx="2949575" cy="28590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3" name="Google Shape;93;p30"/>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0"/>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96" name="Shape 96"/>
        <p:cNvGrpSpPr/>
        <p:nvPr/>
      </p:nvGrpSpPr>
      <p:grpSpPr>
        <a:xfrm>
          <a:off x="0" y="0"/>
          <a:ext cx="0" cy="0"/>
          <a:chOff x="0" y="0"/>
          <a:chExt cx="0" cy="0"/>
        </a:xfrm>
      </p:grpSpPr>
      <p:sp>
        <p:nvSpPr>
          <p:cNvPr id="97" name="Google Shape;97;p31"/>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1"/>
          <p:cNvSpPr txBox="1"/>
          <p:nvPr>
            <p:ph idx="1" type="body"/>
          </p:nvPr>
        </p:nvSpPr>
        <p:spPr>
          <a:xfrm rot="5400000">
            <a:off x="2940844" y="-942181"/>
            <a:ext cx="3262312"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1"/>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1"/>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02" name="Shape 102"/>
        <p:cNvGrpSpPr/>
        <p:nvPr/>
      </p:nvGrpSpPr>
      <p:grpSpPr>
        <a:xfrm>
          <a:off x="0" y="0"/>
          <a:ext cx="0" cy="0"/>
          <a:chOff x="0" y="0"/>
          <a:chExt cx="0" cy="0"/>
        </a:xfrm>
      </p:grpSpPr>
      <p:sp>
        <p:nvSpPr>
          <p:cNvPr id="103" name="Google Shape;103;p32"/>
          <p:cNvSpPr txBox="1"/>
          <p:nvPr>
            <p:ph type="title"/>
          </p:nvPr>
        </p:nvSpPr>
        <p:spPr>
          <a:xfrm rot="5400000">
            <a:off x="5350669" y="1467644"/>
            <a:ext cx="4357687"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2"/>
          <p:cNvSpPr txBox="1"/>
          <p:nvPr>
            <p:ph idx="1" type="body"/>
          </p:nvPr>
        </p:nvSpPr>
        <p:spPr>
          <a:xfrm rot="5400000">
            <a:off x="1331119" y="-427831"/>
            <a:ext cx="4357687" cy="5762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32"/>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2"/>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bg>
      <p:bgPr>
        <a:solidFill>
          <a:srgbClr val="EFF5F0">
            <a:alpha val="9019"/>
          </a:srgbClr>
        </a:solidFill>
      </p:bgPr>
    </p:bg>
    <p:spTree>
      <p:nvGrpSpPr>
        <p:cNvPr id="114" name="Shape 114"/>
        <p:cNvGrpSpPr/>
        <p:nvPr/>
      </p:nvGrpSpPr>
      <p:grpSpPr>
        <a:xfrm>
          <a:off x="0" y="0"/>
          <a:ext cx="0" cy="0"/>
          <a:chOff x="0" y="0"/>
          <a:chExt cx="0" cy="0"/>
        </a:xfrm>
      </p:grpSpPr>
      <p:sp>
        <p:nvSpPr>
          <p:cNvPr id="115" name="Google Shape;115;p11"/>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04800" lvl="0" marL="457200" marR="0" algn="l">
              <a:lnSpc>
                <a:spcPct val="128332"/>
              </a:lnSpc>
              <a:spcBef>
                <a:spcPts val="750"/>
              </a:spcBef>
              <a:spcAft>
                <a:spcPts val="0"/>
              </a:spcAft>
              <a:buClr>
                <a:srgbClr val="204669"/>
              </a:buClr>
              <a:buSzPts val="1200"/>
              <a:buFont typeface="Arial"/>
              <a:buChar char="•"/>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7" name="Google Shape;117;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120" name="Google Shape;120;p11"/>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121" name="Google Shape;121;p11"/>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11"/>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23" name="Google Shape;123;p11"/>
          <p:cNvCxnSpPr/>
          <p:nvPr/>
        </p:nvCxnSpPr>
        <p:spPr>
          <a:xfrm>
            <a:off x="648261" y="907368"/>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24" name="Shape 124"/>
        <p:cNvGrpSpPr/>
        <p:nvPr/>
      </p:nvGrpSpPr>
      <p:grpSpPr>
        <a:xfrm>
          <a:off x="0" y="0"/>
          <a:ext cx="0" cy="0"/>
          <a:chOff x="0" y="0"/>
          <a:chExt cx="0" cy="0"/>
        </a:xfrm>
      </p:grpSpPr>
      <p:sp>
        <p:nvSpPr>
          <p:cNvPr id="125" name="Google Shape;125;p13"/>
          <p:cNvSpPr txBox="1"/>
          <p:nvPr>
            <p:ph type="title"/>
          </p:nvPr>
        </p:nvSpPr>
        <p:spPr>
          <a:xfrm>
            <a:off x="623888" y="1282304"/>
            <a:ext cx="7886700" cy="2139553"/>
          </a:xfrm>
          <a:prstGeom prst="rect">
            <a:avLst/>
          </a:prstGeom>
          <a:noFill/>
          <a:ln>
            <a:noFill/>
          </a:ln>
        </p:spPr>
        <p:txBody>
          <a:bodyPr anchorCtr="0" anchor="b" bIns="45700" lIns="0" spcFirstLastPara="1" rIns="91425" wrap="square" tIns="45700">
            <a:spAutoFit/>
          </a:bodyPr>
          <a:lstStyle>
            <a:lvl1pPr lvl="0" algn="l">
              <a:lnSpc>
                <a:spcPct val="90000"/>
              </a:lnSpc>
              <a:spcBef>
                <a:spcPts val="0"/>
              </a:spcBef>
              <a:spcAft>
                <a:spcPts val="0"/>
              </a:spcAft>
              <a:buClr>
                <a:srgbClr val="2F9C67"/>
              </a:buClr>
              <a:buSzPts val="4500"/>
              <a:buFont typeface="Montserrat"/>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3"/>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SzPts val="1800"/>
              <a:buNone/>
              <a:defRPr sz="1800">
                <a:solidFill>
                  <a:srgbClr val="888888"/>
                </a:solidFill>
              </a:defRPr>
            </a:lvl1pPr>
            <a:lvl2pPr indent="-228600" lvl="1" marL="914400" algn="l">
              <a:lnSpc>
                <a:spcPct val="90000"/>
              </a:lnSpc>
              <a:spcBef>
                <a:spcPts val="375"/>
              </a:spcBef>
              <a:spcAft>
                <a:spcPts val="0"/>
              </a:spcAft>
              <a:buSzPts val="1500"/>
              <a:buNone/>
              <a:defRPr sz="1500">
                <a:solidFill>
                  <a:srgbClr val="888888"/>
                </a:solidFill>
              </a:defRPr>
            </a:lvl2pPr>
            <a:lvl3pPr indent="-228600" lvl="2" marL="1371600" algn="l">
              <a:lnSpc>
                <a:spcPct val="90000"/>
              </a:lnSpc>
              <a:spcBef>
                <a:spcPts val="375"/>
              </a:spcBef>
              <a:spcAft>
                <a:spcPts val="0"/>
              </a:spcAft>
              <a:buSzPts val="1350"/>
              <a:buNone/>
              <a:defRPr sz="1350">
                <a:solidFill>
                  <a:srgbClr val="888888"/>
                </a:solidFill>
              </a:defRPr>
            </a:lvl3pPr>
            <a:lvl4pPr indent="-228600" lvl="3" marL="1828800" algn="l">
              <a:lnSpc>
                <a:spcPct val="90000"/>
              </a:lnSpc>
              <a:spcBef>
                <a:spcPts val="375"/>
              </a:spcBef>
              <a:spcAft>
                <a:spcPts val="0"/>
              </a:spcAft>
              <a:buSzPts val="1200"/>
              <a:buNone/>
              <a:defRPr sz="1200">
                <a:solidFill>
                  <a:srgbClr val="888888"/>
                </a:solidFill>
              </a:defRPr>
            </a:lvl4pPr>
            <a:lvl5pPr indent="-228600" lvl="4" marL="2286000" algn="l">
              <a:lnSpc>
                <a:spcPct val="90000"/>
              </a:lnSpc>
              <a:spcBef>
                <a:spcPts val="375"/>
              </a:spcBef>
              <a:spcAft>
                <a:spcPts val="0"/>
              </a:spcAft>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27" name="Google Shape;127;p1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30" name="Shape 130"/>
        <p:cNvGrpSpPr/>
        <p:nvPr/>
      </p:nvGrpSpPr>
      <p:grpSpPr>
        <a:xfrm>
          <a:off x="0" y="0"/>
          <a:ext cx="0" cy="0"/>
          <a:chOff x="0" y="0"/>
          <a:chExt cx="0" cy="0"/>
        </a:xfrm>
      </p:grpSpPr>
      <p:sp>
        <p:nvSpPr>
          <p:cNvPr id="131" name="Google Shape;131;p14"/>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4"/>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3" name="Google Shape;133;p14"/>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4" name="Google Shape;134;p1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37" name="Shape 137"/>
        <p:cNvGrpSpPr/>
        <p:nvPr/>
      </p:nvGrpSpPr>
      <p:grpSpPr>
        <a:xfrm>
          <a:off x="0" y="0"/>
          <a:ext cx="0" cy="0"/>
          <a:chOff x="0" y="0"/>
          <a:chExt cx="0" cy="0"/>
        </a:xfrm>
      </p:grpSpPr>
      <p:sp>
        <p:nvSpPr>
          <p:cNvPr id="138" name="Google Shape;138;p15"/>
          <p:cNvSpPr txBox="1"/>
          <p:nvPr>
            <p:ph type="title"/>
          </p:nvPr>
        </p:nvSpPr>
        <p:spPr>
          <a:xfrm>
            <a:off x="629841" y="273844"/>
            <a:ext cx="7886700" cy="99417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5"/>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SzPts val="1800"/>
              <a:buNone/>
              <a:defRPr b="1" sz="1800"/>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0" name="Google Shape;140;p15"/>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1" name="Google Shape;141;p15"/>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SzPts val="1800"/>
              <a:buNone/>
              <a:defRPr b="1" sz="1800"/>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2" name="Google Shape;142;p15"/>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3" name="Google Shape;143;p1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1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1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46" name="Shape 146"/>
        <p:cNvGrpSpPr/>
        <p:nvPr/>
      </p:nvGrpSpPr>
      <p:grpSpPr>
        <a:xfrm>
          <a:off x="0" y="0"/>
          <a:ext cx="0" cy="0"/>
          <a:chOff x="0" y="0"/>
          <a:chExt cx="0" cy="0"/>
        </a:xfrm>
      </p:grpSpPr>
      <p:sp>
        <p:nvSpPr>
          <p:cNvPr id="147" name="Google Shape;147;p16"/>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1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1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51" name="Shape 151"/>
        <p:cNvGrpSpPr/>
        <p:nvPr/>
      </p:nvGrpSpPr>
      <p:grpSpPr>
        <a:xfrm>
          <a:off x="0" y="0"/>
          <a:ext cx="0" cy="0"/>
          <a:chOff x="0" y="0"/>
          <a:chExt cx="0" cy="0"/>
        </a:xfrm>
      </p:grpSpPr>
      <p:sp>
        <p:nvSpPr>
          <p:cNvPr id="152" name="Google Shape;152;p1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1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55" name="Shape 155"/>
        <p:cNvGrpSpPr/>
        <p:nvPr/>
      </p:nvGrpSpPr>
      <p:grpSpPr>
        <a:xfrm>
          <a:off x="0" y="0"/>
          <a:ext cx="0" cy="0"/>
          <a:chOff x="0" y="0"/>
          <a:chExt cx="0" cy="0"/>
        </a:xfrm>
      </p:grpSpPr>
      <p:sp>
        <p:nvSpPr>
          <p:cNvPr id="156" name="Google Shape;156;p18"/>
          <p:cNvSpPr txBox="1"/>
          <p:nvPr>
            <p:ph type="title"/>
          </p:nvPr>
        </p:nvSpPr>
        <p:spPr>
          <a:xfrm>
            <a:off x="629841" y="342900"/>
            <a:ext cx="2949178" cy="1200150"/>
          </a:xfrm>
          <a:prstGeom prst="rect">
            <a:avLst/>
          </a:prstGeom>
          <a:noFill/>
          <a:ln>
            <a:noFill/>
          </a:ln>
        </p:spPr>
        <p:txBody>
          <a:bodyPr anchorCtr="0" anchor="b" bIns="45700" lIns="0" spcFirstLastPara="1" rIns="91425" wrap="square" tIns="45700">
            <a:spAutoFit/>
          </a:bodyPr>
          <a:lstStyle>
            <a:lvl1pPr lvl="0" algn="l">
              <a:lnSpc>
                <a:spcPct val="90000"/>
              </a:lnSpc>
              <a:spcBef>
                <a:spcPts val="0"/>
              </a:spcBef>
              <a:spcAft>
                <a:spcPts val="0"/>
              </a:spcAft>
              <a:buClr>
                <a:srgbClr val="2F9C67"/>
              </a:buClr>
              <a:buSzPts val="2400"/>
              <a:buFont typeface="Montserrat"/>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18"/>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SzPts val="2400"/>
              <a:buChar char="•"/>
              <a:defRPr sz="2400"/>
            </a:lvl1pPr>
            <a:lvl2pPr indent="-361950" lvl="1" marL="914400" algn="l">
              <a:lnSpc>
                <a:spcPct val="90000"/>
              </a:lnSpc>
              <a:spcBef>
                <a:spcPts val="375"/>
              </a:spcBef>
              <a:spcAft>
                <a:spcPts val="0"/>
              </a:spcAft>
              <a:buSzPts val="2100"/>
              <a:buChar char="•"/>
              <a:defRPr sz="2100"/>
            </a:lvl2pPr>
            <a:lvl3pPr indent="-342900" lvl="2" marL="1371600" algn="l">
              <a:lnSpc>
                <a:spcPct val="90000"/>
              </a:lnSpc>
              <a:spcBef>
                <a:spcPts val="375"/>
              </a:spcBef>
              <a:spcAft>
                <a:spcPts val="0"/>
              </a:spcAft>
              <a:buSzPts val="1800"/>
              <a:buChar char="•"/>
              <a:defRPr sz="1800"/>
            </a:lvl3pPr>
            <a:lvl4pPr indent="-323850" lvl="3" marL="1828800" algn="l">
              <a:lnSpc>
                <a:spcPct val="90000"/>
              </a:lnSpc>
              <a:spcBef>
                <a:spcPts val="375"/>
              </a:spcBef>
              <a:spcAft>
                <a:spcPts val="0"/>
              </a:spcAft>
              <a:buSzPts val="1500"/>
              <a:buChar char="•"/>
              <a:defRPr sz="1500"/>
            </a:lvl4pPr>
            <a:lvl5pPr indent="-323850" lvl="4" marL="2286000" algn="l">
              <a:lnSpc>
                <a:spcPct val="90000"/>
              </a:lnSpc>
              <a:spcBef>
                <a:spcPts val="375"/>
              </a:spcBef>
              <a:spcAft>
                <a:spcPts val="0"/>
              </a:spcAft>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58" name="Google Shape;158;p18"/>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SzPts val="1200"/>
              <a:buNone/>
              <a:defRPr sz="1200"/>
            </a:lvl1pPr>
            <a:lvl2pPr indent="-228600" lvl="1" marL="914400" algn="l">
              <a:lnSpc>
                <a:spcPct val="90000"/>
              </a:lnSpc>
              <a:spcBef>
                <a:spcPts val="375"/>
              </a:spcBef>
              <a:spcAft>
                <a:spcPts val="0"/>
              </a:spcAft>
              <a:buSzPts val="1050"/>
              <a:buNone/>
              <a:defRPr sz="1050"/>
            </a:lvl2pPr>
            <a:lvl3pPr indent="-228600" lvl="2" marL="1371600" algn="l">
              <a:lnSpc>
                <a:spcPct val="90000"/>
              </a:lnSpc>
              <a:spcBef>
                <a:spcPts val="375"/>
              </a:spcBef>
              <a:spcAft>
                <a:spcPts val="0"/>
              </a:spcAft>
              <a:buSzPts val="900"/>
              <a:buNone/>
              <a:defRPr sz="900"/>
            </a:lvl3pPr>
            <a:lvl4pPr indent="-228600" lvl="3" marL="1828800" algn="l">
              <a:lnSpc>
                <a:spcPct val="90000"/>
              </a:lnSpc>
              <a:spcBef>
                <a:spcPts val="375"/>
              </a:spcBef>
              <a:spcAft>
                <a:spcPts val="0"/>
              </a:spcAft>
              <a:buSzPts val="750"/>
              <a:buNone/>
              <a:defRPr sz="750"/>
            </a:lvl4pPr>
            <a:lvl5pPr indent="-228600" lvl="4" marL="2286000" algn="l">
              <a:lnSpc>
                <a:spcPct val="90000"/>
              </a:lnSpc>
              <a:spcBef>
                <a:spcPts val="375"/>
              </a:spcBef>
              <a:spcAft>
                <a:spcPts val="0"/>
              </a:spcAft>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59" name="Google Shape;159;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1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1_Vide">
    <p:spTree>
      <p:nvGrpSpPr>
        <p:cNvPr id="29" name="Shape 29"/>
        <p:cNvGrpSpPr/>
        <p:nvPr/>
      </p:nvGrpSpPr>
      <p:grpSpPr>
        <a:xfrm>
          <a:off x="0" y="0"/>
          <a:ext cx="0" cy="0"/>
          <a:chOff x="0" y="0"/>
          <a:chExt cx="0" cy="0"/>
        </a:xfrm>
      </p:grpSpPr>
      <p:pic>
        <p:nvPicPr>
          <p:cNvPr id="30" name="Google Shape;30;p41"/>
          <p:cNvPicPr preferRelativeResize="0"/>
          <p:nvPr/>
        </p:nvPicPr>
        <p:blipFill rotWithShape="1">
          <a:blip r:embed="rId2">
            <a:alphaModFix/>
          </a:blip>
          <a:srcRect b="0" l="780" r="782" t="0"/>
          <a:stretch/>
        </p:blipFill>
        <p:spPr>
          <a:xfrm>
            <a:off x="0" y="982045"/>
            <a:ext cx="9144000" cy="2361042"/>
          </a:xfrm>
          <a:prstGeom prst="rect">
            <a:avLst/>
          </a:prstGeom>
          <a:noFill/>
          <a:ln>
            <a:noFill/>
          </a:ln>
        </p:spPr>
      </p:pic>
      <p:sp>
        <p:nvSpPr>
          <p:cNvPr id="31" name="Google Shape;31;p4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34" name="Google Shape;34;p41"/>
          <p:cNvPicPr preferRelativeResize="0"/>
          <p:nvPr/>
        </p:nvPicPr>
        <p:blipFill rotWithShape="1">
          <a:blip r:embed="rId3">
            <a:alphaModFix/>
          </a:blip>
          <a:srcRect b="0" l="0" r="0" t="0"/>
          <a:stretch/>
        </p:blipFill>
        <p:spPr>
          <a:xfrm>
            <a:off x="5419023" y="211756"/>
            <a:ext cx="3648064" cy="559989"/>
          </a:xfrm>
          <a:prstGeom prst="rect">
            <a:avLst/>
          </a:prstGeom>
          <a:noFill/>
          <a:ln>
            <a:noFill/>
          </a:ln>
        </p:spPr>
      </p:pic>
      <p:sp>
        <p:nvSpPr>
          <p:cNvPr id="35" name="Google Shape;35;p41"/>
          <p:cNvSpPr txBox="1"/>
          <p:nvPr/>
        </p:nvSpPr>
        <p:spPr>
          <a:xfrm>
            <a:off x="400261" y="3558747"/>
            <a:ext cx="8157143"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B9C67"/>
              </a:buClr>
              <a:buSzPts val="1800"/>
              <a:buFont typeface="Montserrat"/>
              <a:buNone/>
            </a:pPr>
            <a:r>
              <a:rPr b="1" i="0" lang="en-GB" sz="1800" u="none" cap="none" strike="noStrike">
                <a:solidFill>
                  <a:srgbClr val="2B9C67"/>
                </a:solidFill>
                <a:latin typeface="Montserrat"/>
                <a:ea typeface="Montserrat"/>
                <a:cs typeface="Montserrat"/>
                <a:sym typeface="Montserrat"/>
              </a:rPr>
              <a:t>Introduction to Risk Communication and Community Engagement </a:t>
            </a:r>
            <a:endParaRPr b="0" i="0" sz="1800" u="none" cap="none" strike="noStrike">
              <a:solidFill>
                <a:srgbClr val="2B9C67"/>
              </a:solidFill>
              <a:latin typeface="Montserrat Light"/>
              <a:ea typeface="Montserrat Light"/>
              <a:cs typeface="Montserrat Light"/>
              <a:sym typeface="Montserrat Light"/>
            </a:endParaRPr>
          </a:p>
        </p:txBody>
      </p:sp>
      <p:sp>
        <p:nvSpPr>
          <p:cNvPr id="36" name="Google Shape;36;p41"/>
          <p:cNvSpPr/>
          <p:nvPr/>
        </p:nvSpPr>
        <p:spPr>
          <a:xfrm>
            <a:off x="0" y="982045"/>
            <a:ext cx="9144000" cy="45719"/>
          </a:xfrm>
          <a:prstGeom prst="rect">
            <a:avLst/>
          </a:prstGeom>
          <a:solidFill>
            <a:srgbClr val="2F9C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 name="Google Shape;37;p41"/>
          <p:cNvSpPr txBox="1"/>
          <p:nvPr/>
        </p:nvSpPr>
        <p:spPr>
          <a:xfrm>
            <a:off x="395288" y="1017025"/>
            <a:ext cx="3195921" cy="400110"/>
          </a:xfrm>
          <a:prstGeom prst="rect">
            <a:avLst/>
          </a:prstGeom>
          <a:solidFill>
            <a:srgbClr val="2F9C67"/>
          </a:solidFill>
          <a:ln>
            <a:noFill/>
          </a:ln>
        </p:spPr>
        <p:txBody>
          <a:bodyPr anchorCtr="0" anchor="t" bIns="45700" lIns="72000" spcFirstLastPara="1" rIns="72000"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Montserrat"/>
                <a:ea typeface="Montserrat"/>
                <a:cs typeface="Montserrat"/>
                <a:sym typeface="Montserrat"/>
              </a:rPr>
              <a:t>MODULE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Montserrat Light"/>
                <a:ea typeface="Montserrat Light"/>
                <a:cs typeface="Montserrat Light"/>
                <a:sym typeface="Montserrat Light"/>
              </a:rPr>
              <a:t>Rapid Qualitative Assessment Training</a:t>
            </a:r>
            <a:endParaRPr b="0" i="0" sz="1400" u="none" cap="none" strike="noStrike">
              <a:solidFill>
                <a:srgbClr val="000000"/>
              </a:solidFill>
              <a:latin typeface="Arial"/>
              <a:ea typeface="Arial"/>
              <a:cs typeface="Arial"/>
              <a:sym typeface="Arial"/>
            </a:endParaRPr>
          </a:p>
        </p:txBody>
      </p:sp>
      <p:grpSp>
        <p:nvGrpSpPr>
          <p:cNvPr id="38" name="Google Shape;38;p41"/>
          <p:cNvGrpSpPr/>
          <p:nvPr/>
        </p:nvGrpSpPr>
        <p:grpSpPr>
          <a:xfrm>
            <a:off x="5608156" y="4577334"/>
            <a:ext cx="3373919" cy="499684"/>
            <a:chOff x="5608156" y="3987387"/>
            <a:chExt cx="3373919" cy="499684"/>
          </a:xfrm>
        </p:grpSpPr>
        <p:pic>
          <p:nvPicPr>
            <p:cNvPr id="39" name="Google Shape;39;p41"/>
            <p:cNvPicPr preferRelativeResize="0"/>
            <p:nvPr/>
          </p:nvPicPr>
          <p:blipFill rotWithShape="1">
            <a:blip r:embed="rId4">
              <a:alphaModFix/>
            </a:blip>
            <a:srcRect b="0" l="0" r="0" t="0"/>
            <a:stretch/>
          </p:blipFill>
          <p:spPr>
            <a:xfrm>
              <a:off x="5608156" y="4171951"/>
              <a:ext cx="610318" cy="186356"/>
            </a:xfrm>
            <a:prstGeom prst="rect">
              <a:avLst/>
            </a:prstGeom>
            <a:noFill/>
            <a:ln>
              <a:noFill/>
            </a:ln>
          </p:spPr>
        </p:pic>
        <p:pic>
          <p:nvPicPr>
            <p:cNvPr id="40" name="Google Shape;40;p41"/>
            <p:cNvPicPr preferRelativeResize="0"/>
            <p:nvPr/>
          </p:nvPicPr>
          <p:blipFill rotWithShape="1">
            <a:blip r:embed="rId5">
              <a:alphaModFix/>
            </a:blip>
            <a:srcRect b="0" l="0" r="0" t="0"/>
            <a:stretch/>
          </p:blipFill>
          <p:spPr>
            <a:xfrm>
              <a:off x="8289926" y="4105311"/>
              <a:ext cx="692149" cy="216021"/>
            </a:xfrm>
            <a:prstGeom prst="rect">
              <a:avLst/>
            </a:prstGeom>
            <a:noFill/>
            <a:ln>
              <a:noFill/>
            </a:ln>
          </p:spPr>
        </p:pic>
        <p:pic>
          <p:nvPicPr>
            <p:cNvPr id="41" name="Google Shape;41;p41"/>
            <p:cNvPicPr preferRelativeResize="0"/>
            <p:nvPr/>
          </p:nvPicPr>
          <p:blipFill rotWithShape="1">
            <a:blip r:embed="rId6">
              <a:alphaModFix/>
            </a:blip>
            <a:srcRect b="0" l="0" r="0" t="0"/>
            <a:stretch/>
          </p:blipFill>
          <p:spPr>
            <a:xfrm>
              <a:off x="7266608" y="4119751"/>
              <a:ext cx="855042" cy="205444"/>
            </a:xfrm>
            <a:prstGeom prst="rect">
              <a:avLst/>
            </a:prstGeom>
            <a:noFill/>
            <a:ln>
              <a:noFill/>
            </a:ln>
          </p:spPr>
        </p:pic>
        <p:pic>
          <p:nvPicPr>
            <p:cNvPr id="42" name="Google Shape;42;p41"/>
            <p:cNvPicPr preferRelativeResize="0"/>
            <p:nvPr/>
          </p:nvPicPr>
          <p:blipFill rotWithShape="1">
            <a:blip r:embed="rId7">
              <a:alphaModFix/>
            </a:blip>
            <a:srcRect b="0" l="0" r="0" t="0"/>
            <a:stretch/>
          </p:blipFill>
          <p:spPr>
            <a:xfrm>
              <a:off x="6191586" y="3987387"/>
              <a:ext cx="1107193" cy="499684"/>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62" name="Shape 162"/>
        <p:cNvGrpSpPr/>
        <p:nvPr/>
      </p:nvGrpSpPr>
      <p:grpSpPr>
        <a:xfrm>
          <a:off x="0" y="0"/>
          <a:ext cx="0" cy="0"/>
          <a:chOff x="0" y="0"/>
          <a:chExt cx="0" cy="0"/>
        </a:xfrm>
      </p:grpSpPr>
      <p:sp>
        <p:nvSpPr>
          <p:cNvPr id="163" name="Google Shape;163;p19"/>
          <p:cNvSpPr txBox="1"/>
          <p:nvPr>
            <p:ph type="title"/>
          </p:nvPr>
        </p:nvSpPr>
        <p:spPr>
          <a:xfrm>
            <a:off x="629841" y="342900"/>
            <a:ext cx="2949178" cy="1200150"/>
          </a:xfrm>
          <a:prstGeom prst="rect">
            <a:avLst/>
          </a:prstGeom>
          <a:noFill/>
          <a:ln>
            <a:noFill/>
          </a:ln>
        </p:spPr>
        <p:txBody>
          <a:bodyPr anchorCtr="0" anchor="b" bIns="45700" lIns="0" spcFirstLastPara="1" rIns="91425" wrap="square" tIns="45700">
            <a:spAutoFit/>
          </a:bodyPr>
          <a:lstStyle>
            <a:lvl1pPr lvl="0" algn="l">
              <a:lnSpc>
                <a:spcPct val="90000"/>
              </a:lnSpc>
              <a:spcBef>
                <a:spcPts val="0"/>
              </a:spcBef>
              <a:spcAft>
                <a:spcPts val="0"/>
              </a:spcAft>
              <a:buClr>
                <a:srgbClr val="2F9C67"/>
              </a:buClr>
              <a:buSzPts val="2400"/>
              <a:buFont typeface="Montserrat"/>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19"/>
          <p:cNvSpPr/>
          <p:nvPr>
            <p:ph idx="2" type="pic"/>
          </p:nvPr>
        </p:nvSpPr>
        <p:spPr>
          <a:xfrm>
            <a:off x="3887391" y="740569"/>
            <a:ext cx="4629150" cy="3655219"/>
          </a:xfrm>
          <a:prstGeom prst="rect">
            <a:avLst/>
          </a:prstGeom>
          <a:noFill/>
          <a:ln>
            <a:noFill/>
          </a:ln>
        </p:spPr>
      </p:sp>
      <p:sp>
        <p:nvSpPr>
          <p:cNvPr id="165" name="Google Shape;165;p19"/>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SzPts val="1200"/>
              <a:buNone/>
              <a:defRPr sz="1200"/>
            </a:lvl1pPr>
            <a:lvl2pPr indent="-228600" lvl="1" marL="914400" algn="l">
              <a:lnSpc>
                <a:spcPct val="90000"/>
              </a:lnSpc>
              <a:spcBef>
                <a:spcPts val="375"/>
              </a:spcBef>
              <a:spcAft>
                <a:spcPts val="0"/>
              </a:spcAft>
              <a:buSzPts val="1050"/>
              <a:buNone/>
              <a:defRPr sz="1050"/>
            </a:lvl2pPr>
            <a:lvl3pPr indent="-228600" lvl="2" marL="1371600" algn="l">
              <a:lnSpc>
                <a:spcPct val="90000"/>
              </a:lnSpc>
              <a:spcBef>
                <a:spcPts val="375"/>
              </a:spcBef>
              <a:spcAft>
                <a:spcPts val="0"/>
              </a:spcAft>
              <a:buSzPts val="900"/>
              <a:buNone/>
              <a:defRPr sz="900"/>
            </a:lvl3pPr>
            <a:lvl4pPr indent="-228600" lvl="3" marL="1828800" algn="l">
              <a:lnSpc>
                <a:spcPct val="90000"/>
              </a:lnSpc>
              <a:spcBef>
                <a:spcPts val="375"/>
              </a:spcBef>
              <a:spcAft>
                <a:spcPts val="0"/>
              </a:spcAft>
              <a:buSzPts val="750"/>
              <a:buNone/>
              <a:defRPr sz="750"/>
            </a:lvl4pPr>
            <a:lvl5pPr indent="-228600" lvl="4" marL="2286000" algn="l">
              <a:lnSpc>
                <a:spcPct val="90000"/>
              </a:lnSpc>
              <a:spcBef>
                <a:spcPts val="375"/>
              </a:spcBef>
              <a:spcAft>
                <a:spcPts val="0"/>
              </a:spcAft>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66" name="Google Shape;166;p1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1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1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69" name="Shape 169"/>
        <p:cNvGrpSpPr/>
        <p:nvPr/>
      </p:nvGrpSpPr>
      <p:grpSpPr>
        <a:xfrm>
          <a:off x="0" y="0"/>
          <a:ext cx="0" cy="0"/>
          <a:chOff x="0" y="0"/>
          <a:chExt cx="0" cy="0"/>
        </a:xfrm>
      </p:grpSpPr>
      <p:sp>
        <p:nvSpPr>
          <p:cNvPr id="170" name="Google Shape;170;p20"/>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20"/>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2" name="Google Shape;172;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2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75" name="Shape 175"/>
        <p:cNvGrpSpPr/>
        <p:nvPr/>
      </p:nvGrpSpPr>
      <p:grpSpPr>
        <a:xfrm>
          <a:off x="0" y="0"/>
          <a:ext cx="0" cy="0"/>
          <a:chOff x="0" y="0"/>
          <a:chExt cx="0" cy="0"/>
        </a:xfrm>
      </p:grpSpPr>
      <p:sp>
        <p:nvSpPr>
          <p:cNvPr id="176" name="Google Shape;176;p21"/>
          <p:cNvSpPr txBox="1"/>
          <p:nvPr>
            <p:ph type="title"/>
          </p:nvPr>
        </p:nvSpPr>
        <p:spPr>
          <a:xfrm rot="5400000">
            <a:off x="5350073" y="1467446"/>
            <a:ext cx="4358879" cy="1971675"/>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1"/>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2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2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2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43" name="Shape 43"/>
        <p:cNvGrpSpPr/>
        <p:nvPr/>
      </p:nvGrpSpPr>
      <p:grpSpPr>
        <a:xfrm>
          <a:off x="0" y="0"/>
          <a:ext cx="0" cy="0"/>
          <a:chOff x="0" y="0"/>
          <a:chExt cx="0" cy="0"/>
        </a:xfrm>
      </p:grpSpPr>
      <p:sp>
        <p:nvSpPr>
          <p:cNvPr id="44" name="Google Shape;44;p23"/>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3"/>
          <p:cNvSpPr txBox="1"/>
          <p:nvPr>
            <p:ph idx="1" type="subTitle"/>
          </p:nvPr>
        </p:nvSpPr>
        <p:spPr>
          <a:xfrm>
            <a:off x="1143000" y="2701925"/>
            <a:ext cx="6858000" cy="124142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6" name="Google Shape;46;p2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49" name="Shape 49"/>
        <p:cNvGrpSpPr/>
        <p:nvPr/>
      </p:nvGrpSpPr>
      <p:grpSpPr>
        <a:xfrm>
          <a:off x="0" y="0"/>
          <a:ext cx="0" cy="0"/>
          <a:chOff x="0" y="0"/>
          <a:chExt cx="0" cy="0"/>
        </a:xfrm>
      </p:grpSpPr>
      <p:sp>
        <p:nvSpPr>
          <p:cNvPr id="50" name="Google Shape;50;p24"/>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4"/>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55" name="Shape 55"/>
        <p:cNvGrpSpPr/>
        <p:nvPr/>
      </p:nvGrpSpPr>
      <p:grpSpPr>
        <a:xfrm>
          <a:off x="0" y="0"/>
          <a:ext cx="0" cy="0"/>
          <a:chOff x="0" y="0"/>
          <a:chExt cx="0" cy="0"/>
        </a:xfrm>
      </p:grpSpPr>
      <p:sp>
        <p:nvSpPr>
          <p:cNvPr id="56" name="Google Shape;56;p25"/>
          <p:cNvSpPr txBox="1"/>
          <p:nvPr>
            <p:ph type="title"/>
          </p:nvPr>
        </p:nvSpPr>
        <p:spPr>
          <a:xfrm>
            <a:off x="623888" y="1282700"/>
            <a:ext cx="7886700" cy="2139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 type="body"/>
          </p:nvPr>
        </p:nvSpPr>
        <p:spPr>
          <a:xfrm>
            <a:off x="623888" y="3441700"/>
            <a:ext cx="7886700" cy="11255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8" name="Google Shape;58;p25"/>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5"/>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61" name="Shape 61"/>
        <p:cNvGrpSpPr/>
        <p:nvPr/>
      </p:nvGrpSpPr>
      <p:grpSpPr>
        <a:xfrm>
          <a:off x="0" y="0"/>
          <a:ext cx="0" cy="0"/>
          <a:chOff x="0" y="0"/>
          <a:chExt cx="0" cy="0"/>
        </a:xfrm>
      </p:grpSpPr>
      <p:sp>
        <p:nvSpPr>
          <p:cNvPr id="62" name="Google Shape;62;p26"/>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6"/>
          <p:cNvSpPr txBox="1"/>
          <p:nvPr>
            <p:ph idx="1" type="body"/>
          </p:nvPr>
        </p:nvSpPr>
        <p:spPr>
          <a:xfrm>
            <a:off x="628650" y="1370013"/>
            <a:ext cx="38671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6"/>
          <p:cNvSpPr txBox="1"/>
          <p:nvPr>
            <p:ph idx="2" type="body"/>
          </p:nvPr>
        </p:nvSpPr>
        <p:spPr>
          <a:xfrm>
            <a:off x="4648200" y="1370013"/>
            <a:ext cx="38671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6"/>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6"/>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68" name="Shape 68"/>
        <p:cNvGrpSpPr/>
        <p:nvPr/>
      </p:nvGrpSpPr>
      <p:grpSpPr>
        <a:xfrm>
          <a:off x="0" y="0"/>
          <a:ext cx="0" cy="0"/>
          <a:chOff x="0" y="0"/>
          <a:chExt cx="0" cy="0"/>
        </a:xfrm>
      </p:grpSpPr>
      <p:sp>
        <p:nvSpPr>
          <p:cNvPr id="69" name="Google Shape;69;p27"/>
          <p:cNvSpPr txBox="1"/>
          <p:nvPr>
            <p:ph type="title"/>
          </p:nvPr>
        </p:nvSpPr>
        <p:spPr>
          <a:xfrm>
            <a:off x="630238"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7"/>
          <p:cNvSpPr txBox="1"/>
          <p:nvPr>
            <p:ph idx="1" type="body"/>
          </p:nvPr>
        </p:nvSpPr>
        <p:spPr>
          <a:xfrm>
            <a:off x="630238" y="1260475"/>
            <a:ext cx="3868737"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27"/>
          <p:cNvSpPr txBox="1"/>
          <p:nvPr>
            <p:ph idx="2" type="body"/>
          </p:nvPr>
        </p:nvSpPr>
        <p:spPr>
          <a:xfrm>
            <a:off x="630238" y="1879600"/>
            <a:ext cx="3868737"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27"/>
          <p:cNvSpPr txBox="1"/>
          <p:nvPr>
            <p:ph idx="3" type="body"/>
          </p:nvPr>
        </p:nvSpPr>
        <p:spPr>
          <a:xfrm>
            <a:off x="4629150" y="1260475"/>
            <a:ext cx="3887788"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 name="Google Shape;73;p27"/>
          <p:cNvSpPr txBox="1"/>
          <p:nvPr>
            <p:ph idx="4" type="body"/>
          </p:nvPr>
        </p:nvSpPr>
        <p:spPr>
          <a:xfrm>
            <a:off x="4629150" y="1879600"/>
            <a:ext cx="3887788"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7"/>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7"/>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77" name="Shape 77"/>
        <p:cNvGrpSpPr/>
        <p:nvPr/>
      </p:nvGrpSpPr>
      <p:grpSpPr>
        <a:xfrm>
          <a:off x="0" y="0"/>
          <a:ext cx="0" cy="0"/>
          <a:chOff x="0" y="0"/>
          <a:chExt cx="0" cy="0"/>
        </a:xfrm>
      </p:grpSpPr>
      <p:sp>
        <p:nvSpPr>
          <p:cNvPr id="78" name="Google Shape;78;p28"/>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8"/>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8"/>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82" name="Shape 82"/>
        <p:cNvGrpSpPr/>
        <p:nvPr/>
      </p:nvGrpSpPr>
      <p:grpSpPr>
        <a:xfrm>
          <a:off x="0" y="0"/>
          <a:ext cx="0" cy="0"/>
          <a:chOff x="0" y="0"/>
          <a:chExt cx="0" cy="0"/>
        </a:xfrm>
      </p:grpSpPr>
      <p:sp>
        <p:nvSpPr>
          <p:cNvPr id="83" name="Google Shape;83;p29"/>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9"/>
          <p:cNvSpPr txBox="1"/>
          <p:nvPr>
            <p:ph idx="1" type="body"/>
          </p:nvPr>
        </p:nvSpPr>
        <p:spPr>
          <a:xfrm>
            <a:off x="3887788" y="741363"/>
            <a:ext cx="4629150" cy="36544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5" name="Google Shape;85;p29"/>
          <p:cNvSpPr txBox="1"/>
          <p:nvPr>
            <p:ph idx="2" type="body"/>
          </p:nvPr>
        </p:nvSpPr>
        <p:spPr>
          <a:xfrm>
            <a:off x="630238" y="1543050"/>
            <a:ext cx="2949575" cy="28590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29"/>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9"/>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2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10"/>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marR="0" rtl="0" algn="l">
              <a:lnSpc>
                <a:spcPct val="90000"/>
              </a:lnSpc>
              <a:spcBef>
                <a:spcPts val="0"/>
              </a:spcBef>
              <a:spcAft>
                <a:spcPts val="0"/>
              </a:spcAft>
              <a:buClr>
                <a:srgbClr val="2F9C67"/>
              </a:buClr>
              <a:buSzPts val="1800"/>
              <a:buFont typeface="Montserrat"/>
              <a:buNone/>
              <a:defRPr b="1" i="0" sz="1800" u="none" cap="none" strike="noStrike">
                <a:solidFill>
                  <a:srgbClr val="2F9C67"/>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 name="Google Shape;110;p1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750"/>
              </a:spcBef>
              <a:spcAft>
                <a:spcPts val="0"/>
              </a:spcAft>
              <a:buClr>
                <a:srgbClr val="204669"/>
              </a:buClr>
              <a:buSzPts val="2000"/>
              <a:buFont typeface="Arial"/>
              <a:buChar char="•"/>
              <a:defRPr b="0" i="0" sz="20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375"/>
              </a:spcBef>
              <a:spcAft>
                <a:spcPts val="0"/>
              </a:spcAft>
              <a:buClr>
                <a:srgbClr val="204669"/>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375"/>
              </a:spcBef>
              <a:spcAft>
                <a:spcPts val="0"/>
              </a:spcAft>
              <a:buClr>
                <a:srgbClr val="204669"/>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4325" lvl="3" marL="1828800" marR="0" rtl="0" algn="l">
              <a:lnSpc>
                <a:spcPct val="90000"/>
              </a:lnSpc>
              <a:spcBef>
                <a:spcPts val="375"/>
              </a:spcBef>
              <a:spcAft>
                <a:spcPts val="0"/>
              </a:spcAft>
              <a:buClr>
                <a:srgbClr val="204669"/>
              </a:buClr>
              <a:buSzPts val="1350"/>
              <a:buFont typeface="Arial"/>
              <a:buChar char="•"/>
              <a:defRPr b="0" i="0" sz="1350" u="none" cap="none" strike="noStrike">
                <a:solidFill>
                  <a:schemeClr val="dk1"/>
                </a:solidFill>
                <a:latin typeface="Open Sans Light"/>
                <a:ea typeface="Open Sans Light"/>
                <a:cs typeface="Open Sans Light"/>
                <a:sym typeface="Open Sans Light"/>
              </a:defRPr>
            </a:lvl4pPr>
            <a:lvl5pPr indent="-314325" lvl="4" marL="2286000" marR="0" rtl="0" algn="l">
              <a:lnSpc>
                <a:spcPct val="90000"/>
              </a:lnSpc>
              <a:spcBef>
                <a:spcPts val="375"/>
              </a:spcBef>
              <a:spcAft>
                <a:spcPts val="0"/>
              </a:spcAft>
              <a:buClr>
                <a:srgbClr val="204669"/>
              </a:buClr>
              <a:buSzPts val="1350"/>
              <a:buFont typeface="Arial"/>
              <a:buChar char="•"/>
              <a:defRPr b="0" i="0" sz="1350" u="none" cap="none" strike="noStrike">
                <a:solidFill>
                  <a:schemeClr val="dk1"/>
                </a:solidFill>
                <a:latin typeface="Open Sans Light"/>
                <a:ea typeface="Open Sans Light"/>
                <a:cs typeface="Open Sans Light"/>
                <a:sym typeface="Open Sans Light"/>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1" name="Google Shape;111;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2" name="Google Shape;112;p1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3" name="Google Shape;113;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www.rcce-collective.net/resource/cholera-questions-bank/" TargetMode="External"/><Relationship Id="rId4" Type="http://schemas.openxmlformats.org/officeDocument/2006/relationships/image" Target="../media/image21.jpg"/><Relationship Id="rId5"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1" Type="http://schemas.openxmlformats.org/officeDocument/2006/relationships/hyperlink" Target="mailto:sophie.everest@ukhsa.gov.uk" TargetMode="External"/><Relationship Id="rId10" Type="http://schemas.openxmlformats.org/officeDocument/2006/relationships/hyperlink" Target="mailto:tullocho@who.int" TargetMode="External"/><Relationship Id="rId12" Type="http://schemas.openxmlformats.org/officeDocument/2006/relationships/hyperlink" Target="mailto:prl5@cdc.gov" TargetMode="External"/><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https://www.rcce-collective.net/" TargetMode="External"/><Relationship Id="rId4" Type="http://schemas.openxmlformats.org/officeDocument/2006/relationships/hyperlink" Target="https://www.rcce-collective.net/resource/cholera-questions-bank/" TargetMode="External"/><Relationship Id="rId9" Type="http://schemas.openxmlformats.org/officeDocument/2006/relationships/hyperlink" Target="mailto:johnson.ginger@gmail.com" TargetMode="External"/><Relationship Id="rId5" Type="http://schemas.openxmlformats.org/officeDocument/2006/relationships/hyperlink" Target="https://www.rcce-collective.net/wp-content/uploads/2022/11/RCCE_Coordination_Guide_October-2022-3.pdf" TargetMode="External"/><Relationship Id="rId6" Type="http://schemas.openxmlformats.org/officeDocument/2006/relationships/hyperlink" Target="https://communityengagementhub.org/ifrc-feedback-kit-tools/" TargetMode="External"/><Relationship Id="rId7" Type="http://schemas.openxmlformats.org/officeDocument/2006/relationships/hyperlink" Target="mailto:rachel.james@ifrc.org" TargetMode="External"/><Relationship Id="rId8" Type="http://schemas.openxmlformats.org/officeDocument/2006/relationships/hyperlink" Target="mailto:nadine.beckmann@lshtm.ac.u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251" name="Shape 251"/>
        <p:cNvGrpSpPr/>
        <p:nvPr/>
      </p:nvGrpSpPr>
      <p:grpSpPr>
        <a:xfrm>
          <a:off x="0" y="0"/>
          <a:ext cx="0" cy="0"/>
          <a:chOff x="0" y="0"/>
          <a:chExt cx="0" cy="0"/>
        </a:xfrm>
      </p:grpSpPr>
      <p:sp>
        <p:nvSpPr>
          <p:cNvPr id="252" name="Google Shape;252;g2bf4b883a3a_0_45"/>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Setting Ground Rules</a:t>
            </a:r>
            <a:endParaRPr sz="2400"/>
          </a:p>
        </p:txBody>
      </p:sp>
      <p:sp>
        <p:nvSpPr>
          <p:cNvPr id="253" name="Google Shape;253;g2bf4b883a3a_0_4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p>
            <a:pPr indent="0" lvl="0" marL="0" marR="0" rtl="0" algn="l">
              <a:lnSpc>
                <a:spcPct val="128332"/>
              </a:lnSpc>
              <a:spcBef>
                <a:spcPts val="750"/>
              </a:spcBef>
              <a:spcAft>
                <a:spcPts val="0"/>
              </a:spcAft>
              <a:buSzPts val="1200"/>
              <a:buNone/>
            </a:pPr>
            <a:r>
              <a:rPr lang="en-GB" sz="1800">
                <a:latin typeface="Open Sans Medium"/>
                <a:ea typeface="Open Sans Medium"/>
                <a:cs typeface="Open Sans Medium"/>
                <a:sym typeface="Open Sans Medium"/>
              </a:rPr>
              <a:t>In your groups, discuss the following: </a:t>
            </a:r>
            <a:endParaRPr sz="1800">
              <a:latin typeface="Open Sans Medium"/>
              <a:ea typeface="Open Sans Medium"/>
              <a:cs typeface="Open Sans Medium"/>
              <a:sym typeface="Open Sans Medium"/>
            </a:endParaRPr>
          </a:p>
          <a:p>
            <a:pPr indent="-342900" lvl="0" marL="457200" marR="0" rtl="0" algn="l">
              <a:lnSpc>
                <a:spcPct val="128332"/>
              </a:lnSpc>
              <a:spcBef>
                <a:spcPts val="750"/>
              </a:spcBef>
              <a:spcAft>
                <a:spcPts val="0"/>
              </a:spcAft>
              <a:buSzPts val="1800"/>
              <a:buFont typeface="Open Sans Medium"/>
              <a:buChar char="•"/>
            </a:pPr>
            <a:r>
              <a:rPr lang="en-GB" sz="1800">
                <a:latin typeface="Open Sans Medium"/>
                <a:ea typeface="Open Sans Medium"/>
                <a:cs typeface="Open Sans Medium"/>
                <a:sym typeface="Open Sans Medium"/>
              </a:rPr>
              <a:t>What values are you bringing to the workshop? </a:t>
            </a:r>
            <a:endParaRPr sz="1800">
              <a:latin typeface="Open Sans Medium"/>
              <a:ea typeface="Open Sans Medium"/>
              <a:cs typeface="Open Sans Medium"/>
              <a:sym typeface="Open Sans Medium"/>
            </a:endParaRPr>
          </a:p>
          <a:p>
            <a:pPr indent="-342900" lvl="0" marL="457200" rtl="0" algn="l">
              <a:lnSpc>
                <a:spcPct val="128332"/>
              </a:lnSpc>
              <a:spcBef>
                <a:spcPts val="0"/>
              </a:spcBef>
              <a:spcAft>
                <a:spcPts val="0"/>
              </a:spcAft>
              <a:buSzPts val="1800"/>
              <a:buFont typeface="Open Sans Medium"/>
              <a:buChar char="•"/>
            </a:pPr>
            <a:r>
              <a:rPr lang="en-GB" sz="1800">
                <a:latin typeface="Open Sans Medium"/>
                <a:ea typeface="Open Sans Medium"/>
                <a:cs typeface="Open Sans Medium"/>
                <a:sym typeface="Open Sans Medium"/>
              </a:rPr>
              <a:t>How do we demonstrate or uphold these values? </a:t>
            </a:r>
            <a:endParaRPr sz="1800">
              <a:latin typeface="Open Sans Medium"/>
              <a:ea typeface="Open Sans Medium"/>
              <a:cs typeface="Open Sans Medium"/>
              <a:sym typeface="Open Sans Medium"/>
            </a:endParaRPr>
          </a:p>
          <a:p>
            <a:pPr indent="-342900" lvl="0" marL="457200" marR="0" rtl="0" algn="l">
              <a:lnSpc>
                <a:spcPct val="128332"/>
              </a:lnSpc>
              <a:spcBef>
                <a:spcPts val="0"/>
              </a:spcBef>
              <a:spcAft>
                <a:spcPts val="0"/>
              </a:spcAft>
              <a:buSzPts val="1800"/>
              <a:buFont typeface="Open Sans Medium"/>
              <a:buChar char="•"/>
            </a:pPr>
            <a:r>
              <a:rPr lang="en-GB" sz="1800">
                <a:latin typeface="Open Sans Medium"/>
                <a:ea typeface="Open Sans Medium"/>
                <a:cs typeface="Open Sans Medium"/>
                <a:sym typeface="Open Sans Medium"/>
              </a:rPr>
              <a:t>What should the group ground rules be for this workshop?  </a:t>
            </a:r>
            <a:endParaRPr sz="1800">
              <a:latin typeface="Open Sans Medium"/>
              <a:ea typeface="Open Sans Medium"/>
              <a:cs typeface="Open Sans Medium"/>
              <a:sym typeface="Open Sans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258" name="Shape 258"/>
        <p:cNvGrpSpPr/>
        <p:nvPr/>
      </p:nvGrpSpPr>
      <p:grpSpPr>
        <a:xfrm>
          <a:off x="0" y="0"/>
          <a:ext cx="0" cy="0"/>
          <a:chOff x="0" y="0"/>
          <a:chExt cx="0" cy="0"/>
        </a:xfrm>
      </p:grpSpPr>
      <p:sp>
        <p:nvSpPr>
          <p:cNvPr id="259" name="Google Shape;259;g2bf6449b0b9_0_17"/>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General Info</a:t>
            </a:r>
            <a:endParaRPr sz="2400"/>
          </a:p>
        </p:txBody>
      </p:sp>
      <p:sp>
        <p:nvSpPr>
          <p:cNvPr id="260" name="Google Shape;260;g2bf6449b0b9_0_17"/>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p>
            <a:pPr indent="-374650" lvl="0" marL="457200" rtl="0" algn="l">
              <a:lnSpc>
                <a:spcPct val="100000"/>
              </a:lnSpc>
              <a:spcBef>
                <a:spcPts val="0"/>
              </a:spcBef>
              <a:spcAft>
                <a:spcPts val="0"/>
              </a:spcAft>
              <a:buSzPts val="2300"/>
              <a:buFont typeface="Open Sans"/>
              <a:buChar char="•"/>
            </a:pPr>
            <a:r>
              <a:rPr lang="en-GB" sz="2300">
                <a:latin typeface="Open Sans"/>
                <a:ea typeface="Open Sans"/>
                <a:cs typeface="Open Sans"/>
                <a:sym typeface="Open Sans"/>
              </a:rPr>
              <a:t>Information about the venue</a:t>
            </a:r>
            <a:endParaRPr sz="2300">
              <a:latin typeface="Arial"/>
              <a:ea typeface="Arial"/>
              <a:cs typeface="Arial"/>
              <a:sym typeface="Arial"/>
            </a:endParaRPr>
          </a:p>
          <a:p>
            <a:pPr indent="-374650" lvl="0" marL="457200" rtl="0" algn="l">
              <a:lnSpc>
                <a:spcPct val="100000"/>
              </a:lnSpc>
              <a:spcBef>
                <a:spcPts val="0"/>
              </a:spcBef>
              <a:spcAft>
                <a:spcPts val="0"/>
              </a:spcAft>
              <a:buSzPts val="2300"/>
              <a:buFont typeface="Open Sans"/>
              <a:buChar char="•"/>
            </a:pPr>
            <a:r>
              <a:rPr lang="en-GB" sz="2300">
                <a:latin typeface="Open Sans"/>
                <a:ea typeface="Open Sans"/>
                <a:cs typeface="Open Sans"/>
                <a:sym typeface="Open Sans"/>
              </a:rPr>
              <a:t>Restrooms</a:t>
            </a:r>
            <a:endParaRPr sz="2300">
              <a:latin typeface="Arial"/>
              <a:ea typeface="Arial"/>
              <a:cs typeface="Arial"/>
              <a:sym typeface="Arial"/>
            </a:endParaRPr>
          </a:p>
          <a:p>
            <a:pPr indent="-374650" lvl="0" marL="457200" rtl="0" algn="l">
              <a:lnSpc>
                <a:spcPct val="100000"/>
              </a:lnSpc>
              <a:spcBef>
                <a:spcPts val="0"/>
              </a:spcBef>
              <a:spcAft>
                <a:spcPts val="0"/>
              </a:spcAft>
              <a:buSzPts val="2300"/>
              <a:buFont typeface="Open Sans"/>
              <a:buChar char="•"/>
            </a:pPr>
            <a:r>
              <a:rPr lang="en-GB" sz="2300">
                <a:latin typeface="Open Sans"/>
                <a:ea typeface="Open Sans"/>
                <a:cs typeface="Open Sans"/>
                <a:sym typeface="Open Sans"/>
              </a:rPr>
              <a:t>Emergency rallying point</a:t>
            </a:r>
            <a:endParaRPr sz="2300">
              <a:latin typeface="Open Sans"/>
              <a:ea typeface="Open Sans"/>
              <a:cs typeface="Open Sans"/>
              <a:sym typeface="Open Sans"/>
            </a:endParaRPr>
          </a:p>
          <a:p>
            <a:pPr indent="-374650" lvl="0" marL="457200" rtl="0" algn="l">
              <a:lnSpc>
                <a:spcPct val="100000"/>
              </a:lnSpc>
              <a:spcBef>
                <a:spcPts val="0"/>
              </a:spcBef>
              <a:spcAft>
                <a:spcPts val="0"/>
              </a:spcAft>
              <a:buSzPts val="2300"/>
              <a:buFont typeface="Open Sans"/>
              <a:buChar char="•"/>
            </a:pPr>
            <a:r>
              <a:rPr lang="en-GB" sz="2300">
                <a:latin typeface="Open Sans"/>
                <a:ea typeface="Open Sans"/>
                <a:cs typeface="Open Sans"/>
                <a:sym typeface="Open Sans"/>
              </a:rPr>
              <a:t>Breakfast, lunch, snacks, dinner</a:t>
            </a:r>
            <a:endParaRPr sz="2300">
              <a:latin typeface="Arial"/>
              <a:ea typeface="Arial"/>
              <a:cs typeface="Arial"/>
              <a:sym typeface="Arial"/>
            </a:endParaRPr>
          </a:p>
          <a:p>
            <a:pPr indent="-374650" lvl="0" marL="457200" rtl="0" algn="l">
              <a:lnSpc>
                <a:spcPct val="100000"/>
              </a:lnSpc>
              <a:spcBef>
                <a:spcPts val="0"/>
              </a:spcBef>
              <a:spcAft>
                <a:spcPts val="0"/>
              </a:spcAft>
              <a:buSzPts val="2300"/>
              <a:buFont typeface="Open Sans"/>
              <a:buChar char="•"/>
            </a:pPr>
            <a:r>
              <a:rPr lang="en-GB" sz="2300">
                <a:latin typeface="Open Sans"/>
                <a:ea typeface="Open Sans"/>
                <a:cs typeface="Open Sans"/>
                <a:sym typeface="Open Sans"/>
              </a:rPr>
              <a:t>WiFi – </a:t>
            </a:r>
            <a:r>
              <a:rPr lang="en-GB" sz="2300">
                <a:highlight>
                  <a:srgbClr val="FFFF00"/>
                </a:highlight>
                <a:latin typeface="Open Sans"/>
                <a:ea typeface="Open Sans"/>
                <a:cs typeface="Open Sans"/>
                <a:sym typeface="Open Sans"/>
              </a:rPr>
              <a:t>open access / code</a:t>
            </a:r>
            <a:endParaRPr sz="2300">
              <a:latin typeface="Arial"/>
              <a:ea typeface="Arial"/>
              <a:cs typeface="Arial"/>
              <a:sym typeface="Arial"/>
            </a:endParaRPr>
          </a:p>
          <a:p>
            <a:pPr indent="-374650" lvl="0" marL="457200" rtl="0" algn="l">
              <a:lnSpc>
                <a:spcPct val="100000"/>
              </a:lnSpc>
              <a:spcBef>
                <a:spcPts val="0"/>
              </a:spcBef>
              <a:spcAft>
                <a:spcPts val="0"/>
              </a:spcAft>
              <a:buSzPts val="2300"/>
              <a:buFont typeface="Open Sans"/>
              <a:buChar char="•"/>
            </a:pPr>
            <a:r>
              <a:rPr lang="en-GB" sz="2300">
                <a:latin typeface="Open Sans"/>
                <a:ea typeface="Open Sans"/>
                <a:cs typeface="Open Sans"/>
                <a:sym typeface="Open Sans"/>
              </a:rPr>
              <a:t>Changing money</a:t>
            </a:r>
            <a:endParaRPr sz="2300">
              <a:latin typeface="Arial"/>
              <a:ea typeface="Arial"/>
              <a:cs typeface="Arial"/>
              <a:sym typeface="Arial"/>
            </a:endParaRPr>
          </a:p>
          <a:p>
            <a:pPr indent="-374650" lvl="0" marL="457200" rtl="0" algn="l">
              <a:lnSpc>
                <a:spcPct val="100000"/>
              </a:lnSpc>
              <a:spcBef>
                <a:spcPts val="0"/>
              </a:spcBef>
              <a:spcAft>
                <a:spcPts val="0"/>
              </a:spcAft>
              <a:buSzPts val="2300"/>
              <a:buFont typeface="Open Sans"/>
              <a:buChar char="•"/>
            </a:pPr>
            <a:r>
              <a:rPr lang="en-GB" sz="2300">
                <a:latin typeface="Open Sans"/>
                <a:ea typeface="Open Sans"/>
                <a:cs typeface="Open Sans"/>
                <a:sym typeface="Open Sans"/>
              </a:rPr>
              <a:t>Taking photos – consent</a:t>
            </a:r>
            <a:endParaRPr sz="2300">
              <a:latin typeface="Arial"/>
              <a:ea typeface="Arial"/>
              <a:cs typeface="Arial"/>
              <a:sym typeface="Arial"/>
            </a:endParaRPr>
          </a:p>
          <a:p>
            <a:pPr indent="-374650" lvl="0" marL="457200" rtl="0" algn="l">
              <a:lnSpc>
                <a:spcPct val="100000"/>
              </a:lnSpc>
              <a:spcBef>
                <a:spcPts val="0"/>
              </a:spcBef>
              <a:spcAft>
                <a:spcPts val="0"/>
              </a:spcAft>
              <a:buSzPts val="2300"/>
              <a:buFont typeface="Open Sans"/>
              <a:buChar char="•"/>
            </a:pPr>
            <a:r>
              <a:rPr lang="en-GB" sz="2300">
                <a:latin typeface="Open Sans"/>
                <a:ea typeface="Open Sans"/>
                <a:cs typeface="Open Sans"/>
                <a:sym typeface="Open Sans"/>
              </a:rPr>
              <a:t>The outside world</a:t>
            </a:r>
            <a:endParaRPr sz="2300"/>
          </a:p>
          <a:p>
            <a:pPr indent="0" lvl="0" marL="0" marR="0" rtl="0" algn="l">
              <a:lnSpc>
                <a:spcPct val="100000"/>
              </a:lnSpc>
              <a:spcBef>
                <a:spcPts val="750"/>
              </a:spcBef>
              <a:spcAft>
                <a:spcPts val="0"/>
              </a:spcAft>
              <a:buSzPts val="1200"/>
              <a:buNone/>
            </a:pPr>
            <a:r>
              <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269" name="Shape 269"/>
        <p:cNvGrpSpPr/>
        <p:nvPr/>
      </p:nvGrpSpPr>
      <p:grpSpPr>
        <a:xfrm>
          <a:off x="0" y="0"/>
          <a:ext cx="0" cy="0"/>
          <a:chOff x="0" y="0"/>
          <a:chExt cx="0" cy="0"/>
        </a:xfrm>
      </p:grpSpPr>
      <p:sp>
        <p:nvSpPr>
          <p:cNvPr id="270" name="Google Shape;270;g2bf6449b0b9_0_29"/>
          <p:cNvSpPr txBox="1"/>
          <p:nvPr>
            <p:ph type="title"/>
          </p:nvPr>
        </p:nvSpPr>
        <p:spPr>
          <a:xfrm>
            <a:off x="628650" y="537795"/>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What is Risk Communication and Community Engagement?</a:t>
            </a:r>
            <a:endParaRPr/>
          </a:p>
        </p:txBody>
      </p:sp>
      <p:sp>
        <p:nvSpPr>
          <p:cNvPr id="271" name="Google Shape;271;g2bf6449b0b9_0_29"/>
          <p:cNvSpPr txBox="1"/>
          <p:nvPr/>
        </p:nvSpPr>
        <p:spPr>
          <a:xfrm>
            <a:off x="556462" y="968586"/>
            <a:ext cx="231908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rgbClr val="D90368"/>
                </a:solidFill>
                <a:latin typeface="Montserrat"/>
                <a:ea typeface="Montserrat"/>
                <a:cs typeface="Montserrat"/>
                <a:sym typeface="Montserrat"/>
              </a:rPr>
              <a:t>Discuss…</a:t>
            </a:r>
            <a:endParaRPr b="1" i="0" sz="1400" u="none" cap="none" strike="noStrike">
              <a:solidFill>
                <a:srgbClr val="D90368"/>
              </a:solidFill>
              <a:latin typeface="Montserrat"/>
              <a:ea typeface="Montserrat"/>
              <a:cs typeface="Montserrat"/>
              <a:sym typeface="Montserrat"/>
            </a:endParaRPr>
          </a:p>
        </p:txBody>
      </p:sp>
      <p:pic>
        <p:nvPicPr>
          <p:cNvPr descr="A diagram of a company&#10;&#10;Description automatically generated with medium confidence" id="272" name="Google Shape;272;g2bf6449b0b9_0_29"/>
          <p:cNvPicPr preferRelativeResize="0"/>
          <p:nvPr/>
        </p:nvPicPr>
        <p:blipFill rotWithShape="1">
          <a:blip r:embed="rId3">
            <a:alphaModFix/>
          </a:blip>
          <a:srcRect b="0" l="0" r="0" t="0"/>
          <a:stretch/>
        </p:blipFill>
        <p:spPr>
          <a:xfrm>
            <a:off x="1204912" y="1122474"/>
            <a:ext cx="6734175" cy="3362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277" name="Shape 277"/>
        <p:cNvGrpSpPr/>
        <p:nvPr/>
      </p:nvGrpSpPr>
      <p:grpSpPr>
        <a:xfrm>
          <a:off x="0" y="0"/>
          <a:ext cx="0" cy="0"/>
          <a:chOff x="0" y="0"/>
          <a:chExt cx="0" cy="0"/>
        </a:xfrm>
      </p:grpSpPr>
      <p:sp>
        <p:nvSpPr>
          <p:cNvPr id="278" name="Google Shape;278;g2bf6449b0b9_0_23"/>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Different name, same aims</a:t>
            </a:r>
            <a:endParaRPr sz="2400"/>
          </a:p>
        </p:txBody>
      </p:sp>
      <p:sp>
        <p:nvSpPr>
          <p:cNvPr id="279" name="Google Shape;279;g2bf6449b0b9_0_23"/>
          <p:cNvSpPr txBox="1"/>
          <p:nvPr/>
        </p:nvSpPr>
        <p:spPr>
          <a:xfrm>
            <a:off x="252833" y="1137064"/>
            <a:ext cx="5242761" cy="3278436"/>
          </a:xfrm>
          <a:prstGeom prst="rect">
            <a:avLst/>
          </a:prstGeom>
          <a:noFill/>
          <a:ln>
            <a:noFill/>
          </a:ln>
        </p:spPr>
        <p:txBody>
          <a:bodyPr anchorCtr="0" anchor="t" bIns="45700" lIns="91425" spcFirstLastPara="1" rIns="91425" wrap="square" tIns="45700">
            <a:noAutofit/>
          </a:bodyPr>
          <a:lstStyle/>
          <a:p>
            <a:pPr indent="-330200" lvl="0" marL="457200" marR="0" rtl="0" algn="l">
              <a:lnSpc>
                <a:spcPct val="118333"/>
              </a:lnSpc>
              <a:spcBef>
                <a:spcPts val="750"/>
              </a:spcBef>
              <a:spcAft>
                <a:spcPts val="0"/>
              </a:spcAft>
              <a:buClr>
                <a:srgbClr val="204669"/>
              </a:buClr>
              <a:buSzPts val="1600"/>
              <a:buFont typeface="Open Sans Medium"/>
              <a:buChar char="•"/>
            </a:pPr>
            <a:r>
              <a:rPr i="0" lang="en-GB" sz="2015" u="none" cap="none" strike="noStrike">
                <a:solidFill>
                  <a:srgbClr val="FF0000"/>
                </a:solidFill>
                <a:latin typeface="Open Sans Medium"/>
                <a:ea typeface="Open Sans Medium"/>
                <a:cs typeface="Open Sans Medium"/>
                <a:sym typeface="Open Sans Medium"/>
              </a:rPr>
              <a:t>Accountability to Affected People (AAP)</a:t>
            </a:r>
            <a:endParaRPr sz="1590">
              <a:latin typeface="Open Sans Medium"/>
              <a:ea typeface="Open Sans Medium"/>
              <a:cs typeface="Open Sans Medium"/>
              <a:sym typeface="Open Sans Medium"/>
            </a:endParaRPr>
          </a:p>
          <a:p>
            <a:pPr indent="-330200" lvl="0" marL="457200" marR="0" rtl="0" algn="l">
              <a:lnSpc>
                <a:spcPct val="118333"/>
              </a:lnSpc>
              <a:spcBef>
                <a:spcPts val="750"/>
              </a:spcBef>
              <a:spcAft>
                <a:spcPts val="0"/>
              </a:spcAft>
              <a:buClr>
                <a:srgbClr val="204669"/>
              </a:buClr>
              <a:buSzPts val="1600"/>
              <a:buFont typeface="Open Sans Medium"/>
              <a:buChar char="•"/>
            </a:pPr>
            <a:r>
              <a:rPr i="0" lang="en-GB" sz="2015" u="none" cap="none" strike="noStrike">
                <a:solidFill>
                  <a:srgbClr val="FF0000"/>
                </a:solidFill>
                <a:latin typeface="Open Sans Medium"/>
                <a:ea typeface="Open Sans Medium"/>
                <a:cs typeface="Open Sans Medium"/>
                <a:sym typeface="Open Sans Medium"/>
              </a:rPr>
              <a:t>Community Engagement and Accountability (CEA)</a:t>
            </a:r>
            <a:endParaRPr sz="1590">
              <a:latin typeface="Open Sans Medium"/>
              <a:ea typeface="Open Sans Medium"/>
              <a:cs typeface="Open Sans Medium"/>
              <a:sym typeface="Open Sans Medium"/>
            </a:endParaRPr>
          </a:p>
          <a:p>
            <a:pPr indent="-330200" lvl="0" marL="457200" marR="0" rtl="0" algn="l">
              <a:lnSpc>
                <a:spcPct val="118333"/>
              </a:lnSpc>
              <a:spcBef>
                <a:spcPts val="750"/>
              </a:spcBef>
              <a:spcAft>
                <a:spcPts val="0"/>
              </a:spcAft>
              <a:buClr>
                <a:srgbClr val="204669"/>
              </a:buClr>
              <a:buSzPts val="1600"/>
              <a:buFont typeface="Open Sans Medium"/>
              <a:buChar char="•"/>
            </a:pPr>
            <a:r>
              <a:rPr i="0" lang="en-GB" sz="2015" u="none" cap="none" strike="noStrike">
                <a:solidFill>
                  <a:srgbClr val="FF0000"/>
                </a:solidFill>
                <a:latin typeface="Open Sans Medium"/>
                <a:ea typeface="Open Sans Medium"/>
                <a:cs typeface="Open Sans Medium"/>
                <a:sym typeface="Open Sans Medium"/>
              </a:rPr>
              <a:t>Communication with Communities (CwC)</a:t>
            </a:r>
            <a:endParaRPr i="0" sz="2015" u="none" cap="none" strike="noStrike">
              <a:solidFill>
                <a:schemeClr val="dk1"/>
              </a:solidFill>
              <a:latin typeface="Open Sans Medium"/>
              <a:ea typeface="Open Sans Medium"/>
              <a:cs typeface="Open Sans Medium"/>
              <a:sym typeface="Open Sans Medium"/>
            </a:endParaRPr>
          </a:p>
          <a:p>
            <a:pPr indent="-330200" lvl="0" marL="457200" marR="0" rtl="0" algn="l">
              <a:lnSpc>
                <a:spcPct val="118333"/>
              </a:lnSpc>
              <a:spcBef>
                <a:spcPts val="750"/>
              </a:spcBef>
              <a:spcAft>
                <a:spcPts val="0"/>
              </a:spcAft>
              <a:buClr>
                <a:srgbClr val="204669"/>
              </a:buClr>
              <a:buSzPts val="1600"/>
              <a:buFont typeface="Open Sans Medium"/>
              <a:buChar char="•"/>
            </a:pPr>
            <a:r>
              <a:rPr i="0" lang="en-GB" sz="2015" u="none" cap="none" strike="noStrike">
                <a:solidFill>
                  <a:srgbClr val="2F5496"/>
                </a:solidFill>
                <a:latin typeface="Open Sans Medium"/>
                <a:ea typeface="Open Sans Medium"/>
                <a:cs typeface="Open Sans Medium"/>
                <a:sym typeface="Open Sans Medium"/>
              </a:rPr>
              <a:t>Risk Communication and Community Engagement</a:t>
            </a:r>
            <a:endParaRPr sz="1590">
              <a:latin typeface="Open Sans Medium"/>
              <a:ea typeface="Open Sans Medium"/>
              <a:cs typeface="Open Sans Medium"/>
              <a:sym typeface="Open Sans Medium"/>
            </a:endParaRPr>
          </a:p>
          <a:p>
            <a:pPr indent="-330200" lvl="0" marL="457200" marR="0" rtl="0" algn="l">
              <a:lnSpc>
                <a:spcPct val="118333"/>
              </a:lnSpc>
              <a:spcBef>
                <a:spcPts val="750"/>
              </a:spcBef>
              <a:spcAft>
                <a:spcPts val="0"/>
              </a:spcAft>
              <a:buClr>
                <a:srgbClr val="204669"/>
              </a:buClr>
              <a:buSzPts val="1600"/>
              <a:buFont typeface="Open Sans Medium"/>
              <a:buChar char="•"/>
            </a:pPr>
            <a:r>
              <a:rPr i="0" lang="en-GB" sz="2015" u="none" cap="none" strike="noStrike">
                <a:solidFill>
                  <a:srgbClr val="2F5496"/>
                </a:solidFill>
                <a:latin typeface="Open Sans Medium"/>
                <a:ea typeface="Open Sans Medium"/>
                <a:cs typeface="Open Sans Medium"/>
                <a:sym typeface="Open Sans Medium"/>
              </a:rPr>
              <a:t>Social and Behaviour Change Communication</a:t>
            </a:r>
            <a:endParaRPr sz="1590">
              <a:latin typeface="Open Sans Medium"/>
              <a:ea typeface="Open Sans Medium"/>
              <a:cs typeface="Open Sans Medium"/>
              <a:sym typeface="Open Sans Medium"/>
            </a:endParaRPr>
          </a:p>
          <a:p>
            <a:pPr indent="-228600" lvl="0" marL="457200" marR="0" rtl="0" algn="l">
              <a:lnSpc>
                <a:spcPct val="118333"/>
              </a:lnSpc>
              <a:spcBef>
                <a:spcPts val="750"/>
              </a:spcBef>
              <a:spcAft>
                <a:spcPts val="0"/>
              </a:spcAft>
              <a:buClr>
                <a:srgbClr val="204669"/>
              </a:buClr>
              <a:buSzPts val="1200"/>
              <a:buFont typeface="Arial"/>
              <a:buNone/>
            </a:pPr>
            <a:r>
              <a:t/>
            </a:r>
            <a:endParaRPr i="0" sz="1420" u="none" cap="none" strike="noStrike">
              <a:solidFill>
                <a:schemeClr val="dk1"/>
              </a:solidFill>
              <a:latin typeface="Open Sans Medium"/>
              <a:ea typeface="Open Sans Medium"/>
              <a:cs typeface="Open Sans Medium"/>
              <a:sym typeface="Open Sans Medium"/>
            </a:endParaRPr>
          </a:p>
          <a:p>
            <a:pPr indent="-228600" lvl="0" marL="457200" marR="0" rtl="0" algn="l">
              <a:lnSpc>
                <a:spcPct val="118333"/>
              </a:lnSpc>
              <a:spcBef>
                <a:spcPts val="750"/>
              </a:spcBef>
              <a:spcAft>
                <a:spcPts val="0"/>
              </a:spcAft>
              <a:buClr>
                <a:srgbClr val="204669"/>
              </a:buClr>
              <a:buSzPts val="1200"/>
              <a:buFont typeface="Arial"/>
              <a:buNone/>
            </a:pPr>
            <a:r>
              <a:t/>
            </a:r>
            <a:endParaRPr i="0" sz="1420" u="none" cap="none" strike="noStrike">
              <a:solidFill>
                <a:schemeClr val="dk1"/>
              </a:solidFill>
              <a:latin typeface="Open Sans Medium"/>
              <a:ea typeface="Open Sans Medium"/>
              <a:cs typeface="Open Sans Medium"/>
              <a:sym typeface="Open Sans Medium"/>
            </a:endParaRPr>
          </a:p>
        </p:txBody>
      </p:sp>
      <p:sp>
        <p:nvSpPr>
          <p:cNvPr id="280" name="Google Shape;280;g2bf6449b0b9_0_23"/>
          <p:cNvSpPr/>
          <p:nvPr/>
        </p:nvSpPr>
        <p:spPr>
          <a:xfrm>
            <a:off x="4958942" y="1252010"/>
            <a:ext cx="287822" cy="3392887"/>
          </a:xfrm>
          <a:prstGeom prst="rightBrace">
            <a:avLst>
              <a:gd fmla="val 116288" name="adj1"/>
              <a:gd fmla="val 34374" name="adj2"/>
            </a:avLst>
          </a:prstGeom>
          <a:noFill/>
          <a:ln cap="flat" cmpd="sng" w="19050">
            <a:solidFill>
              <a:schemeClr val="accent2"/>
            </a:solidFill>
            <a:prstDash val="solid"/>
            <a:miter lim="800000"/>
            <a:headEnd len="sm" w="sm" type="none"/>
            <a:tailEnd len="sm" w="sm" type="none"/>
          </a:ln>
        </p:spPr>
        <p:txBody>
          <a:bodyPr anchorCtr="0" anchor="ctr" bIns="30450" lIns="60925" spcFirstLastPara="1" rIns="60925" wrap="square" tIns="30450">
            <a:noAutofit/>
          </a:bodyPr>
          <a:lstStyle/>
          <a:p>
            <a:pPr indent="0" lvl="0" marL="0" marR="0" rtl="0" algn="ctr">
              <a:lnSpc>
                <a:spcPct val="100000"/>
              </a:lnSpc>
              <a:spcBef>
                <a:spcPts val="0"/>
              </a:spcBef>
              <a:spcAft>
                <a:spcPts val="0"/>
              </a:spcAft>
              <a:buNone/>
            </a:pPr>
            <a:r>
              <a:t/>
            </a:r>
            <a:endParaRPr b="0" i="0" sz="1733" u="none" cap="none" strike="noStrike">
              <a:solidFill>
                <a:schemeClr val="dk1"/>
              </a:solidFill>
              <a:latin typeface="Open Sans"/>
              <a:ea typeface="Open Sans"/>
              <a:cs typeface="Open Sans"/>
              <a:sym typeface="Open Sans"/>
            </a:endParaRPr>
          </a:p>
        </p:txBody>
      </p:sp>
      <p:sp>
        <p:nvSpPr>
          <p:cNvPr id="281" name="Google Shape;281;g2bf6449b0b9_0_23"/>
          <p:cNvSpPr/>
          <p:nvPr/>
        </p:nvSpPr>
        <p:spPr>
          <a:xfrm>
            <a:off x="5345677" y="2949618"/>
            <a:ext cx="287822" cy="1779999"/>
          </a:xfrm>
          <a:prstGeom prst="rightBrace">
            <a:avLst>
              <a:gd fmla="val 0" name="adj1"/>
              <a:gd fmla="val 50000" name="adj2"/>
            </a:avLst>
          </a:prstGeom>
          <a:noFill/>
          <a:ln cap="flat" cmpd="sng" w="19050">
            <a:solidFill>
              <a:schemeClr val="accent2"/>
            </a:solidFill>
            <a:prstDash val="solid"/>
            <a:miter lim="800000"/>
            <a:headEnd len="sm" w="sm" type="none"/>
            <a:tailEnd len="sm" w="sm" type="none"/>
          </a:ln>
        </p:spPr>
        <p:txBody>
          <a:bodyPr anchorCtr="0" anchor="ctr" bIns="30450" lIns="60925" spcFirstLastPara="1" rIns="60925" wrap="square" tIns="30450">
            <a:noAutofit/>
          </a:bodyPr>
          <a:lstStyle/>
          <a:p>
            <a:pPr indent="0" lvl="0" marL="0" marR="0" rtl="0" algn="ctr">
              <a:lnSpc>
                <a:spcPct val="100000"/>
              </a:lnSpc>
              <a:spcBef>
                <a:spcPts val="0"/>
              </a:spcBef>
              <a:spcAft>
                <a:spcPts val="0"/>
              </a:spcAft>
              <a:buNone/>
            </a:pPr>
            <a:r>
              <a:t/>
            </a:r>
            <a:endParaRPr b="0" i="0" sz="1733" u="none" cap="none" strike="noStrike">
              <a:solidFill>
                <a:schemeClr val="dk1"/>
              </a:solidFill>
              <a:latin typeface="Open Sans"/>
              <a:ea typeface="Open Sans"/>
              <a:cs typeface="Open Sans"/>
              <a:sym typeface="Open Sans"/>
            </a:endParaRPr>
          </a:p>
        </p:txBody>
      </p:sp>
      <p:sp>
        <p:nvSpPr>
          <p:cNvPr id="282" name="Google Shape;282;g2bf6449b0b9_0_23"/>
          <p:cNvSpPr txBox="1"/>
          <p:nvPr/>
        </p:nvSpPr>
        <p:spPr>
          <a:xfrm>
            <a:off x="5246781" y="950210"/>
            <a:ext cx="3497400" cy="1928700"/>
          </a:xfrm>
          <a:prstGeom prst="rect">
            <a:avLst/>
          </a:prstGeom>
          <a:noFill/>
          <a:ln>
            <a:noFill/>
          </a:ln>
        </p:spPr>
        <p:txBody>
          <a:bodyPr anchorCtr="0" anchor="ctr" bIns="30450" lIns="60925" spcFirstLastPara="1" rIns="60925" wrap="square" tIns="30450">
            <a:spAutoFit/>
          </a:bodyPr>
          <a:lstStyle/>
          <a:p>
            <a:pPr indent="0" lvl="0" marL="0" marR="0" rtl="0" algn="l">
              <a:lnSpc>
                <a:spcPct val="100000"/>
              </a:lnSpc>
              <a:spcBef>
                <a:spcPts val="0"/>
              </a:spcBef>
              <a:spcAft>
                <a:spcPts val="0"/>
              </a:spcAft>
              <a:buNone/>
            </a:pPr>
            <a:r>
              <a:rPr b="1" i="0" lang="en-GB" sz="1733" u="none" cap="none" strike="noStrike">
                <a:solidFill>
                  <a:srgbClr val="FF0000"/>
                </a:solidFill>
                <a:latin typeface="Open Sans"/>
                <a:ea typeface="Open Sans"/>
                <a:cs typeface="Open Sans"/>
                <a:sym typeface="Open Sans"/>
              </a:rPr>
              <a:t>Using meaningful community participation, open and honest communication, and mechanisms to listen to and act on feedback to improve accountability to the people we serve</a:t>
            </a:r>
            <a:endParaRPr b="1" i="0" sz="933" u="none" cap="none" strike="noStrike">
              <a:solidFill>
                <a:srgbClr val="FF0000"/>
              </a:solidFill>
              <a:latin typeface="Open Sans"/>
              <a:ea typeface="Open Sans"/>
              <a:cs typeface="Open Sans"/>
              <a:sym typeface="Open Sans"/>
            </a:endParaRPr>
          </a:p>
        </p:txBody>
      </p:sp>
      <p:sp>
        <p:nvSpPr>
          <p:cNvPr id="283" name="Google Shape;283;g2bf6449b0b9_0_23"/>
          <p:cNvSpPr txBox="1"/>
          <p:nvPr/>
        </p:nvSpPr>
        <p:spPr>
          <a:xfrm>
            <a:off x="5732412" y="3060704"/>
            <a:ext cx="3084600" cy="1928700"/>
          </a:xfrm>
          <a:prstGeom prst="rect">
            <a:avLst/>
          </a:prstGeom>
          <a:noFill/>
          <a:ln>
            <a:noFill/>
          </a:ln>
        </p:spPr>
        <p:txBody>
          <a:bodyPr anchorCtr="0" anchor="ctr" bIns="30450" lIns="60925" spcFirstLastPara="1" rIns="60925" wrap="square" tIns="30450">
            <a:spAutoFit/>
          </a:bodyPr>
          <a:lstStyle/>
          <a:p>
            <a:pPr indent="0" lvl="0" marL="0" marR="0" rtl="0" algn="l">
              <a:lnSpc>
                <a:spcPct val="100000"/>
              </a:lnSpc>
              <a:spcBef>
                <a:spcPts val="0"/>
              </a:spcBef>
              <a:spcAft>
                <a:spcPts val="0"/>
              </a:spcAft>
              <a:buNone/>
            </a:pPr>
            <a:r>
              <a:rPr b="1" i="0" lang="en-GB" sz="1733" u="none" cap="none" strike="noStrike">
                <a:solidFill>
                  <a:srgbClr val="2F5496"/>
                </a:solidFill>
                <a:latin typeface="Open Sans"/>
                <a:ea typeface="Open Sans"/>
                <a:cs typeface="Open Sans"/>
                <a:sym typeface="Open Sans"/>
              </a:rPr>
              <a:t>As above, with a focus on using communication and participatory approaches to encourage positive and healthy behaviours in health programmes or epidemics</a:t>
            </a:r>
            <a:endParaRPr b="1" i="0" sz="933" u="none" cap="none" strike="noStrike">
              <a:solidFill>
                <a:srgbClr val="2F5496"/>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288" name="Shape 288"/>
        <p:cNvGrpSpPr/>
        <p:nvPr/>
      </p:nvGrpSpPr>
      <p:grpSpPr>
        <a:xfrm>
          <a:off x="0" y="0"/>
          <a:ext cx="0" cy="0"/>
          <a:chOff x="0" y="0"/>
          <a:chExt cx="0" cy="0"/>
        </a:xfrm>
      </p:grpSpPr>
      <p:sp>
        <p:nvSpPr>
          <p:cNvPr id="289" name="Google Shape;289;p4"/>
          <p:cNvSpPr txBox="1"/>
          <p:nvPr>
            <p:ph type="title"/>
          </p:nvPr>
        </p:nvSpPr>
        <p:spPr>
          <a:xfrm>
            <a:off x="628650" y="110688"/>
            <a:ext cx="7886700" cy="7572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Why is Risk Communication and Community Engagement important in epidemics?</a:t>
            </a:r>
            <a:endParaRPr sz="2400"/>
          </a:p>
        </p:txBody>
      </p:sp>
      <p:sp>
        <p:nvSpPr>
          <p:cNvPr id="290" name="Google Shape;290;p4"/>
          <p:cNvSpPr txBox="1"/>
          <p:nvPr/>
        </p:nvSpPr>
        <p:spPr>
          <a:xfrm>
            <a:off x="548247" y="960224"/>
            <a:ext cx="347296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000" u="none" cap="none" strike="noStrike">
                <a:solidFill>
                  <a:srgbClr val="D90368"/>
                </a:solidFill>
                <a:latin typeface="Calibri"/>
                <a:ea typeface="Calibri"/>
                <a:cs typeface="Calibri"/>
                <a:sym typeface="Calibri"/>
              </a:rPr>
              <a:t>Discuss...</a:t>
            </a:r>
            <a:endParaRPr/>
          </a:p>
        </p:txBody>
      </p:sp>
      <p:sp>
        <p:nvSpPr>
          <p:cNvPr id="291" name="Google Shape;291;p4"/>
          <p:cNvSpPr txBox="1"/>
          <p:nvPr/>
        </p:nvSpPr>
        <p:spPr>
          <a:xfrm>
            <a:off x="548250" y="1360325"/>
            <a:ext cx="8466000" cy="3494100"/>
          </a:xfrm>
          <a:prstGeom prst="rect">
            <a:avLst/>
          </a:prstGeom>
          <a:noFill/>
          <a:ln>
            <a:noFill/>
          </a:ln>
        </p:spPr>
        <p:txBody>
          <a:bodyPr anchorCtr="0" anchor="t" bIns="45700" lIns="91425" spcFirstLastPara="1" rIns="91425" wrap="square" tIns="45700">
            <a:spAutoFit/>
          </a:bodyPr>
          <a:lstStyle/>
          <a:p>
            <a:pPr indent="-323215" lvl="0" marL="304165" marR="0" rtl="0" algn="l">
              <a:lnSpc>
                <a:spcPct val="100000"/>
              </a:lnSpc>
              <a:spcBef>
                <a:spcPts val="0"/>
              </a:spcBef>
              <a:spcAft>
                <a:spcPts val="0"/>
              </a:spcAft>
              <a:buClr>
                <a:srgbClr val="FF0000"/>
              </a:buClr>
              <a:buSzPts val="1700"/>
              <a:buFont typeface="Arial"/>
              <a:buAutoNum type="arabicPeriod"/>
            </a:pPr>
            <a:r>
              <a:rPr b="1" i="0" lang="en-GB" sz="1700" u="none" cap="none" strike="noStrike">
                <a:solidFill>
                  <a:srgbClr val="000000"/>
                </a:solidFill>
                <a:latin typeface="Open Sans"/>
                <a:ea typeface="Open Sans"/>
                <a:cs typeface="Open Sans"/>
                <a:sym typeface="Open Sans"/>
              </a:rPr>
              <a:t>Epidemics start and end in communities</a:t>
            </a:r>
            <a:endParaRPr b="0" i="0" sz="1700" u="none" cap="none" strike="noStrike">
              <a:solidFill>
                <a:srgbClr val="000000"/>
              </a:solidFill>
              <a:latin typeface="Open Sans"/>
              <a:ea typeface="Open Sans"/>
              <a:cs typeface="Open Sans"/>
              <a:sym typeface="Open Sans"/>
            </a:endParaRPr>
          </a:p>
          <a:p>
            <a:pPr indent="0" lvl="0" marL="311785" marR="0" rtl="0" algn="l">
              <a:lnSpc>
                <a:spcPct val="100000"/>
              </a:lnSpc>
              <a:spcBef>
                <a:spcPts val="0"/>
              </a:spcBef>
              <a:spcAft>
                <a:spcPts val="0"/>
              </a:spcAft>
              <a:buClr>
                <a:srgbClr val="FF0000"/>
              </a:buClr>
              <a:buSzPts val="1400"/>
              <a:buFont typeface="Arial"/>
              <a:buNone/>
            </a:pPr>
            <a:r>
              <a:rPr b="0" i="0" lang="en-GB" sz="1700" u="none" cap="none" strike="noStrike">
                <a:solidFill>
                  <a:srgbClr val="000000"/>
                </a:solidFill>
                <a:latin typeface="Open Sans"/>
                <a:ea typeface="Open Sans"/>
                <a:cs typeface="Open Sans"/>
                <a:sym typeface="Open Sans"/>
              </a:rPr>
              <a:t>Community members must be active partners in the response</a:t>
            </a:r>
            <a:endParaRPr b="0" i="0" sz="1700" u="none" cap="none" strike="noStrike">
              <a:solidFill>
                <a:srgbClr val="000000"/>
              </a:solidFill>
              <a:latin typeface="Open Sans"/>
              <a:ea typeface="Open Sans"/>
              <a:cs typeface="Open Sans"/>
              <a:sym typeface="Open Sans"/>
            </a:endParaRPr>
          </a:p>
          <a:p>
            <a:pPr indent="-323215" lvl="0" marL="304165" marR="0" rtl="0" algn="l">
              <a:lnSpc>
                <a:spcPct val="100000"/>
              </a:lnSpc>
              <a:spcBef>
                <a:spcPts val="0"/>
              </a:spcBef>
              <a:spcAft>
                <a:spcPts val="0"/>
              </a:spcAft>
              <a:buClr>
                <a:srgbClr val="FF0000"/>
              </a:buClr>
              <a:buSzPts val="1700"/>
              <a:buFont typeface="Arial"/>
              <a:buAutoNum type="arabicPeriod" startAt="2"/>
            </a:pPr>
            <a:r>
              <a:rPr b="1" i="0" lang="en-GB" sz="1700" u="none" cap="none" strike="noStrike">
                <a:solidFill>
                  <a:srgbClr val="000000"/>
                </a:solidFill>
                <a:latin typeface="Open Sans"/>
                <a:ea typeface="Open Sans"/>
                <a:cs typeface="Open Sans"/>
                <a:sym typeface="Open Sans"/>
              </a:rPr>
              <a:t>Behaviour change is complex</a:t>
            </a:r>
            <a:endParaRPr b="1" i="0" sz="1700" u="none" cap="none" strike="noStrike">
              <a:solidFill>
                <a:srgbClr val="000000"/>
              </a:solidFill>
              <a:latin typeface="Open Sans"/>
              <a:ea typeface="Open Sans"/>
              <a:cs typeface="Open Sans"/>
              <a:sym typeface="Open Sans"/>
            </a:endParaRPr>
          </a:p>
          <a:p>
            <a:pPr indent="0" lvl="0" marL="311785" marR="0" rtl="0" algn="l">
              <a:lnSpc>
                <a:spcPct val="100000"/>
              </a:lnSpc>
              <a:spcBef>
                <a:spcPts val="0"/>
              </a:spcBef>
              <a:spcAft>
                <a:spcPts val="0"/>
              </a:spcAft>
              <a:buNone/>
            </a:pPr>
            <a:r>
              <a:rPr b="0" i="0" lang="en-GB" sz="1700" u="none" cap="none" strike="noStrike">
                <a:solidFill>
                  <a:srgbClr val="000000"/>
                </a:solidFill>
                <a:latin typeface="Open Sans"/>
                <a:ea typeface="Open Sans"/>
                <a:cs typeface="Open Sans"/>
                <a:sym typeface="Open Sans"/>
              </a:rPr>
              <a:t>One-way messaging and awareness raising is not enough</a:t>
            </a:r>
            <a:r>
              <a:rPr b="0" i="0" lang="en-GB" sz="1700" u="none" cap="none" strike="noStrike">
                <a:solidFill>
                  <a:srgbClr val="000000"/>
                </a:solidFill>
                <a:latin typeface="Open Sans"/>
                <a:ea typeface="Open Sans"/>
                <a:cs typeface="Open Sans"/>
                <a:sym typeface="Open Sans"/>
              </a:rPr>
              <a:t> </a:t>
            </a:r>
            <a:endParaRPr b="0" i="0" sz="1700" u="none" cap="none" strike="noStrike">
              <a:solidFill>
                <a:srgbClr val="000000"/>
              </a:solidFill>
              <a:latin typeface="Open Sans"/>
              <a:ea typeface="Open Sans"/>
              <a:cs typeface="Open Sans"/>
              <a:sym typeface="Open Sans"/>
            </a:endParaRPr>
          </a:p>
          <a:p>
            <a:pPr indent="-323215" lvl="0" marL="304165" marR="0" rtl="0" algn="l">
              <a:lnSpc>
                <a:spcPct val="100000"/>
              </a:lnSpc>
              <a:spcBef>
                <a:spcPts val="0"/>
              </a:spcBef>
              <a:spcAft>
                <a:spcPts val="0"/>
              </a:spcAft>
              <a:buClr>
                <a:srgbClr val="FF0000"/>
              </a:buClr>
              <a:buSzPts val="1700"/>
              <a:buFont typeface="Arial"/>
              <a:buAutoNum type="arabicPeriod" startAt="3"/>
            </a:pPr>
            <a:r>
              <a:rPr b="1" i="0" lang="en-GB" sz="1700" u="none" cap="none" strike="noStrike">
                <a:solidFill>
                  <a:srgbClr val="000000"/>
                </a:solidFill>
                <a:latin typeface="Open Sans"/>
                <a:ea typeface="Open Sans"/>
                <a:cs typeface="Open Sans"/>
                <a:sym typeface="Open Sans"/>
              </a:rPr>
              <a:t>The community knows best</a:t>
            </a:r>
            <a:endParaRPr b="1" i="0" sz="1700" u="none" cap="none" strike="noStrike">
              <a:solidFill>
                <a:srgbClr val="000000"/>
              </a:solidFill>
              <a:latin typeface="Open Sans"/>
              <a:ea typeface="Open Sans"/>
              <a:cs typeface="Open Sans"/>
              <a:sym typeface="Open Sans"/>
            </a:endParaRPr>
          </a:p>
          <a:p>
            <a:pPr indent="0" lvl="0" marL="311785" marR="0" rtl="0" algn="l">
              <a:lnSpc>
                <a:spcPct val="100000"/>
              </a:lnSpc>
              <a:spcBef>
                <a:spcPts val="0"/>
              </a:spcBef>
              <a:spcAft>
                <a:spcPts val="0"/>
              </a:spcAft>
              <a:buClr>
                <a:srgbClr val="FF0000"/>
              </a:buClr>
              <a:buSzPts val="1400"/>
              <a:buFont typeface="Arial"/>
              <a:buNone/>
            </a:pPr>
            <a:r>
              <a:rPr b="0" i="0" lang="en-GB" sz="1700" u="none" cap="none" strike="noStrike">
                <a:solidFill>
                  <a:srgbClr val="000000"/>
                </a:solidFill>
                <a:latin typeface="Open Sans"/>
                <a:ea typeface="Open Sans"/>
                <a:cs typeface="Open Sans"/>
                <a:sym typeface="Open Sans"/>
              </a:rPr>
              <a:t>Communities know better than anyone how to encourage safer, healthier practices and what could prevent them</a:t>
            </a:r>
            <a:endParaRPr b="0" i="0" sz="1700" u="none" cap="none" strike="noStrike">
              <a:solidFill>
                <a:srgbClr val="000000"/>
              </a:solidFill>
              <a:latin typeface="Open Sans"/>
              <a:ea typeface="Open Sans"/>
              <a:cs typeface="Open Sans"/>
              <a:sym typeface="Open Sans"/>
            </a:endParaRPr>
          </a:p>
          <a:p>
            <a:pPr indent="-323215" lvl="0" marL="304165" marR="0" rtl="0" algn="l">
              <a:lnSpc>
                <a:spcPct val="100000"/>
              </a:lnSpc>
              <a:spcBef>
                <a:spcPts val="0"/>
              </a:spcBef>
              <a:spcAft>
                <a:spcPts val="0"/>
              </a:spcAft>
              <a:buClr>
                <a:srgbClr val="FF0000"/>
              </a:buClr>
              <a:buSzPts val="1700"/>
              <a:buFont typeface="Arial"/>
              <a:buAutoNum type="arabicPeriod" startAt="4"/>
            </a:pPr>
            <a:r>
              <a:rPr b="1" i="0" lang="en-GB" sz="1700" u="none" cap="none" strike="noStrike">
                <a:solidFill>
                  <a:srgbClr val="000000"/>
                </a:solidFill>
                <a:latin typeface="Open Sans"/>
                <a:ea typeface="Open Sans"/>
                <a:cs typeface="Open Sans"/>
                <a:sym typeface="Open Sans"/>
              </a:rPr>
              <a:t>Trust is a key ingredient</a:t>
            </a:r>
            <a:endParaRPr b="1" i="0" sz="1700" u="none" cap="none" strike="noStrike">
              <a:solidFill>
                <a:srgbClr val="000000"/>
              </a:solidFill>
              <a:latin typeface="Open Sans"/>
              <a:ea typeface="Open Sans"/>
              <a:cs typeface="Open Sans"/>
              <a:sym typeface="Open Sans"/>
            </a:endParaRPr>
          </a:p>
          <a:p>
            <a:pPr indent="0" lvl="0" marL="311785" marR="0" rtl="0" algn="l">
              <a:lnSpc>
                <a:spcPct val="100000"/>
              </a:lnSpc>
              <a:spcBef>
                <a:spcPts val="0"/>
              </a:spcBef>
              <a:spcAft>
                <a:spcPts val="0"/>
              </a:spcAft>
              <a:buClr>
                <a:srgbClr val="FF0000"/>
              </a:buClr>
              <a:buSzPts val="1400"/>
              <a:buFont typeface="Arial"/>
              <a:buNone/>
            </a:pPr>
            <a:r>
              <a:rPr b="0" i="0" lang="en-GB" sz="1700" u="none" cap="none" strike="noStrike">
                <a:solidFill>
                  <a:srgbClr val="000000"/>
                </a:solidFill>
                <a:latin typeface="Open Sans"/>
                <a:ea typeface="Open Sans"/>
                <a:cs typeface="Open Sans"/>
                <a:sym typeface="Open Sans"/>
              </a:rPr>
              <a:t>If communities don’t trust us, they will not listen, contribute, or </a:t>
            </a:r>
            <a:r>
              <a:rPr b="0" i="0" lang="en-GB" sz="1700" u="none" cap="none" strike="noStrike">
                <a:solidFill>
                  <a:srgbClr val="000000"/>
                </a:solidFill>
                <a:latin typeface="Open Sans"/>
                <a:ea typeface="Open Sans"/>
                <a:cs typeface="Open Sans"/>
                <a:sym typeface="Open Sans"/>
              </a:rPr>
              <a:t>implement</a:t>
            </a:r>
            <a:r>
              <a:rPr b="0" i="0" lang="en-GB" sz="1700" u="none" cap="none" strike="noStrike">
                <a:solidFill>
                  <a:srgbClr val="000000"/>
                </a:solidFill>
                <a:latin typeface="Open Sans"/>
                <a:ea typeface="Open Sans"/>
                <a:cs typeface="Open Sans"/>
                <a:sym typeface="Open Sans"/>
              </a:rPr>
              <a:t> the actions needed to control an epidemic</a:t>
            </a:r>
            <a:r>
              <a:rPr lang="en-GB" sz="1700">
                <a:latin typeface="Open Sans"/>
                <a:ea typeface="Open Sans"/>
                <a:cs typeface="Open Sans"/>
                <a:sym typeface="Open Sans"/>
              </a:rPr>
              <a:t>, or </a:t>
            </a:r>
            <a:r>
              <a:rPr b="0" i="0" lang="en-GB" sz="1700" u="none" cap="none" strike="noStrike">
                <a:solidFill>
                  <a:srgbClr val="000000"/>
                </a:solidFill>
                <a:latin typeface="Open Sans"/>
                <a:ea typeface="Open Sans"/>
                <a:cs typeface="Open Sans"/>
                <a:sym typeface="Open Sans"/>
              </a:rPr>
              <a:t>may react with hostility and violence</a:t>
            </a:r>
            <a:endParaRPr b="0" i="0" sz="1700" u="none" cap="none" strike="noStrike">
              <a:solidFill>
                <a:srgbClr val="000000"/>
              </a:solidFill>
              <a:latin typeface="Open Sans"/>
              <a:ea typeface="Open Sans"/>
              <a:cs typeface="Open Sans"/>
              <a:sym typeface="Open Sans"/>
            </a:endParaRPr>
          </a:p>
          <a:p>
            <a:pPr indent="-323215" lvl="0" marL="304165" marR="0" rtl="0" algn="l">
              <a:lnSpc>
                <a:spcPct val="100000"/>
              </a:lnSpc>
              <a:spcBef>
                <a:spcPts val="0"/>
              </a:spcBef>
              <a:spcAft>
                <a:spcPts val="0"/>
              </a:spcAft>
              <a:buClr>
                <a:srgbClr val="FF0000"/>
              </a:buClr>
              <a:buSzPts val="1700"/>
              <a:buFont typeface="Arial"/>
              <a:buAutoNum type="arabicPeriod" startAt="5"/>
            </a:pPr>
            <a:r>
              <a:rPr b="1" i="0" lang="en-GB" sz="1700" u="none" cap="none" strike="noStrike">
                <a:solidFill>
                  <a:srgbClr val="000000"/>
                </a:solidFill>
                <a:latin typeface="Open Sans"/>
                <a:ea typeface="Open Sans"/>
                <a:cs typeface="Open Sans"/>
                <a:sym typeface="Open Sans"/>
              </a:rPr>
              <a:t>To build trust, we need to listen and act</a:t>
            </a:r>
            <a:endParaRPr b="1" i="0" sz="1700" u="none" cap="none" strike="noStrike">
              <a:solidFill>
                <a:srgbClr val="000000"/>
              </a:solidFill>
              <a:latin typeface="Open Sans"/>
              <a:ea typeface="Open Sans"/>
              <a:cs typeface="Open Sans"/>
              <a:sym typeface="Open Sans"/>
            </a:endParaRPr>
          </a:p>
          <a:p>
            <a:pPr indent="0" lvl="0" marL="311785" marR="0" rtl="0" algn="l">
              <a:lnSpc>
                <a:spcPct val="100000"/>
              </a:lnSpc>
              <a:spcBef>
                <a:spcPts val="0"/>
              </a:spcBef>
              <a:spcAft>
                <a:spcPts val="0"/>
              </a:spcAft>
              <a:buClr>
                <a:srgbClr val="FF0000"/>
              </a:buClr>
              <a:buSzPts val="1400"/>
              <a:buFont typeface="Arial"/>
              <a:buNone/>
            </a:pPr>
            <a:r>
              <a:rPr b="0" i="0" lang="en-GB" sz="1700" u="none" cap="none" strike="noStrike">
                <a:solidFill>
                  <a:srgbClr val="000000"/>
                </a:solidFill>
                <a:latin typeface="Open Sans"/>
                <a:ea typeface="Open Sans"/>
                <a:cs typeface="Open Sans"/>
                <a:sym typeface="Open Sans"/>
              </a:rPr>
              <a:t>Feedback is crucial to understand community perceptions and adapt our response to stay relevant and effective</a:t>
            </a:r>
            <a:endParaRPr b="0" i="0" sz="1700" u="none" cap="none" strike="noStrike">
              <a:solidFill>
                <a:srgbClr val="000000"/>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296" name="Shape 296"/>
        <p:cNvGrpSpPr/>
        <p:nvPr/>
      </p:nvGrpSpPr>
      <p:grpSpPr>
        <a:xfrm>
          <a:off x="0" y="0"/>
          <a:ext cx="0" cy="0"/>
          <a:chOff x="0" y="0"/>
          <a:chExt cx="0" cy="0"/>
        </a:xfrm>
      </p:grpSpPr>
      <p:sp>
        <p:nvSpPr>
          <p:cNvPr id="297" name="Google Shape;297;p5"/>
          <p:cNvSpPr txBox="1"/>
          <p:nvPr>
            <p:ph type="title"/>
          </p:nvPr>
        </p:nvSpPr>
        <p:spPr>
          <a:xfrm>
            <a:off x="628650" y="525763"/>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The gap between rhetoric and reality</a:t>
            </a:r>
            <a:endParaRPr sz="2400"/>
          </a:p>
        </p:txBody>
      </p:sp>
      <p:pic>
        <p:nvPicPr>
          <p:cNvPr descr="A graph of blue and green squares with white text&#10;&#10;Description automatically generated" id="298" name="Google Shape;298;p5"/>
          <p:cNvPicPr preferRelativeResize="0"/>
          <p:nvPr/>
        </p:nvPicPr>
        <p:blipFill rotWithShape="1">
          <a:blip r:embed="rId3">
            <a:alphaModFix/>
          </a:blip>
          <a:srcRect b="0" l="0" r="0" t="0"/>
          <a:stretch/>
        </p:blipFill>
        <p:spPr>
          <a:xfrm>
            <a:off x="613361" y="1109580"/>
            <a:ext cx="3020175" cy="1958473"/>
          </a:xfrm>
          <a:prstGeom prst="rect">
            <a:avLst/>
          </a:prstGeom>
          <a:noFill/>
          <a:ln>
            <a:noFill/>
          </a:ln>
        </p:spPr>
      </p:pic>
      <p:pic>
        <p:nvPicPr>
          <p:cNvPr descr="A diagram of a circle with text&#10;&#10;Description automatically generated" id="299" name="Google Shape;299;p5"/>
          <p:cNvPicPr preferRelativeResize="0"/>
          <p:nvPr/>
        </p:nvPicPr>
        <p:blipFill rotWithShape="1">
          <a:blip r:embed="rId4">
            <a:alphaModFix/>
          </a:blip>
          <a:srcRect b="0" l="0" r="0" t="0"/>
          <a:stretch/>
        </p:blipFill>
        <p:spPr>
          <a:xfrm>
            <a:off x="1428083" y="3147860"/>
            <a:ext cx="2819064" cy="1919585"/>
          </a:xfrm>
          <a:prstGeom prst="rect">
            <a:avLst/>
          </a:prstGeom>
          <a:noFill/>
          <a:ln>
            <a:noFill/>
          </a:ln>
        </p:spPr>
      </p:pic>
      <p:sp>
        <p:nvSpPr>
          <p:cNvPr id="300" name="Google Shape;300;p5"/>
          <p:cNvSpPr/>
          <p:nvPr/>
        </p:nvSpPr>
        <p:spPr>
          <a:xfrm>
            <a:off x="4247147" y="1109581"/>
            <a:ext cx="1913021" cy="1462170"/>
          </a:xfrm>
          <a:prstGeom prst="wedgeRectCallout">
            <a:avLst>
              <a:gd fmla="val -20833" name="adj1"/>
              <a:gd fmla="val 62500" name="adj2"/>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Open Sans"/>
                <a:ea typeface="Open Sans"/>
                <a:cs typeface="Open Sans"/>
                <a:sym typeface="Open Sans"/>
              </a:rPr>
              <a:t>"There's not enough time to do community engagement – people are dying!" </a:t>
            </a:r>
            <a:endParaRPr/>
          </a:p>
        </p:txBody>
      </p:sp>
      <p:sp>
        <p:nvSpPr>
          <p:cNvPr id="301" name="Google Shape;301;p5"/>
          <p:cNvSpPr/>
          <p:nvPr/>
        </p:nvSpPr>
        <p:spPr>
          <a:xfrm>
            <a:off x="6276810" y="1680343"/>
            <a:ext cx="2819064" cy="1485231"/>
          </a:xfrm>
          <a:prstGeom prst="wedgeEllipseCallout">
            <a:avLst>
              <a:gd fmla="val -20833" name="adj1"/>
              <a:gd fmla="val 62500" name="adj2"/>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Open Sans"/>
                <a:ea typeface="Open Sans"/>
                <a:cs typeface="Open Sans"/>
                <a:sym typeface="Open Sans"/>
              </a:rPr>
              <a:t>"We can't change the response plan now as it's already been approved by the donors"</a:t>
            </a:r>
            <a:endParaRPr/>
          </a:p>
        </p:txBody>
      </p:sp>
      <p:sp>
        <p:nvSpPr>
          <p:cNvPr id="302" name="Google Shape;302;p5"/>
          <p:cNvSpPr/>
          <p:nvPr/>
        </p:nvSpPr>
        <p:spPr>
          <a:xfrm>
            <a:off x="4572000" y="3090995"/>
            <a:ext cx="1858211" cy="1023736"/>
          </a:xfrm>
          <a:prstGeom prst="wedgeRoundRectCallout">
            <a:avLst>
              <a:gd fmla="val -20833" name="adj1"/>
              <a:gd fmla="val 62500" name="adj2"/>
              <a:gd fmla="val 0" name="adj3"/>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Open Sans"/>
                <a:ea typeface="Open Sans"/>
                <a:cs typeface="Open Sans"/>
                <a:sym typeface="Open Sans"/>
              </a:rPr>
              <a:t>"We already know the community well enough from other outbreaks"</a:t>
            </a:r>
            <a:endParaRPr/>
          </a:p>
        </p:txBody>
      </p:sp>
      <p:sp>
        <p:nvSpPr>
          <p:cNvPr id="303" name="Google Shape;303;p5"/>
          <p:cNvSpPr/>
          <p:nvPr/>
        </p:nvSpPr>
        <p:spPr>
          <a:xfrm>
            <a:off x="7009061" y="3396093"/>
            <a:ext cx="1858211" cy="1164938"/>
          </a:xfrm>
          <a:prstGeom prst="wedgeRoundRectCallout">
            <a:avLst>
              <a:gd fmla="val -20833" name="adj1"/>
              <a:gd fmla="val 62500" name="adj2"/>
              <a:gd fmla="val 0" name="adj3"/>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Open Sans"/>
                <a:ea typeface="Open Sans"/>
                <a:cs typeface="Open Sans"/>
                <a:sym typeface="Open Sans"/>
              </a:rPr>
              <a:t>"We are the health experts so we know what is best"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308" name="Shape 308"/>
        <p:cNvGrpSpPr/>
        <p:nvPr/>
      </p:nvGrpSpPr>
      <p:grpSpPr>
        <a:xfrm>
          <a:off x="0" y="0"/>
          <a:ext cx="0" cy="0"/>
          <a:chOff x="0" y="0"/>
          <a:chExt cx="0" cy="0"/>
        </a:xfrm>
      </p:grpSpPr>
      <p:sp>
        <p:nvSpPr>
          <p:cNvPr id="309" name="Google Shape;309;p6"/>
          <p:cNvSpPr txBox="1"/>
          <p:nvPr>
            <p:ph type="title"/>
          </p:nvPr>
        </p:nvSpPr>
        <p:spPr>
          <a:xfrm>
            <a:off x="628650" y="525763"/>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RCCE as an integrated approach </a:t>
            </a:r>
            <a:endParaRPr sz="2400"/>
          </a:p>
        </p:txBody>
      </p:sp>
      <p:sp>
        <p:nvSpPr>
          <p:cNvPr id="310" name="Google Shape;310;p6"/>
          <p:cNvSpPr/>
          <p:nvPr/>
        </p:nvSpPr>
        <p:spPr>
          <a:xfrm>
            <a:off x="398377" y="1106685"/>
            <a:ext cx="1971843" cy="735971"/>
          </a:xfrm>
          <a:prstGeom prst="roundRect">
            <a:avLst>
              <a:gd fmla="val 16667" name="adj"/>
            </a:avLst>
          </a:prstGeom>
          <a:solidFill>
            <a:srgbClr val="C2E0E5"/>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900" u="none" cap="none" strike="noStrike">
                <a:solidFill>
                  <a:schemeClr val="dk1"/>
                </a:solidFill>
                <a:latin typeface="Open Sans"/>
                <a:ea typeface="Open Sans"/>
                <a:cs typeface="Open Sans"/>
                <a:sym typeface="Open Sans"/>
              </a:rPr>
              <a:t>Surveillance</a:t>
            </a:r>
            <a:endParaRPr sz="1900"/>
          </a:p>
        </p:txBody>
      </p:sp>
      <p:sp>
        <p:nvSpPr>
          <p:cNvPr id="311" name="Google Shape;311;p6"/>
          <p:cNvSpPr/>
          <p:nvPr/>
        </p:nvSpPr>
        <p:spPr>
          <a:xfrm>
            <a:off x="398378" y="2092020"/>
            <a:ext cx="1971842" cy="735970"/>
          </a:xfrm>
          <a:prstGeom prst="roundRect">
            <a:avLst>
              <a:gd fmla="val 16667" name="adj"/>
            </a:avLst>
          </a:prstGeom>
          <a:solidFill>
            <a:srgbClr val="C2E0E5"/>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900" u="none" cap="none" strike="noStrike">
                <a:solidFill>
                  <a:schemeClr val="dk1"/>
                </a:solidFill>
                <a:latin typeface="Open Sans"/>
                <a:ea typeface="Open Sans"/>
                <a:cs typeface="Open Sans"/>
                <a:sym typeface="Open Sans"/>
              </a:rPr>
              <a:t>Case Management</a:t>
            </a:r>
            <a:endParaRPr sz="1900"/>
          </a:p>
        </p:txBody>
      </p:sp>
      <p:sp>
        <p:nvSpPr>
          <p:cNvPr id="312" name="Google Shape;312;p6"/>
          <p:cNvSpPr/>
          <p:nvPr/>
        </p:nvSpPr>
        <p:spPr>
          <a:xfrm>
            <a:off x="398378" y="3074788"/>
            <a:ext cx="1971842" cy="735970"/>
          </a:xfrm>
          <a:prstGeom prst="roundRect">
            <a:avLst>
              <a:gd fmla="val 16667" name="adj"/>
            </a:avLst>
          </a:prstGeom>
          <a:solidFill>
            <a:srgbClr val="C2E0E5"/>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GB" sz="1700">
                <a:solidFill>
                  <a:schemeClr val="dk1"/>
                </a:solidFill>
                <a:latin typeface="Open Sans"/>
                <a:ea typeface="Open Sans"/>
                <a:cs typeface="Open Sans"/>
                <a:sym typeface="Open Sans"/>
              </a:rPr>
              <a:t>Infection Prevention &amp; Control</a:t>
            </a:r>
            <a:endParaRPr sz="1700"/>
          </a:p>
        </p:txBody>
      </p:sp>
      <p:sp>
        <p:nvSpPr>
          <p:cNvPr id="313" name="Google Shape;313;p6"/>
          <p:cNvSpPr/>
          <p:nvPr/>
        </p:nvSpPr>
        <p:spPr>
          <a:xfrm>
            <a:off x="398378" y="4057556"/>
            <a:ext cx="1971842" cy="735971"/>
          </a:xfrm>
          <a:prstGeom prst="roundRect">
            <a:avLst>
              <a:gd fmla="val 16667" name="adj"/>
            </a:avLst>
          </a:prstGeom>
          <a:solidFill>
            <a:srgbClr val="C2E0E5"/>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900" u="none" cap="none" strike="noStrike">
                <a:solidFill>
                  <a:schemeClr val="dk1"/>
                </a:solidFill>
                <a:latin typeface="Open Sans"/>
                <a:ea typeface="Open Sans"/>
                <a:cs typeface="Open Sans"/>
                <a:sym typeface="Open Sans"/>
              </a:rPr>
              <a:t>Points of Entry</a:t>
            </a:r>
            <a:endParaRPr sz="1900"/>
          </a:p>
        </p:txBody>
      </p:sp>
      <p:sp>
        <p:nvSpPr>
          <p:cNvPr id="314" name="Google Shape;314;p6"/>
          <p:cNvSpPr txBox="1"/>
          <p:nvPr/>
        </p:nvSpPr>
        <p:spPr>
          <a:xfrm>
            <a:off x="2358231" y="1041088"/>
            <a:ext cx="6773700" cy="877200"/>
          </a:xfrm>
          <a:prstGeom prst="rect">
            <a:avLst/>
          </a:prstGeom>
          <a:noFill/>
          <a:ln>
            <a:noFill/>
          </a:ln>
        </p:spPr>
        <p:txBody>
          <a:bodyPr anchorCtr="0" anchor="t" bIns="45700" lIns="91425" spcFirstLastPara="1" rIns="91425" wrap="square" tIns="45700">
            <a:spAutoFit/>
          </a:bodyPr>
          <a:lstStyle/>
          <a:p>
            <a:pPr indent="-29210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rgbClr val="000000"/>
                </a:solidFill>
                <a:latin typeface="Open Sans"/>
                <a:ea typeface="Open Sans"/>
                <a:cs typeface="Open Sans"/>
                <a:sym typeface="Open Sans"/>
              </a:rPr>
              <a:t>Community involvement in contact tracing </a:t>
            </a:r>
            <a:endParaRPr sz="1500"/>
          </a:p>
          <a:p>
            <a:pPr indent="-29210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rgbClr val="000000"/>
                </a:solidFill>
                <a:latin typeface="Open Sans"/>
                <a:ea typeface="Open Sans"/>
                <a:cs typeface="Open Sans"/>
                <a:sym typeface="Open Sans"/>
              </a:rPr>
              <a:t>Rapid community insights </a:t>
            </a:r>
            <a:r>
              <a:rPr lang="en-GB" sz="1700">
                <a:latin typeface="Open Sans"/>
                <a:ea typeface="Open Sans"/>
                <a:cs typeface="Open Sans"/>
                <a:sym typeface="Open Sans"/>
              </a:rPr>
              <a:t>of </a:t>
            </a:r>
            <a:r>
              <a:rPr b="0" i="0" lang="en-GB" sz="1700" u="none" cap="none" strike="noStrike">
                <a:solidFill>
                  <a:srgbClr val="000000"/>
                </a:solidFill>
                <a:latin typeface="Open Sans"/>
                <a:ea typeface="Open Sans"/>
                <a:cs typeface="Open Sans"/>
                <a:sym typeface="Open Sans"/>
              </a:rPr>
              <a:t>transmission patterns &amp; hotspots</a:t>
            </a:r>
            <a:endParaRPr sz="1500"/>
          </a:p>
          <a:p>
            <a:pPr indent="-29210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rgbClr val="000000"/>
                </a:solidFill>
                <a:latin typeface="Open Sans"/>
                <a:ea typeface="Open Sans"/>
                <a:cs typeface="Open Sans"/>
                <a:sym typeface="Open Sans"/>
              </a:rPr>
              <a:t>Effective community-based surveillance</a:t>
            </a:r>
            <a:endParaRPr sz="1500"/>
          </a:p>
        </p:txBody>
      </p:sp>
      <p:sp>
        <p:nvSpPr>
          <p:cNvPr id="315" name="Google Shape;315;p6"/>
          <p:cNvSpPr txBox="1"/>
          <p:nvPr/>
        </p:nvSpPr>
        <p:spPr>
          <a:xfrm>
            <a:off x="2313125" y="2143800"/>
            <a:ext cx="6936000" cy="646500"/>
          </a:xfrm>
          <a:prstGeom prst="rect">
            <a:avLst/>
          </a:prstGeom>
          <a:noFill/>
          <a:ln>
            <a:noFill/>
          </a:ln>
        </p:spPr>
        <p:txBody>
          <a:bodyPr anchorCtr="0" anchor="t" bIns="45700" lIns="91425" spcFirstLastPara="1" rIns="91425" wrap="square" tIns="45700">
            <a:spAutoFit/>
          </a:bodyPr>
          <a:lstStyle/>
          <a:p>
            <a:pPr indent="-2984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Open Sans"/>
                <a:ea typeface="Open Sans"/>
                <a:cs typeface="Open Sans"/>
                <a:sym typeface="Open Sans"/>
              </a:rPr>
              <a:t>Ensure participation in burials, respecting local customs</a:t>
            </a:r>
            <a:endParaRPr sz="1600"/>
          </a:p>
          <a:p>
            <a:pPr indent="-2984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Open Sans"/>
                <a:ea typeface="Open Sans"/>
                <a:cs typeface="Open Sans"/>
                <a:sym typeface="Open Sans"/>
              </a:rPr>
              <a:t>Generate insights on patient care</a:t>
            </a:r>
            <a:r>
              <a:rPr lang="en-GB" sz="1800">
                <a:latin typeface="Open Sans"/>
                <a:ea typeface="Open Sans"/>
                <a:cs typeface="Open Sans"/>
                <a:sym typeface="Open Sans"/>
              </a:rPr>
              <a:t>, </a:t>
            </a:r>
            <a:r>
              <a:rPr b="0" i="0" lang="en-GB" sz="1800" u="none" cap="none" strike="noStrike">
                <a:solidFill>
                  <a:srgbClr val="000000"/>
                </a:solidFill>
                <a:latin typeface="Open Sans"/>
                <a:ea typeface="Open Sans"/>
                <a:cs typeface="Open Sans"/>
                <a:sym typeface="Open Sans"/>
              </a:rPr>
              <a:t>perspectives of caregivers</a:t>
            </a:r>
            <a:endParaRPr sz="1600"/>
          </a:p>
        </p:txBody>
      </p:sp>
      <p:sp>
        <p:nvSpPr>
          <p:cNvPr id="316" name="Google Shape;316;p6"/>
          <p:cNvSpPr txBox="1"/>
          <p:nvPr/>
        </p:nvSpPr>
        <p:spPr>
          <a:xfrm>
            <a:off x="2313125" y="2935038"/>
            <a:ext cx="6936000" cy="923400"/>
          </a:xfrm>
          <a:prstGeom prst="rect">
            <a:avLst/>
          </a:prstGeom>
          <a:noFill/>
          <a:ln>
            <a:noFill/>
          </a:ln>
        </p:spPr>
        <p:txBody>
          <a:bodyPr anchorCtr="0" anchor="t" bIns="45700" lIns="91425" spcFirstLastPara="1" rIns="91425" wrap="square" tIns="45700">
            <a:spAutoFit/>
          </a:bodyPr>
          <a:lstStyle/>
          <a:p>
            <a:pPr indent="-2984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Open Sans"/>
                <a:ea typeface="Open Sans"/>
                <a:cs typeface="Open Sans"/>
                <a:sym typeface="Open Sans"/>
              </a:rPr>
              <a:t>Insights on local transmission risks &amp; locally-led solutions</a:t>
            </a:r>
            <a:endParaRPr sz="1600"/>
          </a:p>
          <a:p>
            <a:pPr indent="-2984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Open Sans"/>
                <a:ea typeface="Open Sans"/>
                <a:cs typeface="Open Sans"/>
                <a:sym typeface="Open Sans"/>
              </a:rPr>
              <a:t>Engagement with local healers, birth attendants, caregivers</a:t>
            </a:r>
            <a:endParaRPr sz="1600"/>
          </a:p>
          <a:p>
            <a:pPr indent="-2984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Open Sans"/>
                <a:ea typeface="Open Sans"/>
                <a:cs typeface="Open Sans"/>
                <a:sym typeface="Open Sans"/>
              </a:rPr>
              <a:t>Community-centred vaccination campaigns </a:t>
            </a:r>
            <a:endParaRPr sz="1600"/>
          </a:p>
        </p:txBody>
      </p:sp>
      <p:sp>
        <p:nvSpPr>
          <p:cNvPr id="317" name="Google Shape;317;p6"/>
          <p:cNvSpPr txBox="1"/>
          <p:nvPr/>
        </p:nvSpPr>
        <p:spPr>
          <a:xfrm>
            <a:off x="2313120" y="3965498"/>
            <a:ext cx="6749700" cy="1139100"/>
          </a:xfrm>
          <a:prstGeom prst="rect">
            <a:avLst/>
          </a:prstGeom>
          <a:noFill/>
          <a:ln>
            <a:noFill/>
          </a:ln>
        </p:spPr>
        <p:txBody>
          <a:bodyPr anchorCtr="0" anchor="t" bIns="45700" lIns="91425" spcFirstLastPara="1" rIns="91425" wrap="square" tIns="45700">
            <a:spAutoFit/>
          </a:bodyPr>
          <a:lstStyle/>
          <a:p>
            <a:pPr indent="-29210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rgbClr val="000000"/>
                </a:solidFill>
                <a:latin typeface="Open Sans"/>
                <a:ea typeface="Open Sans"/>
                <a:cs typeface="Open Sans"/>
                <a:sym typeface="Open Sans"/>
              </a:rPr>
              <a:t>Support effective 2-way communication channels in languages spoken by those crossing at border points</a:t>
            </a:r>
            <a:endParaRPr sz="1500"/>
          </a:p>
          <a:p>
            <a:pPr indent="-292100" lvl="0" marL="285750" marR="0" rtl="0" algn="l">
              <a:lnSpc>
                <a:spcPct val="100000"/>
              </a:lnSpc>
              <a:spcBef>
                <a:spcPts val="0"/>
              </a:spcBef>
              <a:spcAft>
                <a:spcPts val="0"/>
              </a:spcAft>
              <a:buClr>
                <a:srgbClr val="000000"/>
              </a:buClr>
              <a:buSzPts val="1700"/>
              <a:buFont typeface="Arial"/>
              <a:buChar char="•"/>
            </a:pPr>
            <a:r>
              <a:rPr b="0" i="0" lang="en-GB" sz="1700" u="none" cap="none" strike="noStrike">
                <a:solidFill>
                  <a:srgbClr val="000000"/>
                </a:solidFill>
                <a:latin typeface="Open Sans"/>
                <a:ea typeface="Open Sans"/>
                <a:cs typeface="Open Sans"/>
                <a:sym typeface="Open Sans"/>
              </a:rPr>
              <a:t>Mapping of local community networks to engage on safe travel and migration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322" name="Shape 322"/>
        <p:cNvGrpSpPr/>
        <p:nvPr/>
      </p:nvGrpSpPr>
      <p:grpSpPr>
        <a:xfrm>
          <a:off x="0" y="0"/>
          <a:ext cx="0" cy="0"/>
          <a:chOff x="0" y="0"/>
          <a:chExt cx="0" cy="0"/>
        </a:xfrm>
      </p:grpSpPr>
      <p:sp>
        <p:nvSpPr>
          <p:cNvPr id="323" name="Google Shape;323;p7"/>
          <p:cNvSpPr txBox="1"/>
          <p:nvPr>
            <p:ph type="title"/>
          </p:nvPr>
        </p:nvSpPr>
        <p:spPr>
          <a:xfrm>
            <a:off x="628650" y="525763"/>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RQAs in action!</a:t>
            </a:r>
            <a:endParaRPr sz="2400"/>
          </a:p>
        </p:txBody>
      </p:sp>
      <p:sp>
        <p:nvSpPr>
          <p:cNvPr id="324" name="Google Shape;324;p7"/>
          <p:cNvSpPr txBox="1"/>
          <p:nvPr/>
        </p:nvSpPr>
        <p:spPr>
          <a:xfrm>
            <a:off x="628650" y="950575"/>
            <a:ext cx="5794800" cy="4380900"/>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lnSpc>
                <a:spcPct val="128332"/>
              </a:lnSpc>
              <a:spcBef>
                <a:spcPts val="750"/>
              </a:spcBef>
              <a:spcAft>
                <a:spcPts val="0"/>
              </a:spcAft>
              <a:buClr>
                <a:srgbClr val="204669"/>
              </a:buClr>
              <a:buSzPct val="62880"/>
              <a:buFont typeface="Arial"/>
              <a:buNone/>
            </a:pPr>
            <a:r>
              <a:rPr b="1" i="0" lang="en-GB" sz="2245" u="none" cap="none" strike="noStrike">
                <a:solidFill>
                  <a:srgbClr val="980000"/>
                </a:solidFill>
                <a:latin typeface="Open Sans"/>
                <a:ea typeface="Open Sans"/>
                <a:cs typeface="Open Sans"/>
                <a:sym typeface="Open Sans"/>
              </a:rPr>
              <a:t>Rapid qualitative assessments for cholera in Zimbabwe</a:t>
            </a:r>
            <a:endParaRPr b="0" i="0" sz="2245" u="none" cap="none" strike="noStrike">
              <a:solidFill>
                <a:srgbClr val="980000"/>
              </a:solidFill>
              <a:latin typeface="Open Sans"/>
              <a:ea typeface="Open Sans"/>
              <a:cs typeface="Open Sans"/>
              <a:sym typeface="Open Sans"/>
            </a:endParaRPr>
          </a:p>
          <a:p>
            <a:pPr indent="0" lvl="0" marL="0" marR="0" rtl="0" algn="l">
              <a:lnSpc>
                <a:spcPct val="120000"/>
              </a:lnSpc>
              <a:spcBef>
                <a:spcPts val="750"/>
              </a:spcBef>
              <a:spcAft>
                <a:spcPts val="0"/>
              </a:spcAft>
              <a:buNone/>
            </a:pPr>
            <a:r>
              <a:rPr i="0" lang="en-GB" sz="1964" u="none" cap="none" strike="noStrike">
                <a:solidFill>
                  <a:schemeClr val="dk1"/>
                </a:solidFill>
                <a:latin typeface="Open Sans Medium"/>
                <a:ea typeface="Open Sans Medium"/>
                <a:cs typeface="Open Sans Medium"/>
                <a:sym typeface="Open Sans Medium"/>
              </a:rPr>
              <a:t>Series of rapid qualitative data collection exercises incl. observation, FGDs, and KIIs in cholera hotspots </a:t>
            </a:r>
            <a:endParaRPr sz="1764">
              <a:latin typeface="Open Sans Medium"/>
              <a:ea typeface="Open Sans Medium"/>
              <a:cs typeface="Open Sans Medium"/>
              <a:sym typeface="Open Sans Medium"/>
            </a:endParaRPr>
          </a:p>
          <a:p>
            <a:pPr indent="-362564" lvl="0" marL="457200" marR="0" rtl="0" algn="l">
              <a:lnSpc>
                <a:spcPct val="120000"/>
              </a:lnSpc>
              <a:spcBef>
                <a:spcPts val="375"/>
              </a:spcBef>
              <a:spcAft>
                <a:spcPts val="0"/>
              </a:spcAft>
              <a:buClr>
                <a:srgbClr val="204669"/>
              </a:buClr>
              <a:buSzPct val="126352"/>
              <a:buFont typeface="Open Sans Medium"/>
              <a:buChar char="•"/>
            </a:pPr>
            <a:r>
              <a:rPr i="0" lang="en-GB" sz="1964" u="none" cap="none" strike="noStrike">
                <a:solidFill>
                  <a:schemeClr val="dk1"/>
                </a:solidFill>
                <a:latin typeface="Open Sans Medium"/>
                <a:ea typeface="Open Sans Medium"/>
                <a:cs typeface="Open Sans Medium"/>
                <a:sym typeface="Open Sans Medium"/>
              </a:rPr>
              <a:t>Data collection tools adapted to focus on key enquiries each round, based on the </a:t>
            </a:r>
            <a:r>
              <a:rPr i="0" lang="en-GB" sz="1964" u="sng" cap="none" strike="noStrike">
                <a:solidFill>
                  <a:srgbClr val="0563C1"/>
                </a:solidFill>
                <a:latin typeface="Open Sans Medium"/>
                <a:ea typeface="Open Sans Medium"/>
                <a:cs typeface="Open Sans Medium"/>
                <a:sym typeface="Open Sans Medium"/>
                <a:hlinkClick r:id="rId3">
                  <a:extLst>
                    <a:ext uri="{A12FA001-AC4F-418D-AE19-62706E023703}">
                      <ahyp:hlinkClr val="tx"/>
                    </a:ext>
                  </a:extLst>
                </a:hlinkClick>
              </a:rPr>
              <a:t>cholera questions bank</a:t>
            </a:r>
            <a:endParaRPr i="0" sz="1964" u="none" cap="none" strike="noStrike">
              <a:solidFill>
                <a:schemeClr val="dk1"/>
              </a:solidFill>
              <a:latin typeface="Open Sans Medium"/>
              <a:ea typeface="Open Sans Medium"/>
              <a:cs typeface="Open Sans Medium"/>
              <a:sym typeface="Open Sans Medium"/>
            </a:endParaRPr>
          </a:p>
          <a:p>
            <a:pPr indent="-362564" lvl="0" marL="457200" marR="0" rtl="0" algn="l">
              <a:lnSpc>
                <a:spcPct val="120000"/>
              </a:lnSpc>
              <a:spcBef>
                <a:spcPts val="375"/>
              </a:spcBef>
              <a:spcAft>
                <a:spcPts val="0"/>
              </a:spcAft>
              <a:buClr>
                <a:srgbClr val="204669"/>
              </a:buClr>
              <a:buSzPct val="126352"/>
              <a:buFont typeface="Open Sans Medium"/>
              <a:buChar char="•"/>
            </a:pPr>
            <a:r>
              <a:rPr i="0" lang="en-GB" sz="1964" u="none" cap="none" strike="noStrike">
                <a:solidFill>
                  <a:schemeClr val="dk1"/>
                </a:solidFill>
                <a:latin typeface="Open Sans Medium"/>
                <a:ea typeface="Open Sans Medium"/>
                <a:cs typeface="Open Sans Medium"/>
                <a:sym typeface="Open Sans Medium"/>
              </a:rPr>
              <a:t>Building on work initiated in Malawi, refined in Zimbabwe, now being deployed in Zambia</a:t>
            </a:r>
            <a:endParaRPr sz="1764">
              <a:latin typeface="Open Sans Medium"/>
              <a:ea typeface="Open Sans Medium"/>
              <a:cs typeface="Open Sans Medium"/>
              <a:sym typeface="Open Sans Medium"/>
            </a:endParaRPr>
          </a:p>
          <a:p>
            <a:pPr indent="0" lvl="0" marL="0" marR="0" rtl="0" algn="l">
              <a:lnSpc>
                <a:spcPct val="120000"/>
              </a:lnSpc>
              <a:spcBef>
                <a:spcPts val="750"/>
              </a:spcBef>
              <a:spcAft>
                <a:spcPts val="0"/>
              </a:spcAft>
              <a:buNone/>
            </a:pPr>
            <a:r>
              <a:rPr i="0" lang="en-GB" sz="1964" u="none" cap="none" strike="noStrike">
                <a:solidFill>
                  <a:schemeClr val="dk1"/>
                </a:solidFill>
                <a:latin typeface="Open Sans Medium"/>
                <a:ea typeface="Open Sans Medium"/>
                <a:cs typeface="Open Sans Medium"/>
                <a:sym typeface="Open Sans Medium"/>
              </a:rPr>
              <a:t>Data </a:t>
            </a:r>
            <a:r>
              <a:rPr i="0" lang="en-GB" sz="1964" u="none" cap="none" strike="noStrike">
                <a:solidFill>
                  <a:schemeClr val="dk1"/>
                </a:solidFill>
                <a:latin typeface="Open Sans Medium"/>
                <a:ea typeface="Open Sans Medium"/>
                <a:cs typeface="Open Sans Medium"/>
                <a:sym typeface="Open Sans Medium"/>
                <a:extLst>
                  <a:ext uri="http://customooxmlschemas.google.com/">
                    <go:slidesCustomData xmlns:go="http://customooxmlschemas.google.com/" textRoundtripDataId="0"/>
                  </a:ext>
                </a:extLst>
              </a:rPr>
              <a:t>collected</a:t>
            </a:r>
            <a:r>
              <a:rPr i="0" lang="en-GB" sz="1964" u="none" cap="none" strike="noStrike">
                <a:solidFill>
                  <a:schemeClr val="dk1"/>
                </a:solidFill>
                <a:latin typeface="Open Sans Medium"/>
                <a:ea typeface="Open Sans Medium"/>
                <a:cs typeface="Open Sans Medium"/>
                <a:sym typeface="Open Sans Medium"/>
              </a:rPr>
              <a:t> and analysed by multiple partners</a:t>
            </a:r>
            <a:endParaRPr sz="1764">
              <a:latin typeface="Open Sans Medium"/>
              <a:ea typeface="Open Sans Medium"/>
              <a:cs typeface="Open Sans Medium"/>
              <a:sym typeface="Open Sans Medium"/>
            </a:endParaRPr>
          </a:p>
          <a:p>
            <a:pPr indent="0" lvl="0" marL="0" marR="0" rtl="0" algn="l">
              <a:lnSpc>
                <a:spcPct val="120000"/>
              </a:lnSpc>
              <a:spcBef>
                <a:spcPts val="750"/>
              </a:spcBef>
              <a:spcAft>
                <a:spcPts val="0"/>
              </a:spcAft>
              <a:buNone/>
            </a:pPr>
            <a:r>
              <a:rPr i="0" lang="en-GB" sz="1964" u="none" cap="none" strike="noStrike">
                <a:solidFill>
                  <a:schemeClr val="dk1"/>
                </a:solidFill>
                <a:latin typeface="Open Sans Medium"/>
                <a:ea typeface="Open Sans Medium"/>
                <a:cs typeface="Open Sans Medium"/>
                <a:sym typeface="Open Sans Medium"/>
              </a:rPr>
              <a:t>Findings disseminated through user-friendly information products and discussed with all pillar leads</a:t>
            </a:r>
            <a:endParaRPr sz="1764">
              <a:latin typeface="Open Sans Medium"/>
              <a:ea typeface="Open Sans Medium"/>
              <a:cs typeface="Open Sans Medium"/>
              <a:sym typeface="Open Sans Medium"/>
            </a:endParaRPr>
          </a:p>
        </p:txBody>
      </p:sp>
      <p:pic>
        <p:nvPicPr>
          <p:cNvPr descr="A person sitting on a chair looking at a piece of paper on a wall&#10;&#10;Description automatically generated" id="325" name="Google Shape;325;p7"/>
          <p:cNvPicPr preferRelativeResize="0"/>
          <p:nvPr/>
        </p:nvPicPr>
        <p:blipFill rotWithShape="1">
          <a:blip r:embed="rId4">
            <a:alphaModFix/>
          </a:blip>
          <a:srcRect b="0" l="0" r="0" t="0"/>
          <a:stretch/>
        </p:blipFill>
        <p:spPr>
          <a:xfrm>
            <a:off x="6445016" y="2876108"/>
            <a:ext cx="2161311" cy="1607000"/>
          </a:xfrm>
          <a:prstGeom prst="rect">
            <a:avLst/>
          </a:prstGeom>
          <a:noFill/>
          <a:ln>
            <a:noFill/>
          </a:ln>
        </p:spPr>
      </p:pic>
      <p:sp>
        <p:nvSpPr>
          <p:cNvPr id="326" name="Google Shape;326;p7"/>
          <p:cNvSpPr txBox="1"/>
          <p:nvPr/>
        </p:nvSpPr>
        <p:spPr>
          <a:xfrm>
            <a:off x="6445025" y="4565287"/>
            <a:ext cx="3352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GB" sz="1200" u="none" cap="none" strike="noStrike">
                <a:solidFill>
                  <a:srgbClr val="000000"/>
                </a:solidFill>
                <a:latin typeface="Open Sans"/>
                <a:ea typeface="Open Sans"/>
                <a:cs typeface="Open Sans"/>
                <a:sym typeface="Open Sans"/>
              </a:rPr>
              <a:t>A nurse presents a cholera hotspot map</a:t>
            </a:r>
            <a:endParaRPr b="0" i="0" sz="1200" u="none" cap="none" strike="noStrike">
              <a:solidFill>
                <a:srgbClr val="000000"/>
              </a:solidFill>
              <a:latin typeface="Open Sans"/>
              <a:ea typeface="Open Sans"/>
              <a:cs typeface="Open Sans"/>
              <a:sym typeface="Open Sans"/>
            </a:endParaRPr>
          </a:p>
        </p:txBody>
      </p:sp>
      <p:pic>
        <p:nvPicPr>
          <p:cNvPr descr="A group of people sitting in a shelter&#10;&#10;Description automatically generated" id="327" name="Google Shape;327;p7"/>
          <p:cNvPicPr preferRelativeResize="0"/>
          <p:nvPr/>
        </p:nvPicPr>
        <p:blipFill rotWithShape="1">
          <a:blip r:embed="rId5">
            <a:alphaModFix/>
          </a:blip>
          <a:srcRect b="0" l="0" r="0" t="0"/>
          <a:stretch/>
        </p:blipFill>
        <p:spPr>
          <a:xfrm>
            <a:off x="6904050" y="-406074"/>
            <a:ext cx="2161302" cy="2840934"/>
          </a:xfrm>
          <a:prstGeom prst="rect">
            <a:avLst/>
          </a:prstGeom>
          <a:noFill/>
          <a:ln>
            <a:noFill/>
          </a:ln>
        </p:spPr>
      </p:pic>
      <p:sp>
        <p:nvSpPr>
          <p:cNvPr id="328" name="Google Shape;328;p7"/>
          <p:cNvSpPr txBox="1"/>
          <p:nvPr/>
        </p:nvSpPr>
        <p:spPr>
          <a:xfrm>
            <a:off x="6858303" y="2517032"/>
            <a:ext cx="2252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GB" sz="1200" u="none" cap="none" strike="noStrike">
                <a:solidFill>
                  <a:srgbClr val="000000"/>
                </a:solidFill>
                <a:latin typeface="Open Sans"/>
                <a:ea typeface="Open Sans"/>
                <a:cs typeface="Open Sans"/>
                <a:sym typeface="Open Sans"/>
              </a:rPr>
              <a:t>A FGD with community leaders</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333" name="Shape 333"/>
        <p:cNvGrpSpPr/>
        <p:nvPr/>
      </p:nvGrpSpPr>
      <p:grpSpPr>
        <a:xfrm>
          <a:off x="0" y="0"/>
          <a:ext cx="0" cy="0"/>
          <a:chOff x="0" y="0"/>
          <a:chExt cx="0" cy="0"/>
        </a:xfrm>
      </p:grpSpPr>
      <p:sp>
        <p:nvSpPr>
          <p:cNvPr id="334" name="Google Shape;334;p33"/>
          <p:cNvSpPr txBox="1"/>
          <p:nvPr>
            <p:ph type="title"/>
          </p:nvPr>
        </p:nvSpPr>
        <p:spPr>
          <a:xfrm>
            <a:off x="628650" y="525763"/>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What is community feedback?</a:t>
            </a:r>
            <a:endParaRPr sz="2400"/>
          </a:p>
        </p:txBody>
      </p:sp>
      <p:sp>
        <p:nvSpPr>
          <p:cNvPr id="335" name="Google Shape;335;p33"/>
          <p:cNvSpPr txBox="1"/>
          <p:nvPr/>
        </p:nvSpPr>
        <p:spPr>
          <a:xfrm>
            <a:off x="312375" y="1126200"/>
            <a:ext cx="4911900" cy="4017300"/>
          </a:xfrm>
          <a:prstGeom prst="rect">
            <a:avLst/>
          </a:prstGeom>
          <a:noFill/>
          <a:ln>
            <a:noFill/>
          </a:ln>
        </p:spPr>
        <p:txBody>
          <a:bodyPr anchorCtr="0" anchor="t" bIns="45700" lIns="91425" spcFirstLastPara="1" rIns="91425" wrap="square" tIns="45700">
            <a:spAutoFit/>
          </a:bodyPr>
          <a:lstStyle/>
          <a:p>
            <a:pPr indent="-304800" lvl="0" marL="285750" marR="0" rtl="0" algn="l">
              <a:lnSpc>
                <a:spcPct val="100000"/>
              </a:lnSpc>
              <a:spcBef>
                <a:spcPts val="0"/>
              </a:spcBef>
              <a:spcAft>
                <a:spcPts val="0"/>
              </a:spcAft>
              <a:buClr>
                <a:srgbClr val="980000"/>
              </a:buClr>
              <a:buSzPts val="1700"/>
              <a:buFont typeface="Arial"/>
              <a:buChar char="•"/>
            </a:pPr>
            <a:r>
              <a:rPr b="1" i="0" lang="en-GB" sz="1700" u="none" cap="none" strike="noStrike">
                <a:solidFill>
                  <a:srgbClr val="980000"/>
                </a:solidFill>
                <a:latin typeface="Open Sans"/>
                <a:ea typeface="Open Sans"/>
                <a:cs typeface="Open Sans"/>
                <a:sym typeface="Open Sans"/>
              </a:rPr>
              <a:t>Insights generated by community members which can be negative or positive:</a:t>
            </a:r>
            <a:endParaRPr sz="1700">
              <a:solidFill>
                <a:srgbClr val="980000"/>
              </a:solidFill>
            </a:endParaRPr>
          </a:p>
          <a:p>
            <a:pPr indent="-304800" lvl="1" marL="742950" marR="0" rtl="0" algn="l">
              <a:lnSpc>
                <a:spcPct val="100000"/>
              </a:lnSpc>
              <a:spcBef>
                <a:spcPts val="0"/>
              </a:spcBef>
              <a:spcAft>
                <a:spcPts val="0"/>
              </a:spcAft>
              <a:buClr>
                <a:srgbClr val="000000"/>
              </a:buClr>
              <a:buSzPts val="1700"/>
              <a:buFont typeface="Courier New"/>
              <a:buChar char="o"/>
            </a:pPr>
            <a:r>
              <a:rPr b="0" i="0" lang="en-GB" sz="1700" u="none" cap="none" strike="noStrike">
                <a:solidFill>
                  <a:srgbClr val="000000"/>
                </a:solidFill>
                <a:latin typeface="Open Sans"/>
                <a:ea typeface="Open Sans"/>
                <a:cs typeface="Open Sans"/>
                <a:sym typeface="Open Sans"/>
              </a:rPr>
              <a:t>Questions</a:t>
            </a:r>
            <a:endParaRPr sz="1700"/>
          </a:p>
          <a:p>
            <a:pPr indent="-304800" lvl="1" marL="742950" marR="0" rtl="0" algn="l">
              <a:lnSpc>
                <a:spcPct val="100000"/>
              </a:lnSpc>
              <a:spcBef>
                <a:spcPts val="0"/>
              </a:spcBef>
              <a:spcAft>
                <a:spcPts val="0"/>
              </a:spcAft>
              <a:buClr>
                <a:srgbClr val="000000"/>
              </a:buClr>
              <a:buSzPts val="1700"/>
              <a:buFont typeface="Courier New"/>
              <a:buChar char="o"/>
            </a:pPr>
            <a:r>
              <a:rPr b="0" i="0" lang="en-GB" sz="1700" u="none" cap="none" strike="noStrike">
                <a:solidFill>
                  <a:srgbClr val="000000"/>
                </a:solidFill>
                <a:latin typeface="Open Sans"/>
                <a:ea typeface="Open Sans"/>
                <a:cs typeface="Open Sans"/>
                <a:sym typeface="Open Sans"/>
              </a:rPr>
              <a:t>Suggestions</a:t>
            </a:r>
            <a:endParaRPr sz="1700"/>
          </a:p>
          <a:p>
            <a:pPr indent="-304800" lvl="1" marL="742950" marR="0" rtl="0" algn="l">
              <a:lnSpc>
                <a:spcPct val="100000"/>
              </a:lnSpc>
              <a:spcBef>
                <a:spcPts val="0"/>
              </a:spcBef>
              <a:spcAft>
                <a:spcPts val="0"/>
              </a:spcAft>
              <a:buClr>
                <a:srgbClr val="000000"/>
              </a:buClr>
              <a:buSzPts val="1700"/>
              <a:buFont typeface="Courier New"/>
              <a:buChar char="o"/>
            </a:pPr>
            <a:r>
              <a:rPr b="0" i="0" lang="en-GB" sz="1700" u="none" cap="none" strike="noStrike">
                <a:solidFill>
                  <a:srgbClr val="000000"/>
                </a:solidFill>
                <a:latin typeface="Open Sans"/>
                <a:ea typeface="Open Sans"/>
                <a:cs typeface="Open Sans"/>
                <a:sym typeface="Open Sans"/>
              </a:rPr>
              <a:t>Concerns </a:t>
            </a:r>
            <a:endParaRPr sz="1700"/>
          </a:p>
          <a:p>
            <a:pPr indent="-304800" lvl="1" marL="742950" marR="0" rtl="0" algn="l">
              <a:lnSpc>
                <a:spcPct val="100000"/>
              </a:lnSpc>
              <a:spcBef>
                <a:spcPts val="0"/>
              </a:spcBef>
              <a:spcAft>
                <a:spcPts val="0"/>
              </a:spcAft>
              <a:buClr>
                <a:srgbClr val="000000"/>
              </a:buClr>
              <a:buSzPts val="1700"/>
              <a:buFont typeface="Courier New"/>
              <a:buChar char="o"/>
            </a:pPr>
            <a:r>
              <a:rPr b="0" i="0" lang="en-GB" sz="1700" u="none" cap="none" strike="noStrike">
                <a:solidFill>
                  <a:srgbClr val="000000"/>
                </a:solidFill>
                <a:latin typeface="Open Sans"/>
                <a:ea typeface="Open Sans"/>
                <a:cs typeface="Open Sans"/>
                <a:sym typeface="Open Sans"/>
              </a:rPr>
              <a:t>Perceptions or beliefs </a:t>
            </a:r>
            <a:endParaRPr sz="1700"/>
          </a:p>
          <a:p>
            <a:pPr indent="-304800" lvl="1" marL="742950" marR="0" rtl="0" algn="l">
              <a:lnSpc>
                <a:spcPct val="100000"/>
              </a:lnSpc>
              <a:spcBef>
                <a:spcPts val="0"/>
              </a:spcBef>
              <a:spcAft>
                <a:spcPts val="0"/>
              </a:spcAft>
              <a:buClr>
                <a:srgbClr val="000000"/>
              </a:buClr>
              <a:buSzPts val="1700"/>
              <a:buFont typeface="Courier New"/>
              <a:buChar char="o"/>
            </a:pPr>
            <a:r>
              <a:rPr b="0" i="0" lang="en-GB" sz="1700" u="none" cap="none" strike="noStrike">
                <a:solidFill>
                  <a:srgbClr val="000000"/>
                </a:solidFill>
                <a:latin typeface="Open Sans"/>
                <a:ea typeface="Open Sans"/>
                <a:cs typeface="Open Sans"/>
                <a:sym typeface="Open Sans"/>
              </a:rPr>
              <a:t>Praise or statements of thanks </a:t>
            </a:r>
            <a:endParaRPr sz="1700"/>
          </a:p>
          <a:p>
            <a:pPr indent="-196850" lvl="0" marL="28575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Open Sans"/>
              <a:ea typeface="Open Sans"/>
              <a:cs typeface="Open Sans"/>
              <a:sym typeface="Open Sans"/>
            </a:endParaRPr>
          </a:p>
          <a:p>
            <a:pPr indent="-304800" lvl="0" marL="285750" marR="0" rtl="0" algn="l">
              <a:lnSpc>
                <a:spcPct val="100000"/>
              </a:lnSpc>
              <a:spcBef>
                <a:spcPts val="0"/>
              </a:spcBef>
              <a:spcAft>
                <a:spcPts val="0"/>
              </a:spcAft>
              <a:buClr>
                <a:srgbClr val="980000"/>
              </a:buClr>
              <a:buSzPts val="1700"/>
              <a:buFont typeface="Arial"/>
              <a:buChar char="•"/>
            </a:pPr>
            <a:r>
              <a:rPr b="1" i="0" lang="en-GB" sz="1700" u="none" cap="none" strike="noStrike">
                <a:solidFill>
                  <a:srgbClr val="980000"/>
                </a:solidFill>
                <a:latin typeface="Open Sans"/>
                <a:ea typeface="Open Sans"/>
                <a:cs typeface="Open Sans"/>
                <a:sym typeface="Open Sans"/>
              </a:rPr>
              <a:t>Received through:</a:t>
            </a:r>
            <a:endParaRPr sz="1700">
              <a:solidFill>
                <a:srgbClr val="980000"/>
              </a:solidFill>
            </a:endParaRPr>
          </a:p>
          <a:p>
            <a:pPr indent="-304800" lvl="1" marL="742950" marR="0" rtl="0" algn="l">
              <a:lnSpc>
                <a:spcPct val="100000"/>
              </a:lnSpc>
              <a:spcBef>
                <a:spcPts val="0"/>
              </a:spcBef>
              <a:spcAft>
                <a:spcPts val="0"/>
              </a:spcAft>
              <a:buClr>
                <a:srgbClr val="000000"/>
              </a:buClr>
              <a:buSzPts val="1700"/>
              <a:buFont typeface="Courier New"/>
              <a:buChar char="o"/>
            </a:pPr>
            <a:r>
              <a:rPr b="0" i="0" lang="en-GB" sz="1700" u="none" cap="none" strike="noStrike">
                <a:solidFill>
                  <a:srgbClr val="000000"/>
                </a:solidFill>
                <a:latin typeface="Open Sans"/>
                <a:ea typeface="Open Sans"/>
                <a:cs typeface="Open Sans"/>
                <a:sym typeface="Open Sans"/>
              </a:rPr>
              <a:t>House-to-house visits </a:t>
            </a:r>
            <a:endParaRPr sz="1700"/>
          </a:p>
          <a:p>
            <a:pPr indent="-304800" lvl="1" marL="742950" marR="0" rtl="0" algn="l">
              <a:lnSpc>
                <a:spcPct val="100000"/>
              </a:lnSpc>
              <a:spcBef>
                <a:spcPts val="0"/>
              </a:spcBef>
              <a:spcAft>
                <a:spcPts val="0"/>
              </a:spcAft>
              <a:buClr>
                <a:srgbClr val="000000"/>
              </a:buClr>
              <a:buSzPts val="1700"/>
              <a:buFont typeface="Courier New"/>
              <a:buChar char="o"/>
            </a:pPr>
            <a:r>
              <a:rPr b="0" i="0" lang="en-GB" sz="1700" u="none" cap="none" strike="noStrike">
                <a:solidFill>
                  <a:srgbClr val="000000"/>
                </a:solidFill>
                <a:latin typeface="Open Sans"/>
                <a:ea typeface="Open Sans"/>
                <a:cs typeface="Open Sans"/>
                <a:sym typeface="Open Sans"/>
              </a:rPr>
              <a:t>Hotlines</a:t>
            </a:r>
            <a:endParaRPr sz="1700"/>
          </a:p>
          <a:p>
            <a:pPr indent="-304800" lvl="1" marL="742950" marR="0" rtl="0" algn="l">
              <a:lnSpc>
                <a:spcPct val="100000"/>
              </a:lnSpc>
              <a:spcBef>
                <a:spcPts val="0"/>
              </a:spcBef>
              <a:spcAft>
                <a:spcPts val="0"/>
              </a:spcAft>
              <a:buClr>
                <a:srgbClr val="000000"/>
              </a:buClr>
              <a:buSzPts val="1700"/>
              <a:buFont typeface="Courier New"/>
              <a:buChar char="o"/>
            </a:pPr>
            <a:r>
              <a:rPr b="0" i="0" lang="en-GB" sz="1700" u="none" cap="none" strike="noStrike">
                <a:solidFill>
                  <a:srgbClr val="000000"/>
                </a:solidFill>
                <a:latin typeface="Open Sans"/>
                <a:ea typeface="Open Sans"/>
                <a:cs typeface="Open Sans"/>
                <a:sym typeface="Open Sans"/>
              </a:rPr>
              <a:t>Helpdesks </a:t>
            </a:r>
            <a:endParaRPr sz="1700"/>
          </a:p>
          <a:p>
            <a:pPr indent="-304800" lvl="1" marL="742950" marR="0" rtl="0" algn="l">
              <a:lnSpc>
                <a:spcPct val="100000"/>
              </a:lnSpc>
              <a:spcBef>
                <a:spcPts val="0"/>
              </a:spcBef>
              <a:spcAft>
                <a:spcPts val="0"/>
              </a:spcAft>
              <a:buClr>
                <a:srgbClr val="000000"/>
              </a:buClr>
              <a:buSzPts val="1700"/>
              <a:buFont typeface="Courier New"/>
              <a:buChar char="o"/>
            </a:pPr>
            <a:r>
              <a:rPr b="0" i="0" lang="en-GB" sz="1700" u="none" cap="none" strike="noStrike">
                <a:solidFill>
                  <a:srgbClr val="000000"/>
                </a:solidFill>
                <a:latin typeface="Open Sans"/>
                <a:ea typeface="Open Sans"/>
                <a:cs typeface="Open Sans"/>
                <a:sym typeface="Open Sans"/>
              </a:rPr>
              <a:t>Community meetings </a:t>
            </a:r>
            <a:endParaRPr sz="1700"/>
          </a:p>
          <a:p>
            <a:pPr indent="-304800" lvl="1" marL="742950" marR="0" rtl="0" algn="l">
              <a:lnSpc>
                <a:spcPct val="100000"/>
              </a:lnSpc>
              <a:spcBef>
                <a:spcPts val="0"/>
              </a:spcBef>
              <a:spcAft>
                <a:spcPts val="0"/>
              </a:spcAft>
              <a:buClr>
                <a:srgbClr val="000000"/>
              </a:buClr>
              <a:buSzPts val="1700"/>
              <a:buFont typeface="Courier New"/>
              <a:buChar char="o"/>
            </a:pPr>
            <a:r>
              <a:rPr b="0" i="0" lang="en-GB" sz="1700" u="none" cap="none" strike="noStrike">
                <a:solidFill>
                  <a:srgbClr val="000000"/>
                </a:solidFill>
                <a:latin typeface="Open Sans"/>
                <a:ea typeface="Open Sans"/>
                <a:cs typeface="Open Sans"/>
                <a:sym typeface="Open Sans"/>
              </a:rPr>
              <a:t>...and many more! </a:t>
            </a:r>
            <a:endParaRPr sz="1700"/>
          </a:p>
        </p:txBody>
      </p:sp>
      <p:pic>
        <p:nvPicPr>
          <p:cNvPr descr="A diagram of a diagram&#10;&#10;Description automatically generated" id="336" name="Google Shape;336;p33"/>
          <p:cNvPicPr preferRelativeResize="0"/>
          <p:nvPr/>
        </p:nvPicPr>
        <p:blipFill rotWithShape="1">
          <a:blip r:embed="rId3">
            <a:alphaModFix/>
          </a:blip>
          <a:srcRect b="0" l="0" r="0" t="0"/>
          <a:stretch/>
        </p:blipFill>
        <p:spPr>
          <a:xfrm>
            <a:off x="5224275" y="525777"/>
            <a:ext cx="3622043" cy="3228909"/>
          </a:xfrm>
          <a:prstGeom prst="rect">
            <a:avLst/>
          </a:prstGeom>
          <a:noFill/>
          <a:ln>
            <a:noFill/>
          </a:ln>
        </p:spPr>
      </p:pic>
      <p:sp>
        <p:nvSpPr>
          <p:cNvPr id="337" name="Google Shape;337;p33"/>
          <p:cNvSpPr txBox="1"/>
          <p:nvPr/>
        </p:nvSpPr>
        <p:spPr>
          <a:xfrm>
            <a:off x="5947519" y="3897774"/>
            <a:ext cx="2175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The </a:t>
            </a:r>
            <a:r>
              <a:rPr b="0" i="1" lang="en-GB" sz="1400" u="none" cap="none" strike="noStrike">
                <a:solidFill>
                  <a:srgbClr val="000000"/>
                </a:solidFill>
                <a:latin typeface="Arial"/>
                <a:ea typeface="Arial"/>
                <a:cs typeface="Arial"/>
                <a:sym typeface="Arial"/>
              </a:rPr>
              <a:t>'feedback loop'</a:t>
            </a:r>
            <a:endParaRPr b="0" i="1"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342" name="Shape 342"/>
        <p:cNvGrpSpPr/>
        <p:nvPr/>
      </p:nvGrpSpPr>
      <p:grpSpPr>
        <a:xfrm>
          <a:off x="0" y="0"/>
          <a:ext cx="0" cy="0"/>
          <a:chOff x="0" y="0"/>
          <a:chExt cx="0" cy="0"/>
        </a:xfrm>
      </p:grpSpPr>
      <p:sp>
        <p:nvSpPr>
          <p:cNvPr id="343" name="Google Shape;343;p34"/>
          <p:cNvSpPr txBox="1"/>
          <p:nvPr>
            <p:ph type="title"/>
          </p:nvPr>
        </p:nvSpPr>
        <p:spPr>
          <a:xfrm>
            <a:off x="628650" y="525763"/>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An example from DRC Red Cross</a:t>
            </a:r>
            <a:endParaRPr sz="2400"/>
          </a:p>
        </p:txBody>
      </p:sp>
      <p:pic>
        <p:nvPicPr>
          <p:cNvPr descr="A person speaking into a microphone with a crowd of children&#10;&#10;Description automatically generated" id="344" name="Google Shape;344;p34"/>
          <p:cNvPicPr preferRelativeResize="0"/>
          <p:nvPr/>
        </p:nvPicPr>
        <p:blipFill rotWithShape="1">
          <a:blip r:embed="rId3">
            <a:alphaModFix/>
          </a:blip>
          <a:srcRect b="0" l="0" r="0" t="0"/>
          <a:stretch/>
        </p:blipFill>
        <p:spPr>
          <a:xfrm>
            <a:off x="446134" y="1323872"/>
            <a:ext cx="3055056" cy="2057020"/>
          </a:xfrm>
          <a:prstGeom prst="rect">
            <a:avLst/>
          </a:prstGeom>
          <a:noFill/>
          <a:ln>
            <a:noFill/>
          </a:ln>
        </p:spPr>
      </p:pic>
      <p:sp>
        <p:nvSpPr>
          <p:cNvPr id="345" name="Google Shape;345;p34"/>
          <p:cNvSpPr txBox="1"/>
          <p:nvPr/>
        </p:nvSpPr>
        <p:spPr>
          <a:xfrm>
            <a:off x="351996" y="3380892"/>
            <a:ext cx="4024243"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GB" sz="1400" u="none" cap="none" strike="noStrike">
                <a:solidFill>
                  <a:srgbClr val="000000"/>
                </a:solidFill>
                <a:latin typeface="Arial"/>
                <a:ea typeface="Arial"/>
                <a:cs typeface="Arial"/>
                <a:sym typeface="Arial"/>
              </a:rPr>
              <a:t>Bunia, DR Congo: DRC Red Cross volunteers regularly engage with students, providing critical information about Ebola and how to prevent other major diseases. It also gives opportunities for students to ask questions and provide feedback to volunteers who share this in the community feedback system set up with IFRC and CDC</a:t>
            </a:r>
            <a:endParaRPr b="0" i="0" sz="1400" u="none" cap="none" strike="noStrike">
              <a:solidFill>
                <a:srgbClr val="000000"/>
              </a:solidFill>
              <a:latin typeface="Arial"/>
              <a:ea typeface="Arial"/>
              <a:cs typeface="Arial"/>
              <a:sym typeface="Arial"/>
            </a:endParaRPr>
          </a:p>
        </p:txBody>
      </p:sp>
      <p:pic>
        <p:nvPicPr>
          <p:cNvPr descr="A screenshot of a computer&#10;&#10;Description automatically generated" id="346" name="Google Shape;346;p34"/>
          <p:cNvPicPr preferRelativeResize="0"/>
          <p:nvPr/>
        </p:nvPicPr>
        <p:blipFill rotWithShape="1">
          <a:blip r:embed="rId4">
            <a:alphaModFix/>
          </a:blip>
          <a:srcRect b="0" l="0" r="0" t="0"/>
          <a:stretch/>
        </p:blipFill>
        <p:spPr>
          <a:xfrm>
            <a:off x="4327403" y="1844440"/>
            <a:ext cx="4370463" cy="2281497"/>
          </a:xfrm>
          <a:prstGeom prst="rect">
            <a:avLst/>
          </a:prstGeom>
          <a:noFill/>
          <a:ln>
            <a:noFill/>
          </a:ln>
        </p:spPr>
      </p:pic>
      <p:sp>
        <p:nvSpPr>
          <p:cNvPr id="347" name="Google Shape;347;p34"/>
          <p:cNvSpPr txBox="1"/>
          <p:nvPr/>
        </p:nvSpPr>
        <p:spPr>
          <a:xfrm>
            <a:off x="4327403" y="1271900"/>
            <a:ext cx="523902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000" u="none" cap="none" strike="noStrike">
                <a:solidFill>
                  <a:srgbClr val="204669"/>
                </a:solidFill>
                <a:latin typeface="Arial"/>
                <a:ea typeface="Arial"/>
                <a:cs typeface="Arial"/>
                <a:sym typeface="Arial"/>
              </a:rPr>
              <a:t>Feedback dashboard in DRC</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352" name="Shape 352"/>
        <p:cNvGrpSpPr/>
        <p:nvPr/>
      </p:nvGrpSpPr>
      <p:grpSpPr>
        <a:xfrm>
          <a:off x="0" y="0"/>
          <a:ext cx="0" cy="0"/>
          <a:chOff x="0" y="0"/>
          <a:chExt cx="0" cy="0"/>
        </a:xfrm>
      </p:grpSpPr>
      <p:sp>
        <p:nvSpPr>
          <p:cNvPr id="353" name="Google Shape;353;p35"/>
          <p:cNvSpPr txBox="1"/>
          <p:nvPr>
            <p:ph type="title"/>
          </p:nvPr>
        </p:nvSpPr>
        <p:spPr>
          <a:xfrm>
            <a:off x="628650" y="525763"/>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Group exercise</a:t>
            </a:r>
            <a:endParaRPr sz="2400"/>
          </a:p>
        </p:txBody>
      </p:sp>
      <p:sp>
        <p:nvSpPr>
          <p:cNvPr id="354" name="Google Shape;354;p35"/>
          <p:cNvSpPr txBox="1"/>
          <p:nvPr/>
        </p:nvSpPr>
        <p:spPr>
          <a:xfrm>
            <a:off x="628650" y="1307350"/>
            <a:ext cx="7329900" cy="220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400" u="none" cap="none" strike="noStrike">
                <a:solidFill>
                  <a:srgbClr val="D90368"/>
                </a:solidFill>
                <a:latin typeface="Open Sans"/>
                <a:ea typeface="Open Sans"/>
                <a:cs typeface="Open Sans"/>
                <a:sym typeface="Open Sans"/>
              </a:rPr>
              <a:t>Steps to setup a feedback mechanism</a:t>
            </a:r>
            <a:endParaRPr sz="1800"/>
          </a:p>
          <a:p>
            <a:pPr indent="0" lvl="0" marL="0" marR="0" rtl="0" algn="l">
              <a:lnSpc>
                <a:spcPct val="100000"/>
              </a:lnSpc>
              <a:spcBef>
                <a:spcPts val="0"/>
              </a:spcBef>
              <a:spcAft>
                <a:spcPts val="0"/>
              </a:spcAft>
              <a:buNone/>
            </a:pPr>
            <a:r>
              <a:t/>
            </a:r>
            <a:endParaRPr b="0" i="0" sz="1500" u="none" cap="none" strike="noStrike">
              <a:solidFill>
                <a:srgbClr val="000000"/>
              </a:solidFill>
              <a:latin typeface="Open Sans"/>
              <a:ea typeface="Open Sans"/>
              <a:cs typeface="Open Sans"/>
              <a:sym typeface="Open Sans"/>
            </a:endParaRPr>
          </a:p>
          <a:p>
            <a:pPr indent="-368300" lvl="0" marL="342900" marR="0" rtl="0" algn="l">
              <a:lnSpc>
                <a:spcPct val="100000"/>
              </a:lnSpc>
              <a:spcBef>
                <a:spcPts val="600"/>
              </a:spcBef>
              <a:spcAft>
                <a:spcPts val="0"/>
              </a:spcAft>
              <a:buClr>
                <a:srgbClr val="000000"/>
              </a:buClr>
              <a:buSzPts val="2000"/>
              <a:buFont typeface="Arial"/>
              <a:buAutoNum type="arabicPeriod"/>
            </a:pPr>
            <a:r>
              <a:rPr b="1" i="0" lang="en-GB" sz="2000" u="none" cap="none" strike="noStrike">
                <a:solidFill>
                  <a:srgbClr val="000000"/>
                </a:solidFill>
                <a:latin typeface="Open Sans"/>
                <a:ea typeface="Open Sans"/>
                <a:cs typeface="Open Sans"/>
                <a:sym typeface="Open Sans"/>
              </a:rPr>
              <a:t>Each group will receive 13 cards with the steps for setting up and running a feedback mechanism</a:t>
            </a:r>
            <a:endParaRPr b="0" i="0" sz="2000" u="none" cap="none" strike="noStrike">
              <a:solidFill>
                <a:srgbClr val="000000"/>
              </a:solidFill>
              <a:latin typeface="Open Sans"/>
              <a:ea typeface="Open Sans"/>
              <a:cs typeface="Open Sans"/>
              <a:sym typeface="Open Sans"/>
            </a:endParaRPr>
          </a:p>
          <a:p>
            <a:pPr indent="-368300" lvl="0" marL="342900" marR="0" rtl="0" algn="l">
              <a:lnSpc>
                <a:spcPct val="100000"/>
              </a:lnSpc>
              <a:spcBef>
                <a:spcPts val="1200"/>
              </a:spcBef>
              <a:spcAft>
                <a:spcPts val="0"/>
              </a:spcAft>
              <a:buClr>
                <a:srgbClr val="000000"/>
              </a:buClr>
              <a:buSzPts val="2000"/>
              <a:buFont typeface="Arial"/>
              <a:buAutoNum type="arabicPeriod"/>
            </a:pPr>
            <a:r>
              <a:rPr b="1" i="0" lang="en-GB" sz="2000" u="none" cap="none" strike="noStrike">
                <a:solidFill>
                  <a:srgbClr val="000000"/>
                </a:solidFill>
                <a:latin typeface="Open Sans"/>
                <a:ea typeface="Open Sans"/>
                <a:cs typeface="Open Sans"/>
                <a:sym typeface="Open Sans"/>
              </a:rPr>
              <a:t>Take 10 mins to discuss what order they should go in </a:t>
            </a:r>
            <a:endParaRPr b="0" i="0" sz="2000" u="none" cap="none" strike="noStrike">
              <a:solidFill>
                <a:srgbClr val="000000"/>
              </a:solidFill>
              <a:latin typeface="Open Sans"/>
              <a:ea typeface="Open Sans"/>
              <a:cs typeface="Open Sans"/>
              <a:sym typeface="Open Sans"/>
            </a:endParaRPr>
          </a:p>
          <a:p>
            <a:pPr indent="0" lvl="0" marL="0" marR="0" rtl="0" algn="l">
              <a:lnSpc>
                <a:spcPct val="100000"/>
              </a:lnSpc>
              <a:spcBef>
                <a:spcPts val="60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359" name="Shape 359"/>
        <p:cNvGrpSpPr/>
        <p:nvPr/>
      </p:nvGrpSpPr>
      <p:grpSpPr>
        <a:xfrm>
          <a:off x="0" y="0"/>
          <a:ext cx="0" cy="0"/>
          <a:chOff x="0" y="0"/>
          <a:chExt cx="0" cy="0"/>
        </a:xfrm>
      </p:grpSpPr>
      <p:sp>
        <p:nvSpPr>
          <p:cNvPr id="360" name="Google Shape;360;p36"/>
          <p:cNvSpPr txBox="1"/>
          <p:nvPr>
            <p:ph type="title"/>
          </p:nvPr>
        </p:nvSpPr>
        <p:spPr>
          <a:xfrm>
            <a:off x="628650" y="525763"/>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Step to setup and run a feedback mechanism </a:t>
            </a:r>
            <a:endParaRPr sz="2400"/>
          </a:p>
        </p:txBody>
      </p:sp>
      <p:sp>
        <p:nvSpPr>
          <p:cNvPr id="361" name="Google Shape;361;p36"/>
          <p:cNvSpPr txBox="1"/>
          <p:nvPr/>
        </p:nvSpPr>
        <p:spPr>
          <a:xfrm>
            <a:off x="526875" y="2397247"/>
            <a:ext cx="2126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100" u="none" cap="none" strike="noStrike">
                <a:solidFill>
                  <a:srgbClr val="D90368"/>
                </a:solidFill>
                <a:latin typeface="Open Sans"/>
                <a:ea typeface="Open Sans"/>
                <a:cs typeface="Open Sans"/>
                <a:sym typeface="Open Sans"/>
              </a:rPr>
              <a:t>Did you agree? </a:t>
            </a:r>
            <a:endParaRPr b="0" i="0" sz="1700" u="none" cap="none" strike="noStrike">
              <a:solidFill>
                <a:srgbClr val="D90368"/>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A diagram of a diagram&#10;&#10;Description automatically generated" id="362" name="Google Shape;362;p36"/>
          <p:cNvPicPr preferRelativeResize="0"/>
          <p:nvPr/>
        </p:nvPicPr>
        <p:blipFill rotWithShape="1">
          <a:blip r:embed="rId3">
            <a:alphaModFix/>
          </a:blip>
          <a:srcRect b="0" l="0" r="0" t="0"/>
          <a:stretch/>
        </p:blipFill>
        <p:spPr>
          <a:xfrm>
            <a:off x="2653565" y="950575"/>
            <a:ext cx="6353757" cy="41929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367" name="Shape 367"/>
        <p:cNvGrpSpPr/>
        <p:nvPr/>
      </p:nvGrpSpPr>
      <p:grpSpPr>
        <a:xfrm>
          <a:off x="0" y="0"/>
          <a:ext cx="0" cy="0"/>
          <a:chOff x="0" y="0"/>
          <a:chExt cx="0" cy="0"/>
        </a:xfrm>
      </p:grpSpPr>
      <p:sp>
        <p:nvSpPr>
          <p:cNvPr id="368" name="Google Shape;368;p37"/>
          <p:cNvSpPr txBox="1"/>
          <p:nvPr>
            <p:ph type="title"/>
          </p:nvPr>
        </p:nvSpPr>
        <p:spPr>
          <a:xfrm>
            <a:off x="628650" y="507267"/>
            <a:ext cx="7886700" cy="7572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What is the biggest challenge in collecting rapid social insights?</a:t>
            </a:r>
            <a:endParaRPr sz="2400"/>
          </a:p>
        </p:txBody>
      </p:sp>
      <p:sp>
        <p:nvSpPr>
          <p:cNvPr id="369" name="Google Shape;369;p37"/>
          <p:cNvSpPr txBox="1"/>
          <p:nvPr/>
        </p:nvSpPr>
        <p:spPr>
          <a:xfrm>
            <a:off x="628650" y="4407095"/>
            <a:ext cx="3288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200" u="none" cap="none" strike="noStrike">
                <a:solidFill>
                  <a:srgbClr val="D90368"/>
                </a:solidFill>
                <a:latin typeface="Open Sans"/>
                <a:ea typeface="Open Sans"/>
                <a:cs typeface="Open Sans"/>
                <a:sym typeface="Open Sans"/>
              </a:rPr>
              <a:t>…Acting on the data! </a:t>
            </a:r>
            <a:endParaRPr b="0" i="0" sz="1800" u="none" cap="none" strike="noStrike">
              <a:solidFill>
                <a:srgbClr val="D90368"/>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A white background with text and a circle&#10;&#10;Description automatically generated" id="370" name="Google Shape;370;p37"/>
          <p:cNvPicPr preferRelativeResize="0"/>
          <p:nvPr/>
        </p:nvPicPr>
        <p:blipFill rotWithShape="1">
          <a:blip r:embed="rId3">
            <a:alphaModFix/>
          </a:blip>
          <a:srcRect b="0" l="0" r="0" t="0"/>
          <a:stretch/>
        </p:blipFill>
        <p:spPr>
          <a:xfrm>
            <a:off x="628650" y="1542884"/>
            <a:ext cx="4732587" cy="2585814"/>
          </a:xfrm>
          <a:prstGeom prst="rect">
            <a:avLst/>
          </a:prstGeom>
          <a:noFill/>
          <a:ln>
            <a:noFill/>
          </a:ln>
        </p:spPr>
      </p:pic>
      <p:pic>
        <p:nvPicPr>
          <p:cNvPr descr="A close-up of a sign&#10;&#10;Description automatically generated" id="371" name="Google Shape;371;p37"/>
          <p:cNvPicPr preferRelativeResize="0"/>
          <p:nvPr/>
        </p:nvPicPr>
        <p:blipFill rotWithShape="1">
          <a:blip r:embed="rId4">
            <a:alphaModFix/>
          </a:blip>
          <a:srcRect b="0" l="0" r="0" t="0"/>
          <a:stretch/>
        </p:blipFill>
        <p:spPr>
          <a:xfrm>
            <a:off x="6432852" y="1402634"/>
            <a:ext cx="1596556" cy="28920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376" name="Shape 376"/>
        <p:cNvGrpSpPr/>
        <p:nvPr/>
      </p:nvGrpSpPr>
      <p:grpSpPr>
        <a:xfrm>
          <a:off x="0" y="0"/>
          <a:ext cx="0" cy="0"/>
          <a:chOff x="0" y="0"/>
          <a:chExt cx="0" cy="0"/>
        </a:xfrm>
      </p:grpSpPr>
      <p:sp>
        <p:nvSpPr>
          <p:cNvPr id="377" name="Google Shape;377;p38"/>
          <p:cNvSpPr txBox="1"/>
          <p:nvPr>
            <p:ph type="title"/>
          </p:nvPr>
        </p:nvSpPr>
        <p:spPr>
          <a:xfrm>
            <a:off x="628650" y="333258"/>
            <a:ext cx="7886700" cy="34159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Case study: Zambia cholera outbreak </a:t>
            </a:r>
            <a:endParaRPr/>
          </a:p>
        </p:txBody>
      </p:sp>
      <p:sp>
        <p:nvSpPr>
          <p:cNvPr id="378" name="Google Shape;378;p38"/>
          <p:cNvSpPr txBox="1"/>
          <p:nvPr/>
        </p:nvSpPr>
        <p:spPr>
          <a:xfrm>
            <a:off x="628650" y="603197"/>
            <a:ext cx="7886700" cy="341592"/>
          </a:xfrm>
          <a:prstGeom prst="rect">
            <a:avLst/>
          </a:prstGeom>
          <a:noFill/>
          <a:ln>
            <a:noFill/>
          </a:ln>
        </p:spPr>
        <p:txBody>
          <a:bodyPr anchorCtr="0" anchor="t" bIns="45700" lIns="0" spcFirstLastPara="1" rIns="91425" wrap="square" tIns="45700">
            <a:spAutoFit/>
          </a:bodyPr>
          <a:lstStyle/>
          <a:p>
            <a:pPr indent="0" lvl="0" marL="0" marR="0" rtl="0" algn="l">
              <a:lnSpc>
                <a:spcPct val="90000"/>
              </a:lnSpc>
              <a:spcBef>
                <a:spcPts val="0"/>
              </a:spcBef>
              <a:spcAft>
                <a:spcPts val="0"/>
              </a:spcAft>
              <a:buClr>
                <a:srgbClr val="2F9C67"/>
              </a:buClr>
              <a:buSzPts val="1800"/>
              <a:buFont typeface="Montserrat"/>
              <a:buNone/>
            </a:pPr>
            <a:r>
              <a:rPr b="1" i="0" lang="en-GB" sz="1800" u="none" cap="none" strike="noStrike">
                <a:solidFill>
                  <a:srgbClr val="D90368"/>
                </a:solidFill>
                <a:latin typeface="Montserrat"/>
                <a:ea typeface="Montserrat"/>
                <a:cs typeface="Montserrat"/>
                <a:sym typeface="Montserrat"/>
              </a:rPr>
              <a:t>What would you do to respond?</a:t>
            </a:r>
            <a:endParaRPr/>
          </a:p>
        </p:txBody>
      </p:sp>
      <p:sp>
        <p:nvSpPr>
          <p:cNvPr id="379" name="Google Shape;379;p38"/>
          <p:cNvSpPr txBox="1"/>
          <p:nvPr/>
        </p:nvSpPr>
        <p:spPr>
          <a:xfrm>
            <a:off x="383175" y="944800"/>
            <a:ext cx="8608500" cy="4698900"/>
          </a:xfrm>
          <a:prstGeom prst="rect">
            <a:avLst/>
          </a:prstGeom>
          <a:noFill/>
          <a:ln>
            <a:noFill/>
          </a:ln>
        </p:spPr>
        <p:txBody>
          <a:bodyPr anchorCtr="0" anchor="t" bIns="45700" lIns="91425" spcFirstLastPara="1" rIns="91425" wrap="square" tIns="45700">
            <a:noAutofit/>
          </a:bodyPr>
          <a:lstStyle/>
          <a:p>
            <a:pPr indent="0" lvl="0" marL="0" marR="0" rtl="0" algn="l">
              <a:lnSpc>
                <a:spcPct val="128332"/>
              </a:lnSpc>
              <a:spcBef>
                <a:spcPts val="0"/>
              </a:spcBef>
              <a:spcAft>
                <a:spcPts val="0"/>
              </a:spcAft>
              <a:buClr>
                <a:srgbClr val="204669"/>
              </a:buClr>
              <a:buSzPts val="1200"/>
              <a:buFont typeface="Arial"/>
              <a:buNone/>
            </a:pPr>
            <a:r>
              <a:rPr b="1" i="0" lang="en-GB" sz="1700" u="none" cap="none" strike="noStrike">
                <a:solidFill>
                  <a:srgbClr val="980000"/>
                </a:solidFill>
                <a:latin typeface="Open Sans"/>
                <a:ea typeface="Open Sans"/>
                <a:cs typeface="Open Sans"/>
                <a:sym typeface="Open Sans"/>
              </a:rPr>
              <a:t>Context</a:t>
            </a:r>
            <a:endParaRPr b="0" i="0" sz="1700" u="none" cap="none" strike="noStrike">
              <a:solidFill>
                <a:srgbClr val="980000"/>
              </a:solidFill>
              <a:latin typeface="Open Sans"/>
              <a:ea typeface="Open Sans"/>
              <a:cs typeface="Open Sans"/>
              <a:sym typeface="Open Sans"/>
            </a:endParaRPr>
          </a:p>
          <a:p>
            <a:pPr indent="-311150" lvl="0" marL="457200" marR="0" rtl="0" algn="l">
              <a:lnSpc>
                <a:spcPct val="120000"/>
              </a:lnSpc>
              <a:spcBef>
                <a:spcPts val="0"/>
              </a:spcBef>
              <a:spcAft>
                <a:spcPts val="0"/>
              </a:spcAft>
              <a:buClr>
                <a:srgbClr val="204669"/>
              </a:buClr>
              <a:buSzPts val="1300"/>
              <a:buFont typeface="Arial"/>
              <a:buChar char="•"/>
            </a:pPr>
            <a:r>
              <a:rPr b="0" i="0" lang="en-GB" sz="1700" u="none" cap="none" strike="noStrike">
                <a:solidFill>
                  <a:schemeClr val="dk1"/>
                </a:solidFill>
                <a:latin typeface="Open Sans"/>
                <a:ea typeface="Open Sans"/>
                <a:cs typeface="Open Sans"/>
                <a:sym typeface="Open Sans"/>
              </a:rPr>
              <a:t>Increasing cases, especially in Lusaka hotspots with high case fatality rates linked to late health facility attendance</a:t>
            </a:r>
            <a:endParaRPr sz="1500"/>
          </a:p>
          <a:p>
            <a:pPr indent="-311150" lvl="0" marL="457200" marR="0" rtl="0" algn="l">
              <a:lnSpc>
                <a:spcPct val="120000"/>
              </a:lnSpc>
              <a:spcBef>
                <a:spcPts val="0"/>
              </a:spcBef>
              <a:spcAft>
                <a:spcPts val="0"/>
              </a:spcAft>
              <a:buClr>
                <a:srgbClr val="204669"/>
              </a:buClr>
              <a:buSzPts val="1300"/>
              <a:buFont typeface="Arial"/>
              <a:buChar char="•"/>
            </a:pPr>
            <a:r>
              <a:rPr b="0" i="0" lang="en-GB" sz="1700" u="none" cap="none" strike="noStrike">
                <a:solidFill>
                  <a:schemeClr val="dk1"/>
                </a:solidFill>
                <a:latin typeface="Open Sans"/>
                <a:ea typeface="Open Sans"/>
                <a:cs typeface="Open Sans"/>
                <a:sym typeface="Open Sans"/>
              </a:rPr>
              <a:t>Community feedback from families </a:t>
            </a:r>
            <a:r>
              <a:rPr lang="en-GB" sz="1700">
                <a:solidFill>
                  <a:schemeClr val="dk1"/>
                </a:solidFill>
                <a:latin typeface="Open Sans"/>
                <a:ea typeface="Open Sans"/>
                <a:cs typeface="Open Sans"/>
                <a:sym typeface="Open Sans"/>
              </a:rPr>
              <a:t>showed </a:t>
            </a:r>
            <a:r>
              <a:rPr b="0" i="0" lang="en-GB" sz="1700" u="none" cap="none" strike="noStrike">
                <a:solidFill>
                  <a:schemeClr val="dk1"/>
                </a:solidFill>
                <a:latin typeface="Open Sans"/>
                <a:ea typeface="Open Sans"/>
                <a:cs typeface="Open Sans"/>
                <a:sym typeface="Open Sans"/>
              </a:rPr>
              <a:t>overall good levels of knowledge</a:t>
            </a:r>
            <a:endParaRPr sz="1500"/>
          </a:p>
          <a:p>
            <a:pPr indent="-311150" lvl="0" marL="457200" marR="0" rtl="0" algn="l">
              <a:lnSpc>
                <a:spcPct val="120000"/>
              </a:lnSpc>
              <a:spcBef>
                <a:spcPts val="0"/>
              </a:spcBef>
              <a:spcAft>
                <a:spcPts val="0"/>
              </a:spcAft>
              <a:buClr>
                <a:srgbClr val="204669"/>
              </a:buClr>
              <a:buSzPts val="1300"/>
              <a:buFont typeface="Arial"/>
              <a:buChar char="•"/>
            </a:pPr>
            <a:r>
              <a:rPr b="0" i="0" lang="en-GB" sz="1700" u="none" cap="none" strike="noStrike">
                <a:solidFill>
                  <a:schemeClr val="dk1"/>
                </a:solidFill>
                <a:latin typeface="Open Sans"/>
                <a:ea typeface="Open Sans"/>
                <a:cs typeface="Open Sans"/>
                <a:sym typeface="Open Sans"/>
              </a:rPr>
              <a:t>Price of chlorine almost doubled during the outbreak</a:t>
            </a:r>
            <a:endParaRPr sz="1500"/>
          </a:p>
          <a:p>
            <a:pPr indent="-311150" lvl="0" marL="457200" marR="0" rtl="0" algn="l">
              <a:lnSpc>
                <a:spcPct val="120000"/>
              </a:lnSpc>
              <a:spcBef>
                <a:spcPts val="0"/>
              </a:spcBef>
              <a:spcAft>
                <a:spcPts val="0"/>
              </a:spcAft>
              <a:buClr>
                <a:srgbClr val="204669"/>
              </a:buClr>
              <a:buSzPts val="1300"/>
              <a:buFont typeface="Arial"/>
              <a:buChar char="•"/>
            </a:pPr>
            <a:r>
              <a:rPr b="0" i="0" lang="en-GB" sz="1700" u="none" cap="none" strike="noStrike">
                <a:solidFill>
                  <a:schemeClr val="dk1"/>
                </a:solidFill>
                <a:latin typeface="Open Sans"/>
                <a:ea typeface="Open Sans"/>
                <a:cs typeface="Open Sans"/>
                <a:sym typeface="Open Sans"/>
              </a:rPr>
              <a:t>Most at</a:t>
            </a:r>
            <a:r>
              <a:rPr lang="en-GB" sz="1700">
                <a:solidFill>
                  <a:schemeClr val="dk1"/>
                </a:solidFill>
                <a:latin typeface="Open Sans"/>
                <a:ea typeface="Open Sans"/>
                <a:cs typeface="Open Sans"/>
                <a:sym typeface="Open Sans"/>
              </a:rPr>
              <a:t>-</a:t>
            </a:r>
            <a:r>
              <a:rPr b="0" i="0" lang="en-GB" sz="1700" u="none" cap="none" strike="noStrike">
                <a:solidFill>
                  <a:schemeClr val="dk1"/>
                </a:solidFill>
                <a:latin typeface="Open Sans"/>
                <a:ea typeface="Open Sans"/>
                <a:cs typeface="Open Sans"/>
                <a:sym typeface="Open Sans"/>
              </a:rPr>
              <a:t>risk of cholera are least likely to afford to protect themselves</a:t>
            </a:r>
            <a:endParaRPr sz="1500"/>
          </a:p>
          <a:p>
            <a:pPr indent="0" lvl="0" marL="0" marR="0" rtl="0" algn="l">
              <a:lnSpc>
                <a:spcPct val="128332"/>
              </a:lnSpc>
              <a:spcBef>
                <a:spcPts val="0"/>
              </a:spcBef>
              <a:spcAft>
                <a:spcPts val="0"/>
              </a:spcAft>
              <a:buClr>
                <a:srgbClr val="204669"/>
              </a:buClr>
              <a:buSzPts val="1200"/>
              <a:buFont typeface="Arial"/>
              <a:buNone/>
            </a:pPr>
            <a:r>
              <a:rPr b="1" i="0" lang="en-GB" sz="1700" u="none" cap="none" strike="noStrike">
                <a:solidFill>
                  <a:srgbClr val="980000"/>
                </a:solidFill>
                <a:latin typeface="Open Sans"/>
                <a:ea typeface="Open Sans"/>
                <a:cs typeface="Open Sans"/>
                <a:sym typeface="Open Sans"/>
              </a:rPr>
              <a:t>Other feedback from community:</a:t>
            </a:r>
            <a:endParaRPr b="0" i="0" sz="1700" u="none" cap="none" strike="noStrike">
              <a:solidFill>
                <a:srgbClr val="980000"/>
              </a:solidFill>
              <a:latin typeface="Open Sans"/>
              <a:ea typeface="Open Sans"/>
              <a:cs typeface="Open Sans"/>
              <a:sym typeface="Open Sans"/>
            </a:endParaRPr>
          </a:p>
          <a:p>
            <a:pPr indent="-311150" lvl="0" marL="457200" marR="0" rtl="0" algn="l">
              <a:lnSpc>
                <a:spcPct val="128332"/>
              </a:lnSpc>
              <a:spcBef>
                <a:spcPts val="0"/>
              </a:spcBef>
              <a:spcAft>
                <a:spcPts val="0"/>
              </a:spcAft>
              <a:buClr>
                <a:srgbClr val="204669"/>
              </a:buClr>
              <a:buSzPts val="1300"/>
              <a:buFont typeface="Arial"/>
              <a:buChar char="•"/>
            </a:pPr>
            <a:r>
              <a:rPr b="0" i="0" lang="en-GB" sz="1700" u="none" cap="none" strike="noStrike">
                <a:solidFill>
                  <a:schemeClr val="dk1"/>
                </a:solidFill>
                <a:latin typeface="Open Sans"/>
                <a:ea typeface="Open Sans"/>
                <a:cs typeface="Open Sans"/>
                <a:sym typeface="Open Sans"/>
              </a:rPr>
              <a:t>People using </a:t>
            </a:r>
            <a:r>
              <a:rPr b="0" i="1" lang="en-GB" sz="1700" u="none" cap="none" strike="noStrike">
                <a:solidFill>
                  <a:schemeClr val="dk1"/>
                </a:solidFill>
                <a:latin typeface="Open Sans"/>
                <a:ea typeface="Open Sans"/>
                <a:cs typeface="Open Sans"/>
                <a:sym typeface="Open Sans"/>
              </a:rPr>
              <a:t>kacha</a:t>
            </a:r>
            <a:r>
              <a:rPr i="1" lang="en-GB" sz="1700">
                <a:solidFill>
                  <a:schemeClr val="dk1"/>
                </a:solidFill>
                <a:latin typeface="Open Sans"/>
                <a:ea typeface="Open Sans"/>
                <a:cs typeface="Open Sans"/>
                <a:sym typeface="Open Sans"/>
              </a:rPr>
              <a:t>s</a:t>
            </a:r>
            <a:r>
              <a:rPr b="0" i="1" lang="en-GB" sz="1700" u="none" cap="none" strike="noStrike">
                <a:solidFill>
                  <a:schemeClr val="dk1"/>
                </a:solidFill>
                <a:latin typeface="Open Sans"/>
                <a:ea typeface="Open Sans"/>
                <a:cs typeface="Open Sans"/>
                <a:sym typeface="Open Sans"/>
              </a:rPr>
              <a:t>u</a:t>
            </a:r>
            <a:r>
              <a:rPr b="0" i="0" lang="en-GB" sz="1700" u="none" cap="none" strike="noStrike">
                <a:solidFill>
                  <a:schemeClr val="dk1"/>
                </a:solidFill>
                <a:latin typeface="Open Sans"/>
                <a:ea typeface="Open Sans"/>
                <a:cs typeface="Open Sans"/>
                <a:sym typeface="Open Sans"/>
              </a:rPr>
              <a:t> (homemade spirit) to prevent and treat cholera</a:t>
            </a:r>
            <a:endParaRPr sz="1500"/>
          </a:p>
          <a:p>
            <a:pPr indent="-311150" lvl="0" marL="457200" marR="0" rtl="0" algn="l">
              <a:lnSpc>
                <a:spcPct val="128332"/>
              </a:lnSpc>
              <a:spcBef>
                <a:spcPts val="0"/>
              </a:spcBef>
              <a:spcAft>
                <a:spcPts val="0"/>
              </a:spcAft>
              <a:buClr>
                <a:srgbClr val="204669"/>
              </a:buClr>
              <a:buSzPts val="1300"/>
              <a:buFont typeface="Arial"/>
              <a:buChar char="•"/>
            </a:pPr>
            <a:r>
              <a:rPr b="0" i="0" lang="en-GB" sz="1700" u="none" cap="none" strike="noStrike">
                <a:solidFill>
                  <a:schemeClr val="dk1"/>
                </a:solidFill>
                <a:latin typeface="Open Sans"/>
                <a:ea typeface="Open Sans"/>
                <a:cs typeface="Open Sans"/>
                <a:sym typeface="Open Sans"/>
              </a:rPr>
              <a:t>Some had taken </a:t>
            </a:r>
            <a:r>
              <a:rPr lang="en-GB" sz="1700">
                <a:solidFill>
                  <a:schemeClr val="dk1"/>
                </a:solidFill>
                <a:latin typeface="Open Sans"/>
                <a:ea typeface="Open Sans"/>
                <a:cs typeface="Open Sans"/>
                <a:sym typeface="Open Sans"/>
              </a:rPr>
              <a:t>self</a:t>
            </a:r>
            <a:r>
              <a:rPr b="0" i="0" lang="en-GB" sz="1700" u="none" cap="none" strike="noStrike">
                <a:solidFill>
                  <a:schemeClr val="dk1"/>
                </a:solidFill>
                <a:latin typeface="Open Sans"/>
                <a:ea typeface="Open Sans"/>
                <a:cs typeface="Open Sans"/>
                <a:sym typeface="Open Sans"/>
              </a:rPr>
              <a:t>/loved ones to health facilities: given antibiotics</a:t>
            </a:r>
            <a:r>
              <a:rPr lang="en-GB" sz="1700">
                <a:solidFill>
                  <a:schemeClr val="dk1"/>
                </a:solidFill>
                <a:latin typeface="Open Sans"/>
                <a:ea typeface="Open Sans"/>
                <a:cs typeface="Open Sans"/>
                <a:sym typeface="Open Sans"/>
              </a:rPr>
              <a:t>, </a:t>
            </a:r>
            <a:r>
              <a:rPr b="0" i="0" lang="en-GB" sz="1700" u="none" cap="none" strike="noStrike">
                <a:solidFill>
                  <a:schemeClr val="dk1"/>
                </a:solidFill>
                <a:latin typeface="Open Sans"/>
                <a:ea typeface="Open Sans"/>
                <a:cs typeface="Open Sans"/>
                <a:sym typeface="Open Sans"/>
              </a:rPr>
              <a:t>sent home</a:t>
            </a:r>
            <a:endParaRPr sz="1500"/>
          </a:p>
          <a:p>
            <a:pPr indent="-311150" lvl="0" marL="457200" marR="0" rtl="0" algn="l">
              <a:lnSpc>
                <a:spcPct val="128332"/>
              </a:lnSpc>
              <a:spcBef>
                <a:spcPts val="0"/>
              </a:spcBef>
              <a:spcAft>
                <a:spcPts val="0"/>
              </a:spcAft>
              <a:buClr>
                <a:srgbClr val="204669"/>
              </a:buClr>
              <a:buSzPts val="1300"/>
              <a:buFont typeface="Arial"/>
              <a:buChar char="•"/>
            </a:pPr>
            <a:r>
              <a:rPr b="0" i="0" lang="en-GB" sz="1700" u="none" cap="none" strike="noStrike">
                <a:solidFill>
                  <a:schemeClr val="dk1"/>
                </a:solidFill>
                <a:latin typeface="Open Sans"/>
                <a:ea typeface="Open Sans"/>
                <a:cs typeface="Open Sans"/>
                <a:sym typeface="Open Sans"/>
              </a:rPr>
              <a:t>Transport was challenging: roads impassable, local taxis wouldn’t collect people, $$</a:t>
            </a:r>
            <a:endParaRPr sz="1500"/>
          </a:p>
          <a:p>
            <a:pPr indent="-311150" lvl="0" marL="457200" marR="0" rtl="0" algn="l">
              <a:lnSpc>
                <a:spcPct val="128332"/>
              </a:lnSpc>
              <a:spcBef>
                <a:spcPts val="0"/>
              </a:spcBef>
              <a:spcAft>
                <a:spcPts val="0"/>
              </a:spcAft>
              <a:buClr>
                <a:srgbClr val="204669"/>
              </a:buClr>
              <a:buSzPts val="1300"/>
              <a:buFont typeface="Arial"/>
              <a:buChar char="•"/>
            </a:pPr>
            <a:r>
              <a:rPr b="0" i="0" lang="en-GB" sz="1700" u="none" cap="none" strike="noStrike">
                <a:solidFill>
                  <a:schemeClr val="dk1"/>
                </a:solidFill>
                <a:latin typeface="Open Sans"/>
                <a:ea typeface="Open Sans"/>
                <a:cs typeface="Open Sans"/>
                <a:sym typeface="Open Sans"/>
              </a:rPr>
              <a:t>Belief that the central CTC delivered very poor care and you would die if you went</a:t>
            </a:r>
            <a:endParaRPr sz="1500"/>
          </a:p>
          <a:p>
            <a:pPr indent="-228600" lvl="0" marL="457200" marR="0" rtl="0" algn="l">
              <a:lnSpc>
                <a:spcPct val="128332"/>
              </a:lnSpc>
              <a:spcBef>
                <a:spcPts val="750"/>
              </a:spcBef>
              <a:spcAft>
                <a:spcPts val="0"/>
              </a:spcAft>
              <a:buClr>
                <a:srgbClr val="204669"/>
              </a:buClr>
              <a:buSzPts val="1200"/>
              <a:buFont typeface="Arial"/>
              <a:buNone/>
            </a:pPr>
            <a:r>
              <a:t/>
            </a:r>
            <a:endParaRPr b="1" i="0" sz="1500" u="none" cap="none" strike="noStrike">
              <a:solidFill>
                <a:srgbClr val="365977"/>
              </a:solidFill>
              <a:latin typeface="Open Sans Light"/>
              <a:ea typeface="Open Sans Light"/>
              <a:cs typeface="Open Sans Light"/>
              <a:sym typeface="Open Sans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384" name="Shape 384"/>
        <p:cNvGrpSpPr/>
        <p:nvPr/>
      </p:nvGrpSpPr>
      <p:grpSpPr>
        <a:xfrm>
          <a:off x="0" y="0"/>
          <a:ext cx="0" cy="0"/>
          <a:chOff x="0" y="0"/>
          <a:chExt cx="0" cy="0"/>
        </a:xfrm>
      </p:grpSpPr>
      <p:sp>
        <p:nvSpPr>
          <p:cNvPr id="385" name="Google Shape;385;p39"/>
          <p:cNvSpPr txBox="1"/>
          <p:nvPr>
            <p:ph type="title"/>
          </p:nvPr>
        </p:nvSpPr>
        <p:spPr>
          <a:xfrm>
            <a:off x="628650" y="477637"/>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Tools and resources on RCCE </a:t>
            </a:r>
            <a:endParaRPr sz="2400"/>
          </a:p>
        </p:txBody>
      </p:sp>
      <p:sp>
        <p:nvSpPr>
          <p:cNvPr id="386" name="Google Shape;386;p39"/>
          <p:cNvSpPr txBox="1"/>
          <p:nvPr/>
        </p:nvSpPr>
        <p:spPr>
          <a:xfrm>
            <a:off x="508996" y="1189854"/>
            <a:ext cx="7886700" cy="3615321"/>
          </a:xfrm>
          <a:prstGeom prst="rect">
            <a:avLst/>
          </a:prstGeom>
          <a:noFill/>
          <a:ln>
            <a:noFill/>
          </a:ln>
        </p:spPr>
        <p:txBody>
          <a:bodyPr anchorCtr="0" anchor="t" bIns="45700" lIns="91425" spcFirstLastPara="1" rIns="91425" wrap="square" tIns="45700">
            <a:noAutofit/>
          </a:bodyPr>
          <a:lstStyle/>
          <a:p>
            <a:pPr indent="-330200" lvl="0" marL="457200" marR="0" rtl="0" algn="l">
              <a:lnSpc>
                <a:spcPct val="118333"/>
              </a:lnSpc>
              <a:spcBef>
                <a:spcPts val="750"/>
              </a:spcBef>
              <a:spcAft>
                <a:spcPts val="0"/>
              </a:spcAft>
              <a:buClr>
                <a:srgbClr val="204669"/>
              </a:buClr>
              <a:buSzPts val="1600"/>
              <a:buFont typeface="Arial"/>
              <a:buChar char="•"/>
            </a:pPr>
            <a:r>
              <a:rPr b="0" i="0" lang="en-GB" sz="176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RCCE Collective Service website</a:t>
            </a:r>
            <a:r>
              <a:rPr b="0" i="0" lang="en-GB" sz="1760" u="none" cap="none" strike="noStrike">
                <a:solidFill>
                  <a:schemeClr val="dk1"/>
                </a:solidFill>
                <a:latin typeface="Open Sans"/>
                <a:ea typeface="Open Sans"/>
                <a:cs typeface="Open Sans"/>
                <a:sym typeface="Open Sans"/>
              </a:rPr>
              <a:t> </a:t>
            </a:r>
            <a:endParaRPr sz="1590"/>
          </a:p>
          <a:p>
            <a:pPr indent="-368300" lvl="1" marL="914400" marR="0" rtl="0" algn="l">
              <a:lnSpc>
                <a:spcPct val="80000"/>
              </a:lnSpc>
              <a:spcBef>
                <a:spcPts val="375"/>
              </a:spcBef>
              <a:spcAft>
                <a:spcPts val="0"/>
              </a:spcAft>
              <a:buClr>
                <a:srgbClr val="204669"/>
              </a:buClr>
              <a:buSzPts val="2200"/>
              <a:buFont typeface="Arial"/>
              <a:buChar char="•"/>
            </a:pPr>
            <a:r>
              <a:rPr b="0" i="0" lang="en-GB" sz="176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Cholera question bank</a:t>
            </a:r>
            <a:endParaRPr b="0" i="0" sz="1760" u="none" cap="none" strike="noStrike">
              <a:solidFill>
                <a:schemeClr val="dk1"/>
              </a:solidFill>
              <a:latin typeface="Open Sans"/>
              <a:ea typeface="Open Sans"/>
              <a:cs typeface="Open Sans"/>
              <a:sym typeface="Open Sans"/>
            </a:endParaRPr>
          </a:p>
          <a:p>
            <a:pPr indent="-330200" lvl="0" marL="457200" marR="0" rtl="0" algn="l">
              <a:lnSpc>
                <a:spcPct val="118333"/>
              </a:lnSpc>
              <a:spcBef>
                <a:spcPts val="750"/>
              </a:spcBef>
              <a:spcAft>
                <a:spcPts val="0"/>
              </a:spcAft>
              <a:buClr>
                <a:srgbClr val="204669"/>
              </a:buClr>
              <a:buSzPts val="1600"/>
              <a:buFont typeface="Arial"/>
              <a:buChar char="•"/>
            </a:pPr>
            <a:r>
              <a:rPr b="0" i="0" lang="en-GB" sz="176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RCCE coordination in public health emergencies guidance</a:t>
            </a:r>
            <a:r>
              <a:rPr b="0" i="0" lang="en-GB" sz="1760" u="none" cap="none" strike="noStrike">
                <a:solidFill>
                  <a:schemeClr val="dk1"/>
                </a:solidFill>
                <a:latin typeface="Open Sans"/>
                <a:ea typeface="Open Sans"/>
                <a:cs typeface="Open Sans"/>
                <a:sym typeface="Open Sans"/>
              </a:rPr>
              <a:t> </a:t>
            </a:r>
            <a:endParaRPr sz="1590"/>
          </a:p>
          <a:p>
            <a:pPr indent="-330200" lvl="0" marL="457200" marR="0" rtl="0" algn="l">
              <a:lnSpc>
                <a:spcPct val="118333"/>
              </a:lnSpc>
              <a:spcBef>
                <a:spcPts val="750"/>
              </a:spcBef>
              <a:spcAft>
                <a:spcPts val="0"/>
              </a:spcAft>
              <a:buClr>
                <a:srgbClr val="204669"/>
              </a:buClr>
              <a:buSzPts val="1600"/>
              <a:buFont typeface="Arial"/>
              <a:buChar char="•"/>
            </a:pPr>
            <a:r>
              <a:rPr b="0" i="0" lang="en-GB" sz="1760" u="sng" cap="none" strike="noStrike">
                <a:solidFill>
                  <a:schemeClr val="dk1"/>
                </a:solidFill>
                <a:latin typeface="Open Sans"/>
                <a:ea typeface="Open Sans"/>
                <a:cs typeface="Open Sans"/>
                <a:sym typeface="Open Sans"/>
                <a:hlinkClick r:id="rId6">
                  <a:extLst>
                    <a:ext uri="{A12FA001-AC4F-418D-AE19-62706E023703}">
                      <ahyp:hlinkClr val="tx"/>
                    </a:ext>
                  </a:extLst>
                </a:hlinkClick>
              </a:rPr>
              <a:t>IFRC community feedback toolkit</a:t>
            </a:r>
            <a:r>
              <a:rPr b="0" i="0" lang="en-GB" sz="1760" u="none" cap="none" strike="noStrike">
                <a:solidFill>
                  <a:schemeClr val="dk1"/>
                </a:solidFill>
                <a:latin typeface="Open Sans"/>
                <a:ea typeface="Open Sans"/>
                <a:cs typeface="Open Sans"/>
                <a:sym typeface="Open Sans"/>
              </a:rPr>
              <a:t> </a:t>
            </a:r>
            <a:endParaRPr b="0" i="0" sz="1760" u="none" cap="none" strike="noStrike">
              <a:solidFill>
                <a:schemeClr val="dk1"/>
              </a:solidFill>
              <a:latin typeface="Open Sans"/>
              <a:ea typeface="Open Sans"/>
              <a:cs typeface="Open Sans"/>
              <a:sym typeface="Open Sans"/>
            </a:endParaRPr>
          </a:p>
          <a:p>
            <a:pPr indent="0" lvl="0" marL="152400" marR="0" rtl="0" algn="l">
              <a:lnSpc>
                <a:spcPct val="118333"/>
              </a:lnSpc>
              <a:spcBef>
                <a:spcPts val="0"/>
              </a:spcBef>
              <a:spcAft>
                <a:spcPts val="0"/>
              </a:spcAft>
              <a:buClr>
                <a:srgbClr val="204669"/>
              </a:buClr>
              <a:buSzPts val="1200"/>
              <a:buFont typeface="Arial"/>
              <a:buNone/>
            </a:pPr>
            <a:r>
              <a:rPr b="0" i="0" lang="en-GB" sz="1560" u="none" cap="none" strike="noStrike">
                <a:solidFill>
                  <a:schemeClr val="dk1"/>
                </a:solidFill>
                <a:latin typeface="Open Sans"/>
                <a:ea typeface="Open Sans"/>
                <a:cs typeface="Open Sans"/>
                <a:sym typeface="Open Sans"/>
              </a:rPr>
              <a:t>The team:</a:t>
            </a:r>
            <a:endParaRPr sz="1390"/>
          </a:p>
          <a:p>
            <a:pPr indent="-317500" lvl="0" marL="457200" marR="0" rtl="0" algn="l">
              <a:lnSpc>
                <a:spcPct val="118333"/>
              </a:lnSpc>
              <a:spcBef>
                <a:spcPts val="0"/>
              </a:spcBef>
              <a:spcAft>
                <a:spcPts val="0"/>
              </a:spcAft>
              <a:buClr>
                <a:srgbClr val="204669"/>
              </a:buClr>
              <a:buSzPts val="1400"/>
              <a:buFont typeface="Arial"/>
              <a:buChar char="•"/>
            </a:pPr>
            <a:r>
              <a:rPr b="0" i="0" lang="en-GB" sz="1729" u="none" cap="none" strike="noStrike">
                <a:solidFill>
                  <a:srgbClr val="000000"/>
                </a:solidFill>
                <a:latin typeface="Open Sans"/>
                <a:ea typeface="Open Sans"/>
                <a:cs typeface="Open Sans"/>
                <a:sym typeface="Open Sans"/>
              </a:rPr>
              <a:t>Rachel James, IFRC/Collective Service, (</a:t>
            </a:r>
            <a:r>
              <a:rPr b="0" i="0" lang="en-GB" sz="1729" u="sng" cap="none" strike="noStrike">
                <a:solidFill>
                  <a:srgbClr val="0000FF"/>
                </a:solidFill>
                <a:latin typeface="Open Sans"/>
                <a:ea typeface="Open Sans"/>
                <a:cs typeface="Open Sans"/>
                <a:sym typeface="Open Sans"/>
                <a:hlinkClick r:id="rId7">
                  <a:extLst>
                    <a:ext uri="{A12FA001-AC4F-418D-AE19-62706E023703}">
                      <ahyp:hlinkClr val="tx"/>
                    </a:ext>
                  </a:extLst>
                </a:hlinkClick>
              </a:rPr>
              <a:t>rachel.james@ifrc.org</a:t>
            </a:r>
            <a:r>
              <a:rPr b="0" i="0" lang="en-GB" sz="1729" u="none" cap="none" strike="noStrike">
                <a:solidFill>
                  <a:srgbClr val="000000"/>
                </a:solidFill>
                <a:latin typeface="Open Sans"/>
                <a:ea typeface="Open Sans"/>
                <a:cs typeface="Open Sans"/>
                <a:sym typeface="Open Sans"/>
              </a:rPr>
              <a:t>) </a:t>
            </a:r>
            <a:endParaRPr b="0" i="0" sz="2240" u="none" cap="none" strike="noStrike">
              <a:solidFill>
                <a:schemeClr val="dk1"/>
              </a:solidFill>
              <a:latin typeface="Open Sans"/>
              <a:ea typeface="Open Sans"/>
              <a:cs typeface="Open Sans"/>
              <a:sym typeface="Open Sans"/>
            </a:endParaRPr>
          </a:p>
          <a:p>
            <a:pPr indent="-317500" lvl="0" marL="457200" marR="0" rtl="0" algn="l">
              <a:lnSpc>
                <a:spcPct val="118333"/>
              </a:lnSpc>
              <a:spcBef>
                <a:spcPts val="0"/>
              </a:spcBef>
              <a:spcAft>
                <a:spcPts val="0"/>
              </a:spcAft>
              <a:buClr>
                <a:srgbClr val="204669"/>
              </a:buClr>
              <a:buSzPts val="1400"/>
              <a:buFont typeface="Arial"/>
              <a:buChar char="•"/>
            </a:pPr>
            <a:r>
              <a:rPr b="0" i="0" lang="en-GB" sz="1729" u="none" cap="none" strike="noStrike">
                <a:solidFill>
                  <a:srgbClr val="000000"/>
                </a:solidFill>
                <a:latin typeface="Open Sans"/>
                <a:ea typeface="Open Sans"/>
                <a:cs typeface="Open Sans"/>
                <a:sym typeface="Open Sans"/>
              </a:rPr>
              <a:t>Nadine Beckmann, UK-PHRST, (</a:t>
            </a:r>
            <a:r>
              <a:rPr b="0" i="0" lang="en-GB" sz="1729" u="sng" cap="none" strike="noStrike">
                <a:solidFill>
                  <a:srgbClr val="0000FF"/>
                </a:solidFill>
                <a:latin typeface="Open Sans"/>
                <a:ea typeface="Open Sans"/>
                <a:cs typeface="Open Sans"/>
                <a:sym typeface="Open Sans"/>
                <a:hlinkClick r:id="rId8">
                  <a:extLst>
                    <a:ext uri="{A12FA001-AC4F-418D-AE19-62706E023703}">
                      <ahyp:hlinkClr val="tx"/>
                    </a:ext>
                  </a:extLst>
                </a:hlinkClick>
              </a:rPr>
              <a:t>nadine.beckmann@lshtm.ac.uk</a:t>
            </a:r>
            <a:r>
              <a:rPr b="0" i="0" lang="en-GB" sz="1729" u="none" cap="none" strike="noStrike">
                <a:solidFill>
                  <a:srgbClr val="000000"/>
                </a:solidFill>
                <a:latin typeface="Open Sans"/>
                <a:ea typeface="Open Sans"/>
                <a:cs typeface="Open Sans"/>
                <a:sym typeface="Open Sans"/>
              </a:rPr>
              <a:t>)</a:t>
            </a:r>
            <a:endParaRPr b="0" i="0" sz="2240" u="none" cap="none" strike="noStrike">
              <a:solidFill>
                <a:schemeClr val="dk1"/>
              </a:solidFill>
              <a:latin typeface="Open Sans"/>
              <a:ea typeface="Open Sans"/>
              <a:cs typeface="Open Sans"/>
              <a:sym typeface="Open Sans"/>
            </a:endParaRPr>
          </a:p>
          <a:p>
            <a:pPr indent="-317500" lvl="0" marL="457200" marR="0" rtl="0" algn="l">
              <a:lnSpc>
                <a:spcPct val="118333"/>
              </a:lnSpc>
              <a:spcBef>
                <a:spcPts val="0"/>
              </a:spcBef>
              <a:spcAft>
                <a:spcPts val="0"/>
              </a:spcAft>
              <a:buClr>
                <a:srgbClr val="204669"/>
              </a:buClr>
              <a:buSzPts val="1400"/>
              <a:buFont typeface="Arial"/>
              <a:buChar char="•"/>
            </a:pPr>
            <a:r>
              <a:rPr b="0" i="0" lang="en-GB" sz="1729" u="none" cap="none" strike="noStrike">
                <a:solidFill>
                  <a:srgbClr val="000000"/>
                </a:solidFill>
                <a:latin typeface="Open Sans"/>
                <a:ea typeface="Open Sans"/>
                <a:cs typeface="Open Sans"/>
                <a:sym typeface="Open Sans"/>
              </a:rPr>
              <a:t>Ginger Johnson, SSHAP, (</a:t>
            </a:r>
            <a:r>
              <a:rPr b="0" i="0" lang="en-GB" sz="1729" u="sng" cap="none" strike="noStrike">
                <a:solidFill>
                  <a:srgbClr val="0000FF"/>
                </a:solidFill>
                <a:latin typeface="Open Sans"/>
                <a:ea typeface="Open Sans"/>
                <a:cs typeface="Open Sans"/>
                <a:sym typeface="Open Sans"/>
                <a:hlinkClick r:id="rId9">
                  <a:extLst>
                    <a:ext uri="{A12FA001-AC4F-418D-AE19-62706E023703}">
                      <ahyp:hlinkClr val="tx"/>
                    </a:ext>
                  </a:extLst>
                </a:hlinkClick>
              </a:rPr>
              <a:t>johnson.ginger@gmail.com</a:t>
            </a:r>
            <a:r>
              <a:rPr b="0" i="0" lang="en-GB" sz="1729" u="none" cap="none" strike="noStrike">
                <a:solidFill>
                  <a:srgbClr val="000000"/>
                </a:solidFill>
                <a:latin typeface="Open Sans"/>
                <a:ea typeface="Open Sans"/>
                <a:cs typeface="Open Sans"/>
                <a:sym typeface="Open Sans"/>
              </a:rPr>
              <a:t>) </a:t>
            </a:r>
            <a:endParaRPr b="0" i="0" sz="2240" u="none" cap="none" strike="noStrike">
              <a:solidFill>
                <a:schemeClr val="dk1"/>
              </a:solidFill>
              <a:latin typeface="Open Sans"/>
              <a:ea typeface="Open Sans"/>
              <a:cs typeface="Open Sans"/>
              <a:sym typeface="Open Sans"/>
            </a:endParaRPr>
          </a:p>
          <a:p>
            <a:pPr indent="-317500" lvl="0" marL="457200" marR="0" rtl="0" algn="l">
              <a:lnSpc>
                <a:spcPct val="118333"/>
              </a:lnSpc>
              <a:spcBef>
                <a:spcPts val="0"/>
              </a:spcBef>
              <a:spcAft>
                <a:spcPts val="0"/>
              </a:spcAft>
              <a:buClr>
                <a:srgbClr val="204669"/>
              </a:buClr>
              <a:buSzPts val="1400"/>
              <a:buFont typeface="Arial"/>
              <a:buChar char="•"/>
            </a:pPr>
            <a:r>
              <a:rPr b="0" i="0" lang="en-GB" sz="1729" u="none" cap="none" strike="noStrike">
                <a:solidFill>
                  <a:srgbClr val="000000"/>
                </a:solidFill>
                <a:latin typeface="Open Sans"/>
                <a:ea typeface="Open Sans"/>
                <a:cs typeface="Open Sans"/>
                <a:sym typeface="Open Sans"/>
              </a:rPr>
              <a:t>Olivia Tulloch, WHO/Collective Service, (</a:t>
            </a:r>
            <a:r>
              <a:rPr b="0" i="0" lang="en-GB" sz="1729" u="sng" cap="none" strike="noStrike">
                <a:solidFill>
                  <a:srgbClr val="0000FF"/>
                </a:solidFill>
                <a:latin typeface="Open Sans"/>
                <a:ea typeface="Open Sans"/>
                <a:cs typeface="Open Sans"/>
                <a:sym typeface="Open Sans"/>
                <a:hlinkClick r:id="rId10">
                  <a:extLst>
                    <a:ext uri="{A12FA001-AC4F-418D-AE19-62706E023703}">
                      <ahyp:hlinkClr val="tx"/>
                    </a:ext>
                  </a:extLst>
                </a:hlinkClick>
              </a:rPr>
              <a:t>tullocho@who.int</a:t>
            </a:r>
            <a:r>
              <a:rPr b="0" i="0" lang="en-GB" sz="1729" u="none" cap="none" strike="noStrike">
                <a:solidFill>
                  <a:srgbClr val="000000"/>
                </a:solidFill>
                <a:latin typeface="Open Sans"/>
                <a:ea typeface="Open Sans"/>
                <a:cs typeface="Open Sans"/>
                <a:sym typeface="Open Sans"/>
              </a:rPr>
              <a:t>) </a:t>
            </a:r>
            <a:endParaRPr b="0" i="0" sz="2240" u="none" cap="none" strike="noStrike">
              <a:solidFill>
                <a:schemeClr val="dk1"/>
              </a:solidFill>
              <a:latin typeface="Open Sans"/>
              <a:ea typeface="Open Sans"/>
              <a:cs typeface="Open Sans"/>
              <a:sym typeface="Open Sans"/>
            </a:endParaRPr>
          </a:p>
          <a:p>
            <a:pPr indent="-317500" lvl="0" marL="457200" marR="0" rtl="0" algn="l">
              <a:lnSpc>
                <a:spcPct val="118333"/>
              </a:lnSpc>
              <a:spcBef>
                <a:spcPts val="0"/>
              </a:spcBef>
              <a:spcAft>
                <a:spcPts val="0"/>
              </a:spcAft>
              <a:buClr>
                <a:srgbClr val="204669"/>
              </a:buClr>
              <a:buSzPts val="1400"/>
              <a:buFont typeface="Arial"/>
              <a:buChar char="•"/>
            </a:pPr>
            <a:r>
              <a:rPr b="0" i="0" lang="en-GB" sz="1729" u="none" cap="none" strike="noStrike">
                <a:solidFill>
                  <a:srgbClr val="000000"/>
                </a:solidFill>
                <a:latin typeface="Open Sans"/>
                <a:ea typeface="Open Sans"/>
                <a:cs typeface="Open Sans"/>
                <a:sym typeface="Open Sans"/>
              </a:rPr>
              <a:t>Sophie Everest UK-PHRST, (</a:t>
            </a:r>
            <a:r>
              <a:rPr b="0" i="0" lang="en-GB" sz="1729" u="sng" cap="none" strike="noStrike">
                <a:solidFill>
                  <a:srgbClr val="0000FF"/>
                </a:solidFill>
                <a:latin typeface="Open Sans"/>
                <a:ea typeface="Open Sans"/>
                <a:cs typeface="Open Sans"/>
                <a:sym typeface="Open Sans"/>
                <a:hlinkClick r:id="rId11">
                  <a:extLst>
                    <a:ext uri="{A12FA001-AC4F-418D-AE19-62706E023703}">
                      <ahyp:hlinkClr val="tx"/>
                    </a:ext>
                  </a:extLst>
                </a:hlinkClick>
              </a:rPr>
              <a:t>sophie.everest@ukhsa.gov.uk</a:t>
            </a:r>
            <a:r>
              <a:rPr b="0" i="0" lang="en-GB" sz="1729" u="none" cap="none" strike="noStrike">
                <a:solidFill>
                  <a:srgbClr val="000000"/>
                </a:solidFill>
                <a:latin typeface="Open Sans"/>
                <a:ea typeface="Open Sans"/>
                <a:cs typeface="Open Sans"/>
                <a:sym typeface="Open Sans"/>
              </a:rPr>
              <a:t>) </a:t>
            </a:r>
            <a:endParaRPr b="0" i="0" sz="2240" u="none" cap="none" strike="noStrike">
              <a:solidFill>
                <a:schemeClr val="dk1"/>
              </a:solidFill>
              <a:latin typeface="Open Sans"/>
              <a:ea typeface="Open Sans"/>
              <a:cs typeface="Open Sans"/>
              <a:sym typeface="Open Sans"/>
            </a:endParaRPr>
          </a:p>
          <a:p>
            <a:pPr indent="-317500" lvl="0" marL="457200" marR="0" rtl="0" algn="l">
              <a:lnSpc>
                <a:spcPct val="118333"/>
              </a:lnSpc>
              <a:spcBef>
                <a:spcPts val="0"/>
              </a:spcBef>
              <a:spcAft>
                <a:spcPts val="0"/>
              </a:spcAft>
              <a:buClr>
                <a:srgbClr val="204669"/>
              </a:buClr>
              <a:buSzPts val="1400"/>
              <a:buFont typeface="Arial"/>
              <a:buChar char="•"/>
            </a:pPr>
            <a:r>
              <a:rPr b="0" i="0" lang="en-GB" sz="1729" u="none" cap="none" strike="noStrike">
                <a:solidFill>
                  <a:srgbClr val="000000"/>
                </a:solidFill>
                <a:latin typeface="Open Sans"/>
                <a:ea typeface="Open Sans"/>
                <a:cs typeface="Open Sans"/>
                <a:sym typeface="Open Sans"/>
              </a:rPr>
              <a:t>Christina Craig, CDC, (</a:t>
            </a:r>
            <a:r>
              <a:rPr b="0" i="0" lang="en-GB" sz="1729" u="sng" cap="none" strike="noStrike">
                <a:solidFill>
                  <a:srgbClr val="0000FF"/>
                </a:solidFill>
                <a:latin typeface="Open Sans"/>
                <a:ea typeface="Open Sans"/>
                <a:cs typeface="Open Sans"/>
                <a:sym typeface="Open Sans"/>
                <a:hlinkClick r:id="rId12">
                  <a:extLst>
                    <a:ext uri="{A12FA001-AC4F-418D-AE19-62706E023703}">
                      <ahyp:hlinkClr val="tx"/>
                    </a:ext>
                  </a:extLst>
                </a:hlinkClick>
              </a:rPr>
              <a:t>prl5@cdc.gov</a:t>
            </a:r>
            <a:r>
              <a:rPr b="0" i="0" lang="en-GB" sz="1729" u="none" cap="none" strike="noStrike">
                <a:solidFill>
                  <a:srgbClr val="000000"/>
                </a:solidFill>
                <a:latin typeface="Open Sans"/>
                <a:ea typeface="Open Sans"/>
                <a:cs typeface="Open Sans"/>
                <a:sym typeface="Open Sans"/>
              </a:rPr>
              <a:t>) </a:t>
            </a:r>
            <a:endParaRPr b="0" i="0" sz="2240" u="none" cap="none" strike="noStrike">
              <a:solidFill>
                <a:schemeClr val="dk1"/>
              </a:solidFill>
              <a:latin typeface="Open Sans"/>
              <a:ea typeface="Open Sans"/>
              <a:cs typeface="Open Sans"/>
              <a:sym typeface="Open Sans"/>
            </a:endParaRPr>
          </a:p>
          <a:p>
            <a:pPr indent="-228600" lvl="0" marL="457200" marR="0" rtl="0" algn="l">
              <a:lnSpc>
                <a:spcPct val="118333"/>
              </a:lnSpc>
              <a:spcBef>
                <a:spcPts val="750"/>
              </a:spcBef>
              <a:spcAft>
                <a:spcPts val="0"/>
              </a:spcAft>
              <a:buClr>
                <a:srgbClr val="204669"/>
              </a:buClr>
              <a:buSzPts val="1200"/>
              <a:buFont typeface="Arial"/>
              <a:buNone/>
            </a:pPr>
            <a:r>
              <a:t/>
            </a:r>
            <a:endParaRPr b="0" i="0" sz="1560" u="none" cap="none" strike="noStrike">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391" name="Shape 391"/>
        <p:cNvGrpSpPr/>
        <p:nvPr/>
      </p:nvGrpSpPr>
      <p:grpSpPr>
        <a:xfrm>
          <a:off x="0" y="0"/>
          <a:ext cx="0" cy="0"/>
          <a:chOff x="0" y="0"/>
          <a:chExt cx="0" cy="0"/>
        </a:xfrm>
      </p:grpSpPr>
      <p:sp>
        <p:nvSpPr>
          <p:cNvPr id="392" name="Google Shape;392;p40"/>
          <p:cNvSpPr txBox="1"/>
          <p:nvPr>
            <p:ph type="title"/>
          </p:nvPr>
        </p:nvSpPr>
        <p:spPr>
          <a:xfrm>
            <a:off x="628650" y="477637"/>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Thank you!</a:t>
            </a:r>
            <a:endParaRPr sz="2400"/>
          </a:p>
        </p:txBody>
      </p:sp>
      <p:sp>
        <p:nvSpPr>
          <p:cNvPr id="393" name="Google Shape;393;p40"/>
          <p:cNvSpPr txBox="1"/>
          <p:nvPr/>
        </p:nvSpPr>
        <p:spPr>
          <a:xfrm>
            <a:off x="3293698" y="1926657"/>
            <a:ext cx="2556604" cy="645093"/>
          </a:xfrm>
          <a:prstGeom prst="rect">
            <a:avLst/>
          </a:prstGeom>
          <a:noFill/>
          <a:ln>
            <a:noFill/>
          </a:ln>
        </p:spPr>
        <p:txBody>
          <a:bodyPr anchorCtr="0" anchor="t" bIns="45700" lIns="91425" spcFirstLastPara="1" rIns="91425" wrap="square" tIns="45700">
            <a:normAutofit fontScale="92500" lnSpcReduction="20000"/>
          </a:bodyPr>
          <a:lstStyle/>
          <a:p>
            <a:pPr indent="0" lvl="0" marL="152400" marR="0" rtl="0" algn="l">
              <a:lnSpc>
                <a:spcPct val="128332"/>
              </a:lnSpc>
              <a:spcBef>
                <a:spcPts val="750"/>
              </a:spcBef>
              <a:spcAft>
                <a:spcPts val="0"/>
              </a:spcAft>
              <a:buClr>
                <a:srgbClr val="204669"/>
              </a:buClr>
              <a:buSzPct val="38834"/>
              <a:buFont typeface="Arial"/>
              <a:buNone/>
            </a:pPr>
            <a:r>
              <a:rPr b="1" i="0" lang="en-GB" sz="3340" u="none" cap="none" strike="noStrike">
                <a:solidFill>
                  <a:schemeClr val="dk1"/>
                </a:solidFill>
                <a:latin typeface="Open Sans"/>
                <a:ea typeface="Open Sans"/>
                <a:cs typeface="Open Sans"/>
                <a:sym typeface="Open Sans"/>
              </a:rPr>
              <a:t>Questions?</a:t>
            </a:r>
            <a:endParaRPr sz="194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411"/>
          </a:srgbClr>
        </a:solidFill>
      </p:bgPr>
    </p:bg>
    <p:spTree>
      <p:nvGrpSpPr>
        <p:cNvPr id="195" name="Shape 195"/>
        <p:cNvGrpSpPr/>
        <p:nvPr/>
      </p:nvGrpSpPr>
      <p:grpSpPr>
        <a:xfrm>
          <a:off x="0" y="0"/>
          <a:ext cx="0" cy="0"/>
          <a:chOff x="0" y="0"/>
          <a:chExt cx="0" cy="0"/>
        </a:xfrm>
      </p:grpSpPr>
      <p:sp>
        <p:nvSpPr>
          <p:cNvPr id="196" name="Google Shape;196;p2"/>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LEARNING OBJECTIVES</a:t>
            </a:r>
            <a:endParaRPr sz="2400"/>
          </a:p>
        </p:txBody>
      </p:sp>
      <p:sp>
        <p:nvSpPr>
          <p:cNvPr id="197" name="Google Shape;197;p2"/>
          <p:cNvSpPr txBox="1"/>
          <p:nvPr>
            <p:ph idx="1" type="body"/>
          </p:nvPr>
        </p:nvSpPr>
        <p:spPr>
          <a:xfrm>
            <a:off x="447000" y="1178375"/>
            <a:ext cx="8250000" cy="3263400"/>
          </a:xfrm>
          <a:prstGeom prst="rect">
            <a:avLst/>
          </a:prstGeom>
          <a:noFill/>
          <a:ln>
            <a:noFill/>
          </a:ln>
        </p:spPr>
        <p:txBody>
          <a:bodyPr anchorCtr="0" anchor="t" bIns="45700" lIns="91425" spcFirstLastPara="1" rIns="91425" wrap="square" tIns="45700">
            <a:noAutofit/>
          </a:bodyPr>
          <a:lstStyle/>
          <a:p>
            <a:pPr indent="0" lvl="0" marL="0" rtl="0" algn="l">
              <a:lnSpc>
                <a:spcPct val="128332"/>
              </a:lnSpc>
              <a:spcBef>
                <a:spcPts val="0"/>
              </a:spcBef>
              <a:spcAft>
                <a:spcPts val="0"/>
              </a:spcAft>
              <a:buClr>
                <a:schemeClr val="dk1"/>
              </a:buClr>
              <a:buSzPts val="1100"/>
              <a:buFont typeface="Arial"/>
              <a:buNone/>
            </a:pPr>
            <a:r>
              <a:t/>
            </a:r>
            <a:endParaRPr sz="1800">
              <a:latin typeface="Open Sans Medium"/>
              <a:ea typeface="Open Sans Medium"/>
              <a:cs typeface="Open Sans Medium"/>
              <a:sym typeface="Open Sans Medium"/>
            </a:endParaRPr>
          </a:p>
          <a:p>
            <a:pPr indent="-400050" lvl="0" marL="342900" rtl="0" algn="l">
              <a:lnSpc>
                <a:spcPct val="128332"/>
              </a:lnSpc>
              <a:spcBef>
                <a:spcPts val="0"/>
              </a:spcBef>
              <a:spcAft>
                <a:spcPts val="0"/>
              </a:spcAft>
              <a:buSzPts val="2100"/>
              <a:buFont typeface="Open Sans Medium"/>
              <a:buAutoNum type="arabicPeriod"/>
            </a:pPr>
            <a:r>
              <a:rPr lang="en-GB" sz="1800">
                <a:latin typeface="Open Sans Medium"/>
                <a:ea typeface="Open Sans Medium"/>
                <a:cs typeface="Open Sans Medium"/>
                <a:sym typeface="Open Sans Medium"/>
              </a:rPr>
              <a:t>Introduce yourself and get to know participants and facilitators </a:t>
            </a:r>
            <a:endParaRPr>
              <a:latin typeface="Open Sans Medium"/>
              <a:ea typeface="Open Sans Medium"/>
              <a:cs typeface="Open Sans Medium"/>
              <a:sym typeface="Open Sans Medium"/>
            </a:endParaRPr>
          </a:p>
          <a:p>
            <a:pPr indent="-400050" lvl="0" marL="342900" rtl="0" algn="l">
              <a:lnSpc>
                <a:spcPct val="128332"/>
              </a:lnSpc>
              <a:spcBef>
                <a:spcPts val="0"/>
              </a:spcBef>
              <a:spcAft>
                <a:spcPts val="0"/>
              </a:spcAft>
              <a:buSzPts val="2100"/>
              <a:buFont typeface="Open Sans Medium"/>
              <a:buAutoNum type="arabicPeriod"/>
            </a:pPr>
            <a:r>
              <a:rPr lang="en-GB" sz="1800">
                <a:latin typeface="Open Sans Medium"/>
                <a:ea typeface="Open Sans Medium"/>
                <a:cs typeface="Open Sans Medium"/>
                <a:sym typeface="Open Sans Medium"/>
              </a:rPr>
              <a:t>Discuss training objectives and how these align to your own expectations and learning goals </a:t>
            </a:r>
            <a:endParaRPr>
              <a:latin typeface="Open Sans Medium"/>
              <a:ea typeface="Open Sans Medium"/>
              <a:cs typeface="Open Sans Medium"/>
              <a:sym typeface="Open Sans Medium"/>
            </a:endParaRPr>
          </a:p>
          <a:p>
            <a:pPr indent="-400050" lvl="0" marL="342900" rtl="0" algn="l">
              <a:lnSpc>
                <a:spcPct val="128332"/>
              </a:lnSpc>
              <a:spcBef>
                <a:spcPts val="0"/>
              </a:spcBef>
              <a:spcAft>
                <a:spcPts val="0"/>
              </a:spcAft>
              <a:buSzPts val="2100"/>
              <a:buFont typeface="Open Sans Medium"/>
              <a:buAutoNum type="arabicPeriod"/>
            </a:pPr>
            <a:r>
              <a:rPr lang="en-GB" sz="1800">
                <a:latin typeface="Open Sans Medium"/>
                <a:ea typeface="Open Sans Medium"/>
                <a:cs typeface="Open Sans Medium"/>
                <a:sym typeface="Open Sans Medium"/>
              </a:rPr>
              <a:t>Formulate and apply ground rules for fostering a safe and respectful learning environment </a:t>
            </a:r>
            <a:endParaRPr>
              <a:latin typeface="Open Sans Medium"/>
              <a:ea typeface="Open Sans Medium"/>
              <a:cs typeface="Open Sans Medium"/>
              <a:sym typeface="Open Sans Medium"/>
            </a:endParaRPr>
          </a:p>
          <a:p>
            <a:pPr indent="-400050" lvl="0" marL="342900" rtl="0" algn="l">
              <a:lnSpc>
                <a:spcPct val="128332"/>
              </a:lnSpc>
              <a:spcBef>
                <a:spcPts val="0"/>
              </a:spcBef>
              <a:spcAft>
                <a:spcPts val="0"/>
              </a:spcAft>
              <a:buSzPts val="2100"/>
              <a:buFont typeface="Open Sans Medium"/>
              <a:buAutoNum type="arabicPeriod"/>
            </a:pPr>
            <a:r>
              <a:rPr lang="en-GB" sz="1800">
                <a:latin typeface="Open Sans Medium"/>
                <a:ea typeface="Open Sans Medium"/>
                <a:cs typeface="Open Sans Medium"/>
                <a:sym typeface="Open Sans Medium"/>
              </a:rPr>
              <a:t>Refresh understanding of what Risk Communication and Community Engagement is and why it is important</a:t>
            </a:r>
            <a:endParaRPr sz="1800">
              <a:solidFill>
                <a:srgbClr val="0D0D0D"/>
              </a:solidFill>
              <a:highlight>
                <a:srgbClr val="FFFFFF"/>
              </a:highlight>
              <a:latin typeface="Open Sans Medium"/>
              <a:ea typeface="Open Sans Medium"/>
              <a:cs typeface="Open Sans Medium"/>
              <a:sym typeface="Open Sans Medium"/>
            </a:endParaRPr>
          </a:p>
          <a:p>
            <a:pPr indent="0" lvl="0" marL="0" rtl="0" algn="l">
              <a:lnSpc>
                <a:spcPct val="128332"/>
              </a:lnSpc>
              <a:spcBef>
                <a:spcPts val="0"/>
              </a:spcBef>
              <a:spcAft>
                <a:spcPts val="0"/>
              </a:spcAft>
              <a:buSzPts val="1200"/>
              <a:buNone/>
            </a:pPr>
            <a:r>
              <a:t/>
            </a:r>
            <a:endParaRPr sz="1800">
              <a:latin typeface="Open Sans Medium"/>
              <a:ea typeface="Open Sans Medium"/>
              <a:cs typeface="Open Sans Medium"/>
              <a:sym typeface="Open Sans Medium"/>
            </a:endParaRPr>
          </a:p>
          <a:p>
            <a:pPr indent="0" lvl="0" marL="0" rtl="0" algn="l">
              <a:lnSpc>
                <a:spcPct val="128332"/>
              </a:lnSpc>
              <a:spcBef>
                <a:spcPts val="0"/>
              </a:spcBef>
              <a:spcAft>
                <a:spcPts val="0"/>
              </a:spcAft>
              <a:buSzPts val="1200"/>
              <a:buNone/>
            </a:pPr>
            <a:r>
              <a:t/>
            </a:r>
            <a:endParaRPr sz="1800">
              <a:latin typeface="Open Sans Medium"/>
              <a:ea typeface="Open Sans Medium"/>
              <a:cs typeface="Open Sans Medium"/>
              <a:sym typeface="Open Sans Medium"/>
            </a:endParaRPr>
          </a:p>
          <a:p>
            <a:pPr indent="0" lvl="0" marL="0" rtl="0" algn="l">
              <a:lnSpc>
                <a:spcPct val="128332"/>
              </a:lnSpc>
              <a:spcBef>
                <a:spcPts val="0"/>
              </a:spcBef>
              <a:spcAft>
                <a:spcPts val="0"/>
              </a:spcAft>
              <a:buClr>
                <a:schemeClr val="dk1"/>
              </a:buClr>
              <a:buSzPts val="1100"/>
              <a:buFont typeface="Arial"/>
              <a:buNone/>
            </a:pPr>
            <a:r>
              <a:t/>
            </a:r>
            <a:endParaRPr sz="1800">
              <a:latin typeface="Open Sans Medium"/>
              <a:ea typeface="Open Sans Medium"/>
              <a:cs typeface="Open Sans Medium"/>
              <a:sym typeface="Open Sans Medium"/>
            </a:endParaRPr>
          </a:p>
          <a:p>
            <a:pPr indent="0" lvl="0" marL="0" rtl="0" algn="l">
              <a:lnSpc>
                <a:spcPct val="128332"/>
              </a:lnSpc>
              <a:spcBef>
                <a:spcPts val="0"/>
              </a:spcBef>
              <a:spcAft>
                <a:spcPts val="0"/>
              </a:spcAft>
              <a:buSzPts val="1200"/>
              <a:buNone/>
            </a:pPr>
            <a:r>
              <a:t/>
            </a:r>
            <a:endParaRPr sz="1800">
              <a:latin typeface="Open Sans Medium"/>
              <a:ea typeface="Open Sans Medium"/>
              <a:cs typeface="Open Sans Medium"/>
              <a:sym typeface="Open Sans Medium"/>
            </a:endParaRPr>
          </a:p>
          <a:p>
            <a:pPr indent="-95250" lvl="0" marL="171450" marR="0" rtl="0" algn="l">
              <a:lnSpc>
                <a:spcPct val="128332"/>
              </a:lnSpc>
              <a:spcBef>
                <a:spcPts val="0"/>
              </a:spcBef>
              <a:spcAft>
                <a:spcPts val="0"/>
              </a:spcAft>
              <a:buClr>
                <a:srgbClr val="204669"/>
              </a:buClr>
              <a:buSzPts val="1200"/>
              <a:buFont typeface="Arial"/>
              <a:buNone/>
            </a:pPr>
            <a:r>
              <a:t/>
            </a:r>
            <a:endParaRPr sz="1800">
              <a:latin typeface="Open Sans Medium"/>
              <a:ea typeface="Open Sans Medium"/>
              <a:cs typeface="Open Sans Medium"/>
              <a:sym typeface="Open Sans Medium"/>
            </a:endParaRPr>
          </a:p>
        </p:txBody>
      </p:sp>
      <p:cxnSp>
        <p:nvCxnSpPr>
          <p:cNvPr id="198" name="Google Shape;198;p2"/>
          <p:cNvCxnSpPr/>
          <p:nvPr/>
        </p:nvCxnSpPr>
        <p:spPr>
          <a:xfrm>
            <a:off x="648261" y="929853"/>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411"/>
          </a:srgbClr>
        </a:solidFill>
      </p:bgPr>
    </p:bg>
    <p:spTree>
      <p:nvGrpSpPr>
        <p:cNvPr id="203" name="Shape 203"/>
        <p:cNvGrpSpPr/>
        <p:nvPr/>
      </p:nvGrpSpPr>
      <p:grpSpPr>
        <a:xfrm>
          <a:off x="0" y="0"/>
          <a:ext cx="0" cy="0"/>
          <a:chOff x="0" y="0"/>
          <a:chExt cx="0" cy="0"/>
        </a:xfrm>
      </p:grpSpPr>
      <p:sp>
        <p:nvSpPr>
          <p:cNvPr id="204" name="Google Shape;204;g2b43e60e4d4_0_6"/>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CONTENT</a:t>
            </a:r>
            <a:endParaRPr sz="2400"/>
          </a:p>
        </p:txBody>
      </p:sp>
      <p:sp>
        <p:nvSpPr>
          <p:cNvPr id="205" name="Google Shape;205;g2b43e60e4d4_0_6"/>
          <p:cNvSpPr txBox="1"/>
          <p:nvPr>
            <p:ph idx="1" type="body"/>
          </p:nvPr>
        </p:nvSpPr>
        <p:spPr>
          <a:xfrm>
            <a:off x="628650" y="1178387"/>
            <a:ext cx="7886700" cy="32634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28332"/>
              </a:lnSpc>
              <a:spcBef>
                <a:spcPts val="0"/>
              </a:spcBef>
              <a:spcAft>
                <a:spcPts val="0"/>
              </a:spcAft>
              <a:buSzPts val="2200"/>
              <a:buFont typeface="Open Sans Medium"/>
              <a:buChar char="•"/>
            </a:pPr>
            <a:r>
              <a:rPr lang="en-GB" sz="2200">
                <a:latin typeface="Open Sans Medium"/>
                <a:ea typeface="Open Sans Medium"/>
                <a:cs typeface="Open Sans Medium"/>
                <a:sym typeface="Open Sans Medium"/>
              </a:rPr>
              <a:t>Welcome </a:t>
            </a:r>
            <a:endParaRPr sz="2200">
              <a:latin typeface="Open Sans Medium"/>
              <a:ea typeface="Open Sans Medium"/>
              <a:cs typeface="Open Sans Medium"/>
              <a:sym typeface="Open Sans Medium"/>
            </a:endParaRPr>
          </a:p>
          <a:p>
            <a:pPr indent="-368300" lvl="0" marL="457200" marR="0" rtl="0" algn="l">
              <a:lnSpc>
                <a:spcPct val="128332"/>
              </a:lnSpc>
              <a:spcBef>
                <a:spcPts val="0"/>
              </a:spcBef>
              <a:spcAft>
                <a:spcPts val="0"/>
              </a:spcAft>
              <a:buSzPts val="2200"/>
              <a:buFont typeface="Open Sans Medium"/>
              <a:buChar char="•"/>
            </a:pPr>
            <a:r>
              <a:rPr lang="en-GB" sz="2200">
                <a:latin typeface="Open Sans Medium"/>
                <a:ea typeface="Open Sans Medium"/>
                <a:cs typeface="Open Sans Medium"/>
                <a:sym typeface="Open Sans Medium"/>
              </a:rPr>
              <a:t>Introductions</a:t>
            </a:r>
            <a:endParaRPr sz="2200">
              <a:latin typeface="Open Sans Medium"/>
              <a:ea typeface="Open Sans Medium"/>
              <a:cs typeface="Open Sans Medium"/>
              <a:sym typeface="Open Sans Medium"/>
            </a:endParaRPr>
          </a:p>
          <a:p>
            <a:pPr indent="-368300" lvl="0" marL="457200" marR="0" rtl="0" algn="l">
              <a:lnSpc>
                <a:spcPct val="128332"/>
              </a:lnSpc>
              <a:spcBef>
                <a:spcPts val="0"/>
              </a:spcBef>
              <a:spcAft>
                <a:spcPts val="0"/>
              </a:spcAft>
              <a:buSzPts val="2200"/>
              <a:buFont typeface="Open Sans Medium"/>
              <a:buChar char="•"/>
            </a:pPr>
            <a:r>
              <a:rPr lang="en-GB" sz="2200">
                <a:latin typeface="Open Sans Medium"/>
                <a:ea typeface="Open Sans Medium"/>
                <a:cs typeface="Open Sans Medium"/>
                <a:sym typeface="Open Sans Medium"/>
              </a:rPr>
              <a:t>Opening remarks</a:t>
            </a:r>
            <a:endParaRPr sz="2200">
              <a:latin typeface="Open Sans Medium"/>
              <a:ea typeface="Open Sans Medium"/>
              <a:cs typeface="Open Sans Medium"/>
              <a:sym typeface="Open Sans Medium"/>
            </a:endParaRPr>
          </a:p>
          <a:p>
            <a:pPr indent="-368300" lvl="0" marL="457200" marR="0" rtl="0" algn="l">
              <a:lnSpc>
                <a:spcPct val="128332"/>
              </a:lnSpc>
              <a:spcBef>
                <a:spcPts val="0"/>
              </a:spcBef>
              <a:spcAft>
                <a:spcPts val="0"/>
              </a:spcAft>
              <a:buSzPts val="2200"/>
              <a:buFont typeface="Open Sans Medium"/>
              <a:buChar char="•"/>
            </a:pPr>
            <a:r>
              <a:rPr lang="en-GB" sz="2200">
                <a:latin typeface="Open Sans Medium"/>
                <a:ea typeface="Open Sans Medium"/>
                <a:cs typeface="Open Sans Medium"/>
                <a:sym typeface="Open Sans Medium"/>
              </a:rPr>
              <a:t>Icebreaker</a:t>
            </a:r>
            <a:endParaRPr sz="2200">
              <a:latin typeface="Open Sans Medium"/>
              <a:ea typeface="Open Sans Medium"/>
              <a:cs typeface="Open Sans Medium"/>
              <a:sym typeface="Open Sans Medium"/>
            </a:endParaRPr>
          </a:p>
          <a:p>
            <a:pPr indent="-368300" lvl="0" marL="457200" marR="0" rtl="0" algn="l">
              <a:lnSpc>
                <a:spcPct val="128332"/>
              </a:lnSpc>
              <a:spcBef>
                <a:spcPts val="0"/>
              </a:spcBef>
              <a:spcAft>
                <a:spcPts val="0"/>
              </a:spcAft>
              <a:buSzPts val="2200"/>
              <a:buFont typeface="Open Sans Medium"/>
              <a:buChar char="•"/>
            </a:pPr>
            <a:r>
              <a:rPr lang="en-GB" sz="2200">
                <a:latin typeface="Open Sans Medium"/>
                <a:ea typeface="Open Sans Medium"/>
                <a:cs typeface="Open Sans Medium"/>
                <a:sym typeface="Open Sans Medium"/>
              </a:rPr>
              <a:t>Expectations</a:t>
            </a:r>
            <a:endParaRPr sz="2200">
              <a:latin typeface="Open Sans Medium"/>
              <a:ea typeface="Open Sans Medium"/>
              <a:cs typeface="Open Sans Medium"/>
              <a:sym typeface="Open Sans Medium"/>
            </a:endParaRPr>
          </a:p>
          <a:p>
            <a:pPr indent="-368300" lvl="0" marL="457200" marR="0" rtl="0" algn="l">
              <a:lnSpc>
                <a:spcPct val="128332"/>
              </a:lnSpc>
              <a:spcBef>
                <a:spcPts val="0"/>
              </a:spcBef>
              <a:spcAft>
                <a:spcPts val="0"/>
              </a:spcAft>
              <a:buSzPts val="2200"/>
              <a:buFont typeface="Open Sans Medium"/>
              <a:buChar char="•"/>
            </a:pPr>
            <a:r>
              <a:rPr lang="en-GB" sz="2200">
                <a:latin typeface="Open Sans Medium"/>
                <a:ea typeface="Open Sans Medium"/>
                <a:cs typeface="Open Sans Medium"/>
                <a:sym typeface="Open Sans Medium"/>
              </a:rPr>
              <a:t>Objectives</a:t>
            </a:r>
            <a:endParaRPr sz="2200">
              <a:latin typeface="Open Sans Medium"/>
              <a:ea typeface="Open Sans Medium"/>
              <a:cs typeface="Open Sans Medium"/>
              <a:sym typeface="Open Sans Medium"/>
            </a:endParaRPr>
          </a:p>
          <a:p>
            <a:pPr indent="-368300" lvl="0" marL="457200" marR="0" rtl="0" algn="l">
              <a:lnSpc>
                <a:spcPct val="128332"/>
              </a:lnSpc>
              <a:spcBef>
                <a:spcPts val="0"/>
              </a:spcBef>
              <a:spcAft>
                <a:spcPts val="0"/>
              </a:spcAft>
              <a:buSzPts val="2200"/>
              <a:buFont typeface="Open Sans Medium"/>
              <a:buChar char="•"/>
            </a:pPr>
            <a:r>
              <a:rPr lang="en-GB" sz="2200">
                <a:latin typeface="Open Sans Medium"/>
                <a:ea typeface="Open Sans Medium"/>
                <a:cs typeface="Open Sans Medium"/>
                <a:sym typeface="Open Sans Medium"/>
              </a:rPr>
              <a:t>Ground rules </a:t>
            </a:r>
            <a:endParaRPr sz="2200">
              <a:latin typeface="Open Sans Medium"/>
              <a:ea typeface="Open Sans Medium"/>
              <a:cs typeface="Open Sans Medium"/>
              <a:sym typeface="Open Sans Medium"/>
            </a:endParaRPr>
          </a:p>
        </p:txBody>
      </p:sp>
      <p:cxnSp>
        <p:nvCxnSpPr>
          <p:cNvPr id="206" name="Google Shape;206;g2b43e60e4d4_0_6"/>
          <p:cNvCxnSpPr/>
          <p:nvPr/>
        </p:nvCxnSpPr>
        <p:spPr>
          <a:xfrm>
            <a:off x="648261" y="929853"/>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211" name="Shape 211"/>
        <p:cNvGrpSpPr/>
        <p:nvPr/>
      </p:nvGrpSpPr>
      <p:grpSpPr>
        <a:xfrm>
          <a:off x="0" y="0"/>
          <a:ext cx="0" cy="0"/>
          <a:chOff x="0" y="0"/>
          <a:chExt cx="0" cy="0"/>
        </a:xfrm>
      </p:grpSpPr>
      <p:sp>
        <p:nvSpPr>
          <p:cNvPr id="212" name="Google Shape;212;g2bf4b883a3a_0_27"/>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Opening Remarks</a:t>
            </a:r>
            <a:endParaRPr sz="2400"/>
          </a:p>
        </p:txBody>
      </p:sp>
      <p:sp>
        <p:nvSpPr>
          <p:cNvPr id="213" name="Google Shape;213;g2bf4b883a3a_0_27"/>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p>
            <a:pPr indent="0" lvl="0" marL="0" marR="0" rtl="0" algn="l">
              <a:lnSpc>
                <a:spcPct val="128332"/>
              </a:lnSpc>
              <a:spcBef>
                <a:spcPts val="750"/>
              </a:spcBef>
              <a:spcAft>
                <a:spcPts val="0"/>
              </a:spcAft>
              <a:buSzPts val="1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218" name="Shape 218"/>
        <p:cNvGrpSpPr/>
        <p:nvPr/>
      </p:nvGrpSpPr>
      <p:grpSpPr>
        <a:xfrm>
          <a:off x="0" y="0"/>
          <a:ext cx="0" cy="0"/>
          <a:chOff x="0" y="0"/>
          <a:chExt cx="0" cy="0"/>
        </a:xfrm>
      </p:grpSpPr>
      <p:sp>
        <p:nvSpPr>
          <p:cNvPr id="219" name="Google Shape;219;g2bf4b883a3a_0_39"/>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Objectives</a:t>
            </a:r>
            <a:endParaRPr sz="2400"/>
          </a:p>
        </p:txBody>
      </p:sp>
      <p:sp>
        <p:nvSpPr>
          <p:cNvPr id="220" name="Google Shape;220;g2bf4b883a3a_0_39"/>
          <p:cNvSpPr txBox="1"/>
          <p:nvPr>
            <p:ph idx="1" type="body"/>
          </p:nvPr>
        </p:nvSpPr>
        <p:spPr>
          <a:xfrm>
            <a:off x="628650" y="1062250"/>
            <a:ext cx="8171100" cy="4081200"/>
          </a:xfrm>
          <a:prstGeom prst="rect">
            <a:avLst/>
          </a:prstGeom>
          <a:noFill/>
          <a:ln>
            <a:noFill/>
          </a:ln>
        </p:spPr>
        <p:txBody>
          <a:bodyPr anchorCtr="0" anchor="t" bIns="45700" lIns="91425" spcFirstLastPara="1" rIns="91425" wrap="square" tIns="45700">
            <a:noAutofit/>
          </a:bodyPr>
          <a:lstStyle/>
          <a:p>
            <a:pPr indent="0" lvl="0" marL="0" rtl="0" algn="l">
              <a:lnSpc>
                <a:spcPct val="118333"/>
              </a:lnSpc>
              <a:spcBef>
                <a:spcPts val="0"/>
              </a:spcBef>
              <a:spcAft>
                <a:spcPts val="0"/>
              </a:spcAft>
              <a:buSzPts val="605"/>
              <a:buNone/>
            </a:pPr>
            <a:r>
              <a:rPr lang="en-GB" sz="1802" u="sng">
                <a:solidFill>
                  <a:srgbClr val="2F9C67"/>
                </a:solidFill>
                <a:latin typeface="Open Sans Medium"/>
                <a:ea typeface="Open Sans Medium"/>
                <a:cs typeface="Open Sans Medium"/>
                <a:sym typeface="Open Sans Medium"/>
              </a:rPr>
              <a:t>Overall Objective</a:t>
            </a:r>
            <a:endParaRPr sz="1802" u="sng">
              <a:solidFill>
                <a:srgbClr val="2F9C67"/>
              </a:solidFill>
              <a:latin typeface="Open Sans Medium"/>
              <a:ea typeface="Open Sans Medium"/>
              <a:cs typeface="Open Sans Medium"/>
              <a:sym typeface="Open Sans Medium"/>
            </a:endParaRPr>
          </a:p>
          <a:p>
            <a:pPr indent="0" lvl="0" marL="0" rtl="0" algn="l">
              <a:lnSpc>
                <a:spcPct val="118333"/>
              </a:lnSpc>
              <a:spcBef>
                <a:spcPts val="0"/>
              </a:spcBef>
              <a:spcAft>
                <a:spcPts val="0"/>
              </a:spcAft>
              <a:buSzPts val="605"/>
              <a:buNone/>
            </a:pPr>
            <a:r>
              <a:rPr lang="en-GB" sz="1802">
                <a:latin typeface="Open Sans Medium"/>
                <a:ea typeface="Open Sans Medium"/>
                <a:cs typeface="Open Sans Medium"/>
                <a:sym typeface="Open Sans Medium"/>
              </a:rPr>
              <a:t>To contribute to more effective and community centred responses by strengthening systems for utilisation of community data in emergency response by MOH, government and partners.</a:t>
            </a:r>
            <a:endParaRPr sz="1802">
              <a:latin typeface="Open Sans Medium"/>
              <a:ea typeface="Open Sans Medium"/>
              <a:cs typeface="Open Sans Medium"/>
              <a:sym typeface="Open Sans Medium"/>
            </a:endParaRPr>
          </a:p>
          <a:p>
            <a:pPr indent="0" lvl="0" marL="0" rtl="0" algn="l">
              <a:lnSpc>
                <a:spcPct val="118333"/>
              </a:lnSpc>
              <a:spcBef>
                <a:spcPts val="1000"/>
              </a:spcBef>
              <a:spcAft>
                <a:spcPts val="0"/>
              </a:spcAft>
              <a:buSzPts val="605"/>
              <a:buNone/>
            </a:pPr>
            <a:r>
              <a:rPr lang="en-GB" sz="1802" u="sng">
                <a:solidFill>
                  <a:srgbClr val="2F9C67"/>
                </a:solidFill>
                <a:latin typeface="Open Sans Medium"/>
                <a:ea typeface="Open Sans Medium"/>
                <a:cs typeface="Open Sans Medium"/>
                <a:sym typeface="Open Sans Medium"/>
              </a:rPr>
              <a:t>Training</a:t>
            </a:r>
            <a:r>
              <a:rPr lang="en-GB" sz="1802" u="sng">
                <a:solidFill>
                  <a:srgbClr val="2F9C67"/>
                </a:solidFill>
                <a:latin typeface="Open Sans Medium"/>
                <a:ea typeface="Open Sans Medium"/>
                <a:cs typeface="Open Sans Medium"/>
                <a:sym typeface="Open Sans Medium"/>
              </a:rPr>
              <a:t> Objective</a:t>
            </a:r>
            <a:endParaRPr sz="1802" u="sng">
              <a:latin typeface="Open Sans Medium"/>
              <a:ea typeface="Open Sans Medium"/>
              <a:cs typeface="Open Sans Medium"/>
              <a:sym typeface="Open Sans Medium"/>
            </a:endParaRPr>
          </a:p>
          <a:p>
            <a:pPr indent="-342296" lvl="0" marL="457200" marR="0" rtl="0" algn="l">
              <a:lnSpc>
                <a:spcPct val="118333"/>
              </a:lnSpc>
              <a:spcBef>
                <a:spcPts val="0"/>
              </a:spcBef>
              <a:spcAft>
                <a:spcPts val="0"/>
              </a:spcAft>
              <a:buSzPts val="1791"/>
              <a:buFont typeface="Open Sans Medium"/>
              <a:buAutoNum type="arabicPeriod"/>
            </a:pPr>
            <a:r>
              <a:rPr lang="en-GB" sz="1790">
                <a:latin typeface="Open Sans Medium"/>
                <a:ea typeface="Open Sans Medium"/>
                <a:cs typeface="Open Sans Medium"/>
                <a:sym typeface="Open Sans Medium"/>
              </a:rPr>
              <a:t>To build implementing partner capacity to undertake rapid qualitative assessments to better understand community perspectives &amp; needs.</a:t>
            </a:r>
            <a:endParaRPr sz="1790">
              <a:latin typeface="Open Sans Medium"/>
              <a:ea typeface="Open Sans Medium"/>
              <a:cs typeface="Open Sans Medium"/>
              <a:sym typeface="Open Sans Medium"/>
            </a:endParaRPr>
          </a:p>
          <a:p>
            <a:pPr indent="-342296" lvl="0" marL="457200" marR="0" rtl="0" algn="l">
              <a:lnSpc>
                <a:spcPct val="118333"/>
              </a:lnSpc>
              <a:spcBef>
                <a:spcPts val="0"/>
              </a:spcBef>
              <a:spcAft>
                <a:spcPts val="0"/>
              </a:spcAft>
              <a:buSzPts val="1791"/>
              <a:buFont typeface="Open Sans Medium"/>
              <a:buAutoNum type="arabicPeriod"/>
            </a:pPr>
            <a:r>
              <a:rPr lang="en-GB" sz="1790">
                <a:latin typeface="Open Sans Medium"/>
                <a:ea typeface="Open Sans Medium"/>
                <a:cs typeface="Open Sans Medium"/>
                <a:sym typeface="Open Sans Medium"/>
              </a:rPr>
              <a:t>To advocate for prioritisation of collection and utilisation of community data across all pillars of emergency response.</a:t>
            </a:r>
            <a:endParaRPr sz="1790">
              <a:latin typeface="Open Sans Medium"/>
              <a:ea typeface="Open Sans Medium"/>
              <a:cs typeface="Open Sans Medium"/>
              <a:sym typeface="Open Sans Medium"/>
            </a:endParaRPr>
          </a:p>
          <a:p>
            <a:pPr indent="-342296" lvl="0" marL="457200" marR="0" rtl="0" algn="l">
              <a:lnSpc>
                <a:spcPct val="118333"/>
              </a:lnSpc>
              <a:spcBef>
                <a:spcPts val="0"/>
              </a:spcBef>
              <a:spcAft>
                <a:spcPts val="0"/>
              </a:spcAft>
              <a:buSzPts val="1791"/>
              <a:buFont typeface="Open Sans Medium"/>
              <a:buAutoNum type="arabicPeriod"/>
            </a:pPr>
            <a:r>
              <a:rPr lang="en-GB" sz="1790">
                <a:latin typeface="Open Sans Medium"/>
                <a:ea typeface="Open Sans Medium"/>
                <a:cs typeface="Open Sans Medium"/>
                <a:sym typeface="Open Sans Medium"/>
              </a:rPr>
              <a:t>To pilot a training package </a:t>
            </a:r>
            <a:r>
              <a:rPr lang="en-GB" sz="1790">
                <a:latin typeface="Open Sans Medium"/>
                <a:ea typeface="Open Sans Medium"/>
                <a:cs typeface="Open Sans Medium"/>
                <a:sym typeface="Open Sans Medium"/>
              </a:rPr>
              <a:t>which</a:t>
            </a:r>
            <a:r>
              <a:rPr lang="en-GB" sz="1790">
                <a:latin typeface="Open Sans Medium"/>
                <a:ea typeface="Open Sans Medium"/>
                <a:cs typeface="Open Sans Medium"/>
                <a:sym typeface="Open Sans Medium"/>
              </a:rPr>
              <a:t> can be used to strengthen community data use for other countries in East and Southern Africa</a:t>
            </a:r>
            <a:endParaRPr sz="1790">
              <a:latin typeface="Open Sans Medium"/>
              <a:ea typeface="Open Sans Medium"/>
              <a:cs typeface="Open Sans Medium"/>
              <a:sym typeface="Open Sans Medium"/>
            </a:endParaRPr>
          </a:p>
          <a:p>
            <a:pPr indent="0" lvl="0" marL="0" marR="0" rtl="0" algn="l">
              <a:lnSpc>
                <a:spcPct val="118333"/>
              </a:lnSpc>
              <a:spcBef>
                <a:spcPts val="750"/>
              </a:spcBef>
              <a:spcAft>
                <a:spcPts val="0"/>
              </a:spcAft>
              <a:buSzPts val="605"/>
              <a:buNone/>
            </a:pPr>
            <a:r>
              <a:t/>
            </a:r>
            <a:endParaRPr sz="970">
              <a:latin typeface="Open Sans Medium"/>
              <a:ea typeface="Open Sans Medium"/>
              <a:cs typeface="Open Sans Medium"/>
              <a:sym typeface="Open Sans Medium"/>
            </a:endParaRPr>
          </a:p>
          <a:p>
            <a:pPr indent="0" lvl="0" marL="0" marR="0" rtl="0" algn="l">
              <a:lnSpc>
                <a:spcPct val="118333"/>
              </a:lnSpc>
              <a:spcBef>
                <a:spcPts val="750"/>
              </a:spcBef>
              <a:spcAft>
                <a:spcPts val="0"/>
              </a:spcAft>
              <a:buSzPts val="605"/>
              <a:buNone/>
            </a:pPr>
            <a:r>
              <a:t/>
            </a:r>
            <a:endParaRPr sz="970">
              <a:latin typeface="Open Sans Medium"/>
              <a:ea typeface="Open Sans Medium"/>
              <a:cs typeface="Open Sans Medium"/>
              <a:sym typeface="Open Sa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225" name="Shape 225"/>
        <p:cNvGrpSpPr/>
        <p:nvPr/>
      </p:nvGrpSpPr>
      <p:grpSpPr>
        <a:xfrm>
          <a:off x="0" y="0"/>
          <a:ext cx="0" cy="0"/>
          <a:chOff x="0" y="0"/>
          <a:chExt cx="0" cy="0"/>
        </a:xfrm>
      </p:grpSpPr>
      <p:sp>
        <p:nvSpPr>
          <p:cNvPr id="226" name="Google Shape;226;g2bf4b883a3a_0_69"/>
          <p:cNvSpPr txBox="1"/>
          <p:nvPr>
            <p:ph type="title"/>
          </p:nvPr>
        </p:nvSpPr>
        <p:spPr>
          <a:xfrm>
            <a:off x="628650" y="537800"/>
            <a:ext cx="36759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Training Roadmap</a:t>
            </a:r>
            <a:endParaRPr sz="2400"/>
          </a:p>
        </p:txBody>
      </p:sp>
      <p:pic>
        <p:nvPicPr>
          <p:cNvPr id="227" name="Google Shape;227;g2bf4b883a3a_0_69"/>
          <p:cNvPicPr preferRelativeResize="0"/>
          <p:nvPr/>
        </p:nvPicPr>
        <p:blipFill rotWithShape="1">
          <a:blip r:embed="rId3">
            <a:alphaModFix/>
          </a:blip>
          <a:srcRect b="0" l="0" r="0" t="0"/>
          <a:stretch/>
        </p:blipFill>
        <p:spPr>
          <a:xfrm rot="-2942320">
            <a:off x="1190042" y="-190335"/>
            <a:ext cx="8624689" cy="6725419"/>
          </a:xfrm>
          <a:prstGeom prst="rect">
            <a:avLst/>
          </a:prstGeom>
          <a:noFill/>
          <a:ln>
            <a:noFill/>
          </a:ln>
        </p:spPr>
      </p:pic>
      <p:sp>
        <p:nvSpPr>
          <p:cNvPr id="228" name="Google Shape;228;g2bf4b883a3a_0_69"/>
          <p:cNvSpPr txBox="1"/>
          <p:nvPr/>
        </p:nvSpPr>
        <p:spPr>
          <a:xfrm>
            <a:off x="299200" y="1505850"/>
            <a:ext cx="2427600" cy="223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980000"/>
                </a:solidFill>
                <a:latin typeface="Open Sans"/>
                <a:ea typeface="Open Sans"/>
                <a:cs typeface="Open Sans"/>
                <a:sym typeface="Open Sans"/>
              </a:rPr>
              <a:t>Day 1</a:t>
            </a:r>
            <a:endParaRPr b="1" i="0" sz="2000" u="none" cap="none" strike="noStrike">
              <a:solidFill>
                <a:srgbClr val="980000"/>
              </a:solidFill>
              <a:latin typeface="Open Sans"/>
              <a:ea typeface="Open Sans"/>
              <a:cs typeface="Open Sans"/>
              <a:sym typeface="Open Sans"/>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Intro to RCCE</a:t>
            </a:r>
            <a:endParaRPr sz="1800">
              <a:solidFill>
                <a:srgbClr val="980000"/>
              </a:solidFill>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Intro to RQAs</a:t>
            </a:r>
            <a:endParaRPr sz="1800">
              <a:solidFill>
                <a:srgbClr val="980000"/>
              </a:solidFill>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Ethics</a:t>
            </a:r>
            <a:endParaRPr sz="1800">
              <a:solidFill>
                <a:srgbClr val="980000"/>
              </a:solidFill>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Qual vs Quant data</a:t>
            </a:r>
            <a:endParaRPr sz="1800">
              <a:solidFill>
                <a:srgbClr val="980000"/>
              </a:solidFill>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Participatory methods</a:t>
            </a:r>
            <a:endParaRPr b="1" i="0" sz="1800" u="none" cap="none" strike="noStrike">
              <a:solidFill>
                <a:srgbClr val="980000"/>
              </a:solidFill>
              <a:latin typeface="Open Sans"/>
              <a:ea typeface="Open Sans"/>
              <a:cs typeface="Open Sans"/>
              <a:sym typeface="Open Sans"/>
            </a:endParaRPr>
          </a:p>
        </p:txBody>
      </p:sp>
      <p:sp>
        <p:nvSpPr>
          <p:cNvPr id="229" name="Google Shape;229;g2bf4b883a3a_0_69"/>
          <p:cNvSpPr txBox="1"/>
          <p:nvPr/>
        </p:nvSpPr>
        <p:spPr>
          <a:xfrm>
            <a:off x="4800700" y="-95250"/>
            <a:ext cx="3860400" cy="143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980000"/>
                </a:solidFill>
                <a:latin typeface="Open Sans"/>
                <a:ea typeface="Open Sans"/>
                <a:cs typeface="Open Sans"/>
                <a:sym typeface="Open Sans"/>
              </a:rPr>
              <a:t>Day 5</a:t>
            </a:r>
            <a:endParaRPr b="1" i="0" sz="2000" u="none" cap="none" strike="noStrike">
              <a:solidFill>
                <a:srgbClr val="980000"/>
              </a:solidFill>
              <a:latin typeface="Open Sans"/>
              <a:ea typeface="Open Sans"/>
              <a:cs typeface="Open Sans"/>
              <a:sym typeface="Open Sans"/>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Analysis and results</a:t>
            </a:r>
            <a:endParaRPr sz="1800">
              <a:solidFill>
                <a:srgbClr val="980000"/>
              </a:solidFill>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Developing </a:t>
            </a:r>
            <a:r>
              <a:rPr b="1" lang="en-GB" sz="1800">
                <a:solidFill>
                  <a:srgbClr val="980000"/>
                </a:solidFill>
                <a:latin typeface="Open Sans"/>
                <a:ea typeface="Open Sans"/>
                <a:cs typeface="Open Sans"/>
                <a:sym typeface="Open Sans"/>
              </a:rPr>
              <a:t>r</a:t>
            </a:r>
            <a:r>
              <a:rPr b="1" i="0" lang="en-GB" sz="1800" u="none" cap="none" strike="noStrike">
                <a:solidFill>
                  <a:srgbClr val="980000"/>
                </a:solidFill>
                <a:latin typeface="Open Sans"/>
                <a:ea typeface="Open Sans"/>
                <a:cs typeface="Open Sans"/>
                <a:sym typeface="Open Sans"/>
              </a:rPr>
              <a:t>ecommendations</a:t>
            </a:r>
            <a:endParaRPr sz="1800">
              <a:solidFill>
                <a:srgbClr val="980000"/>
              </a:solidFill>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Advocacy</a:t>
            </a:r>
            <a:endParaRPr sz="1800">
              <a:solidFill>
                <a:srgbClr val="980000"/>
              </a:solidFill>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Field work plan</a:t>
            </a:r>
            <a:endParaRPr b="1" i="0" sz="1800" u="none" cap="none" strike="noStrike">
              <a:solidFill>
                <a:srgbClr val="980000"/>
              </a:solidFill>
              <a:latin typeface="Open Sans"/>
              <a:ea typeface="Open Sans"/>
              <a:cs typeface="Open Sans"/>
              <a:sym typeface="Open Sans"/>
            </a:endParaRPr>
          </a:p>
        </p:txBody>
      </p:sp>
      <p:sp>
        <p:nvSpPr>
          <p:cNvPr id="230" name="Google Shape;230;g2bf4b883a3a_0_69"/>
          <p:cNvSpPr txBox="1"/>
          <p:nvPr/>
        </p:nvSpPr>
        <p:spPr>
          <a:xfrm>
            <a:off x="2657925" y="949100"/>
            <a:ext cx="2625600" cy="112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980000"/>
                </a:solidFill>
                <a:latin typeface="Open Sans"/>
                <a:ea typeface="Open Sans"/>
                <a:cs typeface="Open Sans"/>
                <a:sym typeface="Open Sans"/>
              </a:rPr>
              <a:t>Day 3</a:t>
            </a:r>
            <a:endParaRPr b="1" i="0" sz="2000" u="none" cap="none" strike="noStrike">
              <a:solidFill>
                <a:srgbClr val="980000"/>
              </a:solidFill>
              <a:latin typeface="Open Sans"/>
              <a:ea typeface="Open Sans"/>
              <a:cs typeface="Open Sans"/>
              <a:sym typeface="Open Sans"/>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Testing tools </a:t>
            </a:r>
            <a:endParaRPr sz="1800">
              <a:solidFill>
                <a:srgbClr val="980000"/>
              </a:solidFill>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Notetaking</a:t>
            </a:r>
            <a:endParaRPr sz="1800">
              <a:solidFill>
                <a:srgbClr val="980000"/>
              </a:solidFill>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Roleplays</a:t>
            </a:r>
            <a:endParaRPr b="1" i="0" sz="1800" u="none" cap="none" strike="noStrike">
              <a:solidFill>
                <a:srgbClr val="980000"/>
              </a:solidFill>
              <a:latin typeface="Open Sans"/>
              <a:ea typeface="Open Sans"/>
              <a:cs typeface="Open Sans"/>
              <a:sym typeface="Open Sans"/>
            </a:endParaRPr>
          </a:p>
        </p:txBody>
      </p:sp>
      <p:sp>
        <p:nvSpPr>
          <p:cNvPr id="231" name="Google Shape;231;g2bf4b883a3a_0_69"/>
          <p:cNvSpPr txBox="1"/>
          <p:nvPr/>
        </p:nvSpPr>
        <p:spPr>
          <a:xfrm>
            <a:off x="6457325" y="3434975"/>
            <a:ext cx="2625600" cy="13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980000"/>
                </a:solidFill>
                <a:latin typeface="Open Sans"/>
                <a:ea typeface="Open Sans"/>
                <a:cs typeface="Open Sans"/>
                <a:sym typeface="Open Sans"/>
              </a:rPr>
              <a:t>Day 4</a:t>
            </a:r>
            <a:endParaRPr b="1" i="0" sz="2000" u="none" cap="none" strike="noStrike">
              <a:solidFill>
                <a:srgbClr val="980000"/>
              </a:solidFill>
              <a:latin typeface="Open Sans"/>
              <a:ea typeface="Open Sans"/>
              <a:cs typeface="Open Sans"/>
              <a:sym typeface="Open Sans"/>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Piloting tools, field work</a:t>
            </a:r>
            <a:endParaRPr sz="1800">
              <a:solidFill>
                <a:srgbClr val="980000"/>
              </a:solidFill>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Revision of tools</a:t>
            </a:r>
            <a:endParaRPr sz="1800">
              <a:solidFill>
                <a:srgbClr val="980000"/>
              </a:solidFill>
            </a:endParaRPr>
          </a:p>
        </p:txBody>
      </p:sp>
      <p:sp>
        <p:nvSpPr>
          <p:cNvPr id="232" name="Google Shape;232;g2bf4b883a3a_0_69"/>
          <p:cNvSpPr txBox="1"/>
          <p:nvPr/>
        </p:nvSpPr>
        <p:spPr>
          <a:xfrm>
            <a:off x="3505163" y="3737550"/>
            <a:ext cx="2173800" cy="125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980000"/>
                </a:solidFill>
                <a:latin typeface="Open Sans"/>
                <a:ea typeface="Open Sans"/>
                <a:cs typeface="Open Sans"/>
                <a:sym typeface="Open Sans"/>
              </a:rPr>
              <a:t>Day 2</a:t>
            </a:r>
            <a:endParaRPr b="1" i="0" sz="2000" u="none" cap="none" strike="noStrike">
              <a:solidFill>
                <a:srgbClr val="980000"/>
              </a:solidFill>
              <a:latin typeface="Open Sans"/>
              <a:ea typeface="Open Sans"/>
              <a:cs typeface="Open Sans"/>
              <a:sym typeface="Open Sans"/>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Topic guides</a:t>
            </a:r>
            <a:endParaRPr sz="1800">
              <a:solidFill>
                <a:srgbClr val="980000"/>
              </a:solidFill>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Screening criteria</a:t>
            </a:r>
            <a:endParaRPr sz="1800">
              <a:solidFill>
                <a:srgbClr val="980000"/>
              </a:solidFill>
            </a:endParaRPr>
          </a:p>
          <a:p>
            <a:pPr indent="-342900" lvl="0" marL="457200" marR="0" rtl="0" algn="l">
              <a:lnSpc>
                <a:spcPct val="100000"/>
              </a:lnSpc>
              <a:spcBef>
                <a:spcPts val="0"/>
              </a:spcBef>
              <a:spcAft>
                <a:spcPts val="0"/>
              </a:spcAft>
              <a:buClr>
                <a:srgbClr val="980000"/>
              </a:buClr>
              <a:buSzPts val="1800"/>
              <a:buFont typeface="Open Sans"/>
              <a:buChar char="-"/>
            </a:pPr>
            <a:r>
              <a:rPr b="1" i="0" lang="en-GB" sz="1800" u="none" cap="none" strike="noStrike">
                <a:solidFill>
                  <a:srgbClr val="980000"/>
                </a:solidFill>
                <a:latin typeface="Open Sans"/>
                <a:ea typeface="Open Sans"/>
                <a:cs typeface="Open Sans"/>
                <a:sym typeface="Open Sans"/>
              </a:rPr>
              <a:t>RAP sheets</a:t>
            </a:r>
            <a:endParaRPr b="1" i="0" sz="1800" u="none" cap="none" strike="noStrike">
              <a:solidFill>
                <a:srgbClr val="98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237" name="Shape 237"/>
        <p:cNvGrpSpPr/>
        <p:nvPr/>
      </p:nvGrpSpPr>
      <p:grpSpPr>
        <a:xfrm>
          <a:off x="0" y="0"/>
          <a:ext cx="0" cy="0"/>
          <a:chOff x="0" y="0"/>
          <a:chExt cx="0" cy="0"/>
        </a:xfrm>
      </p:grpSpPr>
      <p:sp>
        <p:nvSpPr>
          <p:cNvPr id="238" name="Google Shape;238;g2bf4b883a3a_0_18"/>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Icebreaker</a:t>
            </a:r>
            <a:endParaRPr sz="2400"/>
          </a:p>
        </p:txBody>
      </p:sp>
      <p:sp>
        <p:nvSpPr>
          <p:cNvPr id="239" name="Google Shape;239;g2bf4b883a3a_0_18"/>
          <p:cNvSpPr txBox="1"/>
          <p:nvPr>
            <p:ph idx="1" type="body"/>
          </p:nvPr>
        </p:nvSpPr>
        <p:spPr>
          <a:xfrm>
            <a:off x="628650" y="1369225"/>
            <a:ext cx="7496400" cy="326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Arial"/>
              <a:buNone/>
            </a:pPr>
            <a:r>
              <a:rPr b="1" lang="en-GB" sz="2100">
                <a:solidFill>
                  <a:srgbClr val="000000"/>
                </a:solidFill>
                <a:latin typeface="Open Sans"/>
                <a:ea typeface="Open Sans"/>
                <a:cs typeface="Open Sans"/>
                <a:sym typeface="Open Sans"/>
              </a:rPr>
              <a:t>Who is in the room?</a:t>
            </a:r>
            <a:endParaRPr sz="1500"/>
          </a:p>
          <a:p>
            <a:pPr indent="-304800" lvl="0" marL="285750" rtl="0" algn="l">
              <a:lnSpc>
                <a:spcPct val="100000"/>
              </a:lnSpc>
              <a:spcBef>
                <a:spcPts val="600"/>
              </a:spcBef>
              <a:spcAft>
                <a:spcPts val="0"/>
              </a:spcAft>
              <a:buClr>
                <a:srgbClr val="000000"/>
              </a:buClr>
              <a:buSzPts val="1500"/>
              <a:buChar char="•"/>
            </a:pPr>
            <a:r>
              <a:rPr lang="en-GB" sz="2100">
                <a:solidFill>
                  <a:srgbClr val="000000"/>
                </a:solidFill>
                <a:latin typeface="Open Sans"/>
                <a:ea typeface="Open Sans"/>
                <a:cs typeface="Open Sans"/>
                <a:sym typeface="Open Sans"/>
              </a:rPr>
              <a:t>Introduce yourself – name, role, where you work and what experience you have in qualitative research and RCCE</a:t>
            </a:r>
            <a:endParaRPr sz="2100">
              <a:solidFill>
                <a:srgbClr val="000000"/>
              </a:solidFill>
              <a:latin typeface="Open Sans"/>
              <a:ea typeface="Open Sans"/>
              <a:cs typeface="Open Sans"/>
              <a:sym typeface="Open Sans"/>
            </a:endParaRPr>
          </a:p>
          <a:p>
            <a:pPr indent="0" lvl="0" marL="0" rtl="0" algn="l">
              <a:lnSpc>
                <a:spcPct val="100000"/>
              </a:lnSpc>
              <a:spcBef>
                <a:spcPts val="600"/>
              </a:spcBef>
              <a:spcAft>
                <a:spcPts val="0"/>
              </a:spcAft>
              <a:buNone/>
            </a:pPr>
            <a:r>
              <a:t/>
            </a:r>
            <a:endParaRPr sz="2100">
              <a:solidFill>
                <a:srgbClr val="000000"/>
              </a:solidFill>
              <a:latin typeface="Open Sans"/>
              <a:ea typeface="Open Sans"/>
              <a:cs typeface="Open Sans"/>
              <a:sym typeface="Open Sans"/>
            </a:endParaRPr>
          </a:p>
          <a:p>
            <a:pPr indent="-304800" lvl="0" marL="285750" rtl="0" algn="l">
              <a:lnSpc>
                <a:spcPct val="100000"/>
              </a:lnSpc>
              <a:spcBef>
                <a:spcPts val="1200"/>
              </a:spcBef>
              <a:spcAft>
                <a:spcPts val="0"/>
              </a:spcAft>
              <a:buClr>
                <a:srgbClr val="000000"/>
              </a:buClr>
              <a:buSzPts val="1500"/>
              <a:buChar char="•"/>
            </a:pPr>
            <a:r>
              <a:rPr lang="en-GB" sz="2100">
                <a:solidFill>
                  <a:srgbClr val="000000"/>
                </a:solidFill>
                <a:latin typeface="Open Sans"/>
                <a:ea typeface="Open Sans"/>
                <a:cs typeface="Open Sans"/>
                <a:sym typeface="Open Sans"/>
              </a:rPr>
              <a:t>Why did you want to come to this training?</a:t>
            </a:r>
            <a:endParaRPr sz="1500"/>
          </a:p>
          <a:p>
            <a:pPr indent="-304800" lvl="0" marL="285750" rtl="0" algn="l">
              <a:lnSpc>
                <a:spcPct val="100000"/>
              </a:lnSpc>
              <a:spcBef>
                <a:spcPts val="1200"/>
              </a:spcBef>
              <a:spcAft>
                <a:spcPts val="0"/>
              </a:spcAft>
              <a:buClr>
                <a:srgbClr val="000000"/>
              </a:buClr>
              <a:buSzPts val="1500"/>
              <a:buChar char="•"/>
            </a:pPr>
            <a:r>
              <a:rPr lang="en-GB" sz="2100">
                <a:solidFill>
                  <a:srgbClr val="000000"/>
                </a:solidFill>
                <a:latin typeface="Open Sans"/>
                <a:ea typeface="Open Sans"/>
                <a:cs typeface="Open Sans"/>
                <a:sym typeface="Open Sans"/>
              </a:rPr>
              <a:t>What are your expectations for this training?</a:t>
            </a:r>
            <a:endParaRPr sz="2100">
              <a:solidFill>
                <a:srgbClr val="000000"/>
              </a:solidFill>
              <a:latin typeface="Arial"/>
              <a:ea typeface="Arial"/>
              <a:cs typeface="Arial"/>
              <a:sym typeface="Arial"/>
            </a:endParaRPr>
          </a:p>
          <a:p>
            <a:pPr indent="0" lvl="0" marL="0" marR="0" rtl="0" algn="l">
              <a:lnSpc>
                <a:spcPct val="128332"/>
              </a:lnSpc>
              <a:spcBef>
                <a:spcPts val="1350"/>
              </a:spcBef>
              <a:spcAft>
                <a:spcPts val="0"/>
              </a:spcAft>
              <a:buSzPts val="1200"/>
              <a:buNone/>
            </a:pPr>
            <a:r>
              <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019"/>
          </a:srgbClr>
        </a:solidFill>
      </p:bgPr>
    </p:bg>
    <p:spTree>
      <p:nvGrpSpPr>
        <p:cNvPr id="244" name="Shape 244"/>
        <p:cNvGrpSpPr/>
        <p:nvPr/>
      </p:nvGrpSpPr>
      <p:grpSpPr>
        <a:xfrm>
          <a:off x="0" y="0"/>
          <a:ext cx="0" cy="0"/>
          <a:chOff x="0" y="0"/>
          <a:chExt cx="0" cy="0"/>
        </a:xfrm>
      </p:grpSpPr>
      <p:sp>
        <p:nvSpPr>
          <p:cNvPr id="245" name="Google Shape;245;g2bf4b883a3a_0_51"/>
          <p:cNvSpPr txBox="1"/>
          <p:nvPr>
            <p:ph type="title"/>
          </p:nvPr>
        </p:nvSpPr>
        <p:spPr>
          <a:xfrm>
            <a:off x="628650" y="537795"/>
            <a:ext cx="78867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Standard Group Rules</a:t>
            </a:r>
            <a:endParaRPr sz="2400"/>
          </a:p>
        </p:txBody>
      </p:sp>
      <p:sp>
        <p:nvSpPr>
          <p:cNvPr id="246" name="Google Shape;246;g2bf4b883a3a_0_51"/>
          <p:cNvSpPr txBox="1"/>
          <p:nvPr>
            <p:ph idx="1" type="body"/>
          </p:nvPr>
        </p:nvSpPr>
        <p:spPr>
          <a:xfrm>
            <a:off x="628650" y="1107948"/>
            <a:ext cx="7886700" cy="3881400"/>
          </a:xfrm>
          <a:prstGeom prst="rect">
            <a:avLst/>
          </a:prstGeom>
          <a:noFill/>
          <a:ln>
            <a:noFill/>
          </a:ln>
        </p:spPr>
        <p:txBody>
          <a:bodyPr anchorCtr="0" anchor="t" bIns="45700" lIns="91425" spcFirstLastPara="1" rIns="91425" wrap="square" tIns="45700">
            <a:noAutofit/>
          </a:bodyPr>
          <a:lstStyle/>
          <a:p>
            <a:pPr indent="0" lvl="0" marL="0" marR="0" rtl="0" algn="l">
              <a:lnSpc>
                <a:spcPct val="118333"/>
              </a:lnSpc>
              <a:spcBef>
                <a:spcPts val="750"/>
              </a:spcBef>
              <a:spcAft>
                <a:spcPts val="0"/>
              </a:spcAft>
              <a:buSzPts val="1579"/>
              <a:buNone/>
            </a:pPr>
            <a:r>
              <a:rPr b="1" lang="en-GB" sz="1850">
                <a:latin typeface="Open Sans"/>
                <a:ea typeface="Open Sans"/>
                <a:cs typeface="Open Sans"/>
                <a:sym typeface="Open Sans"/>
              </a:rPr>
              <a:t>What is Sexual Harassment</a:t>
            </a:r>
            <a:endParaRPr sz="1850">
              <a:latin typeface="Open Sans"/>
              <a:ea typeface="Open Sans"/>
              <a:cs typeface="Open Sans"/>
              <a:sym typeface="Open Sans"/>
            </a:endParaRPr>
          </a:p>
          <a:p>
            <a:pPr indent="-396875" lvl="0" marL="457200" rtl="0" algn="l">
              <a:lnSpc>
                <a:spcPct val="90000"/>
              </a:lnSpc>
              <a:spcBef>
                <a:spcPts val="600"/>
              </a:spcBef>
              <a:spcAft>
                <a:spcPts val="0"/>
              </a:spcAft>
              <a:buClr>
                <a:schemeClr val="dk1"/>
              </a:buClr>
              <a:buSzPts val="1850"/>
              <a:buFont typeface="Noto Sans Symbols"/>
              <a:buChar char="▪"/>
            </a:pPr>
            <a:r>
              <a:rPr lang="en-GB" sz="1850">
                <a:latin typeface="Open Sans"/>
                <a:ea typeface="Open Sans"/>
                <a:cs typeface="Open Sans"/>
                <a:sym typeface="Open Sans"/>
              </a:rPr>
              <a:t>any </a:t>
            </a:r>
            <a:r>
              <a:rPr b="1" lang="en-GB" sz="1850">
                <a:latin typeface="Open Sans"/>
                <a:ea typeface="Open Sans"/>
                <a:cs typeface="Open Sans"/>
                <a:sym typeface="Open Sans"/>
              </a:rPr>
              <a:t>unwelcome</a:t>
            </a:r>
            <a:r>
              <a:rPr lang="en-GB" sz="1850">
                <a:latin typeface="Open Sans"/>
                <a:ea typeface="Open Sans"/>
                <a:cs typeface="Open Sans"/>
                <a:sym typeface="Open Sans"/>
              </a:rPr>
              <a:t> sexual advance or </a:t>
            </a:r>
            <a:r>
              <a:rPr b="1" lang="en-GB" sz="1850">
                <a:latin typeface="Open Sans"/>
                <a:ea typeface="Open Sans"/>
                <a:cs typeface="Open Sans"/>
                <a:sym typeface="Open Sans"/>
              </a:rPr>
              <a:t>unwanted</a:t>
            </a:r>
            <a:r>
              <a:rPr lang="en-GB" sz="1850">
                <a:latin typeface="Open Sans"/>
                <a:ea typeface="Open Sans"/>
                <a:cs typeface="Open Sans"/>
                <a:sym typeface="Open Sans"/>
              </a:rPr>
              <a:t> verbal or physical conduct of a sexual nature between Personnel. </a:t>
            </a:r>
            <a:endParaRPr sz="1850">
              <a:latin typeface="Open Sans"/>
              <a:ea typeface="Open Sans"/>
              <a:cs typeface="Open Sans"/>
              <a:sym typeface="Open Sans"/>
            </a:endParaRPr>
          </a:p>
          <a:p>
            <a:pPr indent="-396875" lvl="0" marL="457200" rtl="0" algn="l">
              <a:lnSpc>
                <a:spcPct val="90000"/>
              </a:lnSpc>
              <a:spcBef>
                <a:spcPts val="600"/>
              </a:spcBef>
              <a:spcAft>
                <a:spcPts val="0"/>
              </a:spcAft>
              <a:buClr>
                <a:schemeClr val="dk1"/>
              </a:buClr>
              <a:buSzPts val="1850"/>
              <a:buFont typeface="Noto Sans Symbols"/>
              <a:buChar char="▪"/>
            </a:pPr>
            <a:r>
              <a:rPr lang="en-GB" sz="1850">
                <a:latin typeface="Open Sans"/>
                <a:ea typeface="Open Sans"/>
                <a:cs typeface="Open Sans"/>
                <a:sym typeface="Open Sans"/>
              </a:rPr>
              <a:t>Sexual Exploitation and Abuse, which refers to exploitation or abuse of Affected Persons.</a:t>
            </a:r>
            <a:endParaRPr sz="1850">
              <a:latin typeface="Open Sans"/>
              <a:ea typeface="Open Sans"/>
              <a:cs typeface="Open Sans"/>
              <a:sym typeface="Open Sans"/>
            </a:endParaRPr>
          </a:p>
          <a:p>
            <a:pPr indent="-396875" lvl="0" marL="457200" rtl="0" algn="l">
              <a:lnSpc>
                <a:spcPct val="90000"/>
              </a:lnSpc>
              <a:spcBef>
                <a:spcPts val="600"/>
              </a:spcBef>
              <a:spcAft>
                <a:spcPts val="0"/>
              </a:spcAft>
              <a:buClr>
                <a:schemeClr val="dk1"/>
              </a:buClr>
              <a:buSzPts val="1850"/>
              <a:buFont typeface="Noto Sans Symbols"/>
              <a:buChar char="▪"/>
            </a:pPr>
            <a:r>
              <a:rPr b="1" lang="en-GB" sz="1850">
                <a:latin typeface="Open Sans"/>
                <a:ea typeface="Open Sans"/>
                <a:cs typeface="Open Sans"/>
                <a:sym typeface="Open Sans"/>
              </a:rPr>
              <a:t>What does zero tolerance mean?</a:t>
            </a:r>
            <a:endParaRPr sz="975">
              <a:latin typeface="Arial"/>
              <a:ea typeface="Arial"/>
              <a:cs typeface="Arial"/>
              <a:sym typeface="Arial"/>
            </a:endParaRPr>
          </a:p>
          <a:p>
            <a:pPr indent="-396875" lvl="1" marL="1144270" rtl="0" algn="l">
              <a:lnSpc>
                <a:spcPct val="90000"/>
              </a:lnSpc>
              <a:spcBef>
                <a:spcPts val="600"/>
              </a:spcBef>
              <a:spcAft>
                <a:spcPts val="0"/>
              </a:spcAft>
              <a:buClr>
                <a:schemeClr val="dk1"/>
              </a:buClr>
              <a:buSzPts val="1850"/>
              <a:buFont typeface="Noto Sans Symbols"/>
              <a:buChar char="▪"/>
            </a:pPr>
            <a:r>
              <a:rPr lang="en-GB" sz="1850">
                <a:latin typeface="Open Sans"/>
                <a:ea typeface="Open Sans"/>
                <a:cs typeface="Open Sans"/>
                <a:sym typeface="Open Sans"/>
              </a:rPr>
              <a:t>If there is an incident of sexual harassment the perpetrator will be excluded from the training and the surge roster</a:t>
            </a:r>
            <a:endParaRPr sz="975">
              <a:latin typeface="Arial"/>
              <a:ea typeface="Arial"/>
              <a:cs typeface="Arial"/>
              <a:sym typeface="Arial"/>
            </a:endParaRPr>
          </a:p>
          <a:p>
            <a:pPr indent="-396875" lvl="1" marL="1144270" rtl="0" algn="l">
              <a:lnSpc>
                <a:spcPct val="90000"/>
              </a:lnSpc>
              <a:spcBef>
                <a:spcPts val="600"/>
              </a:spcBef>
              <a:spcAft>
                <a:spcPts val="0"/>
              </a:spcAft>
              <a:buClr>
                <a:schemeClr val="dk1"/>
              </a:buClr>
              <a:buSzPts val="1850"/>
              <a:buFont typeface="Noto Sans Symbols"/>
              <a:buChar char="▪"/>
            </a:pPr>
            <a:r>
              <a:rPr lang="en-GB" sz="1850">
                <a:latin typeface="Open Sans"/>
                <a:ea typeface="Open Sans"/>
                <a:cs typeface="Open Sans"/>
                <a:sym typeface="Open Sans"/>
              </a:rPr>
              <a:t>The incident will be reported to their line manager</a:t>
            </a:r>
            <a:endParaRPr sz="1850">
              <a:latin typeface="Open Sans"/>
              <a:ea typeface="Open Sans"/>
              <a:cs typeface="Open Sans"/>
              <a:sym typeface="Open Sans"/>
            </a:endParaRPr>
          </a:p>
          <a:p>
            <a:pPr indent="-396875" lvl="0" marL="457200" rtl="0" algn="l">
              <a:lnSpc>
                <a:spcPct val="90000"/>
              </a:lnSpc>
              <a:spcBef>
                <a:spcPts val="600"/>
              </a:spcBef>
              <a:spcAft>
                <a:spcPts val="0"/>
              </a:spcAft>
              <a:buClr>
                <a:schemeClr val="dk1"/>
              </a:buClr>
              <a:buSzPts val="1850"/>
              <a:buFont typeface="Noto Sans Symbols"/>
              <a:buChar char="▪"/>
            </a:pPr>
            <a:r>
              <a:rPr b="1" lang="en-GB" sz="1850">
                <a:latin typeface="Open Sans"/>
                <a:ea typeface="Open Sans"/>
                <a:cs typeface="Open Sans"/>
                <a:sym typeface="Open Sans"/>
              </a:rPr>
              <a:t>What to do if it happens this week?</a:t>
            </a:r>
            <a:endParaRPr sz="975">
              <a:latin typeface="Arial"/>
              <a:ea typeface="Arial"/>
              <a:cs typeface="Arial"/>
              <a:sym typeface="Arial"/>
            </a:endParaRPr>
          </a:p>
          <a:p>
            <a:pPr indent="-396875" lvl="1" marL="1144270" rtl="0" algn="l">
              <a:lnSpc>
                <a:spcPct val="90000"/>
              </a:lnSpc>
              <a:spcBef>
                <a:spcPts val="600"/>
              </a:spcBef>
              <a:spcAft>
                <a:spcPts val="0"/>
              </a:spcAft>
              <a:buClr>
                <a:schemeClr val="dk1"/>
              </a:buClr>
              <a:buSzPts val="1850"/>
              <a:buFont typeface="Noto Sans Symbols"/>
              <a:buChar char="▪"/>
            </a:pPr>
            <a:r>
              <a:rPr lang="en-GB" sz="1850">
                <a:latin typeface="Open Sans"/>
                <a:ea typeface="Open Sans"/>
                <a:cs typeface="Open Sans"/>
                <a:sym typeface="Open Sans"/>
              </a:rPr>
              <a:t>Report it  to UNICEF or any facilitator you feel comfortable speaking to</a:t>
            </a:r>
            <a:endParaRPr sz="1225"/>
          </a:p>
          <a:p>
            <a:pPr indent="0" lvl="0" marL="0" marR="0" rtl="0" algn="l">
              <a:lnSpc>
                <a:spcPct val="118333"/>
              </a:lnSpc>
              <a:spcBef>
                <a:spcPts val="750"/>
              </a:spcBef>
              <a:spcAft>
                <a:spcPts val="0"/>
              </a:spcAft>
              <a:buSzPts val="1579"/>
              <a:buNone/>
            </a:pPr>
            <a:r>
              <a:t/>
            </a:r>
            <a:endParaRPr sz="850"/>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ception personnalisé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2022-03-21T09:09:42Z</dcterms:created>
  <dc:creator>Microsoft Office User</dc:creator>
</cp:coreProperties>
</file>