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 id="214748366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5143500" cx="9144000"/>
  <p:notesSz cx="6858000" cy="9144000"/>
  <p:embeddedFontLst>
    <p:embeddedFont>
      <p:font typeface="Montserrat SemiBold"/>
      <p:regular r:id="rId23"/>
      <p:bold r:id="rId24"/>
      <p:italic r:id="rId25"/>
      <p:boldItalic r:id="rId26"/>
    </p:embeddedFont>
    <p:embeddedFont>
      <p:font typeface="Montserrat"/>
      <p:regular r:id="rId27"/>
      <p:bold r:id="rId28"/>
      <p:italic r:id="rId29"/>
      <p:boldItalic r:id="rId30"/>
    </p:embeddedFont>
    <p:embeddedFont>
      <p:font typeface="Montserrat Light"/>
      <p:regular r:id="rId31"/>
      <p:bold r:id="rId32"/>
      <p:italic r:id="rId33"/>
      <p:boldItalic r:id="rId34"/>
    </p:embeddedFont>
    <p:embeddedFont>
      <p:font typeface="Open Sans Medium"/>
      <p:regular r:id="rId35"/>
      <p:bold r:id="rId36"/>
      <p:italic r:id="rId37"/>
      <p:boldItalic r:id="rId38"/>
    </p:embeddedFont>
    <p:embeddedFont>
      <p:font typeface="Open Sans Light"/>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17">
          <p15:clr>
            <a:srgbClr val="A4A3A4"/>
          </p15:clr>
        </p15:guide>
        <p15:guide id="2" pos="2880">
          <p15:clr>
            <a:srgbClr val="A4A3A4"/>
          </p15:clr>
        </p15:guide>
      </p15:sldGuideLst>
    </p:ext>
    <p:ext uri="GoogleSlidesCustomDataVersion2">
      <go:slidesCustomData xmlns:go="http://customooxmlschemas.google.com/" r:id="rId47" roundtripDataSignature="AMtx7mjWsUt2FZPalXlXZU0mt4u0pOrDo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hristy Crai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70506F-6C1E-4AA1-9848-D930653B334A}">
  <a:tblStyle styleId="{3770506F-6C1E-4AA1-9848-D930653B334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17"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fntdata"/><Relationship Id="rId20" Type="http://schemas.openxmlformats.org/officeDocument/2006/relationships/slide" Target="slides/slide12.xml"/><Relationship Id="rId42" Type="http://schemas.openxmlformats.org/officeDocument/2006/relationships/font" Target="fonts/OpenSansLight-boldItalic.fntdata"/><Relationship Id="rId41" Type="http://schemas.openxmlformats.org/officeDocument/2006/relationships/font" Target="fonts/OpenSansLight-italic.fntdata"/><Relationship Id="rId22" Type="http://schemas.openxmlformats.org/officeDocument/2006/relationships/slide" Target="slides/slide14.xml"/><Relationship Id="rId44" Type="http://schemas.openxmlformats.org/officeDocument/2006/relationships/font" Target="fonts/OpenSans-bold.fntdata"/><Relationship Id="rId21" Type="http://schemas.openxmlformats.org/officeDocument/2006/relationships/slide" Target="slides/slide13.xml"/><Relationship Id="rId43" Type="http://schemas.openxmlformats.org/officeDocument/2006/relationships/font" Target="fonts/OpenSans-regular.fntdata"/><Relationship Id="rId24" Type="http://schemas.openxmlformats.org/officeDocument/2006/relationships/font" Target="fonts/MontserratSemiBold-bold.fntdata"/><Relationship Id="rId46" Type="http://schemas.openxmlformats.org/officeDocument/2006/relationships/font" Target="fonts/OpenSans-boldItalic.fntdata"/><Relationship Id="rId23" Type="http://schemas.openxmlformats.org/officeDocument/2006/relationships/font" Target="fonts/MontserratSemiBold-regular.fntdata"/><Relationship Id="rId45" Type="http://schemas.openxmlformats.org/officeDocument/2006/relationships/font" Target="fonts/OpenSans-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MontserratSemiBold-boldItalic.fntdata"/><Relationship Id="rId25" Type="http://schemas.openxmlformats.org/officeDocument/2006/relationships/font" Target="fonts/MontserratSemiBold-italic.fntdata"/><Relationship Id="rId47" Type="http://customschemas.google.com/relationships/presentationmetadata" Target="meta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Montserrat-italic.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MontserratLight-regular.fntdata"/><Relationship Id="rId30" Type="http://schemas.openxmlformats.org/officeDocument/2006/relationships/font" Target="fonts/Montserrat-boldItalic.fntdata"/><Relationship Id="rId11" Type="http://schemas.openxmlformats.org/officeDocument/2006/relationships/slide" Target="slides/slide3.xml"/><Relationship Id="rId33" Type="http://schemas.openxmlformats.org/officeDocument/2006/relationships/font" Target="fonts/MontserratLight-italic.fntdata"/><Relationship Id="rId10" Type="http://schemas.openxmlformats.org/officeDocument/2006/relationships/slide" Target="slides/slide2.xml"/><Relationship Id="rId32" Type="http://schemas.openxmlformats.org/officeDocument/2006/relationships/font" Target="fonts/MontserratLight-bold.fntdata"/><Relationship Id="rId13" Type="http://schemas.openxmlformats.org/officeDocument/2006/relationships/slide" Target="slides/slide5.xml"/><Relationship Id="rId35" Type="http://schemas.openxmlformats.org/officeDocument/2006/relationships/font" Target="fonts/OpenSansMedium-regular.fntdata"/><Relationship Id="rId12" Type="http://schemas.openxmlformats.org/officeDocument/2006/relationships/slide" Target="slides/slide4.xml"/><Relationship Id="rId34" Type="http://schemas.openxmlformats.org/officeDocument/2006/relationships/font" Target="fonts/MontserratLight-boldItalic.fntdata"/><Relationship Id="rId15" Type="http://schemas.openxmlformats.org/officeDocument/2006/relationships/slide" Target="slides/slide7.xml"/><Relationship Id="rId37" Type="http://schemas.openxmlformats.org/officeDocument/2006/relationships/font" Target="fonts/OpenSansMedium-italic.fntdata"/><Relationship Id="rId14" Type="http://schemas.openxmlformats.org/officeDocument/2006/relationships/slide" Target="slides/slide6.xml"/><Relationship Id="rId36" Type="http://schemas.openxmlformats.org/officeDocument/2006/relationships/font" Target="fonts/OpenSansMedium-bold.fntdata"/><Relationship Id="rId17" Type="http://schemas.openxmlformats.org/officeDocument/2006/relationships/slide" Target="slides/slide9.xml"/><Relationship Id="rId39" Type="http://schemas.openxmlformats.org/officeDocument/2006/relationships/font" Target="fonts/OpenSansLight-regular.fntdata"/><Relationship Id="rId16" Type="http://schemas.openxmlformats.org/officeDocument/2006/relationships/slide" Target="slides/slide8.xml"/><Relationship Id="rId38" Type="http://schemas.openxmlformats.org/officeDocument/2006/relationships/font" Target="fonts/OpenSansMedium-boldItalic.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7-16T06:33:40.854">
    <p:pos x="498" y="687"/>
    <p:text>what is the age of consent here?</p:text>
    <p:extLst>
      <p:ext uri="{C676402C-5697-4E1C-873F-D02D1690AC5C}">
        <p15:threadingInfo timeZoneBias="0"/>
      </p:ext>
      <p:ext uri="http://customooxmlschemas.google.com/">
        <go:slidesCustomData xmlns:go="http://customooxmlschemas.google.com/" commentPostId="AAABRsWjrP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Talk a bit about what it means to maintain ethical principles - e.g. some IRBs have a very strict view on timing of interview, compensation etc. (e.g. any interview over one hour must be compensated…) - you need to make these decisions based on your judgement of the situation. Don’t apply strict rules, but assess the context and the interviewee’s state: are they feeling comfortable? Do they need to stop/pause? Do they need support (referral to MHPSS, social protection…)? Being RESPONSIVE is more important than following very strict rules.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What kinds of ethical challenges can you expect to arise during an RQA for outbreak response? </a:t>
            </a:r>
            <a:endParaRPr/>
          </a:p>
          <a:p>
            <a:pPr indent="-317500" lvl="0" marL="457200" rtl="0" algn="l">
              <a:lnSpc>
                <a:spcPct val="100000"/>
              </a:lnSpc>
              <a:spcBef>
                <a:spcPts val="0"/>
              </a:spcBef>
              <a:spcAft>
                <a:spcPts val="0"/>
              </a:spcAft>
              <a:buSzPts val="1400"/>
              <a:buChar char="-"/>
            </a:pPr>
            <a:r>
              <a:rPr lang="en-GB"/>
              <a:t>Think especially of the ‘do no harm’ principle: what kinds of reactions might you encounter or even trigger during RQA? </a:t>
            </a:r>
            <a:endParaRPr/>
          </a:p>
          <a:p>
            <a:pPr indent="-317500" lvl="0" marL="457200" rtl="0" algn="l">
              <a:lnSpc>
                <a:spcPct val="100000"/>
              </a:lnSpc>
              <a:spcBef>
                <a:spcPts val="0"/>
              </a:spcBef>
              <a:spcAft>
                <a:spcPts val="0"/>
              </a:spcAft>
              <a:buSzPts val="1400"/>
              <a:buChar char="-"/>
            </a:pPr>
            <a:r>
              <a:rPr lang="en-GB"/>
              <a:t>Emotional distress</a:t>
            </a:r>
            <a:endParaRPr/>
          </a:p>
          <a:p>
            <a:pPr indent="-317500" lvl="0" marL="457200" rtl="0" algn="l">
              <a:lnSpc>
                <a:spcPct val="100000"/>
              </a:lnSpc>
              <a:spcBef>
                <a:spcPts val="0"/>
              </a:spcBef>
              <a:spcAft>
                <a:spcPts val="0"/>
              </a:spcAft>
              <a:buSzPts val="1400"/>
              <a:buChar char="-"/>
            </a:pPr>
            <a:r>
              <a:rPr lang="en-GB"/>
              <a:t>Fear and uncertainty</a:t>
            </a:r>
            <a:endParaRPr/>
          </a:p>
          <a:p>
            <a:pPr indent="-317500" lvl="0" marL="457200" rtl="0" algn="l">
              <a:lnSpc>
                <a:spcPct val="100000"/>
              </a:lnSpc>
              <a:spcBef>
                <a:spcPts val="0"/>
              </a:spcBef>
              <a:spcAft>
                <a:spcPts val="0"/>
              </a:spcAft>
              <a:buSzPts val="1400"/>
              <a:buChar char="-"/>
            </a:pPr>
            <a:r>
              <a:rPr lang="en-GB"/>
              <a:t>High level of need and despair</a:t>
            </a:r>
            <a:endParaRPr/>
          </a:p>
          <a:p>
            <a:pPr indent="-317500" lvl="0" marL="457200" rtl="0" algn="l">
              <a:lnSpc>
                <a:spcPct val="100000"/>
              </a:lnSpc>
              <a:spcBef>
                <a:spcPts val="0"/>
              </a:spcBef>
              <a:spcAft>
                <a:spcPts val="0"/>
              </a:spcAft>
              <a:buSzPts val="1400"/>
              <a:buChar char="-"/>
            </a:pPr>
            <a:r>
              <a:rPr lang="en-GB"/>
              <a:t>Mistrust </a:t>
            </a:r>
            <a:endParaRPr/>
          </a:p>
          <a:p>
            <a:pPr indent="0" lvl="0" marL="0" rtl="0" algn="l">
              <a:lnSpc>
                <a:spcPct val="100000"/>
              </a:lnSpc>
              <a:spcBef>
                <a:spcPts val="0"/>
              </a:spcBef>
              <a:spcAft>
                <a:spcPts val="0"/>
              </a:spcAft>
              <a:buSzPts val="1400"/>
              <a:buNone/>
            </a:pPr>
            <a:r>
              <a:rPr lang="en-GB"/>
              <a:t>How could we address these? What does respectful, ethical work mean in this context? </a:t>
            </a:r>
            <a:endParaRPr/>
          </a:p>
          <a:p>
            <a:pPr indent="0" lvl="0" marL="0" rtl="0" algn="l">
              <a:lnSpc>
                <a:spcPct val="100000"/>
              </a:lnSpc>
              <a:spcBef>
                <a:spcPts val="0"/>
              </a:spcBef>
              <a:spcAft>
                <a:spcPts val="0"/>
              </a:spcAft>
              <a:buSzPts val="1400"/>
              <a:buNone/>
            </a:pPr>
            <a:r>
              <a:t/>
            </a:r>
            <a:endParaRPr/>
          </a:p>
        </p:txBody>
      </p:sp>
      <p:sp>
        <p:nvSpPr>
          <p:cNvPr id="276" name="Google Shape;2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last point is really important: ideally work together in a participatory way, but at the very least, go back to the community, talk about overall findings, how their participation has had an impact and how local action can be supported.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Make sure there is time and resources for keeping the lines of communication open. E.g. cholera outbreak - plan and implement the set up of ORPs with the community, and do the same when the ORP is taken down again! </a:t>
            </a:r>
            <a:endParaRPr/>
          </a:p>
        </p:txBody>
      </p:sp>
      <p:sp>
        <p:nvSpPr>
          <p:cNvPr id="286" name="Google Shape;2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bf993d4de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last point is really important: ideally work together in a participatory way, but at the very least, go back to the community, talk about overall findings, how their participation has had an impact and how local action can be supported.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Make sure there is time and resources for keeping the lines of communication open. E.g. cholera outbreak - plan and implement the set up of ORPs with the community, and do the same when the ORP is taken down again! </a:t>
            </a:r>
            <a:endParaRPr/>
          </a:p>
        </p:txBody>
      </p:sp>
      <p:sp>
        <p:nvSpPr>
          <p:cNvPr id="294" name="Google Shape;294;g2ebf993d4de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ebf993d4d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2ebf993d4d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ebf993d4de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ebf993d4de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ebf993d4de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2ebf993d4de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19" name="Google Shape;19;p12"/>
          <p:cNvPicPr preferRelativeResize="0"/>
          <p:nvPr/>
        </p:nvPicPr>
        <p:blipFill rotWithShape="1">
          <a:blip r:embed="rId2">
            <a:alphaModFix/>
          </a:blip>
          <a:srcRect b="0" l="0" r="0" t="0"/>
          <a:stretch/>
        </p:blipFill>
        <p:spPr>
          <a:xfrm>
            <a:off x="5419023" y="211756"/>
            <a:ext cx="3648064" cy="559989"/>
          </a:xfrm>
          <a:prstGeom prst="rect">
            <a:avLst/>
          </a:prstGeom>
          <a:noFill/>
          <a:ln>
            <a:noFill/>
          </a:ln>
        </p:spPr>
      </p:pic>
      <p:pic>
        <p:nvPicPr>
          <p:cNvPr id="20" name="Google Shape;20;p12"/>
          <p:cNvPicPr preferRelativeResize="0"/>
          <p:nvPr/>
        </p:nvPicPr>
        <p:blipFill rotWithShape="1">
          <a:blip r:embed="rId3">
            <a:alphaModFix/>
          </a:blip>
          <a:srcRect b="0" l="780" r="782" t="0"/>
          <a:stretch/>
        </p:blipFill>
        <p:spPr>
          <a:xfrm>
            <a:off x="0" y="996132"/>
            <a:ext cx="9144000" cy="2361042"/>
          </a:xfrm>
          <a:prstGeom prst="rect">
            <a:avLst/>
          </a:prstGeom>
          <a:noFill/>
          <a:ln>
            <a:noFill/>
          </a:ln>
        </p:spPr>
      </p:pic>
      <p:sp>
        <p:nvSpPr>
          <p:cNvPr id="21" name="Google Shape;21;p12"/>
          <p:cNvSpPr txBox="1"/>
          <p:nvPr/>
        </p:nvSpPr>
        <p:spPr>
          <a:xfrm>
            <a:off x="400261" y="3558747"/>
            <a:ext cx="8157143"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B9C67"/>
              </a:buClr>
              <a:buSzPts val="1800"/>
              <a:buFont typeface="Montserrat"/>
              <a:buNone/>
            </a:pPr>
            <a:r>
              <a:rPr b="1" i="0" lang="en-GB" sz="1800" u="none" cap="none" strike="noStrike">
                <a:solidFill>
                  <a:srgbClr val="2B9C67"/>
                </a:solidFill>
                <a:latin typeface="Montserrat"/>
                <a:ea typeface="Montserrat"/>
                <a:cs typeface="Montserrat"/>
                <a:sym typeface="Montserrat"/>
              </a:rPr>
              <a:t>Ethical principles for rapid qualitative assessments</a:t>
            </a:r>
            <a:endParaRPr b="0" i="0" sz="1400" u="none" cap="none" strike="noStrike">
              <a:solidFill>
                <a:srgbClr val="000000"/>
              </a:solidFill>
              <a:latin typeface="Arial"/>
              <a:ea typeface="Arial"/>
              <a:cs typeface="Arial"/>
              <a:sym typeface="Arial"/>
            </a:endParaRPr>
          </a:p>
        </p:txBody>
      </p:sp>
      <p:sp>
        <p:nvSpPr>
          <p:cNvPr id="22" name="Google Shape;22;p12"/>
          <p:cNvSpPr/>
          <p:nvPr/>
        </p:nvSpPr>
        <p:spPr>
          <a:xfrm>
            <a:off x="0" y="982045"/>
            <a:ext cx="9144000" cy="45719"/>
          </a:xfrm>
          <a:prstGeom prst="rect">
            <a:avLst/>
          </a:prstGeom>
          <a:solidFill>
            <a:srgbClr val="2F9C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12"/>
          <p:cNvSpPr txBox="1"/>
          <p:nvPr/>
        </p:nvSpPr>
        <p:spPr>
          <a:xfrm>
            <a:off x="395288" y="1012432"/>
            <a:ext cx="2102673" cy="369332"/>
          </a:xfrm>
          <a:prstGeom prst="rect">
            <a:avLst/>
          </a:prstGeom>
          <a:solidFill>
            <a:srgbClr val="2F9C67"/>
          </a:solidFill>
          <a:ln>
            <a:noFill/>
          </a:ln>
        </p:spPr>
        <p:txBody>
          <a:bodyPr anchorCtr="0" anchor="t" bIns="45700" lIns="72000" spcFirstLastPara="1" rIns="72000"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Montserrat"/>
                <a:ea typeface="Montserrat"/>
                <a:cs typeface="Montserrat"/>
                <a:sym typeface="Montserrat"/>
              </a:rPr>
              <a:t>MODULE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lt1"/>
                </a:solidFill>
                <a:latin typeface="Montserrat Light"/>
                <a:ea typeface="Montserrat Light"/>
                <a:cs typeface="Montserrat Light"/>
                <a:sym typeface="Montserrat Light"/>
              </a:rPr>
              <a:t>Rapid Qualitative Assessment Training</a:t>
            </a:r>
            <a:endParaRPr b="0" i="0" sz="1400" u="none" cap="none" strike="noStrike">
              <a:solidFill>
                <a:srgbClr val="000000"/>
              </a:solidFill>
              <a:latin typeface="Arial"/>
              <a:ea typeface="Arial"/>
              <a:cs typeface="Arial"/>
              <a:sym typeface="Arial"/>
            </a:endParaRPr>
          </a:p>
        </p:txBody>
      </p:sp>
      <p:grpSp>
        <p:nvGrpSpPr>
          <p:cNvPr id="24" name="Google Shape;24;p12"/>
          <p:cNvGrpSpPr/>
          <p:nvPr/>
        </p:nvGrpSpPr>
        <p:grpSpPr>
          <a:xfrm>
            <a:off x="5608156" y="4577334"/>
            <a:ext cx="3373919" cy="499684"/>
            <a:chOff x="5608156" y="3987387"/>
            <a:chExt cx="3373919" cy="499684"/>
          </a:xfrm>
        </p:grpSpPr>
        <p:pic>
          <p:nvPicPr>
            <p:cNvPr id="25" name="Google Shape;25;p12"/>
            <p:cNvPicPr preferRelativeResize="0"/>
            <p:nvPr/>
          </p:nvPicPr>
          <p:blipFill rotWithShape="1">
            <a:blip r:embed="rId4">
              <a:alphaModFix/>
            </a:blip>
            <a:srcRect b="0" l="0" r="0" t="0"/>
            <a:stretch/>
          </p:blipFill>
          <p:spPr>
            <a:xfrm>
              <a:off x="5608156" y="4171951"/>
              <a:ext cx="610318" cy="186356"/>
            </a:xfrm>
            <a:prstGeom prst="rect">
              <a:avLst/>
            </a:prstGeom>
            <a:noFill/>
            <a:ln>
              <a:noFill/>
            </a:ln>
          </p:spPr>
        </p:pic>
        <p:pic>
          <p:nvPicPr>
            <p:cNvPr id="26" name="Google Shape;26;p12"/>
            <p:cNvPicPr preferRelativeResize="0"/>
            <p:nvPr/>
          </p:nvPicPr>
          <p:blipFill rotWithShape="1">
            <a:blip r:embed="rId5">
              <a:alphaModFix/>
            </a:blip>
            <a:srcRect b="0" l="0" r="0" t="0"/>
            <a:stretch/>
          </p:blipFill>
          <p:spPr>
            <a:xfrm>
              <a:off x="8289926" y="4105311"/>
              <a:ext cx="692149" cy="216021"/>
            </a:xfrm>
            <a:prstGeom prst="rect">
              <a:avLst/>
            </a:prstGeom>
            <a:noFill/>
            <a:ln>
              <a:noFill/>
            </a:ln>
          </p:spPr>
        </p:pic>
        <p:pic>
          <p:nvPicPr>
            <p:cNvPr id="27" name="Google Shape;27;p12"/>
            <p:cNvPicPr preferRelativeResize="0"/>
            <p:nvPr/>
          </p:nvPicPr>
          <p:blipFill rotWithShape="1">
            <a:blip r:embed="rId6">
              <a:alphaModFix/>
            </a:blip>
            <a:srcRect b="0" l="0" r="0" t="0"/>
            <a:stretch/>
          </p:blipFill>
          <p:spPr>
            <a:xfrm>
              <a:off x="7266608" y="4119751"/>
              <a:ext cx="855042" cy="205444"/>
            </a:xfrm>
            <a:prstGeom prst="rect">
              <a:avLst/>
            </a:prstGeom>
            <a:noFill/>
            <a:ln>
              <a:noFill/>
            </a:ln>
          </p:spPr>
        </p:pic>
        <p:pic>
          <p:nvPicPr>
            <p:cNvPr id="28" name="Google Shape;28;p12"/>
            <p:cNvPicPr preferRelativeResize="0"/>
            <p:nvPr/>
          </p:nvPicPr>
          <p:blipFill rotWithShape="1">
            <a:blip r:embed="rId7">
              <a:alphaModFix/>
            </a:blip>
            <a:srcRect b="0" l="0" r="0" t="0"/>
            <a:stretch/>
          </p:blipFill>
          <p:spPr>
            <a:xfrm>
              <a:off x="6191586" y="3987387"/>
              <a:ext cx="1107193" cy="49968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2" name="Shape 82"/>
        <p:cNvGrpSpPr/>
        <p:nvPr/>
      </p:nvGrpSpPr>
      <p:grpSpPr>
        <a:xfrm>
          <a:off x="0" y="0"/>
          <a:ext cx="0" cy="0"/>
          <a:chOff x="0" y="0"/>
          <a:chExt cx="0" cy="0"/>
        </a:xfrm>
      </p:grpSpPr>
      <p:sp>
        <p:nvSpPr>
          <p:cNvPr id="83" name="Google Shape;83;p36"/>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8" name="Shape 88"/>
        <p:cNvGrpSpPr/>
        <p:nvPr/>
      </p:nvGrpSpPr>
      <p:grpSpPr>
        <a:xfrm>
          <a:off x="0" y="0"/>
          <a:ext cx="0" cy="0"/>
          <a:chOff x="0" y="0"/>
          <a:chExt cx="0" cy="0"/>
        </a:xfrm>
      </p:grpSpPr>
      <p:sp>
        <p:nvSpPr>
          <p:cNvPr id="89" name="Google Shape;89;p37"/>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7"/>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bg>
      <p:bgPr>
        <a:solidFill>
          <a:srgbClr val="EFF5F0">
            <a:alpha val="9019"/>
          </a:srgbClr>
        </a:solidFill>
      </p:bgPr>
    </p:bg>
    <p:spTree>
      <p:nvGrpSpPr>
        <p:cNvPr id="100" name="Shape 100"/>
        <p:cNvGrpSpPr/>
        <p:nvPr/>
      </p:nvGrpSpPr>
      <p:grpSpPr>
        <a:xfrm>
          <a:off x="0" y="0"/>
          <a:ext cx="0" cy="0"/>
          <a:chOff x="0" y="0"/>
          <a:chExt cx="0" cy="0"/>
        </a:xfrm>
      </p:grpSpPr>
      <p:sp>
        <p:nvSpPr>
          <p:cNvPr id="101" name="Google Shape;101;p14"/>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74650" lvl="0" marL="457200" marR="0" algn="l">
              <a:lnSpc>
                <a:spcPct val="128332"/>
              </a:lnSpc>
              <a:spcBef>
                <a:spcPts val="750"/>
              </a:spcBef>
              <a:spcAft>
                <a:spcPts val="0"/>
              </a:spcAft>
              <a:buClr>
                <a:srgbClr val="204669"/>
              </a:buClr>
              <a:buSzPts val="2300"/>
              <a:buFont typeface="Open Sans"/>
              <a:buChar char="•"/>
              <a:defRPr>
                <a:latin typeface="Open Sans"/>
                <a:ea typeface="Open Sans"/>
                <a:cs typeface="Open Sans"/>
                <a:sym typeface="Open Sans"/>
              </a:defRPr>
            </a:lvl1pPr>
            <a:lvl2pPr indent="-342900" lvl="1" marL="914400" algn="l">
              <a:lnSpc>
                <a:spcPct val="90000"/>
              </a:lnSpc>
              <a:spcBef>
                <a:spcPts val="375"/>
              </a:spcBef>
              <a:spcAft>
                <a:spcPts val="0"/>
              </a:spcAft>
              <a:buSzPts val="1800"/>
              <a:buFont typeface="Open Sans"/>
              <a:buChar char="•"/>
              <a:defRPr>
                <a:latin typeface="Open Sans"/>
                <a:ea typeface="Open Sans"/>
                <a:cs typeface="Open Sans"/>
                <a:sym typeface="Open Sans"/>
              </a:defRPr>
            </a:lvl2pPr>
            <a:lvl3pPr indent="-361950" lvl="2" marL="1371600" algn="l">
              <a:lnSpc>
                <a:spcPct val="90000"/>
              </a:lnSpc>
              <a:spcBef>
                <a:spcPts val="375"/>
              </a:spcBef>
              <a:spcAft>
                <a:spcPts val="0"/>
              </a:spcAft>
              <a:buSzPts val="2100"/>
              <a:buFont typeface="Open Sans"/>
              <a:buChar char="•"/>
              <a:defRPr sz="1800">
                <a:latin typeface="Open Sans"/>
                <a:ea typeface="Open Sans"/>
                <a:cs typeface="Open Sans"/>
                <a:sym typeface="Open Sans"/>
              </a:defRPr>
            </a:lvl3pPr>
            <a:lvl4pPr indent="-368300" lvl="3" marL="1828800" algn="l">
              <a:lnSpc>
                <a:spcPct val="90000"/>
              </a:lnSpc>
              <a:spcBef>
                <a:spcPts val="375"/>
              </a:spcBef>
              <a:spcAft>
                <a:spcPts val="0"/>
              </a:spcAft>
              <a:buSzPts val="2200"/>
              <a:buFont typeface="Open Sans"/>
              <a:buChar char="•"/>
              <a:defRPr sz="1750">
                <a:latin typeface="Open Sans"/>
                <a:ea typeface="Open Sans"/>
                <a:cs typeface="Open Sans"/>
                <a:sym typeface="Open Sans"/>
              </a:defRPr>
            </a:lvl4pPr>
            <a:lvl5pPr indent="-342900" lvl="4" marL="2286000" algn="l">
              <a:lnSpc>
                <a:spcPct val="90000"/>
              </a:lnSpc>
              <a:spcBef>
                <a:spcPts val="375"/>
              </a:spcBef>
              <a:spcAft>
                <a:spcPts val="0"/>
              </a:spcAft>
              <a:buSzPts val="1800"/>
              <a:buFont typeface="Open Sans"/>
              <a:buChar char="•"/>
              <a:defRPr>
                <a:latin typeface="Open Sans"/>
                <a:ea typeface="Open Sans"/>
                <a:cs typeface="Open Sans"/>
                <a:sym typeface="Open Sans"/>
              </a:defRPr>
            </a:lvl5pPr>
            <a:lvl6pPr indent="-342900" lvl="5" marL="2743200" algn="l">
              <a:lnSpc>
                <a:spcPct val="90000"/>
              </a:lnSpc>
              <a:spcBef>
                <a:spcPts val="375"/>
              </a:spcBef>
              <a:spcAft>
                <a:spcPts val="0"/>
              </a:spcAft>
              <a:buClr>
                <a:schemeClr val="dk1"/>
              </a:buClr>
              <a:buSzPts val="1800"/>
              <a:buFont typeface="Open Sans"/>
              <a:buChar char="•"/>
              <a:defRPr>
                <a:latin typeface="Open Sans"/>
                <a:ea typeface="Open Sans"/>
                <a:cs typeface="Open Sans"/>
                <a:sym typeface="Open Sans"/>
              </a:defRPr>
            </a:lvl6pPr>
            <a:lvl7pPr indent="-342900" lvl="6" marL="3200400" algn="l">
              <a:lnSpc>
                <a:spcPct val="90000"/>
              </a:lnSpc>
              <a:spcBef>
                <a:spcPts val="375"/>
              </a:spcBef>
              <a:spcAft>
                <a:spcPts val="0"/>
              </a:spcAft>
              <a:buClr>
                <a:schemeClr val="dk1"/>
              </a:buClr>
              <a:buSzPts val="1800"/>
              <a:buFont typeface="Open Sans"/>
              <a:buChar char="•"/>
              <a:defRPr>
                <a:latin typeface="Open Sans"/>
                <a:ea typeface="Open Sans"/>
                <a:cs typeface="Open Sans"/>
                <a:sym typeface="Open Sans"/>
              </a:defRPr>
            </a:lvl7pPr>
            <a:lvl8pPr indent="-342900" lvl="7" marL="3657600" algn="l">
              <a:lnSpc>
                <a:spcPct val="90000"/>
              </a:lnSpc>
              <a:spcBef>
                <a:spcPts val="375"/>
              </a:spcBef>
              <a:spcAft>
                <a:spcPts val="0"/>
              </a:spcAft>
              <a:buClr>
                <a:schemeClr val="dk1"/>
              </a:buClr>
              <a:buSzPts val="1800"/>
              <a:buFont typeface="Open Sans"/>
              <a:buChar char="•"/>
              <a:defRPr>
                <a:latin typeface="Open Sans"/>
                <a:ea typeface="Open Sans"/>
                <a:cs typeface="Open Sans"/>
                <a:sym typeface="Open Sans"/>
              </a:defRPr>
            </a:lvl8pPr>
            <a:lvl9pPr indent="-342900" lvl="8" marL="4114800" algn="l">
              <a:lnSpc>
                <a:spcPct val="90000"/>
              </a:lnSpc>
              <a:spcBef>
                <a:spcPts val="375"/>
              </a:spcBef>
              <a:spcAft>
                <a:spcPts val="0"/>
              </a:spcAft>
              <a:buClr>
                <a:schemeClr val="dk1"/>
              </a:buClr>
              <a:buSzPts val="1800"/>
              <a:buFont typeface="Open Sans"/>
              <a:buChar char="•"/>
              <a:defRPr>
                <a:latin typeface="Open Sans"/>
                <a:ea typeface="Open Sans"/>
                <a:cs typeface="Open Sans"/>
                <a:sym typeface="Open Sans"/>
              </a:defRPr>
            </a:lvl9pPr>
          </a:lstStyle>
          <a:p/>
        </p:txBody>
      </p:sp>
      <p:sp>
        <p:nvSpPr>
          <p:cNvPr id="103" name="Google Shape;103;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106" name="Google Shape;106;p14"/>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107" name="Google Shape;107;p14"/>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14"/>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9" name="Google Shape;109;p14"/>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_Green">
  <p:cSld name="Question_Green">
    <p:bg>
      <p:bgPr>
        <a:solidFill>
          <a:srgbClr val="2F9C67">
            <a:alpha val="9019"/>
          </a:srgbClr>
        </a:solidFill>
      </p:bgPr>
    </p:bg>
    <p:spTree>
      <p:nvGrpSpPr>
        <p:cNvPr id="110" name="Shape 110"/>
        <p:cNvGrpSpPr/>
        <p:nvPr/>
      </p:nvGrpSpPr>
      <p:grpSpPr>
        <a:xfrm>
          <a:off x="0" y="0"/>
          <a:ext cx="0" cy="0"/>
          <a:chOff x="0" y="0"/>
          <a:chExt cx="0" cy="0"/>
        </a:xfrm>
      </p:grpSpPr>
      <p:sp>
        <p:nvSpPr>
          <p:cNvPr id="111" name="Google Shape;111;p15"/>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2"/>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116" name="Google Shape;116;p15"/>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117" name="Google Shape;117;p15"/>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15"/>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9" name="Google Shape;119;p15"/>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
        <p:nvSpPr>
          <p:cNvPr id="120" name="Google Shape;120;p15"/>
          <p:cNvSpPr/>
          <p:nvPr/>
        </p:nvSpPr>
        <p:spPr>
          <a:xfrm>
            <a:off x="7103356" y="367818"/>
            <a:ext cx="1584176" cy="1584176"/>
          </a:xfrm>
          <a:prstGeom prst="ellipse">
            <a:avLst/>
          </a:prstGeom>
          <a:solidFill>
            <a:srgbClr val="2F9C67">
              <a:alpha val="9411"/>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15"/>
          <p:cNvPicPr preferRelativeResize="0"/>
          <p:nvPr/>
        </p:nvPicPr>
        <p:blipFill rotWithShape="1">
          <a:blip r:embed="rId3">
            <a:alphaModFix/>
          </a:blip>
          <a:srcRect b="0" l="0" r="0" t="0"/>
          <a:stretch/>
        </p:blipFill>
        <p:spPr>
          <a:xfrm>
            <a:off x="7522653" y="643071"/>
            <a:ext cx="716698" cy="10561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bg>
      <p:bgPr>
        <a:solidFill>
          <a:srgbClr val="EFF5F0">
            <a:alpha val="9019"/>
          </a:srgbClr>
        </a:solidFill>
      </p:bgPr>
    </p:bg>
    <p:spTree>
      <p:nvGrpSpPr>
        <p:cNvPr id="122" name="Shape 122"/>
        <p:cNvGrpSpPr/>
        <p:nvPr/>
      </p:nvGrpSpPr>
      <p:grpSpPr>
        <a:xfrm>
          <a:off x="0" y="0"/>
          <a:ext cx="0" cy="0"/>
          <a:chOff x="0" y="0"/>
          <a:chExt cx="0" cy="0"/>
        </a:xfrm>
      </p:grpSpPr>
      <p:sp>
        <p:nvSpPr>
          <p:cNvPr id="123" name="Google Shape;123;p16"/>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2"/>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128" name="Google Shape;128;p16"/>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129" name="Google Shape;129;p16"/>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16"/>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solidFill>
          <a:srgbClr val="2F9C67">
            <a:alpha val="9411"/>
          </a:srgbClr>
        </a:solidFill>
      </p:bgPr>
    </p:bg>
    <p:spTree>
      <p:nvGrpSpPr>
        <p:cNvPr id="131" name="Shape 131"/>
        <p:cNvGrpSpPr/>
        <p:nvPr/>
      </p:nvGrpSpPr>
      <p:grpSpPr>
        <a:xfrm>
          <a:off x="0" y="0"/>
          <a:ext cx="0" cy="0"/>
          <a:chOff x="0" y="0"/>
          <a:chExt cx="0" cy="0"/>
        </a:xfrm>
      </p:grpSpPr>
      <p:sp>
        <p:nvSpPr>
          <p:cNvPr id="132" name="Google Shape;132;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135" name="Google Shape;135;p17"/>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136" name="Google Shape;136;p17"/>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17"/>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38" name="Shape 138"/>
        <p:cNvGrpSpPr/>
        <p:nvPr/>
      </p:nvGrpSpPr>
      <p:grpSpPr>
        <a:xfrm>
          <a:off x="0" y="0"/>
          <a:ext cx="0" cy="0"/>
          <a:chOff x="0" y="0"/>
          <a:chExt cx="0" cy="0"/>
        </a:xfrm>
      </p:grpSpPr>
      <p:sp>
        <p:nvSpPr>
          <p:cNvPr id="139" name="Google Shape;139;p18"/>
          <p:cNvSpPr txBox="1"/>
          <p:nvPr>
            <p:ph type="ctrTitle"/>
          </p:nvPr>
        </p:nvSpPr>
        <p:spPr>
          <a:xfrm>
            <a:off x="1143000" y="841772"/>
            <a:ext cx="6858000" cy="1790700"/>
          </a:xfrm>
          <a:prstGeom prst="rect">
            <a:avLst/>
          </a:prstGeom>
          <a:noFill/>
          <a:ln>
            <a:noFill/>
          </a:ln>
        </p:spPr>
        <p:txBody>
          <a:bodyPr anchorCtr="0" anchor="b" bIns="45700" lIns="0" spcFirstLastPara="1" rIns="91425" wrap="square" tIns="45700">
            <a:spAutoFit/>
          </a:bodyPr>
          <a:lstStyle>
            <a:lvl1pPr lvl="0" algn="ctr">
              <a:lnSpc>
                <a:spcPct val="90000"/>
              </a:lnSpc>
              <a:spcBef>
                <a:spcPts val="0"/>
              </a:spcBef>
              <a:spcAft>
                <a:spcPts val="0"/>
              </a:spcAft>
              <a:buClr>
                <a:srgbClr val="2F9C67"/>
              </a:buClr>
              <a:buSzPts val="4500"/>
              <a:buFont typeface="Montserrat"/>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8"/>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SzPts val="1800"/>
              <a:buNone/>
              <a:defRPr sz="1800"/>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1" name="Google Shape;141;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44" name="Shape 144"/>
        <p:cNvGrpSpPr/>
        <p:nvPr/>
      </p:nvGrpSpPr>
      <p:grpSpPr>
        <a:xfrm>
          <a:off x="0" y="0"/>
          <a:ext cx="0" cy="0"/>
          <a:chOff x="0" y="0"/>
          <a:chExt cx="0" cy="0"/>
        </a:xfrm>
      </p:grpSpPr>
      <p:sp>
        <p:nvSpPr>
          <p:cNvPr id="145" name="Google Shape;145;p19"/>
          <p:cNvSpPr txBox="1"/>
          <p:nvPr>
            <p:ph type="title"/>
          </p:nvPr>
        </p:nvSpPr>
        <p:spPr>
          <a:xfrm>
            <a:off x="623888" y="1282304"/>
            <a:ext cx="7886700" cy="2139553"/>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4500"/>
              <a:buFont typeface="Montserrat"/>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9"/>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800"/>
              <a:buNone/>
              <a:defRPr sz="1800">
                <a:solidFill>
                  <a:srgbClr val="888888"/>
                </a:solidFill>
              </a:defRPr>
            </a:lvl1pPr>
            <a:lvl2pPr indent="-228600" lvl="1" marL="914400" algn="l">
              <a:lnSpc>
                <a:spcPct val="90000"/>
              </a:lnSpc>
              <a:spcBef>
                <a:spcPts val="375"/>
              </a:spcBef>
              <a:spcAft>
                <a:spcPts val="0"/>
              </a:spcAft>
              <a:buSzPts val="1500"/>
              <a:buNone/>
              <a:defRPr sz="1500">
                <a:solidFill>
                  <a:srgbClr val="888888"/>
                </a:solidFill>
              </a:defRPr>
            </a:lvl2pPr>
            <a:lvl3pPr indent="-228600" lvl="2" marL="1371600" algn="l">
              <a:lnSpc>
                <a:spcPct val="90000"/>
              </a:lnSpc>
              <a:spcBef>
                <a:spcPts val="375"/>
              </a:spcBef>
              <a:spcAft>
                <a:spcPts val="0"/>
              </a:spcAft>
              <a:buSzPts val="1350"/>
              <a:buNone/>
              <a:defRPr sz="1350">
                <a:solidFill>
                  <a:srgbClr val="888888"/>
                </a:solidFill>
              </a:defRPr>
            </a:lvl3pPr>
            <a:lvl4pPr indent="-228600" lvl="3" marL="1828800" algn="l">
              <a:lnSpc>
                <a:spcPct val="90000"/>
              </a:lnSpc>
              <a:spcBef>
                <a:spcPts val="375"/>
              </a:spcBef>
              <a:spcAft>
                <a:spcPts val="0"/>
              </a:spcAft>
              <a:buSzPts val="1200"/>
              <a:buNone/>
              <a:defRPr sz="1200">
                <a:solidFill>
                  <a:srgbClr val="888888"/>
                </a:solidFill>
              </a:defRPr>
            </a:lvl4pPr>
            <a:lvl5pPr indent="-228600" lvl="4" marL="2286000" algn="l">
              <a:lnSpc>
                <a:spcPct val="90000"/>
              </a:lnSpc>
              <a:spcBef>
                <a:spcPts val="375"/>
              </a:spcBef>
              <a:spcAft>
                <a:spcPts val="0"/>
              </a:spcAft>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47" name="Google Shape;147;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50" name="Shape 150"/>
        <p:cNvGrpSpPr/>
        <p:nvPr/>
      </p:nvGrpSpPr>
      <p:grpSpPr>
        <a:xfrm>
          <a:off x="0" y="0"/>
          <a:ext cx="0" cy="0"/>
          <a:chOff x="0" y="0"/>
          <a:chExt cx="0" cy="0"/>
        </a:xfrm>
      </p:grpSpPr>
      <p:sp>
        <p:nvSpPr>
          <p:cNvPr id="151" name="Google Shape;151;p20"/>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0"/>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3" name="Google Shape;153;p20"/>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57" name="Shape 157"/>
        <p:cNvGrpSpPr/>
        <p:nvPr/>
      </p:nvGrpSpPr>
      <p:grpSpPr>
        <a:xfrm>
          <a:off x="0" y="0"/>
          <a:ext cx="0" cy="0"/>
          <a:chOff x="0" y="0"/>
          <a:chExt cx="0" cy="0"/>
        </a:xfrm>
      </p:grpSpPr>
      <p:sp>
        <p:nvSpPr>
          <p:cNvPr id="158" name="Google Shape;158;p21"/>
          <p:cNvSpPr txBox="1"/>
          <p:nvPr>
            <p:ph type="title"/>
          </p:nvPr>
        </p:nvSpPr>
        <p:spPr>
          <a:xfrm>
            <a:off x="629841" y="273844"/>
            <a:ext cx="7886700" cy="99417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1"/>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1800"/>
              <a:buNone/>
              <a:defRPr b="1" sz="1800"/>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21"/>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1" name="Google Shape;161;p21"/>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1800"/>
              <a:buNone/>
              <a:defRPr b="1" sz="1800"/>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21"/>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3" name="Google Shape;163;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9" name="Shape 29"/>
        <p:cNvGrpSpPr/>
        <p:nvPr/>
      </p:nvGrpSpPr>
      <p:grpSpPr>
        <a:xfrm>
          <a:off x="0" y="0"/>
          <a:ext cx="0" cy="0"/>
          <a:chOff x="0" y="0"/>
          <a:chExt cx="0" cy="0"/>
        </a:xfrm>
      </p:grpSpPr>
      <p:sp>
        <p:nvSpPr>
          <p:cNvPr id="30" name="Google Shape;30;p28"/>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 name="Google Shape;32;p2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66" name="Shape 166"/>
        <p:cNvGrpSpPr/>
        <p:nvPr/>
      </p:nvGrpSpPr>
      <p:grpSpPr>
        <a:xfrm>
          <a:off x="0" y="0"/>
          <a:ext cx="0" cy="0"/>
          <a:chOff x="0" y="0"/>
          <a:chExt cx="0" cy="0"/>
        </a:xfrm>
      </p:grpSpPr>
      <p:sp>
        <p:nvSpPr>
          <p:cNvPr id="167" name="Google Shape;167;p22"/>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71" name="Shape 171"/>
        <p:cNvGrpSpPr/>
        <p:nvPr/>
      </p:nvGrpSpPr>
      <p:grpSpPr>
        <a:xfrm>
          <a:off x="0" y="0"/>
          <a:ext cx="0" cy="0"/>
          <a:chOff x="0" y="0"/>
          <a:chExt cx="0" cy="0"/>
        </a:xfrm>
      </p:grpSpPr>
      <p:sp>
        <p:nvSpPr>
          <p:cNvPr id="172" name="Google Shape;172;p23"/>
          <p:cNvSpPr txBox="1"/>
          <p:nvPr>
            <p:ph type="title"/>
          </p:nvPr>
        </p:nvSpPr>
        <p:spPr>
          <a:xfrm>
            <a:off x="629841" y="342900"/>
            <a:ext cx="2949178" cy="1200150"/>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3"/>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SzPts val="2400"/>
              <a:buChar char="•"/>
              <a:defRPr sz="2400"/>
            </a:lvl1pPr>
            <a:lvl2pPr indent="-361950" lvl="1" marL="914400" algn="l">
              <a:lnSpc>
                <a:spcPct val="90000"/>
              </a:lnSpc>
              <a:spcBef>
                <a:spcPts val="375"/>
              </a:spcBef>
              <a:spcAft>
                <a:spcPts val="0"/>
              </a:spcAft>
              <a:buSzPts val="2100"/>
              <a:buChar char="•"/>
              <a:defRPr sz="2100"/>
            </a:lvl2pPr>
            <a:lvl3pPr indent="-342900" lvl="2" marL="1371600" algn="l">
              <a:lnSpc>
                <a:spcPct val="90000"/>
              </a:lnSpc>
              <a:spcBef>
                <a:spcPts val="375"/>
              </a:spcBef>
              <a:spcAft>
                <a:spcPts val="0"/>
              </a:spcAft>
              <a:buSzPts val="1800"/>
              <a:buChar char="•"/>
              <a:defRPr sz="1800"/>
            </a:lvl3pPr>
            <a:lvl4pPr indent="-323850" lvl="3" marL="1828800" algn="l">
              <a:lnSpc>
                <a:spcPct val="90000"/>
              </a:lnSpc>
              <a:spcBef>
                <a:spcPts val="375"/>
              </a:spcBef>
              <a:spcAft>
                <a:spcPts val="0"/>
              </a:spcAft>
              <a:buSzPts val="1500"/>
              <a:buChar char="•"/>
              <a:defRPr sz="1500"/>
            </a:lvl4pPr>
            <a:lvl5pPr indent="-323850" lvl="4" marL="2286000" algn="l">
              <a:lnSpc>
                <a:spcPct val="90000"/>
              </a:lnSpc>
              <a:spcBef>
                <a:spcPts val="375"/>
              </a:spcBef>
              <a:spcAft>
                <a:spcPts val="0"/>
              </a:spcAft>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74" name="Google Shape;174;p23"/>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200"/>
              <a:buNone/>
              <a:defRPr sz="1200"/>
            </a:lvl1pPr>
            <a:lvl2pPr indent="-228600" lvl="1" marL="914400" algn="l">
              <a:lnSpc>
                <a:spcPct val="90000"/>
              </a:lnSpc>
              <a:spcBef>
                <a:spcPts val="375"/>
              </a:spcBef>
              <a:spcAft>
                <a:spcPts val="0"/>
              </a:spcAft>
              <a:buSzPts val="1050"/>
              <a:buNone/>
              <a:defRPr sz="1050"/>
            </a:lvl2pPr>
            <a:lvl3pPr indent="-228600" lvl="2" marL="1371600" algn="l">
              <a:lnSpc>
                <a:spcPct val="90000"/>
              </a:lnSpc>
              <a:spcBef>
                <a:spcPts val="375"/>
              </a:spcBef>
              <a:spcAft>
                <a:spcPts val="0"/>
              </a:spcAft>
              <a:buSzPts val="900"/>
              <a:buNone/>
              <a:defRPr sz="900"/>
            </a:lvl3pPr>
            <a:lvl4pPr indent="-228600" lvl="3" marL="1828800" algn="l">
              <a:lnSpc>
                <a:spcPct val="90000"/>
              </a:lnSpc>
              <a:spcBef>
                <a:spcPts val="375"/>
              </a:spcBef>
              <a:spcAft>
                <a:spcPts val="0"/>
              </a:spcAft>
              <a:buSzPts val="750"/>
              <a:buNone/>
              <a:defRPr sz="750"/>
            </a:lvl4pPr>
            <a:lvl5pPr indent="-228600" lvl="4" marL="2286000" algn="l">
              <a:lnSpc>
                <a:spcPct val="90000"/>
              </a:lnSpc>
              <a:spcBef>
                <a:spcPts val="375"/>
              </a:spcBef>
              <a:spcAft>
                <a:spcPts val="0"/>
              </a:spcAft>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75" name="Google Shape;175;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78" name="Shape 178"/>
        <p:cNvGrpSpPr/>
        <p:nvPr/>
      </p:nvGrpSpPr>
      <p:grpSpPr>
        <a:xfrm>
          <a:off x="0" y="0"/>
          <a:ext cx="0" cy="0"/>
          <a:chOff x="0" y="0"/>
          <a:chExt cx="0" cy="0"/>
        </a:xfrm>
      </p:grpSpPr>
      <p:sp>
        <p:nvSpPr>
          <p:cNvPr id="179" name="Google Shape;179;p24"/>
          <p:cNvSpPr txBox="1"/>
          <p:nvPr>
            <p:ph type="title"/>
          </p:nvPr>
        </p:nvSpPr>
        <p:spPr>
          <a:xfrm>
            <a:off x="629841" y="342900"/>
            <a:ext cx="2949178" cy="1200150"/>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24"/>
          <p:cNvSpPr/>
          <p:nvPr>
            <p:ph idx="2" type="pic"/>
          </p:nvPr>
        </p:nvSpPr>
        <p:spPr>
          <a:xfrm>
            <a:off x="3887391" y="740569"/>
            <a:ext cx="4629150" cy="3655219"/>
          </a:xfrm>
          <a:prstGeom prst="rect">
            <a:avLst/>
          </a:prstGeom>
          <a:noFill/>
          <a:ln>
            <a:noFill/>
          </a:ln>
        </p:spPr>
      </p:sp>
      <p:sp>
        <p:nvSpPr>
          <p:cNvPr id="181" name="Google Shape;181;p24"/>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200"/>
              <a:buNone/>
              <a:defRPr sz="1200"/>
            </a:lvl1pPr>
            <a:lvl2pPr indent="-228600" lvl="1" marL="914400" algn="l">
              <a:lnSpc>
                <a:spcPct val="90000"/>
              </a:lnSpc>
              <a:spcBef>
                <a:spcPts val="375"/>
              </a:spcBef>
              <a:spcAft>
                <a:spcPts val="0"/>
              </a:spcAft>
              <a:buSzPts val="1050"/>
              <a:buNone/>
              <a:defRPr sz="1050"/>
            </a:lvl2pPr>
            <a:lvl3pPr indent="-228600" lvl="2" marL="1371600" algn="l">
              <a:lnSpc>
                <a:spcPct val="90000"/>
              </a:lnSpc>
              <a:spcBef>
                <a:spcPts val="375"/>
              </a:spcBef>
              <a:spcAft>
                <a:spcPts val="0"/>
              </a:spcAft>
              <a:buSzPts val="900"/>
              <a:buNone/>
              <a:defRPr sz="900"/>
            </a:lvl3pPr>
            <a:lvl4pPr indent="-228600" lvl="3" marL="1828800" algn="l">
              <a:lnSpc>
                <a:spcPct val="90000"/>
              </a:lnSpc>
              <a:spcBef>
                <a:spcPts val="375"/>
              </a:spcBef>
              <a:spcAft>
                <a:spcPts val="0"/>
              </a:spcAft>
              <a:buSzPts val="750"/>
              <a:buNone/>
              <a:defRPr sz="750"/>
            </a:lvl4pPr>
            <a:lvl5pPr indent="-228600" lvl="4" marL="2286000" algn="l">
              <a:lnSpc>
                <a:spcPct val="90000"/>
              </a:lnSpc>
              <a:spcBef>
                <a:spcPts val="375"/>
              </a:spcBef>
              <a:spcAft>
                <a:spcPts val="0"/>
              </a:spcAft>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82" name="Google Shape;182;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85" name="Shape 185"/>
        <p:cNvGrpSpPr/>
        <p:nvPr/>
      </p:nvGrpSpPr>
      <p:grpSpPr>
        <a:xfrm>
          <a:off x="0" y="0"/>
          <a:ext cx="0" cy="0"/>
          <a:chOff x="0" y="0"/>
          <a:chExt cx="0" cy="0"/>
        </a:xfrm>
      </p:grpSpPr>
      <p:sp>
        <p:nvSpPr>
          <p:cNvPr id="186" name="Google Shape;186;p25"/>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25"/>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8" name="Google Shape;188;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91" name="Shape 191"/>
        <p:cNvGrpSpPr/>
        <p:nvPr/>
      </p:nvGrpSpPr>
      <p:grpSpPr>
        <a:xfrm>
          <a:off x="0" y="0"/>
          <a:ext cx="0" cy="0"/>
          <a:chOff x="0" y="0"/>
          <a:chExt cx="0" cy="0"/>
        </a:xfrm>
      </p:grpSpPr>
      <p:sp>
        <p:nvSpPr>
          <p:cNvPr id="192" name="Google Shape;192;p26"/>
          <p:cNvSpPr txBox="1"/>
          <p:nvPr>
            <p:ph type="title"/>
          </p:nvPr>
        </p:nvSpPr>
        <p:spPr>
          <a:xfrm rot="5400000">
            <a:off x="5350073" y="1467446"/>
            <a:ext cx="4358879" cy="1971675"/>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26"/>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4" name="Google Shape;194;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7" name="Shape 197"/>
        <p:cNvGrpSpPr/>
        <p:nvPr/>
      </p:nvGrpSpPr>
      <p:grpSpPr>
        <a:xfrm>
          <a:off x="0" y="0"/>
          <a:ext cx="0" cy="0"/>
          <a:chOff x="0" y="0"/>
          <a:chExt cx="0" cy="0"/>
        </a:xfrm>
      </p:grpSpPr>
      <p:sp>
        <p:nvSpPr>
          <p:cNvPr id="198" name="Google Shape;198;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rgbClr val="2F9C67"/>
              </a:buClr>
              <a:buSzPts val="2800"/>
              <a:buFont typeface="Montserrat"/>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9" name="Google Shape;199;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SzPts val="1800"/>
              <a:buChar char="●"/>
              <a:defRPr/>
            </a:lvl1pPr>
            <a:lvl2pPr indent="-317500" lvl="1" marL="914400" algn="l">
              <a:lnSpc>
                <a:spcPct val="90000"/>
              </a:lnSpc>
              <a:spcBef>
                <a:spcPts val="0"/>
              </a:spcBef>
              <a:spcAft>
                <a:spcPts val="0"/>
              </a:spcAft>
              <a:buSzPts val="1400"/>
              <a:buChar char="○"/>
              <a:defRPr/>
            </a:lvl2pPr>
            <a:lvl3pPr indent="-317500" lvl="2" marL="1371600" algn="l">
              <a:lnSpc>
                <a:spcPct val="90000"/>
              </a:lnSpc>
              <a:spcBef>
                <a:spcPts val="0"/>
              </a:spcBef>
              <a:spcAft>
                <a:spcPts val="0"/>
              </a:spcAft>
              <a:buSzPts val="1400"/>
              <a:buChar char="■"/>
              <a:defRPr/>
            </a:lvl3pPr>
            <a:lvl4pPr indent="-317500" lvl="3" marL="1828800" algn="l">
              <a:lnSpc>
                <a:spcPct val="90000"/>
              </a:lnSpc>
              <a:spcBef>
                <a:spcPts val="0"/>
              </a:spcBef>
              <a:spcAft>
                <a:spcPts val="0"/>
              </a:spcAft>
              <a:buSzPts val="1400"/>
              <a:buChar char="●"/>
              <a:defRPr/>
            </a:lvl4pPr>
            <a:lvl5pPr indent="-317500" lvl="4" marL="2286000" algn="l">
              <a:lnSpc>
                <a:spcPct val="90000"/>
              </a:lnSpc>
              <a:spcBef>
                <a:spcPts val="0"/>
              </a:spcBef>
              <a:spcAft>
                <a:spcPts val="0"/>
              </a:spcAft>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00" name="Google Shape;200;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5" name="Shape 35"/>
        <p:cNvGrpSpPr/>
        <p:nvPr/>
      </p:nvGrpSpPr>
      <p:grpSpPr>
        <a:xfrm>
          <a:off x="0" y="0"/>
          <a:ext cx="0" cy="0"/>
          <a:chOff x="0" y="0"/>
          <a:chExt cx="0" cy="0"/>
        </a:xfrm>
      </p:grpSpPr>
      <p:sp>
        <p:nvSpPr>
          <p:cNvPr id="36" name="Google Shape;36;p29"/>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1" name="Shape 41"/>
        <p:cNvGrpSpPr/>
        <p:nvPr/>
      </p:nvGrpSpPr>
      <p:grpSpPr>
        <a:xfrm>
          <a:off x="0" y="0"/>
          <a:ext cx="0" cy="0"/>
          <a:chOff x="0" y="0"/>
          <a:chExt cx="0" cy="0"/>
        </a:xfrm>
      </p:grpSpPr>
      <p:sp>
        <p:nvSpPr>
          <p:cNvPr id="42" name="Google Shape;42;p30"/>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0"/>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3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7" name="Shape 47"/>
        <p:cNvGrpSpPr/>
        <p:nvPr/>
      </p:nvGrpSpPr>
      <p:grpSpPr>
        <a:xfrm>
          <a:off x="0" y="0"/>
          <a:ext cx="0" cy="0"/>
          <a:chOff x="0" y="0"/>
          <a:chExt cx="0" cy="0"/>
        </a:xfrm>
      </p:grpSpPr>
      <p:sp>
        <p:nvSpPr>
          <p:cNvPr id="48" name="Google Shape;48;p3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1"/>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4" name="Shape 54"/>
        <p:cNvGrpSpPr/>
        <p:nvPr/>
      </p:nvGrpSpPr>
      <p:grpSpPr>
        <a:xfrm>
          <a:off x="0" y="0"/>
          <a:ext cx="0" cy="0"/>
          <a:chOff x="0" y="0"/>
          <a:chExt cx="0" cy="0"/>
        </a:xfrm>
      </p:grpSpPr>
      <p:sp>
        <p:nvSpPr>
          <p:cNvPr id="55" name="Google Shape;55;p32"/>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2"/>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2"/>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32"/>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63" name="Shape 63"/>
        <p:cNvGrpSpPr/>
        <p:nvPr/>
      </p:nvGrpSpPr>
      <p:grpSpPr>
        <a:xfrm>
          <a:off x="0" y="0"/>
          <a:ext cx="0" cy="0"/>
          <a:chOff x="0" y="0"/>
          <a:chExt cx="0" cy="0"/>
        </a:xfrm>
      </p:grpSpPr>
      <p:sp>
        <p:nvSpPr>
          <p:cNvPr id="64" name="Google Shape;64;p33"/>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8" name="Shape 68"/>
        <p:cNvGrpSpPr/>
        <p:nvPr/>
      </p:nvGrpSpPr>
      <p:grpSpPr>
        <a:xfrm>
          <a:off x="0" y="0"/>
          <a:ext cx="0" cy="0"/>
          <a:chOff x="0" y="0"/>
          <a:chExt cx="0" cy="0"/>
        </a:xfrm>
      </p:grpSpPr>
      <p:sp>
        <p:nvSpPr>
          <p:cNvPr id="69" name="Google Shape;69;p34"/>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34"/>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3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p:nvPr>
            <p:ph idx="2" type="pic"/>
          </p:nvPr>
        </p:nvSpPr>
        <p:spPr>
          <a:xfrm>
            <a:off x="3887788" y="741363"/>
            <a:ext cx="4629150" cy="3654425"/>
          </a:xfrm>
          <a:prstGeom prst="rect">
            <a:avLst/>
          </a:prstGeom>
          <a:noFill/>
          <a:ln>
            <a:noFill/>
          </a:ln>
        </p:spPr>
      </p:sp>
      <p:sp>
        <p:nvSpPr>
          <p:cNvPr id="78" name="Google Shape;78;p35"/>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700"/>
              <a:buFont typeface="Open Sans"/>
              <a:buNone/>
              <a:defRPr b="1" i="0" sz="27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3"/>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marR="0" rtl="0" algn="l">
              <a:lnSpc>
                <a:spcPct val="90000"/>
              </a:lnSpc>
              <a:spcBef>
                <a:spcPts val="0"/>
              </a:spcBef>
              <a:spcAft>
                <a:spcPts val="0"/>
              </a:spcAft>
              <a:buClr>
                <a:srgbClr val="2F9C67"/>
              </a:buClr>
              <a:buSzPts val="2600"/>
              <a:buFont typeface="Montserrat"/>
              <a:buNone/>
              <a:defRPr b="1" i="0" sz="2600" u="none" cap="none" strike="noStrike">
                <a:solidFill>
                  <a:srgbClr val="2F9C67"/>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 name="Google Shape;96;p1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74650" lvl="0" marL="457200" marR="0" rtl="0" algn="l">
              <a:lnSpc>
                <a:spcPct val="90000"/>
              </a:lnSpc>
              <a:spcBef>
                <a:spcPts val="750"/>
              </a:spcBef>
              <a:spcAft>
                <a:spcPts val="0"/>
              </a:spcAft>
              <a:buClr>
                <a:srgbClr val="204669"/>
              </a:buClr>
              <a:buSzPts val="2300"/>
              <a:buFont typeface="Open Sans Medium"/>
              <a:buChar char="•"/>
              <a:defRPr i="0" sz="2300" u="none" cap="none" strike="noStrike">
                <a:solidFill>
                  <a:schemeClr val="dk1"/>
                </a:solidFill>
                <a:latin typeface="Open Sans Medium"/>
                <a:ea typeface="Open Sans Medium"/>
                <a:cs typeface="Open Sans Medium"/>
                <a:sym typeface="Open Sans Medium"/>
              </a:defRPr>
            </a:lvl1pPr>
            <a:lvl2pPr indent="-361950" lvl="1" marL="914400" marR="0" rtl="0" algn="l">
              <a:lnSpc>
                <a:spcPct val="90000"/>
              </a:lnSpc>
              <a:spcBef>
                <a:spcPts val="375"/>
              </a:spcBef>
              <a:spcAft>
                <a:spcPts val="0"/>
              </a:spcAft>
              <a:buClr>
                <a:srgbClr val="204669"/>
              </a:buClr>
              <a:buSzPts val="2100"/>
              <a:buFont typeface="Open Sans Medium"/>
              <a:buChar char="•"/>
              <a:defRPr i="0" sz="2100" u="none" cap="none" strike="noStrike">
                <a:solidFill>
                  <a:schemeClr val="dk1"/>
                </a:solidFill>
                <a:latin typeface="Open Sans Medium"/>
                <a:ea typeface="Open Sans Medium"/>
                <a:cs typeface="Open Sans Medium"/>
                <a:sym typeface="Open Sans Medium"/>
              </a:defRPr>
            </a:lvl2pPr>
            <a:lvl3pPr indent="-342900" lvl="2" marL="1371600" marR="0" rtl="0" algn="l">
              <a:lnSpc>
                <a:spcPct val="90000"/>
              </a:lnSpc>
              <a:spcBef>
                <a:spcPts val="375"/>
              </a:spcBef>
              <a:spcAft>
                <a:spcPts val="0"/>
              </a:spcAft>
              <a:buClr>
                <a:srgbClr val="204669"/>
              </a:buClr>
              <a:buSzPts val="1800"/>
              <a:buFont typeface="Open Sans Medium"/>
              <a:buChar char="•"/>
              <a:defRPr i="0" sz="1800" u="none" cap="none" strike="noStrike">
                <a:solidFill>
                  <a:schemeClr val="dk1"/>
                </a:solidFill>
                <a:latin typeface="Open Sans Medium"/>
                <a:ea typeface="Open Sans Medium"/>
                <a:cs typeface="Open Sans Medium"/>
                <a:sym typeface="Open Sans Medium"/>
              </a:defRPr>
            </a:lvl3pPr>
            <a:lvl4pPr indent="-333375" lvl="3" marL="1828800" marR="0" rtl="0" algn="l">
              <a:lnSpc>
                <a:spcPct val="90000"/>
              </a:lnSpc>
              <a:spcBef>
                <a:spcPts val="375"/>
              </a:spcBef>
              <a:spcAft>
                <a:spcPts val="0"/>
              </a:spcAft>
              <a:buClr>
                <a:srgbClr val="204669"/>
              </a:buClr>
              <a:buSzPts val="1650"/>
              <a:buFont typeface="Open Sans Medium"/>
              <a:buChar char="•"/>
              <a:defRPr i="0" sz="1650" u="none" cap="none" strike="noStrike">
                <a:solidFill>
                  <a:schemeClr val="dk1"/>
                </a:solidFill>
                <a:latin typeface="Open Sans Medium"/>
                <a:ea typeface="Open Sans Medium"/>
                <a:cs typeface="Open Sans Medium"/>
                <a:sym typeface="Open Sans Medium"/>
              </a:defRPr>
            </a:lvl4pPr>
            <a:lvl5pPr indent="-333375" lvl="4" marL="2286000" marR="0" rtl="0" algn="l">
              <a:lnSpc>
                <a:spcPct val="90000"/>
              </a:lnSpc>
              <a:spcBef>
                <a:spcPts val="375"/>
              </a:spcBef>
              <a:spcAft>
                <a:spcPts val="0"/>
              </a:spcAft>
              <a:buClr>
                <a:srgbClr val="204669"/>
              </a:buClr>
              <a:buSzPts val="1650"/>
              <a:buFont typeface="Open Sans Medium"/>
              <a:buChar char="•"/>
              <a:defRPr i="0" sz="1650" u="none" cap="none" strike="noStrike">
                <a:solidFill>
                  <a:schemeClr val="dk1"/>
                </a:solidFill>
                <a:latin typeface="Open Sans Medium"/>
                <a:ea typeface="Open Sans Medium"/>
                <a:cs typeface="Open Sans Medium"/>
                <a:sym typeface="Open Sans Medium"/>
              </a:defRPr>
            </a:lvl5pPr>
            <a:lvl6pPr indent="-333375" lvl="5" marL="2743200" marR="0" rtl="0" algn="l">
              <a:lnSpc>
                <a:spcPct val="90000"/>
              </a:lnSpc>
              <a:spcBef>
                <a:spcPts val="375"/>
              </a:spcBef>
              <a:spcAft>
                <a:spcPts val="0"/>
              </a:spcAft>
              <a:buClr>
                <a:schemeClr val="dk1"/>
              </a:buClr>
              <a:buSzPts val="1650"/>
              <a:buFont typeface="Open Sans Medium"/>
              <a:buChar char="•"/>
              <a:defRPr i="0" sz="1650" u="none" cap="none" strike="noStrike">
                <a:solidFill>
                  <a:schemeClr val="dk1"/>
                </a:solidFill>
                <a:latin typeface="Open Sans Medium"/>
                <a:ea typeface="Open Sans Medium"/>
                <a:cs typeface="Open Sans Medium"/>
                <a:sym typeface="Open Sans Medium"/>
              </a:defRPr>
            </a:lvl6pPr>
            <a:lvl7pPr indent="-333375" lvl="6" marL="3200400" marR="0" rtl="0" algn="l">
              <a:lnSpc>
                <a:spcPct val="90000"/>
              </a:lnSpc>
              <a:spcBef>
                <a:spcPts val="375"/>
              </a:spcBef>
              <a:spcAft>
                <a:spcPts val="0"/>
              </a:spcAft>
              <a:buClr>
                <a:schemeClr val="dk1"/>
              </a:buClr>
              <a:buSzPts val="1650"/>
              <a:buFont typeface="Open Sans Medium"/>
              <a:buChar char="•"/>
              <a:defRPr i="0" sz="1650" u="none" cap="none" strike="noStrike">
                <a:solidFill>
                  <a:schemeClr val="dk1"/>
                </a:solidFill>
                <a:latin typeface="Open Sans Medium"/>
                <a:ea typeface="Open Sans Medium"/>
                <a:cs typeface="Open Sans Medium"/>
                <a:sym typeface="Open Sans Medium"/>
              </a:defRPr>
            </a:lvl7pPr>
            <a:lvl8pPr indent="-333375" lvl="7" marL="3657600" marR="0" rtl="0" algn="l">
              <a:lnSpc>
                <a:spcPct val="90000"/>
              </a:lnSpc>
              <a:spcBef>
                <a:spcPts val="375"/>
              </a:spcBef>
              <a:spcAft>
                <a:spcPts val="0"/>
              </a:spcAft>
              <a:buClr>
                <a:schemeClr val="dk1"/>
              </a:buClr>
              <a:buSzPts val="1650"/>
              <a:buFont typeface="Open Sans Medium"/>
              <a:buChar char="•"/>
              <a:defRPr i="0" sz="1650" u="none" cap="none" strike="noStrike">
                <a:solidFill>
                  <a:schemeClr val="dk1"/>
                </a:solidFill>
                <a:latin typeface="Open Sans Medium"/>
                <a:ea typeface="Open Sans Medium"/>
                <a:cs typeface="Open Sans Medium"/>
                <a:sym typeface="Open Sans Medium"/>
              </a:defRPr>
            </a:lvl8pPr>
            <a:lvl9pPr indent="-333375" lvl="8" marL="4114800" marR="0" rtl="0" algn="l">
              <a:lnSpc>
                <a:spcPct val="90000"/>
              </a:lnSpc>
              <a:spcBef>
                <a:spcPts val="375"/>
              </a:spcBef>
              <a:spcAft>
                <a:spcPts val="0"/>
              </a:spcAft>
              <a:buClr>
                <a:schemeClr val="dk1"/>
              </a:buClr>
              <a:buSzPts val="1650"/>
              <a:buFont typeface="Open Sans Medium"/>
              <a:buChar char="•"/>
              <a:defRPr i="0" sz="1650" u="none" cap="none" strike="noStrike">
                <a:solidFill>
                  <a:schemeClr val="dk1"/>
                </a:solidFill>
                <a:latin typeface="Open Sans Medium"/>
                <a:ea typeface="Open Sans Medium"/>
                <a:cs typeface="Open Sans Medium"/>
                <a:sym typeface="Open Sans Medium"/>
              </a:defRPr>
            </a:lvl9pPr>
          </a:lstStyle>
          <a:p/>
        </p:txBody>
      </p:sp>
      <p:sp>
        <p:nvSpPr>
          <p:cNvPr id="97" name="Google Shape;97;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8" name="Google Shape;98;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9" name="Google Shape;99;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research.uci.edu/human-research-protec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77" name="Shape 277"/>
        <p:cNvGrpSpPr/>
        <p:nvPr/>
      </p:nvGrpSpPr>
      <p:grpSpPr>
        <a:xfrm>
          <a:off x="0" y="0"/>
          <a:ext cx="0" cy="0"/>
          <a:chOff x="0" y="0"/>
          <a:chExt cx="0" cy="0"/>
        </a:xfrm>
      </p:grpSpPr>
      <p:sp>
        <p:nvSpPr>
          <p:cNvPr id="278" name="Google Shape;278;p8"/>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ETHICS APPROVALS WITH COMMUNITIES</a:t>
            </a:r>
            <a:endParaRPr/>
          </a:p>
        </p:txBody>
      </p:sp>
      <p:sp>
        <p:nvSpPr>
          <p:cNvPr id="279" name="Google Shape;279;p8"/>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8"/>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8"/>
          <p:cNvSpPr txBox="1"/>
          <p:nvPr>
            <p:ph idx="1" type="body"/>
          </p:nvPr>
        </p:nvSpPr>
        <p:spPr>
          <a:xfrm>
            <a:off x="628650" y="1369225"/>
            <a:ext cx="6048000" cy="3263400"/>
          </a:xfrm>
          <a:prstGeom prst="rect">
            <a:avLst/>
          </a:prstGeom>
          <a:noFill/>
          <a:ln>
            <a:noFill/>
          </a:ln>
        </p:spPr>
        <p:txBody>
          <a:bodyPr anchorCtr="0" anchor="t" bIns="45700" lIns="91425" spcFirstLastPara="1" rIns="91425" wrap="square" tIns="45700">
            <a:normAutofit/>
          </a:bodyPr>
          <a:lstStyle/>
          <a:p>
            <a:pPr indent="-228600" lvl="0" marL="171450" rtl="0" algn="l">
              <a:lnSpc>
                <a:spcPct val="115000"/>
              </a:lnSpc>
              <a:spcBef>
                <a:spcPts val="0"/>
              </a:spcBef>
              <a:spcAft>
                <a:spcPts val="0"/>
              </a:spcAft>
              <a:buSzPts val="2500"/>
              <a:buChar char="•"/>
            </a:pPr>
            <a:r>
              <a:rPr lang="en-GB" sz="2500">
                <a:latin typeface="Open Sans"/>
                <a:ea typeface="Open Sans"/>
                <a:cs typeface="Open Sans"/>
                <a:sym typeface="Open Sans"/>
              </a:rPr>
              <a:t>How might ethical principles be maintained with the communities involved in RQAs?</a:t>
            </a:r>
            <a:endParaRPr sz="3200"/>
          </a:p>
        </p:txBody>
      </p:sp>
      <p:sp>
        <p:nvSpPr>
          <p:cNvPr id="282" name="Google Shape;282;p8"/>
          <p:cNvSpPr/>
          <p:nvPr/>
        </p:nvSpPr>
        <p:spPr>
          <a:xfrm>
            <a:off x="7103356" y="367818"/>
            <a:ext cx="1584176" cy="1584176"/>
          </a:xfrm>
          <a:prstGeom prst="ellipse">
            <a:avLst/>
          </a:prstGeom>
          <a:solidFill>
            <a:srgbClr val="204669">
              <a:alpha val="9411"/>
            </a:srgbClr>
          </a:solidFill>
          <a:ln cap="flat" cmpd="sng" w="9525">
            <a:solidFill>
              <a:srgbClr val="2046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3" name="Google Shape;283;p8"/>
          <p:cNvPicPr preferRelativeResize="0"/>
          <p:nvPr/>
        </p:nvPicPr>
        <p:blipFill rotWithShape="1">
          <a:blip r:embed="rId3">
            <a:alphaModFix/>
          </a:blip>
          <a:srcRect b="0" l="0" r="0" t="0"/>
          <a:stretch/>
        </p:blipFill>
        <p:spPr>
          <a:xfrm>
            <a:off x="7456626" y="627534"/>
            <a:ext cx="807638" cy="10932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87" name="Shape 287"/>
        <p:cNvGrpSpPr/>
        <p:nvPr/>
      </p:nvGrpSpPr>
      <p:grpSpPr>
        <a:xfrm>
          <a:off x="0" y="0"/>
          <a:ext cx="0" cy="0"/>
          <a:chOff x="0" y="0"/>
          <a:chExt cx="0" cy="0"/>
        </a:xfrm>
      </p:grpSpPr>
      <p:sp>
        <p:nvSpPr>
          <p:cNvPr id="288" name="Google Shape;288;p9"/>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ETHICAL APPROVALS AND CONSENT </a:t>
            </a:r>
            <a:endParaRPr/>
          </a:p>
        </p:txBody>
      </p:sp>
      <p:sp>
        <p:nvSpPr>
          <p:cNvPr id="289" name="Google Shape;289;p9"/>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p9"/>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9"/>
          <p:cNvSpPr txBox="1"/>
          <p:nvPr>
            <p:ph idx="1" type="body"/>
          </p:nvPr>
        </p:nvSpPr>
        <p:spPr>
          <a:xfrm>
            <a:off x="628650" y="1369225"/>
            <a:ext cx="8215200" cy="3573600"/>
          </a:xfrm>
          <a:prstGeom prst="rect">
            <a:avLst/>
          </a:prstGeom>
          <a:noFill/>
          <a:ln>
            <a:noFill/>
          </a:ln>
        </p:spPr>
        <p:txBody>
          <a:bodyPr anchorCtr="0" anchor="t" bIns="45700" lIns="91425" spcFirstLastPara="1" rIns="91425" wrap="square" tIns="45700">
            <a:noAutofit/>
          </a:bodyPr>
          <a:lstStyle/>
          <a:p>
            <a:pPr indent="-152400" lvl="0" marL="171450" rtl="0" algn="l">
              <a:lnSpc>
                <a:spcPct val="115000"/>
              </a:lnSpc>
              <a:spcBef>
                <a:spcPts val="0"/>
              </a:spcBef>
              <a:spcAft>
                <a:spcPts val="0"/>
              </a:spcAft>
              <a:buSzPts val="1100"/>
              <a:buChar char="•"/>
            </a:pPr>
            <a:r>
              <a:rPr lang="en-GB" sz="1900">
                <a:latin typeface="Open Sans"/>
                <a:ea typeface="Open Sans"/>
                <a:cs typeface="Open Sans"/>
                <a:sym typeface="Open Sans"/>
              </a:rPr>
              <a:t>Acknowledge the </a:t>
            </a:r>
            <a:r>
              <a:rPr b="1" lang="en-GB" sz="1900"/>
              <a:t>leadership </a:t>
            </a:r>
            <a:r>
              <a:rPr lang="en-GB" sz="2065"/>
              <a:t>and </a:t>
            </a:r>
            <a:r>
              <a:rPr lang="en-GB" sz="1900">
                <a:latin typeface="Open Sans"/>
                <a:ea typeface="Open Sans"/>
                <a:cs typeface="Open Sans"/>
                <a:sym typeface="Open Sans"/>
              </a:rPr>
              <a:t>the </a:t>
            </a:r>
            <a:r>
              <a:rPr b="1" lang="en-GB" sz="1900"/>
              <a:t>members </a:t>
            </a:r>
            <a:r>
              <a:rPr lang="en-GB" sz="1900">
                <a:latin typeface="Open Sans"/>
                <a:ea typeface="Open Sans"/>
                <a:cs typeface="Open Sans"/>
                <a:sym typeface="Open Sans"/>
              </a:rPr>
              <a:t>of the community</a:t>
            </a:r>
            <a:endParaRPr sz="2065"/>
          </a:p>
          <a:p>
            <a:pPr indent="-203200" lvl="0" marL="171450" rtl="0" algn="l">
              <a:lnSpc>
                <a:spcPct val="115000"/>
              </a:lnSpc>
              <a:spcBef>
                <a:spcPts val="750"/>
              </a:spcBef>
              <a:spcAft>
                <a:spcPts val="0"/>
              </a:spcAft>
              <a:buSzPts val="1900"/>
              <a:buChar char="•"/>
            </a:pPr>
            <a:r>
              <a:rPr lang="en-GB" sz="1900">
                <a:latin typeface="Open Sans"/>
                <a:ea typeface="Open Sans"/>
                <a:cs typeface="Open Sans"/>
                <a:sym typeface="Open Sans"/>
              </a:rPr>
              <a:t>Ask their </a:t>
            </a:r>
            <a:r>
              <a:rPr b="1" lang="en-GB" sz="1900"/>
              <a:t>permission to enter </a:t>
            </a:r>
            <a:r>
              <a:rPr lang="en-GB" sz="1900">
                <a:latin typeface="Open Sans"/>
                <a:ea typeface="Open Sans"/>
                <a:cs typeface="Open Sans"/>
                <a:sym typeface="Open Sans"/>
              </a:rPr>
              <a:t>the community</a:t>
            </a:r>
            <a:endParaRPr sz="2065"/>
          </a:p>
          <a:p>
            <a:pPr indent="-203200" lvl="0" marL="171450" rtl="0" algn="l">
              <a:lnSpc>
                <a:spcPct val="115000"/>
              </a:lnSpc>
              <a:spcBef>
                <a:spcPts val="750"/>
              </a:spcBef>
              <a:spcAft>
                <a:spcPts val="0"/>
              </a:spcAft>
              <a:buSzPts val="1900"/>
              <a:buChar char="•"/>
            </a:pPr>
            <a:r>
              <a:rPr b="1" lang="en-GB" sz="1900"/>
              <a:t>Explain the rapid qualitative assessments</a:t>
            </a:r>
            <a:r>
              <a:rPr lang="en-GB" sz="1900">
                <a:latin typeface="Open Sans"/>
                <a:ea typeface="Open Sans"/>
                <a:cs typeface="Open Sans"/>
                <a:sym typeface="Open Sans"/>
              </a:rPr>
              <a:t> that you are planning to carry out and the </a:t>
            </a:r>
            <a:r>
              <a:rPr b="1" lang="en-GB" sz="1900"/>
              <a:t>potential benefits and risks</a:t>
            </a:r>
            <a:endParaRPr b="1" sz="2065"/>
          </a:p>
          <a:p>
            <a:pPr indent="-203200" lvl="0" marL="171450" rtl="0" algn="l">
              <a:lnSpc>
                <a:spcPct val="115000"/>
              </a:lnSpc>
              <a:spcBef>
                <a:spcPts val="750"/>
              </a:spcBef>
              <a:spcAft>
                <a:spcPts val="0"/>
              </a:spcAft>
              <a:buSzPts val="1900"/>
              <a:buChar char="•"/>
            </a:pPr>
            <a:r>
              <a:rPr b="1" lang="en-GB" sz="1900"/>
              <a:t>Seek permission </a:t>
            </a:r>
            <a:r>
              <a:rPr lang="en-GB" sz="1900"/>
              <a:t>to conduct the rapid qualitative assessments</a:t>
            </a:r>
            <a:endParaRPr sz="2065"/>
          </a:p>
          <a:p>
            <a:pPr indent="-349250" lvl="1" marL="914400" rtl="0" algn="l">
              <a:lnSpc>
                <a:spcPct val="115000"/>
              </a:lnSpc>
              <a:spcBef>
                <a:spcPts val="750"/>
              </a:spcBef>
              <a:spcAft>
                <a:spcPts val="0"/>
              </a:spcAft>
              <a:buSzPts val="1900"/>
              <a:buChar char="•"/>
            </a:pPr>
            <a:r>
              <a:rPr lang="en-GB" sz="1900">
                <a:latin typeface="Open Sans"/>
                <a:ea typeface="Open Sans"/>
                <a:cs typeface="Open Sans"/>
                <a:sym typeface="Open Sans"/>
              </a:rPr>
              <a:t>Consider power dynamics in the community: who has the authority to give permission, who is excluded from such decision making? Does permission given from leadership extend to all members? </a:t>
            </a:r>
            <a:endParaRPr sz="2065"/>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20"/>
          </a:srgbClr>
        </a:solidFill>
      </p:bgPr>
    </p:bg>
    <p:spTree>
      <p:nvGrpSpPr>
        <p:cNvPr id="295" name="Shape 295"/>
        <p:cNvGrpSpPr/>
        <p:nvPr/>
      </p:nvGrpSpPr>
      <p:grpSpPr>
        <a:xfrm>
          <a:off x="0" y="0"/>
          <a:ext cx="0" cy="0"/>
          <a:chOff x="0" y="0"/>
          <a:chExt cx="0" cy="0"/>
        </a:xfrm>
      </p:grpSpPr>
      <p:sp>
        <p:nvSpPr>
          <p:cNvPr id="296" name="Google Shape;296;g2ebf993d4de_0_10"/>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ETHICAL APPROVALS AND CONSENT (CONT’D)</a:t>
            </a:r>
            <a:endParaRPr/>
          </a:p>
        </p:txBody>
      </p:sp>
      <p:sp>
        <p:nvSpPr>
          <p:cNvPr id="297" name="Google Shape;297;g2ebf993d4de_0_10"/>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 name="Google Shape;298;g2ebf993d4de_0_10"/>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g2ebf993d4de_0_10"/>
          <p:cNvSpPr txBox="1"/>
          <p:nvPr>
            <p:ph idx="1" type="body"/>
          </p:nvPr>
        </p:nvSpPr>
        <p:spPr>
          <a:xfrm>
            <a:off x="628650" y="1369225"/>
            <a:ext cx="8215200" cy="3263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750"/>
              </a:spcBef>
              <a:spcAft>
                <a:spcPts val="0"/>
              </a:spcAft>
              <a:buSzPts val="2000"/>
              <a:buChar char="•"/>
            </a:pPr>
            <a:r>
              <a:rPr b="1" lang="en-GB" sz="2000"/>
              <a:t>Explain informed consent</a:t>
            </a:r>
            <a:r>
              <a:rPr lang="en-GB" sz="2000"/>
              <a:t> and </a:t>
            </a:r>
            <a:r>
              <a:rPr b="1" lang="en-GB" sz="2000"/>
              <a:t>data privacy </a:t>
            </a:r>
            <a:endParaRPr b="1" sz="2165"/>
          </a:p>
          <a:p>
            <a:pPr indent="-355600" lvl="1" marL="914400" rtl="0" algn="l">
              <a:lnSpc>
                <a:spcPct val="115000"/>
              </a:lnSpc>
              <a:spcBef>
                <a:spcPts val="750"/>
              </a:spcBef>
              <a:spcAft>
                <a:spcPts val="0"/>
              </a:spcAft>
              <a:buSzPts val="2000"/>
              <a:buChar char="•"/>
            </a:pPr>
            <a:r>
              <a:rPr lang="en-GB" sz="2000"/>
              <a:t>Consider establishing formal mechanisms such as community advisory boards to work with throughout the phases of the RQAs: data collection, analysis of findings, development and implementation of recommendations</a:t>
            </a:r>
            <a:endParaRPr sz="2055"/>
          </a:p>
          <a:p>
            <a:pPr indent="-355600" lvl="0" marL="457200" rtl="0" algn="l">
              <a:lnSpc>
                <a:spcPct val="115000"/>
              </a:lnSpc>
              <a:spcBef>
                <a:spcPts val="750"/>
              </a:spcBef>
              <a:spcAft>
                <a:spcPts val="0"/>
              </a:spcAft>
              <a:buSzPts val="2000"/>
              <a:buChar char="•"/>
            </a:pPr>
            <a:r>
              <a:rPr lang="en-GB" sz="2000"/>
              <a:t>Ensure time and budget to </a:t>
            </a:r>
            <a:r>
              <a:rPr b="1" lang="en-GB" sz="2000"/>
              <a:t>discuss the findings with communities</a:t>
            </a:r>
            <a:r>
              <a:rPr lang="en-GB" sz="2000"/>
              <a:t> and </a:t>
            </a:r>
            <a:r>
              <a:rPr b="1" lang="en-GB" sz="2000"/>
              <a:t>support locally-led action </a:t>
            </a:r>
            <a:endParaRPr b="1" sz="2165"/>
          </a:p>
          <a:p>
            <a:pPr indent="0" lvl="0" marL="0" rtl="0" algn="l">
              <a:lnSpc>
                <a:spcPct val="115000"/>
              </a:lnSpc>
              <a:spcBef>
                <a:spcPts val="0"/>
              </a:spcBef>
              <a:spcAft>
                <a:spcPts val="0"/>
              </a:spcAft>
              <a:buNone/>
            </a:pPr>
            <a:r>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411"/>
          </a:srgbClr>
        </a:solidFill>
      </p:bgPr>
    </p:bg>
    <p:spTree>
      <p:nvGrpSpPr>
        <p:cNvPr id="303" name="Shape 303"/>
        <p:cNvGrpSpPr/>
        <p:nvPr/>
      </p:nvGrpSpPr>
      <p:grpSpPr>
        <a:xfrm>
          <a:off x="0" y="0"/>
          <a:ext cx="0" cy="0"/>
          <a:chOff x="0" y="0"/>
          <a:chExt cx="0" cy="0"/>
        </a:xfrm>
      </p:grpSpPr>
      <p:sp>
        <p:nvSpPr>
          <p:cNvPr id="304" name="Google Shape;304;p10"/>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SUMMARY</a:t>
            </a:r>
            <a:endParaRPr/>
          </a:p>
        </p:txBody>
      </p:sp>
      <p:sp>
        <p:nvSpPr>
          <p:cNvPr id="305" name="Google Shape;305;p1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p>
            <a:pPr indent="-215900" lvl="0" marL="171450" rtl="0" algn="l">
              <a:lnSpc>
                <a:spcPct val="110000"/>
              </a:lnSpc>
              <a:spcBef>
                <a:spcPts val="0"/>
              </a:spcBef>
              <a:spcAft>
                <a:spcPts val="0"/>
              </a:spcAft>
              <a:buSzPts val="2100"/>
              <a:buChar char="•"/>
            </a:pPr>
            <a:r>
              <a:rPr lang="en-GB" sz="2100">
                <a:latin typeface="Open Sans"/>
                <a:ea typeface="Open Sans"/>
                <a:cs typeface="Open Sans"/>
                <a:sym typeface="Open Sans"/>
              </a:rPr>
              <a:t>The ethical principles that guide operational social science assessments include respect for persons, doing no harm, and justice. Including:</a:t>
            </a:r>
            <a:endParaRPr sz="1900"/>
          </a:p>
          <a:p>
            <a:pPr indent="-196850" lvl="1" marL="514350" rtl="0" algn="l">
              <a:lnSpc>
                <a:spcPct val="90000"/>
              </a:lnSpc>
              <a:spcBef>
                <a:spcPts val="975"/>
              </a:spcBef>
              <a:spcAft>
                <a:spcPts val="0"/>
              </a:spcAft>
              <a:buSzPts val="1800"/>
              <a:buChar char="•"/>
            </a:pPr>
            <a:r>
              <a:rPr lang="en-GB">
                <a:latin typeface="Open Sans"/>
                <a:ea typeface="Open Sans"/>
                <a:cs typeface="Open Sans"/>
                <a:sym typeface="Open Sans"/>
              </a:rPr>
              <a:t>Getting voluntary informed consent from participants </a:t>
            </a:r>
            <a:endParaRPr sz="2200"/>
          </a:p>
          <a:p>
            <a:pPr indent="-196850" lvl="1" marL="514350" rtl="0" algn="l">
              <a:lnSpc>
                <a:spcPct val="90000"/>
              </a:lnSpc>
              <a:spcBef>
                <a:spcPts val="975"/>
              </a:spcBef>
              <a:spcAft>
                <a:spcPts val="0"/>
              </a:spcAft>
              <a:buSzPts val="1800"/>
              <a:buChar char="•"/>
            </a:pPr>
            <a:r>
              <a:rPr lang="en-GB">
                <a:latin typeface="Open Sans"/>
                <a:ea typeface="Open Sans"/>
                <a:cs typeface="Open Sans"/>
                <a:sym typeface="Open Sans"/>
              </a:rPr>
              <a:t>Allowing the right to withdraw at any time</a:t>
            </a:r>
            <a:endParaRPr sz="2200"/>
          </a:p>
          <a:p>
            <a:pPr indent="-196850" lvl="1" marL="514350" rtl="0" algn="l">
              <a:lnSpc>
                <a:spcPct val="90000"/>
              </a:lnSpc>
              <a:spcBef>
                <a:spcPts val="975"/>
              </a:spcBef>
              <a:spcAft>
                <a:spcPts val="0"/>
              </a:spcAft>
              <a:buSzPts val="1800"/>
              <a:buChar char="•"/>
            </a:pPr>
            <a:r>
              <a:rPr lang="en-GB">
                <a:latin typeface="Open Sans"/>
                <a:ea typeface="Open Sans"/>
                <a:cs typeface="Open Sans"/>
                <a:sym typeface="Open Sans"/>
              </a:rPr>
              <a:t>Maintaining privacy</a:t>
            </a:r>
            <a:endParaRPr sz="2200"/>
          </a:p>
          <a:p>
            <a:pPr indent="-196850" lvl="1" marL="514350" rtl="0" algn="l">
              <a:lnSpc>
                <a:spcPct val="90000"/>
              </a:lnSpc>
              <a:spcBef>
                <a:spcPts val="975"/>
              </a:spcBef>
              <a:spcAft>
                <a:spcPts val="0"/>
              </a:spcAft>
              <a:buSzPts val="1800"/>
              <a:buChar char="•"/>
            </a:pPr>
            <a:r>
              <a:rPr lang="en-GB">
                <a:latin typeface="Open Sans"/>
                <a:ea typeface="Open Sans"/>
                <a:cs typeface="Open Sans"/>
                <a:sym typeface="Open Sans"/>
              </a:rPr>
              <a:t>Weighing risks and benefits of participating</a:t>
            </a:r>
            <a:endParaRPr sz="2200"/>
          </a:p>
          <a:p>
            <a:pPr indent="-196850" lvl="1" marL="514350" rtl="0" algn="l">
              <a:lnSpc>
                <a:spcPct val="90000"/>
              </a:lnSpc>
              <a:spcBef>
                <a:spcPts val="975"/>
              </a:spcBef>
              <a:spcAft>
                <a:spcPts val="0"/>
              </a:spcAft>
              <a:buSzPts val="1800"/>
              <a:buChar char="•"/>
            </a:pPr>
            <a:r>
              <a:rPr lang="en-GB">
                <a:latin typeface="Open Sans"/>
                <a:ea typeface="Open Sans"/>
                <a:cs typeface="Open Sans"/>
                <a:sym typeface="Open Sans"/>
              </a:rPr>
              <a:t>Selection of participants</a:t>
            </a:r>
            <a:endParaRPr sz="1600"/>
          </a:p>
        </p:txBody>
      </p:sp>
      <p:cxnSp>
        <p:nvCxnSpPr>
          <p:cNvPr id="306" name="Google Shape;306;p10"/>
          <p:cNvCxnSpPr/>
          <p:nvPr/>
        </p:nvCxnSpPr>
        <p:spPr>
          <a:xfrm>
            <a:off x="648261" y="929853"/>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410"/>
          </a:srgbClr>
        </a:solidFill>
      </p:bgPr>
    </p:bg>
    <p:spTree>
      <p:nvGrpSpPr>
        <p:cNvPr id="310" name="Shape 310"/>
        <p:cNvGrpSpPr/>
        <p:nvPr/>
      </p:nvGrpSpPr>
      <p:grpSpPr>
        <a:xfrm>
          <a:off x="0" y="0"/>
          <a:ext cx="0" cy="0"/>
          <a:chOff x="0" y="0"/>
          <a:chExt cx="0" cy="0"/>
        </a:xfrm>
      </p:grpSpPr>
      <p:sp>
        <p:nvSpPr>
          <p:cNvPr id="311" name="Google Shape;311;g2ebf993d4de_0_4"/>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SUMMARY (CONT’D)</a:t>
            </a:r>
            <a:endParaRPr/>
          </a:p>
        </p:txBody>
      </p:sp>
      <p:sp>
        <p:nvSpPr>
          <p:cNvPr id="312" name="Google Shape;312;g2ebf993d4de_0_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p>
            <a:pPr indent="-215900" lvl="0" marL="171450" rtl="0" algn="l">
              <a:lnSpc>
                <a:spcPct val="110000"/>
              </a:lnSpc>
              <a:spcBef>
                <a:spcPts val="0"/>
              </a:spcBef>
              <a:spcAft>
                <a:spcPts val="0"/>
              </a:spcAft>
              <a:buSzPts val="2100"/>
              <a:buChar char="•"/>
            </a:pPr>
            <a:r>
              <a:rPr lang="en-GB" sz="2200">
                <a:latin typeface="Open Sans"/>
                <a:ea typeface="Open Sans"/>
                <a:cs typeface="Open Sans"/>
                <a:sym typeface="Open Sans"/>
              </a:rPr>
              <a:t>Formal ethical approval from an institutional ethics review board is not required for RQAs but ensuring ethical principles are respected is still critical</a:t>
            </a:r>
            <a:endParaRPr sz="2000"/>
          </a:p>
          <a:p>
            <a:pPr indent="-222250" lvl="0" marL="171450" rtl="0" algn="l">
              <a:lnSpc>
                <a:spcPct val="110000"/>
              </a:lnSpc>
              <a:spcBef>
                <a:spcPts val="1350"/>
              </a:spcBef>
              <a:spcAft>
                <a:spcPts val="0"/>
              </a:spcAft>
              <a:buSzPts val="2200"/>
              <a:buChar char="•"/>
            </a:pPr>
            <a:r>
              <a:rPr lang="en-GB" sz="2200">
                <a:latin typeface="Open Sans"/>
                <a:ea typeface="Open Sans"/>
                <a:cs typeface="Open Sans"/>
                <a:sym typeface="Open Sans"/>
              </a:rPr>
              <a:t>Community leaders and members participating in RQAs should be involved at each stage of the process: data collection, analysis of findings, development and implementation of recommendations </a:t>
            </a:r>
            <a:endParaRPr sz="2000"/>
          </a:p>
        </p:txBody>
      </p:sp>
      <p:cxnSp>
        <p:nvCxnSpPr>
          <p:cNvPr id="313" name="Google Shape;313;g2ebf993d4de_0_4"/>
          <p:cNvCxnSpPr/>
          <p:nvPr/>
        </p:nvCxnSpPr>
        <p:spPr>
          <a:xfrm>
            <a:off x="648261" y="929853"/>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9019"/>
          </a:srgbClr>
        </a:solidFill>
      </p:bgPr>
    </p:bg>
    <p:spTree>
      <p:nvGrpSpPr>
        <p:cNvPr id="208" name="Shape 208"/>
        <p:cNvGrpSpPr/>
        <p:nvPr/>
      </p:nvGrpSpPr>
      <p:grpSpPr>
        <a:xfrm>
          <a:off x="0" y="0"/>
          <a:ext cx="0" cy="0"/>
          <a:chOff x="0" y="0"/>
          <a:chExt cx="0" cy="0"/>
        </a:xfrm>
      </p:grpSpPr>
      <p:sp>
        <p:nvSpPr>
          <p:cNvPr id="209" name="Google Shape;209;p2"/>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LEARNING OUTCOMES</a:t>
            </a:r>
            <a:endParaRPr/>
          </a:p>
        </p:txBody>
      </p:sp>
      <p:sp>
        <p:nvSpPr>
          <p:cNvPr id="210" name="Google Shape;210;p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p>
            <a:pPr indent="-171450" lvl="0" marL="171450" rtl="0" algn="l">
              <a:lnSpc>
                <a:spcPct val="96250"/>
              </a:lnSpc>
              <a:spcBef>
                <a:spcPts val="0"/>
              </a:spcBef>
              <a:spcAft>
                <a:spcPts val="0"/>
              </a:spcAft>
              <a:buSzPts val="2100"/>
              <a:buChar char="•"/>
            </a:pPr>
            <a:r>
              <a:rPr lang="en-GB" sz="2100">
                <a:latin typeface="Open Sans"/>
                <a:ea typeface="Open Sans"/>
                <a:cs typeface="Open Sans"/>
                <a:sym typeface="Open Sans"/>
              </a:rPr>
              <a:t>Know the key ethical principles that guide rapid qualitative assessments</a:t>
            </a:r>
            <a:endParaRPr sz="1700"/>
          </a:p>
          <a:p>
            <a:pPr indent="-171450" lvl="0" marL="171450" rtl="0" algn="l">
              <a:lnSpc>
                <a:spcPct val="96250"/>
              </a:lnSpc>
              <a:spcBef>
                <a:spcPts val="750"/>
              </a:spcBef>
              <a:spcAft>
                <a:spcPts val="0"/>
              </a:spcAft>
              <a:buSzPts val="2100"/>
              <a:buChar char="•"/>
            </a:pPr>
            <a:r>
              <a:rPr lang="en-GB" sz="2100">
                <a:latin typeface="Open Sans"/>
                <a:ea typeface="Open Sans"/>
                <a:cs typeface="Open Sans"/>
                <a:sym typeface="Open Sans"/>
              </a:rPr>
              <a:t>Discuss common challenges in translating and applying ethical principles in practice</a:t>
            </a:r>
            <a:endParaRPr sz="1700"/>
          </a:p>
          <a:p>
            <a:pPr indent="-171450" lvl="0" marL="171450" rtl="0" algn="l">
              <a:lnSpc>
                <a:spcPct val="96250"/>
              </a:lnSpc>
              <a:spcBef>
                <a:spcPts val="750"/>
              </a:spcBef>
              <a:spcAft>
                <a:spcPts val="0"/>
              </a:spcAft>
              <a:buSzPts val="2100"/>
              <a:buChar char="•"/>
            </a:pPr>
            <a:r>
              <a:rPr lang="en-GB" sz="2100">
                <a:latin typeface="Open Sans"/>
                <a:ea typeface="Open Sans"/>
                <a:cs typeface="Open Sans"/>
                <a:sym typeface="Open Sans"/>
              </a:rPr>
              <a:t>Understand the importance of gaining community-level approvals</a:t>
            </a:r>
            <a:endParaRPr sz="1700"/>
          </a:p>
          <a:p>
            <a:pPr indent="-171450" lvl="0" marL="171450" rtl="0" algn="l">
              <a:lnSpc>
                <a:spcPct val="96250"/>
              </a:lnSpc>
              <a:spcBef>
                <a:spcPts val="750"/>
              </a:spcBef>
              <a:spcAft>
                <a:spcPts val="0"/>
              </a:spcAft>
              <a:buSzPts val="2100"/>
              <a:buChar char="•"/>
            </a:pPr>
            <a:r>
              <a:rPr lang="en-GB" sz="2100">
                <a:latin typeface="Open Sans"/>
                <a:ea typeface="Open Sans"/>
                <a:cs typeface="Open Sans"/>
                <a:sym typeface="Open Sans"/>
              </a:rPr>
              <a:t>Know strategies of how to successfully apply ethical principles to rapid research activities </a:t>
            </a:r>
            <a:endParaRPr sz="1700"/>
          </a:p>
          <a:p>
            <a:pPr indent="0" lvl="0" marL="0" rtl="0" algn="l">
              <a:lnSpc>
                <a:spcPct val="128332"/>
              </a:lnSpc>
              <a:spcBef>
                <a:spcPts val="750"/>
              </a:spcBef>
              <a:spcAft>
                <a:spcPts val="0"/>
              </a:spcAft>
              <a:buSzPts val="1200"/>
              <a:buNone/>
            </a:pPr>
            <a:r>
              <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
          <p:cNvSpPr txBox="1"/>
          <p:nvPr>
            <p:ph idx="1" type="body"/>
          </p:nvPr>
        </p:nvSpPr>
        <p:spPr>
          <a:xfrm>
            <a:off x="773801" y="1376475"/>
            <a:ext cx="5807400" cy="3263400"/>
          </a:xfrm>
          <a:prstGeom prst="rect">
            <a:avLst/>
          </a:prstGeom>
          <a:noFill/>
          <a:ln>
            <a:noFill/>
          </a:ln>
        </p:spPr>
        <p:txBody>
          <a:bodyPr anchorCtr="0" anchor="t" bIns="45700" lIns="91425" spcFirstLastPara="1" rIns="91425" wrap="square" tIns="45700">
            <a:normAutofit/>
          </a:bodyPr>
          <a:lstStyle/>
          <a:p>
            <a:pPr indent="0" lvl="0" marL="0" marR="0" rtl="0" algn="l">
              <a:lnSpc>
                <a:spcPct val="96250"/>
              </a:lnSpc>
              <a:spcBef>
                <a:spcPts val="0"/>
              </a:spcBef>
              <a:spcAft>
                <a:spcPts val="0"/>
              </a:spcAft>
              <a:buNone/>
            </a:pPr>
            <a:r>
              <a:rPr lang="en-GB" sz="2600">
                <a:latin typeface="Open Sans"/>
                <a:ea typeface="Open Sans"/>
                <a:cs typeface="Open Sans"/>
                <a:sym typeface="Open Sans"/>
              </a:rPr>
              <a:t>Consider your current work with communities:</a:t>
            </a:r>
            <a:endParaRPr sz="2600">
              <a:latin typeface="Open Sans"/>
              <a:ea typeface="Open Sans"/>
              <a:cs typeface="Open Sans"/>
              <a:sym typeface="Open Sans"/>
            </a:endParaRPr>
          </a:p>
          <a:p>
            <a:pPr indent="0" lvl="0" marL="457200" marR="0" rtl="0" algn="l">
              <a:lnSpc>
                <a:spcPct val="96250"/>
              </a:lnSpc>
              <a:spcBef>
                <a:spcPts val="750"/>
              </a:spcBef>
              <a:spcAft>
                <a:spcPts val="0"/>
              </a:spcAft>
              <a:buNone/>
            </a:pPr>
            <a:r>
              <a:t/>
            </a:r>
            <a:endParaRPr sz="2600">
              <a:latin typeface="Open Sans"/>
              <a:ea typeface="Open Sans"/>
              <a:cs typeface="Open Sans"/>
              <a:sym typeface="Open Sans"/>
            </a:endParaRPr>
          </a:p>
          <a:p>
            <a:pPr indent="0" lvl="0" marL="457200" marR="0" rtl="0" algn="l">
              <a:lnSpc>
                <a:spcPct val="96250"/>
              </a:lnSpc>
              <a:spcBef>
                <a:spcPts val="750"/>
              </a:spcBef>
              <a:spcAft>
                <a:spcPts val="0"/>
              </a:spcAft>
              <a:buNone/>
            </a:pPr>
            <a:r>
              <a:rPr lang="en-GB" sz="2600">
                <a:latin typeface="Open Sans"/>
                <a:ea typeface="Open Sans"/>
                <a:cs typeface="Open Sans"/>
                <a:sym typeface="Open Sans"/>
              </a:rPr>
              <a:t>Which ethical principles guide your work?</a:t>
            </a:r>
            <a:endParaRPr sz="2200"/>
          </a:p>
        </p:txBody>
      </p:sp>
      <p:sp>
        <p:nvSpPr>
          <p:cNvPr id="216" name="Google Shape;216;p3"/>
          <p:cNvSpPr txBox="1"/>
          <p:nvPr>
            <p:ph type="title"/>
          </p:nvPr>
        </p:nvSpPr>
        <p:spPr>
          <a:xfrm>
            <a:off x="628650" y="537795"/>
            <a:ext cx="7886700" cy="4386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500"/>
              <a:t>KEY ETHICAL PRINCIPLES</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20" name="Shape 220"/>
        <p:cNvGrpSpPr/>
        <p:nvPr/>
      </p:nvGrpSpPr>
      <p:grpSpPr>
        <a:xfrm>
          <a:off x="0" y="0"/>
          <a:ext cx="0" cy="0"/>
          <a:chOff x="0" y="0"/>
          <a:chExt cx="0" cy="0"/>
        </a:xfrm>
      </p:grpSpPr>
      <p:sp>
        <p:nvSpPr>
          <p:cNvPr id="221" name="Google Shape;221;p4"/>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KEY ETHICAL PRINCIPLES</a:t>
            </a:r>
            <a:endParaRPr/>
          </a:p>
        </p:txBody>
      </p:sp>
      <p:sp>
        <p:nvSpPr>
          <p:cNvPr id="222" name="Google Shape;222;p4"/>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4"/>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224" name="Google Shape;224;p4"/>
          <p:cNvGraphicFramePr/>
          <p:nvPr/>
        </p:nvGraphicFramePr>
        <p:xfrm>
          <a:off x="792000" y="1091557"/>
          <a:ext cx="3000000" cy="3000000"/>
        </p:xfrm>
        <a:graphic>
          <a:graphicData uri="http://schemas.openxmlformats.org/drawingml/2006/table">
            <a:tbl>
              <a:tblPr>
                <a:noFill/>
                <a:tableStyleId>{3770506F-6C1E-4AA1-9848-D930653B334A}</a:tableStyleId>
              </a:tblPr>
              <a:tblGrid>
                <a:gridCol w="2816325"/>
                <a:gridCol w="4743675"/>
              </a:tblGrid>
              <a:tr h="216000">
                <a:tc>
                  <a:txBody>
                    <a:bodyPr/>
                    <a:lstStyle/>
                    <a:p>
                      <a:pPr indent="0" lvl="0" marL="0" marR="0" rtl="0" algn="l">
                        <a:lnSpc>
                          <a:spcPct val="100000"/>
                        </a:lnSpc>
                        <a:spcBef>
                          <a:spcPts val="0"/>
                        </a:spcBef>
                        <a:spcAft>
                          <a:spcPts val="0"/>
                        </a:spcAft>
                        <a:buClr>
                          <a:srgbClr val="000000"/>
                        </a:buClr>
                        <a:buSzPts val="900"/>
                        <a:buFont typeface="Arial"/>
                        <a:buNone/>
                      </a:pPr>
                      <a:r>
                        <a:rPr b="1" i="0" lang="en-GB" sz="2000" u="none" cap="none" strike="noStrike">
                          <a:solidFill>
                            <a:schemeClr val="lt1"/>
                          </a:solidFill>
                          <a:latin typeface="Montserrat SemiBold"/>
                          <a:ea typeface="Montserrat SemiBold"/>
                          <a:cs typeface="Montserrat SemiBold"/>
                          <a:sym typeface="Montserrat SemiBold"/>
                        </a:rPr>
                        <a:t>Ethical principle</a:t>
                      </a:r>
                      <a:endParaRPr b="1" i="0" sz="2000" u="none" cap="none" strike="noStrike">
                        <a:solidFill>
                          <a:schemeClr val="lt1"/>
                        </a:solidFill>
                        <a:latin typeface="Montserrat SemiBold"/>
                        <a:ea typeface="Montserrat SemiBold"/>
                        <a:cs typeface="Montserrat SemiBold"/>
                        <a:sym typeface="Montserrat SemiBold"/>
                      </a:endParaRPr>
                    </a:p>
                  </a:txBody>
                  <a:tcPr marT="0" marB="0" marR="65150" marL="10800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i="0" lang="en-GB" sz="2000" u="none" cap="none" strike="noStrike">
                          <a:solidFill>
                            <a:schemeClr val="lt1"/>
                          </a:solidFill>
                          <a:latin typeface="Montserrat SemiBold"/>
                          <a:ea typeface="Montserrat SemiBold"/>
                          <a:cs typeface="Montserrat SemiBold"/>
                          <a:sym typeface="Montserrat SemiBold"/>
                        </a:rPr>
                        <a:t>Application</a:t>
                      </a:r>
                      <a:endParaRPr sz="2500" u="none" cap="none" strike="noStrike"/>
                    </a:p>
                  </a:txBody>
                  <a:tcPr marT="0" marB="0" marR="65150" marL="10800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r>
              <a:tr h="3243025">
                <a:tc>
                  <a:txBody>
                    <a:bodyPr/>
                    <a:lstStyle/>
                    <a:p>
                      <a:pPr indent="0" lvl="0" marL="0" marR="0" rtl="0" algn="l">
                        <a:lnSpc>
                          <a:spcPct val="100000"/>
                        </a:lnSpc>
                        <a:spcBef>
                          <a:spcPts val="0"/>
                        </a:spcBef>
                        <a:spcAft>
                          <a:spcPts val="0"/>
                        </a:spcAft>
                        <a:buClr>
                          <a:srgbClr val="000000"/>
                        </a:buClr>
                        <a:buSzPts val="800"/>
                        <a:buFont typeface="Arial"/>
                        <a:buNone/>
                      </a:pPr>
                      <a:r>
                        <a:rPr b="1" i="0" lang="en-GB" sz="1700" u="none" cap="none" strike="noStrike">
                          <a:solidFill>
                            <a:srgbClr val="204669"/>
                          </a:solidFill>
                          <a:latin typeface="Montserrat SemiBold"/>
                          <a:ea typeface="Montserrat SemiBold"/>
                          <a:cs typeface="Montserrat SemiBold"/>
                          <a:sym typeface="Montserrat SemiBold"/>
                        </a:rPr>
                        <a:t>Respect for persons</a:t>
                      </a:r>
                      <a:endParaRPr sz="2300" u="none" cap="none" strike="noStrike"/>
                    </a:p>
                    <a:p>
                      <a:pPr indent="-144463" lvl="0" marL="93663" marR="0" rtl="0" algn="l">
                        <a:lnSpc>
                          <a:spcPct val="100000"/>
                        </a:lnSpc>
                        <a:spcBef>
                          <a:spcPts val="0"/>
                        </a:spcBef>
                        <a:spcAft>
                          <a:spcPts val="0"/>
                        </a:spcAft>
                        <a:buClr>
                          <a:srgbClr val="204669"/>
                        </a:buClr>
                        <a:buSzPts val="1700"/>
                        <a:buFont typeface="Arial"/>
                        <a:buChar char="•"/>
                      </a:pPr>
                      <a:r>
                        <a:rPr b="0" i="0" lang="en-GB" sz="1700" u="none" cap="none" strike="noStrike">
                          <a:solidFill>
                            <a:srgbClr val="000000"/>
                          </a:solidFill>
                          <a:latin typeface="Open Sans Light"/>
                          <a:ea typeface="Open Sans Light"/>
                          <a:cs typeface="Open Sans Light"/>
                          <a:sym typeface="Open Sans Light"/>
                        </a:rPr>
                        <a:t>Individuals should be treated as independent, not under the control of others</a:t>
                      </a:r>
                      <a:endParaRPr sz="2300" u="none" cap="none" strike="noStrike"/>
                    </a:p>
                    <a:p>
                      <a:pPr indent="-144463" lvl="0" marL="93663" marR="0" rtl="0" algn="l">
                        <a:lnSpc>
                          <a:spcPct val="100000"/>
                        </a:lnSpc>
                        <a:spcBef>
                          <a:spcPts val="0"/>
                        </a:spcBef>
                        <a:spcAft>
                          <a:spcPts val="0"/>
                        </a:spcAft>
                        <a:buClr>
                          <a:srgbClr val="204669"/>
                        </a:buClr>
                        <a:buSzPts val="1700"/>
                        <a:buFont typeface="Arial"/>
                        <a:buChar char="•"/>
                      </a:pPr>
                      <a:r>
                        <a:rPr b="0" i="0" lang="en-GB" sz="1700" u="none" cap="none" strike="noStrike">
                          <a:solidFill>
                            <a:srgbClr val="000000"/>
                          </a:solidFill>
                          <a:latin typeface="Open Sans Light"/>
                          <a:ea typeface="Open Sans Light"/>
                          <a:cs typeface="Open Sans Light"/>
                          <a:sym typeface="Open Sans Light"/>
                        </a:rPr>
                        <a:t>People with diminished ability to act independently require special protection</a:t>
                      </a:r>
                      <a:r>
                        <a:rPr b="0" i="0" lang="en-GB" sz="1700" u="none" cap="none" strike="noStrike">
                          <a:latin typeface="Open Sans Light"/>
                          <a:ea typeface="Open Sans Light"/>
                          <a:cs typeface="Open Sans Light"/>
                          <a:sym typeface="Open Sans Light"/>
                        </a:rPr>
                        <a:t> </a:t>
                      </a:r>
                      <a:endParaRPr sz="2300" u="none" cap="none" strike="noStrike"/>
                    </a:p>
                  </a:txBody>
                  <a:tcPr marT="36000" marB="36000" marR="65150" marL="108000">
                    <a:lnL cap="flat" cmpd="sng" w="9525">
                      <a:solidFill>
                        <a:srgbClr val="000000">
                          <a:alpha val="0"/>
                        </a:srgbClr>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i="0" lang="en-GB" u="none" cap="none" strike="noStrike">
                          <a:solidFill>
                            <a:srgbClr val="204669"/>
                          </a:solidFill>
                          <a:latin typeface="Montserrat SemiBold"/>
                          <a:ea typeface="Montserrat SemiBold"/>
                          <a:cs typeface="Montserrat SemiBold"/>
                          <a:sym typeface="Montserrat SemiBold"/>
                        </a:rPr>
                        <a:t>Informed consent</a:t>
                      </a:r>
                      <a:endParaRPr sz="2000" u="none" cap="none" strike="noStrike"/>
                    </a:p>
                    <a:p>
                      <a:pPr indent="-117475" lvl="0" marL="93663" marR="0" rtl="0" algn="l">
                        <a:lnSpc>
                          <a:spcPct val="100000"/>
                        </a:lnSpc>
                        <a:spcBef>
                          <a:spcPts val="0"/>
                        </a:spcBef>
                        <a:spcAft>
                          <a:spcPts val="0"/>
                        </a:spcAft>
                        <a:buClr>
                          <a:srgbClr val="204669"/>
                        </a:buClr>
                        <a:buSzPts val="1400"/>
                        <a:buFont typeface="Arial"/>
                        <a:buChar char="•"/>
                      </a:pPr>
                      <a:r>
                        <a:rPr b="0" i="0" lang="en-GB" u="none" cap="none" strike="noStrike">
                          <a:latin typeface="Open Sans Light"/>
                          <a:ea typeface="Open Sans Light"/>
                          <a:cs typeface="Open Sans Light"/>
                          <a:sym typeface="Open Sans Light"/>
                        </a:rPr>
                        <a:t>The person </a:t>
                      </a:r>
                      <a:r>
                        <a:rPr lang="en-GB">
                          <a:latin typeface="Open Sans Light"/>
                          <a:ea typeface="Open Sans Light"/>
                          <a:cs typeface="Open Sans Light"/>
                          <a:sym typeface="Open Sans Light"/>
                        </a:rPr>
                        <a:t>has </a:t>
                      </a:r>
                      <a:r>
                        <a:rPr b="0" i="0" lang="en-GB" u="none" cap="none" strike="noStrike">
                          <a:latin typeface="Open Sans Light"/>
                          <a:ea typeface="Open Sans Light"/>
                          <a:cs typeface="Open Sans Light"/>
                          <a:sym typeface="Open Sans Light"/>
                        </a:rPr>
                        <a:t>capacity to give consent and power of choice without constraint or coercion – without feeling forced or persuaded</a:t>
                      </a:r>
                      <a:endParaRPr b="0" i="0" u="none" cap="none" strike="noStrike">
                        <a:latin typeface="Open Sans Light"/>
                        <a:ea typeface="Open Sans Light"/>
                        <a:cs typeface="Open Sans Light"/>
                        <a:sym typeface="Open Sans Light"/>
                      </a:endParaRPr>
                    </a:p>
                    <a:p>
                      <a:pPr indent="-117475" lvl="0" marL="93663" marR="0" rtl="0" algn="l">
                        <a:lnSpc>
                          <a:spcPct val="100000"/>
                        </a:lnSpc>
                        <a:spcBef>
                          <a:spcPts val="0"/>
                        </a:spcBef>
                        <a:spcAft>
                          <a:spcPts val="0"/>
                        </a:spcAft>
                        <a:buClr>
                          <a:srgbClr val="204669"/>
                        </a:buClr>
                        <a:buSzPts val="1400"/>
                        <a:buFont typeface="Arial"/>
                        <a:buChar char="•"/>
                      </a:pPr>
                      <a:r>
                        <a:rPr b="0" i="0" lang="en-GB" u="none" cap="none" strike="noStrike">
                          <a:latin typeface="Open Sans Light"/>
                          <a:ea typeface="Open Sans Light"/>
                          <a:cs typeface="Open Sans Light"/>
                          <a:sym typeface="Open Sans Light"/>
                        </a:rPr>
                        <a:t>The person </a:t>
                      </a:r>
                      <a:r>
                        <a:rPr lang="en-GB">
                          <a:latin typeface="Open Sans Light"/>
                          <a:ea typeface="Open Sans Light"/>
                          <a:cs typeface="Open Sans Light"/>
                          <a:sym typeface="Open Sans Light"/>
                        </a:rPr>
                        <a:t>has</a:t>
                      </a:r>
                      <a:r>
                        <a:rPr b="0" i="0" lang="en-GB" u="none" cap="none" strike="noStrike">
                          <a:latin typeface="Open Sans Light"/>
                          <a:ea typeface="Open Sans Light"/>
                          <a:cs typeface="Open Sans Light"/>
                          <a:sym typeface="Open Sans Light"/>
                        </a:rPr>
                        <a:t> sufficient knowledge and understanding to enable him or her to make the right decision</a:t>
                      </a:r>
                      <a:endParaRPr b="0" i="0" u="none" cap="none" strike="noStrike">
                        <a:latin typeface="Open Sans Light"/>
                        <a:ea typeface="Open Sans Light"/>
                        <a:cs typeface="Open Sans Light"/>
                        <a:sym typeface="Open Sans Light"/>
                      </a:endParaRPr>
                    </a:p>
                    <a:p>
                      <a:pPr indent="-117475" lvl="0" marL="93663" marR="0" rtl="0" algn="l">
                        <a:lnSpc>
                          <a:spcPct val="100000"/>
                        </a:lnSpc>
                        <a:spcBef>
                          <a:spcPts val="0"/>
                        </a:spcBef>
                        <a:spcAft>
                          <a:spcPts val="0"/>
                        </a:spcAft>
                        <a:buClr>
                          <a:srgbClr val="204669"/>
                        </a:buClr>
                        <a:buSzPts val="1400"/>
                        <a:buFont typeface="Arial"/>
                        <a:buChar char="•"/>
                      </a:pPr>
                      <a:r>
                        <a:rPr b="0" i="0" lang="en-GB" u="none" cap="none" strike="noStrike">
                          <a:latin typeface="Open Sans Light"/>
                          <a:ea typeface="Open Sans Light"/>
                          <a:cs typeface="Open Sans Light"/>
                          <a:sym typeface="Open Sans Light"/>
                        </a:rPr>
                        <a:t>I</a:t>
                      </a:r>
                      <a:r>
                        <a:rPr b="0" i="0" lang="en-GB" u="none" cap="none" strike="noStrike">
                          <a:latin typeface="Open Sans Light"/>
                          <a:ea typeface="Open Sans Light"/>
                          <a:cs typeface="Open Sans Light"/>
                          <a:sym typeface="Open Sans Light"/>
                          <a:extLst>
                            <a:ext uri="http://customooxmlschemas.google.com/">
                              <go:slidesCustomData xmlns:go="http://customooxmlschemas.google.com/" textRoundtripDataId="0"/>
                            </a:ext>
                          </a:extLst>
                        </a:rPr>
                        <a:t>f someone is under the legal age of adulthood, ‘assent’ </a:t>
                      </a:r>
                      <a:r>
                        <a:rPr lang="en-GB">
                          <a:latin typeface="Open Sans Light"/>
                          <a:ea typeface="Open Sans Light"/>
                          <a:cs typeface="Open Sans Light"/>
                          <a:sym typeface="Open Sans Light"/>
                          <a:extLst>
                            <a:ext uri="http://customooxmlschemas.google.com/">
                              <go:slidesCustomData xmlns:go="http://customooxmlschemas.google.com/" textRoundtripDataId="1"/>
                            </a:ext>
                          </a:extLst>
                        </a:rPr>
                        <a:t>is </a:t>
                      </a:r>
                      <a:r>
                        <a:rPr b="0" i="0" lang="en-GB" u="none" cap="none" strike="noStrike">
                          <a:latin typeface="Open Sans Light"/>
                          <a:ea typeface="Open Sans Light"/>
                          <a:cs typeface="Open Sans Light"/>
                          <a:sym typeface="Open Sans Light"/>
                          <a:extLst>
                            <a:ext uri="http://customooxmlschemas.google.com/">
                              <go:slidesCustomData xmlns:go="http://customooxmlschemas.google.com/" textRoundtripDataId="2"/>
                            </a:ext>
                          </a:extLst>
                        </a:rPr>
                        <a:t>gained from them, and consent should be gained from a caregiver over the legal age of adulthood</a:t>
                      </a:r>
                      <a:endParaRPr b="0" i="0" u="none" cap="none" strike="noStrike">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800"/>
                        <a:buFont typeface="Arial"/>
                        <a:buNone/>
                      </a:pPr>
                      <a:r>
                        <a:rPr lang="en-GB" u="none" cap="none" strike="noStrike"/>
                        <a:t> </a:t>
                      </a:r>
                      <a:endParaRPr u="none" cap="none" strike="noStrike"/>
                    </a:p>
                    <a:p>
                      <a:pPr indent="0" lvl="0" marL="0" marR="0" rtl="0" algn="l">
                        <a:lnSpc>
                          <a:spcPct val="100000"/>
                        </a:lnSpc>
                        <a:spcBef>
                          <a:spcPts val="0"/>
                        </a:spcBef>
                        <a:spcAft>
                          <a:spcPts val="0"/>
                        </a:spcAft>
                        <a:buClr>
                          <a:srgbClr val="000000"/>
                        </a:buClr>
                        <a:buSzPts val="800"/>
                        <a:buFont typeface="Arial"/>
                        <a:buNone/>
                      </a:pPr>
                      <a:r>
                        <a:rPr b="1" i="0" lang="en-GB" u="none" cap="none" strike="noStrike">
                          <a:solidFill>
                            <a:srgbClr val="204669"/>
                          </a:solidFill>
                          <a:latin typeface="Montserrat SemiBold"/>
                          <a:ea typeface="Montserrat SemiBold"/>
                          <a:cs typeface="Montserrat SemiBold"/>
                          <a:sym typeface="Montserrat SemiBold"/>
                        </a:rPr>
                        <a:t>Right to withdraw </a:t>
                      </a:r>
                      <a:endParaRPr b="1" i="0" u="none" cap="none" strike="noStrike">
                        <a:solidFill>
                          <a:srgbClr val="204669"/>
                        </a:solidFill>
                        <a:latin typeface="Montserrat SemiBold"/>
                        <a:ea typeface="Montserrat SemiBold"/>
                        <a:cs typeface="Montserrat SemiBold"/>
                        <a:sym typeface="Montserrat SemiBold"/>
                      </a:endParaRPr>
                    </a:p>
                    <a:p>
                      <a:pPr indent="-123825" lvl="0" marL="85725" marR="0" rtl="0" algn="l">
                        <a:lnSpc>
                          <a:spcPct val="100000"/>
                        </a:lnSpc>
                        <a:spcBef>
                          <a:spcPts val="0"/>
                        </a:spcBef>
                        <a:spcAft>
                          <a:spcPts val="0"/>
                        </a:spcAft>
                        <a:buClr>
                          <a:srgbClr val="204669"/>
                        </a:buClr>
                        <a:buSzPts val="1400"/>
                        <a:buFont typeface="Arial"/>
                        <a:buChar char="•"/>
                      </a:pPr>
                      <a:r>
                        <a:rPr b="0" i="0" lang="en-GB" u="none" cap="none" strike="noStrike">
                          <a:latin typeface="Open Sans Light"/>
                          <a:ea typeface="Open Sans Light"/>
                          <a:cs typeface="Open Sans Light"/>
                          <a:sym typeface="Open Sans Light"/>
                        </a:rPr>
                        <a:t>This should be possible at any time during the </a:t>
                      </a:r>
                      <a:r>
                        <a:rPr lang="en-GB" u="none" cap="none" strike="noStrike">
                          <a:latin typeface="Open Sans Light"/>
                          <a:ea typeface="Open Sans Light"/>
                          <a:cs typeface="Open Sans Light"/>
                          <a:sym typeface="Open Sans Light"/>
                        </a:rPr>
                        <a:t>assessment</a:t>
                      </a:r>
                      <a:r>
                        <a:rPr b="0" i="0" lang="en-GB" u="none" cap="none" strike="noStrike">
                          <a:latin typeface="Open Sans Light"/>
                          <a:ea typeface="Open Sans Light"/>
                          <a:cs typeface="Open Sans Light"/>
                          <a:sym typeface="Open Sans Light"/>
                        </a:rPr>
                        <a:t>, without consequenc</a:t>
                      </a:r>
                      <a:r>
                        <a:rPr lang="en-GB">
                          <a:latin typeface="Open Sans Light"/>
                          <a:ea typeface="Open Sans Light"/>
                          <a:cs typeface="Open Sans Light"/>
                          <a:sym typeface="Open Sans Light"/>
                        </a:rPr>
                        <a:t>es, </a:t>
                      </a:r>
                      <a:r>
                        <a:rPr b="0" i="0" lang="en-GB" u="none" cap="none" strike="noStrike">
                          <a:latin typeface="Open Sans Light"/>
                          <a:ea typeface="Open Sans Light"/>
                          <a:cs typeface="Open Sans Light"/>
                          <a:sym typeface="Open Sans Light"/>
                        </a:rPr>
                        <a:t>includes right to ask for tape-recorder (if </a:t>
                      </a:r>
                      <a:r>
                        <a:rPr lang="en-GB" u="none" cap="none" strike="noStrike">
                          <a:latin typeface="Open Sans Light"/>
                          <a:ea typeface="Open Sans Light"/>
                          <a:cs typeface="Open Sans Light"/>
                          <a:sym typeface="Open Sans Light"/>
                        </a:rPr>
                        <a:t>one is used) </a:t>
                      </a:r>
                      <a:r>
                        <a:rPr b="0" i="0" lang="en-GB" u="none" cap="none" strike="noStrike">
                          <a:latin typeface="Open Sans Light"/>
                          <a:ea typeface="Open Sans Light"/>
                          <a:cs typeface="Open Sans Light"/>
                          <a:sym typeface="Open Sans Light"/>
                        </a:rPr>
                        <a:t>to be switched off</a:t>
                      </a:r>
                      <a:endParaRPr sz="2000" u="none" cap="none" strike="noStrike"/>
                    </a:p>
                  </a:txBody>
                  <a:tcPr marT="36000" marB="36000" marR="65150" marL="108000">
                    <a:lnL cap="flat" cmpd="sng" w="9525">
                      <a:solidFill>
                        <a:srgbClr val="2F9C67"/>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20"/>
          </a:srgbClr>
        </a:solidFill>
      </p:bgPr>
    </p:bg>
    <p:spTree>
      <p:nvGrpSpPr>
        <p:cNvPr id="228" name="Shape 228"/>
        <p:cNvGrpSpPr/>
        <p:nvPr/>
      </p:nvGrpSpPr>
      <p:grpSpPr>
        <a:xfrm>
          <a:off x="0" y="0"/>
          <a:ext cx="0" cy="0"/>
          <a:chOff x="0" y="0"/>
          <a:chExt cx="0" cy="0"/>
        </a:xfrm>
      </p:grpSpPr>
      <p:sp>
        <p:nvSpPr>
          <p:cNvPr id="229" name="Google Shape;229;g2ebf993d4de_0_17"/>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KEY ETHICAL PRINCIPLES</a:t>
            </a:r>
            <a:endParaRPr/>
          </a:p>
        </p:txBody>
      </p:sp>
      <p:sp>
        <p:nvSpPr>
          <p:cNvPr id="230" name="Google Shape;230;g2ebf993d4de_0_17"/>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g2ebf993d4de_0_17"/>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232" name="Google Shape;232;g2ebf993d4de_0_17"/>
          <p:cNvGraphicFramePr/>
          <p:nvPr/>
        </p:nvGraphicFramePr>
        <p:xfrm>
          <a:off x="792000" y="1091557"/>
          <a:ext cx="3000000" cy="3000000"/>
        </p:xfrm>
        <a:graphic>
          <a:graphicData uri="http://schemas.openxmlformats.org/drawingml/2006/table">
            <a:tbl>
              <a:tblPr>
                <a:noFill/>
                <a:tableStyleId>{3770506F-6C1E-4AA1-9848-D930653B334A}</a:tableStyleId>
              </a:tblPr>
              <a:tblGrid>
                <a:gridCol w="2816275"/>
                <a:gridCol w="4743725"/>
              </a:tblGrid>
              <a:tr h="216000">
                <a:tc>
                  <a:txBody>
                    <a:bodyPr/>
                    <a:lstStyle/>
                    <a:p>
                      <a:pPr indent="0" lvl="0" marL="0" marR="0" rtl="0" algn="l">
                        <a:lnSpc>
                          <a:spcPct val="100000"/>
                        </a:lnSpc>
                        <a:spcBef>
                          <a:spcPts val="0"/>
                        </a:spcBef>
                        <a:spcAft>
                          <a:spcPts val="0"/>
                        </a:spcAft>
                        <a:buClr>
                          <a:srgbClr val="000000"/>
                        </a:buClr>
                        <a:buSzPts val="900"/>
                        <a:buFont typeface="Arial"/>
                        <a:buNone/>
                      </a:pPr>
                      <a:r>
                        <a:rPr b="1" i="0" lang="en-GB" sz="2000" u="none" cap="none" strike="noStrike">
                          <a:solidFill>
                            <a:schemeClr val="lt1"/>
                          </a:solidFill>
                          <a:latin typeface="Montserrat SemiBold"/>
                          <a:ea typeface="Montserrat SemiBold"/>
                          <a:cs typeface="Montserrat SemiBold"/>
                          <a:sym typeface="Montserrat SemiBold"/>
                        </a:rPr>
                        <a:t>Ethical principle</a:t>
                      </a:r>
                      <a:endParaRPr b="1" i="0" sz="2000" u="none" cap="none" strike="noStrike">
                        <a:solidFill>
                          <a:schemeClr val="lt1"/>
                        </a:solidFill>
                        <a:latin typeface="Montserrat SemiBold"/>
                        <a:ea typeface="Montserrat SemiBold"/>
                        <a:cs typeface="Montserrat SemiBold"/>
                        <a:sym typeface="Montserrat SemiBold"/>
                      </a:endParaRPr>
                    </a:p>
                  </a:txBody>
                  <a:tcPr marT="0" marB="0" marR="65150" marL="10800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i="0" lang="en-GB" sz="2000" u="none" cap="none" strike="noStrike">
                          <a:solidFill>
                            <a:schemeClr val="lt1"/>
                          </a:solidFill>
                          <a:latin typeface="Montserrat SemiBold"/>
                          <a:ea typeface="Montserrat SemiBold"/>
                          <a:cs typeface="Montserrat SemiBold"/>
                          <a:sym typeface="Montserrat SemiBold"/>
                        </a:rPr>
                        <a:t>Application</a:t>
                      </a:r>
                      <a:endParaRPr sz="2500" u="none" cap="none" strike="noStrike"/>
                    </a:p>
                  </a:txBody>
                  <a:tcPr marT="0" marB="0" marR="65150" marL="10800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r>
              <a:tr h="3243025">
                <a:tc>
                  <a:txBody>
                    <a:bodyPr/>
                    <a:lstStyle/>
                    <a:p>
                      <a:pPr indent="0" lvl="0" marL="0" marR="0" rtl="0" algn="l">
                        <a:lnSpc>
                          <a:spcPct val="100000"/>
                        </a:lnSpc>
                        <a:spcBef>
                          <a:spcPts val="0"/>
                        </a:spcBef>
                        <a:spcAft>
                          <a:spcPts val="0"/>
                        </a:spcAft>
                        <a:buClr>
                          <a:srgbClr val="000000"/>
                        </a:buClr>
                        <a:buSzPts val="800"/>
                        <a:buFont typeface="Arial"/>
                        <a:buNone/>
                      </a:pPr>
                      <a:r>
                        <a:t/>
                      </a:r>
                      <a:endParaRPr b="1" sz="800">
                        <a:solidFill>
                          <a:srgbClr val="20466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800"/>
                        <a:buFont typeface="Arial"/>
                        <a:buNone/>
                      </a:pPr>
                      <a:r>
                        <a:rPr b="1" i="0" lang="en-GB" sz="1700" u="none" cap="none" strike="noStrike">
                          <a:solidFill>
                            <a:srgbClr val="204669"/>
                          </a:solidFill>
                          <a:latin typeface="Montserrat SemiBold"/>
                          <a:ea typeface="Montserrat SemiBold"/>
                          <a:cs typeface="Montserrat SemiBold"/>
                          <a:sym typeface="Montserrat SemiBold"/>
                        </a:rPr>
                        <a:t>Respect for persons (</a:t>
                      </a:r>
                      <a:r>
                        <a:rPr b="1" lang="en-GB" sz="1700">
                          <a:solidFill>
                            <a:srgbClr val="204669"/>
                          </a:solidFill>
                          <a:latin typeface="Montserrat SemiBold"/>
                          <a:ea typeface="Montserrat SemiBold"/>
                          <a:cs typeface="Montserrat SemiBold"/>
                          <a:sym typeface="Montserrat SemiBold"/>
                        </a:rPr>
                        <a:t>cont’d)</a:t>
                      </a:r>
                      <a:endParaRPr sz="2300" u="none" cap="none" strike="noStrike"/>
                    </a:p>
                    <a:p>
                      <a:pPr indent="0" lvl="0" marL="457200" marR="0" rtl="0" algn="l">
                        <a:lnSpc>
                          <a:spcPct val="100000"/>
                        </a:lnSpc>
                        <a:spcBef>
                          <a:spcPts val="0"/>
                        </a:spcBef>
                        <a:spcAft>
                          <a:spcPts val="0"/>
                        </a:spcAft>
                        <a:buNone/>
                      </a:pPr>
                      <a:r>
                        <a:t/>
                      </a:r>
                      <a:endParaRPr sz="2300" u="none" cap="none" strike="noStrike"/>
                    </a:p>
                  </a:txBody>
                  <a:tcPr marT="36000" marB="36000" marR="65150" marL="108000">
                    <a:lnL cap="flat" cmpd="sng" w="9525">
                      <a:solidFill>
                        <a:srgbClr val="000000">
                          <a:alpha val="0"/>
                        </a:srgbClr>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GB" sz="900" u="none" cap="none" strike="noStrike"/>
                        <a:t> </a:t>
                      </a:r>
                      <a:endParaRPr sz="900" u="none" cap="none" strike="noStrike"/>
                    </a:p>
                    <a:p>
                      <a:pPr indent="0" lvl="0" marL="0" marR="0" rtl="0" algn="l">
                        <a:lnSpc>
                          <a:spcPct val="100000"/>
                        </a:lnSpc>
                        <a:spcBef>
                          <a:spcPts val="0"/>
                        </a:spcBef>
                        <a:spcAft>
                          <a:spcPts val="0"/>
                        </a:spcAft>
                        <a:buClr>
                          <a:srgbClr val="000000"/>
                        </a:buClr>
                        <a:buSzPts val="800"/>
                        <a:buFont typeface="Arial"/>
                        <a:buNone/>
                      </a:pPr>
                      <a:r>
                        <a:rPr b="1" i="0" lang="en-GB" sz="1800" u="none" cap="none" strike="noStrike">
                          <a:solidFill>
                            <a:srgbClr val="204669"/>
                          </a:solidFill>
                          <a:latin typeface="Montserrat SemiBold"/>
                          <a:ea typeface="Montserrat SemiBold"/>
                          <a:cs typeface="Montserrat SemiBold"/>
                          <a:sym typeface="Montserrat SemiBold"/>
                        </a:rPr>
                        <a:t>Privacy and Confidentiality </a:t>
                      </a:r>
                      <a:endParaRPr sz="2400" u="none" cap="none" strike="noStrike"/>
                    </a:p>
                    <a:p>
                      <a:pPr indent="-123825" lvl="0" marL="85725" marR="0" rtl="0" algn="l">
                        <a:lnSpc>
                          <a:spcPct val="100000"/>
                        </a:lnSpc>
                        <a:spcBef>
                          <a:spcPts val="0"/>
                        </a:spcBef>
                        <a:spcAft>
                          <a:spcPts val="0"/>
                        </a:spcAft>
                        <a:buClr>
                          <a:srgbClr val="204669"/>
                        </a:buClr>
                        <a:buSzPts val="1400"/>
                        <a:buFont typeface="Arial"/>
                        <a:buChar char="•"/>
                      </a:pPr>
                      <a:r>
                        <a:rPr b="1" i="0" lang="en-GB" u="none" cap="none" strike="noStrike">
                          <a:latin typeface="Open Sans"/>
                          <a:ea typeface="Open Sans"/>
                          <a:cs typeface="Open Sans"/>
                          <a:sym typeface="Open Sans"/>
                        </a:rPr>
                        <a:t>Respect confidentiality</a:t>
                      </a:r>
                      <a:r>
                        <a:rPr b="0" i="0" lang="en-GB" u="none" cap="none" strike="noStrike">
                          <a:latin typeface="Open Sans Light"/>
                          <a:ea typeface="Open Sans Light"/>
                          <a:cs typeface="Open Sans Light"/>
                          <a:sym typeface="Open Sans Light"/>
                        </a:rPr>
                        <a:t> – participants should be able to choose whether their statements are public and attributable (quoted ‘on record’) or whether their statements are anonymous or not to be quoted (‘off record’). </a:t>
                      </a:r>
                      <a:endParaRPr sz="2000" u="none" cap="none" strike="noStrike"/>
                    </a:p>
                    <a:p>
                      <a:pPr indent="-123825" lvl="0" marL="85725" marR="0" rtl="0" algn="l">
                        <a:lnSpc>
                          <a:spcPct val="100000"/>
                        </a:lnSpc>
                        <a:spcBef>
                          <a:spcPts val="0"/>
                        </a:spcBef>
                        <a:spcAft>
                          <a:spcPts val="0"/>
                        </a:spcAft>
                        <a:buClr>
                          <a:srgbClr val="204669"/>
                        </a:buClr>
                        <a:buSzPts val="1400"/>
                        <a:buFont typeface="Arial"/>
                        <a:buChar char="•"/>
                      </a:pPr>
                      <a:r>
                        <a:rPr b="1" i="0" lang="en-GB" u="none" cap="none" strike="noStrike">
                          <a:latin typeface="Open Sans"/>
                          <a:ea typeface="Open Sans"/>
                          <a:cs typeface="Open Sans"/>
                          <a:sym typeface="Open Sans"/>
                        </a:rPr>
                        <a:t>Respect privacy</a:t>
                      </a:r>
                      <a:r>
                        <a:rPr b="0" i="0" lang="en-GB" u="none" cap="none" strike="noStrike">
                          <a:latin typeface="Open Sans Light"/>
                          <a:ea typeface="Open Sans Light"/>
                          <a:cs typeface="Open Sans Light"/>
                          <a:sym typeface="Open Sans Light"/>
                        </a:rPr>
                        <a:t> – participants should be able to speak in a comfortable setting free from onlookers; participants should never be forced to reveal information about themselves that the participant does not wish to reveal. Data should be anonymized (where the participant does not request attribution), identifiable information should be removed and data should not be able to be linked to any one person</a:t>
                      </a:r>
                      <a:endParaRPr sz="2000" u="none" cap="none" strike="noStrike"/>
                    </a:p>
                    <a:p>
                      <a:pPr indent="-123825" lvl="0" marL="85725" marR="0" rtl="0" algn="l">
                        <a:lnSpc>
                          <a:spcPct val="100000"/>
                        </a:lnSpc>
                        <a:spcBef>
                          <a:spcPts val="0"/>
                        </a:spcBef>
                        <a:spcAft>
                          <a:spcPts val="0"/>
                        </a:spcAft>
                        <a:buClr>
                          <a:srgbClr val="204669"/>
                        </a:buClr>
                        <a:buSzPts val="1400"/>
                        <a:buChar char="•"/>
                      </a:pPr>
                      <a:r>
                        <a:rPr b="1" lang="en-GB">
                          <a:latin typeface="Open Sans"/>
                          <a:ea typeface="Open Sans"/>
                          <a:cs typeface="Open Sans"/>
                          <a:sym typeface="Open Sans"/>
                        </a:rPr>
                        <a:t>Store data securely</a:t>
                      </a:r>
                      <a:endParaRPr b="1" sz="2000" u="none" cap="none" strike="noStrike"/>
                    </a:p>
                  </a:txBody>
                  <a:tcPr marT="36000" marB="36000" marR="65150" marL="108000">
                    <a:lnL cap="flat" cmpd="sng" w="9525">
                      <a:solidFill>
                        <a:srgbClr val="2F9C67"/>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6F1"/>
        </a:solidFill>
      </p:bgPr>
    </p:bg>
    <p:spTree>
      <p:nvGrpSpPr>
        <p:cNvPr id="236" name="Shape 236"/>
        <p:cNvGrpSpPr/>
        <p:nvPr/>
      </p:nvGrpSpPr>
      <p:grpSpPr>
        <a:xfrm>
          <a:off x="0" y="0"/>
          <a:ext cx="0" cy="0"/>
          <a:chOff x="0" y="0"/>
          <a:chExt cx="0" cy="0"/>
        </a:xfrm>
      </p:grpSpPr>
      <p:sp>
        <p:nvSpPr>
          <p:cNvPr id="237" name="Google Shape;237;p5"/>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KEY ETHICAL PRINCIPLES</a:t>
            </a:r>
            <a:endParaRPr/>
          </a:p>
        </p:txBody>
      </p:sp>
      <p:sp>
        <p:nvSpPr>
          <p:cNvPr id="238" name="Google Shape;238;p5"/>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5"/>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240" name="Google Shape;240;p5"/>
          <p:cNvGraphicFramePr/>
          <p:nvPr/>
        </p:nvGraphicFramePr>
        <p:xfrm>
          <a:off x="553875" y="1158088"/>
          <a:ext cx="3000000" cy="3000000"/>
        </p:xfrm>
        <a:graphic>
          <a:graphicData uri="http://schemas.openxmlformats.org/drawingml/2006/table">
            <a:tbl>
              <a:tblPr>
                <a:noFill/>
                <a:tableStyleId>{3770506F-6C1E-4AA1-9848-D930653B334A}</a:tableStyleId>
              </a:tblPr>
              <a:tblGrid>
                <a:gridCol w="3780000"/>
                <a:gridCol w="3780000"/>
              </a:tblGrid>
              <a:tr h="324000">
                <a:tc>
                  <a:txBody>
                    <a:bodyPr/>
                    <a:lstStyle/>
                    <a:p>
                      <a:pPr indent="0" lvl="0" marL="0" marR="0" rtl="0" algn="l">
                        <a:lnSpc>
                          <a:spcPct val="100000"/>
                        </a:lnSpc>
                        <a:spcBef>
                          <a:spcPts val="0"/>
                        </a:spcBef>
                        <a:spcAft>
                          <a:spcPts val="0"/>
                        </a:spcAft>
                        <a:buClr>
                          <a:srgbClr val="000000"/>
                        </a:buClr>
                        <a:buSzPts val="900"/>
                        <a:buFont typeface="Arial"/>
                        <a:buNone/>
                      </a:pPr>
                      <a:r>
                        <a:rPr b="1" i="0" lang="en-GB" sz="1600" u="none" cap="none" strike="noStrike">
                          <a:solidFill>
                            <a:schemeClr val="lt1"/>
                          </a:solidFill>
                          <a:latin typeface="Montserrat SemiBold"/>
                          <a:ea typeface="Montserrat SemiBold"/>
                          <a:cs typeface="Montserrat SemiBold"/>
                          <a:sym typeface="Montserrat SemiBold"/>
                        </a:rPr>
                        <a:t>Ethical principle</a:t>
                      </a:r>
                      <a:endParaRPr b="1" i="0" sz="1600" u="none" cap="none" strike="noStrike">
                        <a:solidFill>
                          <a:schemeClr val="lt1"/>
                        </a:solidFill>
                        <a:latin typeface="Montserrat SemiBold"/>
                        <a:ea typeface="Montserrat SemiBold"/>
                        <a:cs typeface="Montserrat SemiBold"/>
                        <a:sym typeface="Montserrat SemiBold"/>
                      </a:endParaRPr>
                    </a:p>
                  </a:txBody>
                  <a:tcPr marT="144000" marB="144000" marR="65150" marL="10800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i="0" lang="en-GB" sz="1600" u="none" cap="none" strike="noStrike">
                          <a:solidFill>
                            <a:schemeClr val="lt1"/>
                          </a:solidFill>
                          <a:latin typeface="Montserrat SemiBold"/>
                          <a:ea typeface="Montserrat SemiBold"/>
                          <a:cs typeface="Montserrat SemiBold"/>
                          <a:sym typeface="Montserrat SemiBold"/>
                        </a:rPr>
                        <a:t>Application</a:t>
                      </a:r>
                      <a:endParaRPr sz="2100" u="none" cap="none" strike="noStrike"/>
                    </a:p>
                  </a:txBody>
                  <a:tcPr marT="144000" marB="144000" marR="65150" marL="10800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r>
              <a:tr h="324000">
                <a:tc>
                  <a:txBody>
                    <a:bodyPr/>
                    <a:lstStyle/>
                    <a:p>
                      <a:pPr indent="0" lvl="0" marL="0" marR="0" rtl="0" algn="l">
                        <a:lnSpc>
                          <a:spcPct val="100000"/>
                        </a:lnSpc>
                        <a:spcBef>
                          <a:spcPts val="0"/>
                        </a:spcBef>
                        <a:spcAft>
                          <a:spcPts val="0"/>
                        </a:spcAft>
                        <a:buClr>
                          <a:srgbClr val="000000"/>
                        </a:buClr>
                        <a:buSzPts val="800"/>
                        <a:buFont typeface="Arial"/>
                        <a:buNone/>
                      </a:pPr>
                      <a:r>
                        <a:rPr b="1" i="0" lang="en-GB" sz="1500" u="none" cap="none" strike="noStrike">
                          <a:solidFill>
                            <a:srgbClr val="204669"/>
                          </a:solidFill>
                          <a:latin typeface="Montserrat SemiBold"/>
                          <a:ea typeface="Montserrat SemiBold"/>
                          <a:cs typeface="Montserrat SemiBold"/>
                          <a:sym typeface="Montserrat SemiBold"/>
                        </a:rPr>
                        <a:t>Do No Harm</a:t>
                      </a:r>
                      <a:endParaRPr sz="2100" u="none" cap="none" strike="noStrike"/>
                    </a:p>
                    <a:p>
                      <a:pPr indent="-131763" lvl="0" marL="93663" marR="0" rtl="0" algn="l">
                        <a:lnSpc>
                          <a:spcPct val="100000"/>
                        </a:lnSpc>
                        <a:spcBef>
                          <a:spcPts val="0"/>
                        </a:spcBef>
                        <a:spcAft>
                          <a:spcPts val="0"/>
                        </a:spcAft>
                        <a:buClr>
                          <a:srgbClr val="204669"/>
                        </a:buClr>
                        <a:buSzPts val="1500"/>
                        <a:buFont typeface="Arial"/>
                        <a:buChar char="•"/>
                      </a:pPr>
                      <a:r>
                        <a:rPr b="0" i="0" lang="en-GB" sz="1500" u="none" cap="none" strike="noStrike">
                          <a:solidFill>
                            <a:srgbClr val="000000"/>
                          </a:solidFill>
                          <a:latin typeface="Open Sans Light"/>
                          <a:ea typeface="Open Sans Light"/>
                          <a:cs typeface="Open Sans Light"/>
                          <a:sym typeface="Open Sans Light"/>
                        </a:rPr>
                        <a:t>No harm should be done to participants</a:t>
                      </a:r>
                      <a:endParaRPr sz="2100" u="none" cap="none" strike="noStrike"/>
                    </a:p>
                    <a:p>
                      <a:pPr indent="-131763" lvl="0" marL="93663" marR="0" rtl="0" algn="l">
                        <a:lnSpc>
                          <a:spcPct val="100000"/>
                        </a:lnSpc>
                        <a:spcBef>
                          <a:spcPts val="0"/>
                        </a:spcBef>
                        <a:spcAft>
                          <a:spcPts val="0"/>
                        </a:spcAft>
                        <a:buClr>
                          <a:srgbClr val="204669"/>
                        </a:buClr>
                        <a:buSzPts val="1500"/>
                        <a:buFont typeface="Arial"/>
                        <a:buChar char="•"/>
                      </a:pPr>
                      <a:r>
                        <a:rPr b="0" i="0" lang="en-GB" sz="1500" u="none" cap="none" strike="noStrike">
                          <a:solidFill>
                            <a:srgbClr val="000000"/>
                          </a:solidFill>
                          <a:latin typeface="Open Sans Light"/>
                          <a:ea typeface="Open Sans Light"/>
                          <a:cs typeface="Open Sans Light"/>
                          <a:sym typeface="Open Sans Light"/>
                        </a:rPr>
                        <a:t>Beyond this, benefit should also be gained from participation in </a:t>
                      </a:r>
                      <a:r>
                        <a:rPr lang="en-GB" sz="1500" u="none" cap="none" strike="noStrike">
                          <a:latin typeface="Open Sans Light"/>
                          <a:ea typeface="Open Sans Light"/>
                          <a:cs typeface="Open Sans Light"/>
                          <a:sym typeface="Open Sans Light"/>
                        </a:rPr>
                        <a:t>the assessment</a:t>
                      </a:r>
                      <a:r>
                        <a:rPr b="0" i="0" lang="en-GB" sz="1500" u="none" cap="none" strike="noStrike">
                          <a:solidFill>
                            <a:srgbClr val="000000"/>
                          </a:solidFill>
                          <a:latin typeface="Open Sans Light"/>
                          <a:ea typeface="Open Sans Light"/>
                          <a:cs typeface="Open Sans Light"/>
                          <a:sym typeface="Open Sans Light"/>
                        </a:rPr>
                        <a:t>. Common questions </a:t>
                      </a:r>
                      <a:r>
                        <a:rPr lang="en-GB" sz="1500" u="none" cap="none" strike="noStrike">
                          <a:latin typeface="Open Sans Light"/>
                          <a:ea typeface="Open Sans Light"/>
                          <a:cs typeface="Open Sans Light"/>
                          <a:sym typeface="Open Sans Light"/>
                        </a:rPr>
                        <a:t>we</a:t>
                      </a:r>
                      <a:r>
                        <a:rPr b="0" i="0" lang="en-GB" sz="1500" u="none" cap="none" strike="noStrike">
                          <a:solidFill>
                            <a:srgbClr val="000000"/>
                          </a:solidFill>
                          <a:latin typeface="Open Sans Light"/>
                          <a:ea typeface="Open Sans Light"/>
                          <a:cs typeface="Open Sans Light"/>
                          <a:sym typeface="Open Sans Light"/>
                        </a:rPr>
                        <a:t> ask </a:t>
                      </a:r>
                      <a:r>
                        <a:rPr lang="en-GB" sz="1500" u="none" cap="none" strike="noStrike">
                          <a:latin typeface="Open Sans Light"/>
                          <a:ea typeface="Open Sans Light"/>
                          <a:cs typeface="Open Sans Light"/>
                          <a:sym typeface="Open Sans Light"/>
                        </a:rPr>
                        <a:t>our</a:t>
                      </a:r>
                      <a:r>
                        <a:rPr b="0" i="0" lang="en-GB" sz="1500" u="none" cap="none" strike="noStrike">
                          <a:solidFill>
                            <a:srgbClr val="000000"/>
                          </a:solidFill>
                          <a:latin typeface="Open Sans Light"/>
                          <a:ea typeface="Open Sans Light"/>
                          <a:cs typeface="Open Sans Light"/>
                          <a:sym typeface="Open Sans Light"/>
                        </a:rPr>
                        <a:t>selves include: </a:t>
                      </a:r>
                      <a:r>
                        <a:rPr lang="en-GB" sz="1500" u="none" cap="none" strike="noStrike">
                          <a:latin typeface="Open Sans Light"/>
                          <a:ea typeface="Open Sans Light"/>
                          <a:cs typeface="Open Sans Light"/>
                          <a:sym typeface="Open Sans Light"/>
                        </a:rPr>
                        <a:t>s</a:t>
                      </a:r>
                      <a:r>
                        <a:rPr b="0" i="0" lang="en-GB" sz="1500" u="none" cap="none" strike="noStrike">
                          <a:solidFill>
                            <a:srgbClr val="000000"/>
                          </a:solidFill>
                          <a:latin typeface="Open Sans Light"/>
                          <a:ea typeface="Open Sans Light"/>
                          <a:cs typeface="Open Sans Light"/>
                          <a:sym typeface="Open Sans Light"/>
                        </a:rPr>
                        <a:t>hould this be a social or a personal benefit? Who should decide what the benefit should be? </a:t>
                      </a:r>
                      <a:endParaRPr sz="2100" u="none" cap="none" strike="noStrike"/>
                    </a:p>
                    <a:p>
                      <a:pPr indent="-131763" lvl="0" marL="93663" marR="0" rtl="0" algn="l">
                        <a:lnSpc>
                          <a:spcPct val="100000"/>
                        </a:lnSpc>
                        <a:spcBef>
                          <a:spcPts val="0"/>
                        </a:spcBef>
                        <a:spcAft>
                          <a:spcPts val="0"/>
                        </a:spcAft>
                        <a:buClr>
                          <a:srgbClr val="204669"/>
                        </a:buClr>
                        <a:buSzPts val="1500"/>
                        <a:buFont typeface="Arial"/>
                        <a:buChar char="•"/>
                      </a:pPr>
                      <a:r>
                        <a:rPr lang="en-GB" sz="1500" u="none" cap="none" strike="noStrike">
                          <a:latin typeface="Open Sans Light"/>
                          <a:ea typeface="Open Sans Light"/>
                          <a:cs typeface="Open Sans Light"/>
                          <a:sym typeface="Open Sans Light"/>
                        </a:rPr>
                        <a:t>The assessment</a:t>
                      </a:r>
                      <a:r>
                        <a:rPr b="0" i="0" lang="en-GB" sz="1500" u="none" cap="none" strike="noStrike">
                          <a:solidFill>
                            <a:srgbClr val="000000"/>
                          </a:solidFill>
                          <a:latin typeface="Open Sans Light"/>
                          <a:ea typeface="Open Sans Light"/>
                          <a:cs typeface="Open Sans Light"/>
                          <a:sym typeface="Open Sans Light"/>
                        </a:rPr>
                        <a:t> should be necessary and meaningful – </a:t>
                      </a:r>
                      <a:r>
                        <a:rPr lang="en-GB" sz="1500" u="none" cap="none" strike="noStrike">
                          <a:latin typeface="Open Sans Light"/>
                          <a:ea typeface="Open Sans Light"/>
                          <a:cs typeface="Open Sans Light"/>
                          <a:sym typeface="Open Sans Light"/>
                        </a:rPr>
                        <a:t>it </a:t>
                      </a:r>
                      <a:r>
                        <a:rPr b="0" i="0" lang="en-GB" sz="1500" u="none" cap="none" strike="noStrike">
                          <a:solidFill>
                            <a:srgbClr val="000000"/>
                          </a:solidFill>
                          <a:latin typeface="Open Sans Light"/>
                          <a:ea typeface="Open Sans Light"/>
                          <a:cs typeface="Open Sans Light"/>
                          <a:sym typeface="Open Sans Light"/>
                        </a:rPr>
                        <a:t>should be unique and it should contribute to the greater good </a:t>
                      </a:r>
                      <a:endParaRPr sz="2100" u="none" cap="none" strike="noStrike"/>
                    </a:p>
                  </a:txBody>
                  <a:tcPr marT="144000" marB="144000" marR="65150" marL="108000">
                    <a:lnL cap="flat" cmpd="sng" w="9525">
                      <a:solidFill>
                        <a:srgbClr val="000000">
                          <a:alpha val="0"/>
                        </a:srgbClr>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i="0" lang="en-GB" sz="1500" u="none" cap="none" strike="noStrike">
                          <a:solidFill>
                            <a:srgbClr val="204669"/>
                          </a:solidFill>
                          <a:latin typeface="Montserrat SemiBold"/>
                          <a:ea typeface="Montserrat SemiBold"/>
                          <a:cs typeface="Montserrat SemiBold"/>
                          <a:sym typeface="Montserrat SemiBold"/>
                        </a:rPr>
                        <a:t>Assessment of risks and benefits</a:t>
                      </a:r>
                      <a:endParaRPr sz="2100" u="none" cap="none" strike="noStrike"/>
                    </a:p>
                    <a:p>
                      <a:pPr indent="-123825" lvl="0" marL="93663" marR="0" rtl="0" algn="l">
                        <a:lnSpc>
                          <a:spcPct val="100000"/>
                        </a:lnSpc>
                        <a:spcBef>
                          <a:spcPts val="0"/>
                        </a:spcBef>
                        <a:spcAft>
                          <a:spcPts val="0"/>
                        </a:spcAft>
                        <a:buClr>
                          <a:srgbClr val="204669"/>
                        </a:buClr>
                        <a:buSzPts val="1500"/>
                        <a:buFont typeface="Arial"/>
                        <a:buChar char="•"/>
                      </a:pPr>
                      <a:r>
                        <a:rPr b="0" i="0" lang="en-GB" sz="1500" u="none" cap="none" strike="noStrike">
                          <a:latin typeface="Open Sans Light"/>
                          <a:ea typeface="Open Sans Light"/>
                          <a:cs typeface="Open Sans Light"/>
                          <a:sym typeface="Open Sans Light"/>
                        </a:rPr>
                        <a:t>The nature of risks and benefits should be assessed in a step-by-step way. </a:t>
                      </a:r>
                      <a:endParaRPr sz="2100" u="none" cap="none" strike="noStrike"/>
                    </a:p>
                    <a:p>
                      <a:pPr indent="-123825" lvl="0" marL="93663" marR="0" rtl="0" algn="l">
                        <a:lnSpc>
                          <a:spcPct val="100000"/>
                        </a:lnSpc>
                        <a:spcBef>
                          <a:spcPts val="0"/>
                        </a:spcBef>
                        <a:spcAft>
                          <a:spcPts val="0"/>
                        </a:spcAft>
                        <a:buClr>
                          <a:srgbClr val="204669"/>
                        </a:buClr>
                        <a:buSzPts val="1500"/>
                        <a:buFont typeface="Arial"/>
                        <a:buChar char="•"/>
                      </a:pPr>
                      <a:r>
                        <a:rPr b="0" i="0" lang="en-GB" sz="1500" u="none" cap="none" strike="noStrike">
                          <a:latin typeface="Open Sans Light"/>
                          <a:ea typeface="Open Sans Light"/>
                          <a:cs typeface="Open Sans Light"/>
                          <a:sym typeface="Open Sans Light"/>
                        </a:rPr>
                        <a:t>‘Risk’ can be defined as: the probability of harm or injury (physical, psychological, social or economic) occurring as a result of participation in research.</a:t>
                      </a:r>
                      <a:endParaRPr sz="2100" u="none" cap="none" strike="noStrike"/>
                    </a:p>
                    <a:p>
                      <a:pPr indent="-123825" lvl="0" marL="93663" marR="0" rtl="0" algn="l">
                        <a:lnSpc>
                          <a:spcPct val="100000"/>
                        </a:lnSpc>
                        <a:spcBef>
                          <a:spcPts val="0"/>
                        </a:spcBef>
                        <a:spcAft>
                          <a:spcPts val="0"/>
                        </a:spcAft>
                        <a:buClr>
                          <a:srgbClr val="204669"/>
                        </a:buClr>
                        <a:buSzPts val="1500"/>
                        <a:buFont typeface="Arial"/>
                        <a:buChar char="•"/>
                      </a:pPr>
                      <a:r>
                        <a:rPr b="0" i="0" lang="en-GB" sz="1500" u="none" cap="none" strike="noStrike">
                          <a:latin typeface="Open Sans Light"/>
                          <a:ea typeface="Open Sans Light"/>
                          <a:cs typeface="Open Sans Light"/>
                          <a:sym typeface="Open Sans Light"/>
                        </a:rPr>
                        <a:t>The potential benefit of the work should outweigh the probability and severity of risks. </a:t>
                      </a:r>
                      <a:endParaRPr sz="2100" u="none" cap="none" strike="noStrike"/>
                    </a:p>
                    <a:p>
                      <a:pPr indent="-123825" lvl="0" marL="93663" marR="0" rtl="0" algn="l">
                        <a:lnSpc>
                          <a:spcPct val="100000"/>
                        </a:lnSpc>
                        <a:spcBef>
                          <a:spcPts val="0"/>
                        </a:spcBef>
                        <a:spcAft>
                          <a:spcPts val="0"/>
                        </a:spcAft>
                        <a:buClr>
                          <a:srgbClr val="204669"/>
                        </a:buClr>
                        <a:buSzPts val="1500"/>
                        <a:buFont typeface="Arial"/>
                        <a:buChar char="•"/>
                      </a:pPr>
                      <a:r>
                        <a:rPr b="0" i="0" lang="en-GB" sz="1500" u="none" cap="none" strike="noStrike">
                          <a:latin typeface="Open Sans Light"/>
                          <a:ea typeface="Open Sans Light"/>
                          <a:cs typeface="Open Sans Light"/>
                          <a:sym typeface="Open Sans Light"/>
                        </a:rPr>
                        <a:t>More information can be found </a:t>
                      </a:r>
                      <a:r>
                        <a:rPr b="0" i="0" lang="en-GB" sz="1500" u="sng" cap="none" strike="noStrike">
                          <a:solidFill>
                            <a:schemeClr val="hlink"/>
                          </a:solidFill>
                          <a:latin typeface="Open Sans Light"/>
                          <a:ea typeface="Open Sans Light"/>
                          <a:cs typeface="Open Sans Light"/>
                          <a:sym typeface="Open Sans Light"/>
                          <a:hlinkClick r:id="rId3"/>
                        </a:rPr>
                        <a:t>here</a:t>
                      </a:r>
                      <a:r>
                        <a:rPr b="0" i="0" lang="en-GB" sz="1500" u="none" cap="none" strike="noStrike">
                          <a:latin typeface="Open Sans Light"/>
                          <a:ea typeface="Open Sans Light"/>
                          <a:cs typeface="Open Sans Light"/>
                          <a:sym typeface="Open Sans Light"/>
                        </a:rPr>
                        <a:t>. </a:t>
                      </a:r>
                      <a:endParaRPr b="0" i="0" sz="1500" u="sng" cap="none" strike="noStrike">
                        <a:solidFill>
                          <a:srgbClr val="204669"/>
                        </a:solidFill>
                        <a:latin typeface="Open Sans Light"/>
                        <a:ea typeface="Open Sans Light"/>
                        <a:cs typeface="Open Sans Light"/>
                        <a:sym typeface="Open Sans Light"/>
                      </a:endParaRPr>
                    </a:p>
                  </a:txBody>
                  <a:tcPr marT="144000" marB="144000" marR="65150" marL="108000">
                    <a:lnL cap="flat" cmpd="sng" w="9525">
                      <a:solidFill>
                        <a:srgbClr val="2F9C67"/>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6F1"/>
        </a:solidFill>
      </p:bgPr>
    </p:bg>
    <p:spTree>
      <p:nvGrpSpPr>
        <p:cNvPr id="244" name="Shape 244"/>
        <p:cNvGrpSpPr/>
        <p:nvPr/>
      </p:nvGrpSpPr>
      <p:grpSpPr>
        <a:xfrm>
          <a:off x="0" y="0"/>
          <a:ext cx="0" cy="0"/>
          <a:chOff x="0" y="0"/>
          <a:chExt cx="0" cy="0"/>
        </a:xfrm>
      </p:grpSpPr>
      <p:sp>
        <p:nvSpPr>
          <p:cNvPr id="245" name="Google Shape;245;g2ebf993d4de_0_24"/>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KEY ETHICAL PRINCIPLES</a:t>
            </a:r>
            <a:endParaRPr/>
          </a:p>
        </p:txBody>
      </p:sp>
      <p:sp>
        <p:nvSpPr>
          <p:cNvPr id="246" name="Google Shape;246;g2ebf993d4de_0_24"/>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g2ebf993d4de_0_24"/>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248" name="Google Shape;248;g2ebf993d4de_0_24"/>
          <p:cNvGraphicFramePr/>
          <p:nvPr/>
        </p:nvGraphicFramePr>
        <p:xfrm>
          <a:off x="792000" y="1455738"/>
          <a:ext cx="3000000" cy="3000000"/>
        </p:xfrm>
        <a:graphic>
          <a:graphicData uri="http://schemas.openxmlformats.org/drawingml/2006/table">
            <a:tbl>
              <a:tblPr>
                <a:noFill/>
                <a:tableStyleId>{3770506F-6C1E-4AA1-9848-D930653B334A}</a:tableStyleId>
              </a:tblPr>
              <a:tblGrid>
                <a:gridCol w="3780000"/>
                <a:gridCol w="3780000"/>
              </a:tblGrid>
              <a:tr h="324000">
                <a:tc>
                  <a:txBody>
                    <a:bodyPr/>
                    <a:lstStyle/>
                    <a:p>
                      <a:pPr indent="0" lvl="0" marL="0" marR="0" rtl="0" algn="l">
                        <a:lnSpc>
                          <a:spcPct val="100000"/>
                        </a:lnSpc>
                        <a:spcBef>
                          <a:spcPts val="0"/>
                        </a:spcBef>
                        <a:spcAft>
                          <a:spcPts val="0"/>
                        </a:spcAft>
                        <a:buClr>
                          <a:srgbClr val="000000"/>
                        </a:buClr>
                        <a:buSzPts val="900"/>
                        <a:buFont typeface="Arial"/>
                        <a:buNone/>
                      </a:pPr>
                      <a:r>
                        <a:rPr b="1" i="0" lang="en-GB" sz="1600" u="none" cap="none" strike="noStrike">
                          <a:solidFill>
                            <a:schemeClr val="lt1"/>
                          </a:solidFill>
                          <a:latin typeface="Montserrat SemiBold"/>
                          <a:ea typeface="Montserrat SemiBold"/>
                          <a:cs typeface="Montserrat SemiBold"/>
                          <a:sym typeface="Montserrat SemiBold"/>
                        </a:rPr>
                        <a:t>Ethical principle</a:t>
                      </a:r>
                      <a:endParaRPr b="1" i="0" sz="1600" u="none" cap="none" strike="noStrike">
                        <a:solidFill>
                          <a:schemeClr val="lt1"/>
                        </a:solidFill>
                        <a:latin typeface="Montserrat SemiBold"/>
                        <a:ea typeface="Montserrat SemiBold"/>
                        <a:cs typeface="Montserrat SemiBold"/>
                        <a:sym typeface="Montserrat SemiBold"/>
                      </a:endParaRPr>
                    </a:p>
                  </a:txBody>
                  <a:tcPr marT="144000" marB="144000" marR="65150" marL="10800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i="0" lang="en-GB" sz="1600" u="none" cap="none" strike="noStrike">
                          <a:solidFill>
                            <a:schemeClr val="lt1"/>
                          </a:solidFill>
                          <a:latin typeface="Montserrat SemiBold"/>
                          <a:ea typeface="Montserrat SemiBold"/>
                          <a:cs typeface="Montserrat SemiBold"/>
                          <a:sym typeface="Montserrat SemiBold"/>
                        </a:rPr>
                        <a:t>Application</a:t>
                      </a:r>
                      <a:endParaRPr sz="2100" u="none" cap="none" strike="noStrike"/>
                    </a:p>
                  </a:txBody>
                  <a:tcPr marT="144000" marB="144000" marR="65150" marL="10800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r>
              <a:tr h="324000">
                <a:tc>
                  <a:txBody>
                    <a:bodyPr/>
                    <a:lstStyle/>
                    <a:p>
                      <a:pPr indent="0" lvl="0" marL="0" marR="0" rtl="0" algn="l">
                        <a:lnSpc>
                          <a:spcPct val="100000"/>
                        </a:lnSpc>
                        <a:spcBef>
                          <a:spcPts val="0"/>
                        </a:spcBef>
                        <a:spcAft>
                          <a:spcPts val="0"/>
                        </a:spcAft>
                        <a:buClr>
                          <a:srgbClr val="000000"/>
                        </a:buClr>
                        <a:buSzPts val="800"/>
                        <a:buFont typeface="Arial"/>
                        <a:buNone/>
                      </a:pPr>
                      <a:r>
                        <a:rPr b="1" i="0" lang="en-GB" sz="1500" u="none" cap="none" strike="noStrike">
                          <a:solidFill>
                            <a:srgbClr val="204669"/>
                          </a:solidFill>
                          <a:latin typeface="Montserrat SemiBold"/>
                          <a:ea typeface="Montserrat SemiBold"/>
                          <a:cs typeface="Montserrat SemiBold"/>
                          <a:sym typeface="Montserrat SemiBold"/>
                        </a:rPr>
                        <a:t>Justice</a:t>
                      </a:r>
                      <a:endParaRPr sz="2100" u="none" cap="none" strike="noStrike"/>
                    </a:p>
                    <a:p>
                      <a:pPr indent="-131762" lvl="0" marL="93662" marR="0" rtl="0" algn="l">
                        <a:lnSpc>
                          <a:spcPct val="100000"/>
                        </a:lnSpc>
                        <a:spcBef>
                          <a:spcPts val="0"/>
                        </a:spcBef>
                        <a:spcAft>
                          <a:spcPts val="0"/>
                        </a:spcAft>
                        <a:buClr>
                          <a:srgbClr val="204669"/>
                        </a:buClr>
                        <a:buSzPts val="1500"/>
                        <a:buFont typeface="Arial"/>
                        <a:buChar char="•"/>
                      </a:pPr>
                      <a:r>
                        <a:rPr b="0" i="0" lang="en-GB" sz="1500" u="none" cap="none" strike="noStrike">
                          <a:solidFill>
                            <a:srgbClr val="000000"/>
                          </a:solidFill>
                          <a:latin typeface="Open Sans Light"/>
                          <a:ea typeface="Open Sans Light"/>
                          <a:cs typeface="Open Sans Light"/>
                          <a:sym typeface="Open Sans Light"/>
                        </a:rPr>
                        <a:t>Treat people equally, fairly and respect their rights</a:t>
                      </a:r>
                      <a:endParaRPr sz="2100" u="none" cap="none" strike="noStrike"/>
                    </a:p>
                    <a:p>
                      <a:pPr indent="-131762" lvl="0" marL="93662" marR="0" rtl="0" algn="l">
                        <a:lnSpc>
                          <a:spcPct val="100000"/>
                        </a:lnSpc>
                        <a:spcBef>
                          <a:spcPts val="0"/>
                        </a:spcBef>
                        <a:spcAft>
                          <a:spcPts val="0"/>
                        </a:spcAft>
                        <a:buClr>
                          <a:srgbClr val="204669"/>
                        </a:buClr>
                        <a:buSzPts val="1500"/>
                        <a:buFont typeface="Arial"/>
                        <a:buChar char="•"/>
                      </a:pPr>
                      <a:r>
                        <a:rPr b="0" i="0" lang="en-GB" sz="1500" u="none" cap="none" strike="noStrike">
                          <a:solidFill>
                            <a:srgbClr val="000000"/>
                          </a:solidFill>
                          <a:latin typeface="Open Sans Light"/>
                          <a:ea typeface="Open Sans Light"/>
                          <a:cs typeface="Open Sans Light"/>
                          <a:sym typeface="Open Sans Light"/>
                        </a:rPr>
                        <a:t>The risks of research should be negligible</a:t>
                      </a:r>
                      <a:endParaRPr sz="2100" u="none" cap="none" strike="noStrike"/>
                    </a:p>
                  </a:txBody>
                  <a:tcPr marT="144000" marB="144000" marR="65150" marL="108000">
                    <a:lnL cap="flat" cmpd="sng" w="9525">
                      <a:solidFill>
                        <a:srgbClr val="000000">
                          <a:alpha val="0"/>
                        </a:srgbClr>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i="0" lang="en-GB" sz="1500" u="none" cap="none" strike="noStrike">
                          <a:solidFill>
                            <a:srgbClr val="204669"/>
                          </a:solidFill>
                          <a:latin typeface="Montserrat SemiBold"/>
                          <a:ea typeface="Montserrat SemiBold"/>
                          <a:cs typeface="Montserrat SemiBold"/>
                          <a:sym typeface="Montserrat SemiBold"/>
                        </a:rPr>
                        <a:t>Selection of participants</a:t>
                      </a:r>
                      <a:endParaRPr sz="2100" u="none" cap="none" strike="noStrike"/>
                    </a:p>
                    <a:p>
                      <a:pPr indent="-131762" lvl="0" marL="93662" marR="0" rtl="0" algn="l">
                        <a:lnSpc>
                          <a:spcPct val="100000"/>
                        </a:lnSpc>
                        <a:spcBef>
                          <a:spcPts val="0"/>
                        </a:spcBef>
                        <a:spcAft>
                          <a:spcPts val="0"/>
                        </a:spcAft>
                        <a:buClr>
                          <a:srgbClr val="204669"/>
                        </a:buClr>
                        <a:buSzPts val="1500"/>
                        <a:buFont typeface="Arial"/>
                        <a:buChar char="•"/>
                      </a:pPr>
                      <a:r>
                        <a:rPr b="0" i="0" lang="en-GB" sz="1500" u="none" cap="none" strike="noStrike">
                          <a:solidFill>
                            <a:srgbClr val="000000"/>
                          </a:solidFill>
                          <a:latin typeface="Open Sans Light"/>
                          <a:ea typeface="Open Sans Light"/>
                          <a:cs typeface="Open Sans Light"/>
                          <a:sym typeface="Open Sans Light"/>
                        </a:rPr>
                        <a:t>In participant selection, wherever you can include a wide range of people; think about gender, ethnicity, and marginalized groups</a:t>
                      </a:r>
                      <a:endParaRPr b="0" i="0" sz="1500" u="none" cap="none" strike="noStrike">
                        <a:solidFill>
                          <a:srgbClr val="000000"/>
                        </a:solidFill>
                        <a:latin typeface="Open Sans Light"/>
                        <a:ea typeface="Open Sans Light"/>
                        <a:cs typeface="Open Sans Light"/>
                        <a:sym typeface="Open Sans Light"/>
                      </a:endParaRPr>
                    </a:p>
                    <a:p>
                      <a:pPr indent="-131762" lvl="0" marL="93662" marR="0" rtl="0" algn="l">
                        <a:lnSpc>
                          <a:spcPct val="100000"/>
                        </a:lnSpc>
                        <a:spcBef>
                          <a:spcPts val="0"/>
                        </a:spcBef>
                        <a:spcAft>
                          <a:spcPts val="0"/>
                        </a:spcAft>
                        <a:buClr>
                          <a:srgbClr val="000000"/>
                        </a:buClr>
                        <a:buSzPts val="1500"/>
                        <a:buFont typeface="Open Sans Light"/>
                        <a:buChar char="•"/>
                      </a:pPr>
                      <a:r>
                        <a:rPr lang="en-GB" sz="1500" u="none" cap="none" strike="noStrike">
                          <a:latin typeface="Open Sans Light"/>
                          <a:ea typeface="Open Sans Light"/>
                          <a:cs typeface="Open Sans Light"/>
                          <a:sym typeface="Open Sans Light"/>
                        </a:rPr>
                        <a:t>Think about specific groups who are particularly vulnerable to the impacts of the crisis you’re supporting and make sure you include them</a:t>
                      </a:r>
                      <a:endParaRPr sz="1500" u="none" cap="none" strike="noStrike">
                        <a:latin typeface="Open Sans Light"/>
                        <a:ea typeface="Open Sans Light"/>
                        <a:cs typeface="Open Sans Light"/>
                        <a:sym typeface="Open Sans Light"/>
                      </a:endParaRPr>
                    </a:p>
                  </a:txBody>
                  <a:tcPr marT="144000" marB="144000" marR="65150" marL="108000">
                    <a:lnL cap="flat" cmpd="sng" w="9525">
                      <a:solidFill>
                        <a:srgbClr val="2F9C67"/>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6F1"/>
        </a:solidFill>
      </p:bgPr>
    </p:bg>
    <p:spTree>
      <p:nvGrpSpPr>
        <p:cNvPr id="252" name="Shape 252"/>
        <p:cNvGrpSpPr/>
        <p:nvPr/>
      </p:nvGrpSpPr>
      <p:grpSpPr>
        <a:xfrm>
          <a:off x="0" y="0"/>
          <a:ext cx="0" cy="0"/>
          <a:chOff x="0" y="0"/>
          <a:chExt cx="0" cy="0"/>
        </a:xfrm>
      </p:grpSpPr>
      <p:sp>
        <p:nvSpPr>
          <p:cNvPr id="253" name="Google Shape;253;p6"/>
          <p:cNvSpPr txBox="1"/>
          <p:nvPr>
            <p:ph type="title"/>
          </p:nvPr>
        </p:nvSpPr>
        <p:spPr>
          <a:xfrm>
            <a:off x="628650" y="537795"/>
            <a:ext cx="7886700" cy="7572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CHALLENGES TO APPLYING ETHICAL PRINCIPLES</a:t>
            </a:r>
            <a:endParaRPr/>
          </a:p>
        </p:txBody>
      </p:sp>
      <p:sp>
        <p:nvSpPr>
          <p:cNvPr id="254" name="Google Shape;254;p6"/>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6"/>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56" name="Google Shape;256;p6"/>
          <p:cNvGrpSpPr/>
          <p:nvPr/>
        </p:nvGrpSpPr>
        <p:grpSpPr>
          <a:xfrm>
            <a:off x="628660" y="1360450"/>
            <a:ext cx="8312832" cy="3289345"/>
            <a:chOff x="1115607" y="1669704"/>
            <a:chExt cx="5820088" cy="2327916"/>
          </a:xfrm>
        </p:grpSpPr>
        <p:sp>
          <p:nvSpPr>
            <p:cNvPr id="257" name="Google Shape;257;p6"/>
            <p:cNvSpPr/>
            <p:nvPr/>
          </p:nvSpPr>
          <p:spPr>
            <a:xfrm>
              <a:off x="1115607" y="1859913"/>
              <a:ext cx="5820088" cy="402775"/>
            </a:xfrm>
            <a:prstGeom prst="rect">
              <a:avLst/>
            </a:prstGeom>
            <a:noFill/>
            <a:ln cap="flat" cmpd="sng" w="9525">
              <a:solidFill>
                <a:srgbClr val="2F9C67"/>
              </a:solidFill>
              <a:prstDash val="solid"/>
              <a:miter lim="800000"/>
              <a:headEnd len="sm" w="sm" type="none"/>
              <a:tailEnd len="sm" w="sm" type="none"/>
            </a:ln>
          </p:spPr>
          <p:txBody>
            <a:bodyPr anchorCtr="0" anchor="ctr" bIns="108000" lIns="108000" spcFirstLastPara="1" rIns="36000" wrap="square" tIns="1080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2000" u="none" cap="none" strike="noStrike">
                <a:solidFill>
                  <a:srgbClr val="204669"/>
                </a:solidFill>
                <a:latin typeface="Montserrat SemiBold"/>
                <a:ea typeface="Montserrat SemiBold"/>
                <a:cs typeface="Montserrat SemiBold"/>
                <a:sym typeface="Montserrat SemiBold"/>
              </a:endParaRPr>
            </a:p>
          </p:txBody>
        </p:sp>
        <p:sp>
          <p:nvSpPr>
            <p:cNvPr id="258" name="Google Shape;258;p6"/>
            <p:cNvSpPr/>
            <p:nvPr/>
          </p:nvSpPr>
          <p:spPr>
            <a:xfrm>
              <a:off x="1319671" y="1669704"/>
              <a:ext cx="2687100" cy="402900"/>
            </a:xfrm>
            <a:prstGeom prst="rect">
              <a:avLst/>
            </a:prstGeom>
            <a:solidFill>
              <a:srgbClr val="204669"/>
            </a:solidFill>
            <a:ln cap="flat" cmpd="sng" w="9525">
              <a:solidFill>
                <a:srgbClr val="204669"/>
              </a:solidFill>
              <a:prstDash val="solid"/>
              <a:miter lim="800000"/>
              <a:headEnd len="sm" w="sm" type="none"/>
              <a:tailEnd len="sm" w="sm" type="none"/>
            </a:ln>
          </p:spPr>
          <p:txBody>
            <a:bodyPr anchorCtr="0" anchor="ctr" bIns="108000" lIns="108000" spcFirstLastPara="1" rIns="36000" wrap="square" tIns="108000">
              <a:spAutoFit/>
            </a:bodyPr>
            <a:lstStyle/>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chemeClr val="lt1"/>
                  </a:solidFill>
                  <a:latin typeface="Montserrat SemiBold"/>
                  <a:ea typeface="Montserrat SemiBold"/>
                  <a:cs typeface="Montserrat SemiBold"/>
                  <a:sym typeface="Montserrat SemiBold"/>
                </a:rPr>
                <a:t>Do No Harm</a:t>
              </a:r>
              <a:endParaRPr b="0" i="0" sz="2200" u="none" cap="none" strike="noStrike">
                <a:solidFill>
                  <a:srgbClr val="000000"/>
                </a:solidFill>
                <a:latin typeface="Arial"/>
                <a:ea typeface="Arial"/>
                <a:cs typeface="Arial"/>
                <a:sym typeface="Arial"/>
              </a:endParaRPr>
            </a:p>
          </p:txBody>
        </p:sp>
        <p:sp>
          <p:nvSpPr>
            <p:cNvPr id="259" name="Google Shape;259;p6"/>
            <p:cNvSpPr/>
            <p:nvPr/>
          </p:nvSpPr>
          <p:spPr>
            <a:xfrm>
              <a:off x="1115607" y="2669850"/>
              <a:ext cx="5820088" cy="402775"/>
            </a:xfrm>
            <a:prstGeom prst="rect">
              <a:avLst/>
            </a:prstGeom>
            <a:noFill/>
            <a:ln cap="flat" cmpd="sng" w="9525">
              <a:solidFill>
                <a:srgbClr val="2F9C67"/>
              </a:solidFill>
              <a:prstDash val="solid"/>
              <a:miter lim="800000"/>
              <a:headEnd len="sm" w="sm" type="none"/>
              <a:tailEnd len="sm" w="sm" type="none"/>
            </a:ln>
          </p:spPr>
          <p:txBody>
            <a:bodyPr anchorCtr="0" anchor="ctr" bIns="108000" lIns="108000" spcFirstLastPara="1" rIns="36000" wrap="square" tIns="1080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2000" u="none" cap="none" strike="noStrike">
                <a:solidFill>
                  <a:srgbClr val="204669"/>
                </a:solidFill>
                <a:latin typeface="Montserrat SemiBold"/>
                <a:ea typeface="Montserrat SemiBold"/>
                <a:cs typeface="Montserrat SemiBold"/>
                <a:sym typeface="Montserrat SemiBold"/>
              </a:endParaRPr>
            </a:p>
          </p:txBody>
        </p:sp>
        <p:sp>
          <p:nvSpPr>
            <p:cNvPr id="260" name="Google Shape;260;p6"/>
            <p:cNvSpPr/>
            <p:nvPr/>
          </p:nvSpPr>
          <p:spPr>
            <a:xfrm>
              <a:off x="1319671" y="2479647"/>
              <a:ext cx="2687100" cy="402900"/>
            </a:xfrm>
            <a:prstGeom prst="rect">
              <a:avLst/>
            </a:prstGeom>
            <a:solidFill>
              <a:srgbClr val="204669"/>
            </a:solidFill>
            <a:ln cap="flat" cmpd="sng" w="9525">
              <a:solidFill>
                <a:srgbClr val="204669"/>
              </a:solidFill>
              <a:prstDash val="solid"/>
              <a:miter lim="800000"/>
              <a:headEnd len="sm" w="sm" type="none"/>
              <a:tailEnd len="sm" w="sm" type="none"/>
            </a:ln>
          </p:spPr>
          <p:txBody>
            <a:bodyPr anchorCtr="0" anchor="ctr" bIns="108000" lIns="108000" spcFirstLastPara="1" rIns="36000" wrap="square" tIns="108000">
              <a:spAutoFit/>
            </a:bodyPr>
            <a:lstStyle/>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chemeClr val="lt1"/>
                  </a:solidFill>
                  <a:latin typeface="Montserrat SemiBold"/>
                  <a:ea typeface="Montserrat SemiBold"/>
                  <a:cs typeface="Montserrat SemiBold"/>
                  <a:sym typeface="Montserrat SemiBold"/>
                </a:rPr>
                <a:t>Informed consent</a:t>
              </a:r>
              <a:endParaRPr b="0" i="0" sz="2200" u="none" cap="none" strike="noStrike">
                <a:solidFill>
                  <a:srgbClr val="000000"/>
                </a:solidFill>
                <a:latin typeface="Arial"/>
                <a:ea typeface="Arial"/>
                <a:cs typeface="Arial"/>
                <a:sym typeface="Arial"/>
              </a:endParaRPr>
            </a:p>
          </p:txBody>
        </p:sp>
        <p:sp>
          <p:nvSpPr>
            <p:cNvPr id="261" name="Google Shape;261;p6"/>
            <p:cNvSpPr/>
            <p:nvPr/>
          </p:nvSpPr>
          <p:spPr>
            <a:xfrm>
              <a:off x="1115607" y="3594845"/>
              <a:ext cx="5820088" cy="402775"/>
            </a:xfrm>
            <a:prstGeom prst="rect">
              <a:avLst/>
            </a:prstGeom>
            <a:noFill/>
            <a:ln cap="flat" cmpd="sng" w="9525">
              <a:solidFill>
                <a:srgbClr val="2F9C67"/>
              </a:solidFill>
              <a:prstDash val="solid"/>
              <a:miter lim="800000"/>
              <a:headEnd len="sm" w="sm" type="none"/>
              <a:tailEnd len="sm" w="sm" type="none"/>
            </a:ln>
          </p:spPr>
          <p:txBody>
            <a:bodyPr anchorCtr="0" anchor="ctr" bIns="108000" lIns="108000" spcFirstLastPara="1" rIns="36000" wrap="square" tIns="1080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2000" u="none" cap="none" strike="noStrike">
                <a:solidFill>
                  <a:srgbClr val="204669"/>
                </a:solidFill>
                <a:latin typeface="Montserrat SemiBold"/>
                <a:ea typeface="Montserrat SemiBold"/>
                <a:cs typeface="Montserrat SemiBold"/>
                <a:sym typeface="Montserrat SemiBold"/>
              </a:endParaRPr>
            </a:p>
          </p:txBody>
        </p:sp>
        <p:sp>
          <p:nvSpPr>
            <p:cNvPr id="262" name="Google Shape;262;p6"/>
            <p:cNvSpPr/>
            <p:nvPr/>
          </p:nvSpPr>
          <p:spPr>
            <a:xfrm>
              <a:off x="1319671" y="3404649"/>
              <a:ext cx="2687100" cy="402900"/>
            </a:xfrm>
            <a:prstGeom prst="rect">
              <a:avLst/>
            </a:prstGeom>
            <a:solidFill>
              <a:srgbClr val="204669"/>
            </a:solidFill>
            <a:ln cap="flat" cmpd="sng" w="9525">
              <a:solidFill>
                <a:srgbClr val="204669"/>
              </a:solidFill>
              <a:prstDash val="solid"/>
              <a:miter lim="800000"/>
              <a:headEnd len="sm" w="sm" type="none"/>
              <a:tailEnd len="sm" w="sm" type="none"/>
            </a:ln>
          </p:spPr>
          <p:txBody>
            <a:bodyPr anchorCtr="0" anchor="ctr" bIns="108000" lIns="108000" spcFirstLastPara="1" rIns="36000" wrap="square" tIns="108000">
              <a:spAutoFit/>
            </a:bodyPr>
            <a:lstStyle/>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chemeClr val="lt1"/>
                  </a:solidFill>
                  <a:latin typeface="Montserrat SemiBold"/>
                  <a:ea typeface="Montserrat SemiBold"/>
                  <a:cs typeface="Montserrat SemiBold"/>
                  <a:sym typeface="Montserrat SemiBold"/>
                </a:rPr>
                <a:t>Confidentiality and privacy</a:t>
              </a:r>
              <a:endParaRPr b="0" i="0" sz="2200" u="none" cap="none" strike="noStrike">
                <a:solidFill>
                  <a:srgbClr val="000000"/>
                </a:solidFill>
                <a:latin typeface="Arial"/>
                <a:ea typeface="Arial"/>
                <a:cs typeface="Arial"/>
                <a:sym typeface="Arial"/>
              </a:endParaRPr>
            </a:p>
          </p:txBody>
        </p:sp>
        <p:sp>
          <p:nvSpPr>
            <p:cNvPr id="263" name="Google Shape;263;p6"/>
            <p:cNvSpPr txBox="1"/>
            <p:nvPr/>
          </p:nvSpPr>
          <p:spPr>
            <a:xfrm>
              <a:off x="4337350" y="1938193"/>
              <a:ext cx="2595300" cy="27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900" u="none" cap="none" strike="noStrike">
                  <a:solidFill>
                    <a:srgbClr val="2F9C67"/>
                  </a:solidFill>
                  <a:latin typeface="Montserrat SemiBold"/>
                  <a:ea typeface="Montserrat SemiBold"/>
                  <a:cs typeface="Montserrat SemiBold"/>
                  <a:sym typeface="Montserrat SemiBold"/>
                </a:rPr>
                <a:t>When have you faced this?</a:t>
              </a:r>
              <a:endParaRPr b="0" i="0" sz="2300" u="none" cap="none" strike="noStrike">
                <a:solidFill>
                  <a:srgbClr val="000000"/>
                </a:solidFill>
                <a:latin typeface="Arial"/>
                <a:ea typeface="Arial"/>
                <a:cs typeface="Arial"/>
                <a:sym typeface="Arial"/>
              </a:endParaRPr>
            </a:p>
          </p:txBody>
        </p:sp>
        <p:sp>
          <p:nvSpPr>
            <p:cNvPr id="264" name="Google Shape;264;p6"/>
            <p:cNvSpPr txBox="1"/>
            <p:nvPr/>
          </p:nvSpPr>
          <p:spPr>
            <a:xfrm>
              <a:off x="4337350" y="2748130"/>
              <a:ext cx="2595300" cy="27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900" u="none" cap="none" strike="noStrike">
                  <a:solidFill>
                    <a:srgbClr val="2F9C67"/>
                  </a:solidFill>
                  <a:latin typeface="Montserrat SemiBold"/>
                  <a:ea typeface="Montserrat SemiBold"/>
                  <a:cs typeface="Montserrat SemiBold"/>
                  <a:sym typeface="Montserrat SemiBold"/>
                </a:rPr>
                <a:t>When have you faced this?</a:t>
              </a:r>
              <a:endParaRPr b="0" i="0" sz="2300" u="none" cap="none" strike="noStrike">
                <a:solidFill>
                  <a:srgbClr val="000000"/>
                </a:solidFill>
                <a:latin typeface="Arial"/>
                <a:ea typeface="Arial"/>
                <a:cs typeface="Arial"/>
                <a:sym typeface="Arial"/>
              </a:endParaRPr>
            </a:p>
          </p:txBody>
        </p:sp>
        <p:sp>
          <p:nvSpPr>
            <p:cNvPr id="265" name="Google Shape;265;p6"/>
            <p:cNvSpPr txBox="1"/>
            <p:nvPr/>
          </p:nvSpPr>
          <p:spPr>
            <a:xfrm>
              <a:off x="4337350" y="3673124"/>
              <a:ext cx="2595300" cy="27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900" u="none" cap="none" strike="noStrike">
                  <a:solidFill>
                    <a:srgbClr val="2F9C67"/>
                  </a:solidFill>
                  <a:latin typeface="Montserrat SemiBold"/>
                  <a:ea typeface="Montserrat SemiBold"/>
                  <a:cs typeface="Montserrat SemiBold"/>
                  <a:sym typeface="Montserrat SemiBold"/>
                </a:rPr>
                <a:t>When have you faced this?</a:t>
              </a:r>
              <a:endParaRPr b="0" i="0" sz="23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6F1"/>
        </a:solidFill>
      </p:bgPr>
    </p:bg>
    <p:spTree>
      <p:nvGrpSpPr>
        <p:cNvPr id="269" name="Shape 269"/>
        <p:cNvGrpSpPr/>
        <p:nvPr/>
      </p:nvGrpSpPr>
      <p:grpSpPr>
        <a:xfrm>
          <a:off x="0" y="0"/>
          <a:ext cx="0" cy="0"/>
          <a:chOff x="0" y="0"/>
          <a:chExt cx="0" cy="0"/>
        </a:xfrm>
      </p:grpSpPr>
      <p:sp>
        <p:nvSpPr>
          <p:cNvPr id="270" name="Google Shape;270;p7"/>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ETHICS APPROVALS</a:t>
            </a:r>
            <a:endParaRPr/>
          </a:p>
        </p:txBody>
      </p:sp>
      <p:sp>
        <p:nvSpPr>
          <p:cNvPr id="271" name="Google Shape;271;p7"/>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7"/>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7"/>
          <p:cNvSpPr txBox="1"/>
          <p:nvPr/>
        </p:nvSpPr>
        <p:spPr>
          <a:xfrm>
            <a:off x="806125" y="1285875"/>
            <a:ext cx="8337900" cy="3001500"/>
          </a:xfrm>
          <a:prstGeom prst="rect">
            <a:avLst/>
          </a:prstGeom>
          <a:noFill/>
          <a:ln>
            <a:noFill/>
          </a:ln>
        </p:spPr>
        <p:txBody>
          <a:bodyPr anchorCtr="0" anchor="t" bIns="45700" lIns="91425" spcFirstLastPara="1" rIns="91425" wrap="square" tIns="45700">
            <a:spAutoFit/>
          </a:bodyPr>
          <a:lstStyle/>
          <a:p>
            <a:pPr indent="-304800" lvl="0" marL="28575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Rapid Qualitative Assessments are intended for informing operational response decision making </a:t>
            </a:r>
            <a:endParaRPr b="0" i="0" sz="17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2100" u="none" cap="none" strike="noStrike">
              <a:solidFill>
                <a:schemeClr val="dk1"/>
              </a:solidFill>
              <a:latin typeface="Open Sans"/>
              <a:ea typeface="Open Sans"/>
              <a:cs typeface="Open Sans"/>
              <a:sym typeface="Open Sans"/>
            </a:endParaRPr>
          </a:p>
          <a:p>
            <a:pPr indent="-304800" lvl="0" marL="28575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Data is not intended to be published in academic publications </a:t>
            </a:r>
            <a:endParaRPr b="0" i="0" sz="17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2100" u="none" cap="none" strike="noStrike">
              <a:solidFill>
                <a:schemeClr val="dk1"/>
              </a:solidFill>
              <a:latin typeface="Open Sans"/>
              <a:ea typeface="Open Sans"/>
              <a:cs typeface="Open Sans"/>
              <a:sym typeface="Open Sans"/>
            </a:endParaRPr>
          </a:p>
          <a:p>
            <a:pPr indent="-304800" lvl="0" marL="28575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Ethics review board approval process is not required for RQAs as data needs to be used in as close to real-time as possible </a:t>
            </a:r>
            <a:endParaRPr b="0" i="0" sz="17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2100" u="none" cap="none" strike="noStrike">
              <a:solidFill>
                <a:schemeClr val="dk1"/>
              </a:solidFill>
              <a:latin typeface="Open Sans"/>
              <a:ea typeface="Open Sans"/>
              <a:cs typeface="Open Sans"/>
              <a:sym typeface="Open Sans"/>
            </a:endParaRPr>
          </a:p>
          <a:p>
            <a:pPr indent="-304800" lvl="0" marL="285750" marR="0" rtl="0" algn="l">
              <a:lnSpc>
                <a:spcPct val="100000"/>
              </a:lnSpc>
              <a:spcBef>
                <a:spcPts val="0"/>
              </a:spcBef>
              <a:spcAft>
                <a:spcPts val="0"/>
              </a:spcAft>
              <a:buClr>
                <a:schemeClr val="dk1"/>
              </a:buClr>
              <a:buSzPts val="2100"/>
              <a:buFont typeface="Arial"/>
              <a:buChar char="•"/>
            </a:pPr>
            <a:r>
              <a:rPr b="1" i="0" lang="en-GB" sz="2100" u="none" cap="none" strike="noStrike">
                <a:solidFill>
                  <a:schemeClr val="dk1"/>
                </a:solidFill>
                <a:latin typeface="Open Sans"/>
                <a:ea typeface="Open Sans"/>
                <a:cs typeface="Open Sans"/>
                <a:sym typeface="Open Sans"/>
              </a:rPr>
              <a:t>BUT</a:t>
            </a:r>
            <a:r>
              <a:rPr b="0" i="0" lang="en-GB" sz="2100" u="none" cap="none" strike="noStrike">
                <a:solidFill>
                  <a:schemeClr val="dk1"/>
                </a:solidFill>
                <a:latin typeface="Open Sans"/>
                <a:ea typeface="Open Sans"/>
                <a:cs typeface="Open Sans"/>
                <a:sym typeface="Open Sans"/>
              </a:rPr>
              <a:t> – ethical principles must still be maintained </a:t>
            </a:r>
            <a:endParaRPr b="0" i="0" sz="2100" u="none" cap="none" strike="noStrike">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2022-03-21T09:09:42Z</dcterms:created>
  <dc:creator>Microsoft Office User</dc:creator>
</cp:coreProperties>
</file>