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s/comment1.xml" ContentType="application/vnd.openxmlformats-officedocument.presentationml.comments+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Montserrat" panose="00000500000000000000" pitchFamily="2" charset="0"/>
      <p:regular r:id="rId18"/>
      <p:bold r:id="rId19"/>
      <p:italic r:id="rId20"/>
      <p:boldItalic r:id="rId21"/>
    </p:embeddedFont>
    <p:embeddedFont>
      <p:font typeface="Montserrat Light" panose="00000400000000000000" pitchFamily="2" charset="0"/>
      <p:regular r:id="rId22"/>
      <p:bold r:id="rId23"/>
      <p:italic r:id="rId24"/>
      <p:boldItalic r:id="rId25"/>
    </p:embeddedFont>
    <p:embeddedFont>
      <p:font typeface="Montserrat SemiBold" panose="00000700000000000000" pitchFamily="2"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Light" panose="020B0306030504020204" pitchFamily="34" charset="0"/>
      <p:regular r:id="rId34"/>
      <p:bold r:id="rId35"/>
      <p:italic r:id="rId36"/>
      <p:boldItalic r:id="rId37"/>
    </p:embeddedFont>
    <p:embeddedFont>
      <p:font typeface="Open Sans Medium"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7">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WsUt2FZPalXlXZU0mt4u0pOrD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y Craig" initials="" lastIdx="1" clrIdx="0"/>
  <p:cmAuthor id="1" name="Alexandre Edo" initials="AE" lastIdx="1" clrIdx="1">
    <p:extLst>
      <p:ext uri="{19B8F6BF-5375-455C-9EA6-DF929625EA0E}">
        <p15:presenceInfo xmlns:p15="http://schemas.microsoft.com/office/powerpoint/2012/main" userId="S::AlexandreEdo@AlexandreEdo.onmicrosoft.com::9527abf9-c61a-4cdf-9100-b9e801a774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70506F-6C1E-4AA1-9848-D930653B334A}">
  <a:tblStyle styleId="{3770506F-6C1E-4AA1-9848-D930653B334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2" autoAdjust="0"/>
  </p:normalViewPr>
  <p:slideViewPr>
    <p:cSldViewPr snapToGrid="0">
      <p:cViewPr varScale="1">
        <p:scale>
          <a:sx n="107" d="100"/>
          <a:sy n="107" d="100"/>
        </p:scale>
        <p:origin x="1656" y="90"/>
      </p:cViewPr>
      <p:guideLst>
        <p:guide orient="horz" pos="91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7" Type="http://customschemas.google.com/relationships/presentationmetadata" Target="meta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53"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0" Type="http://schemas.openxmlformats.org/officeDocument/2006/relationships/font" Target="fonts/font3.fntdata"/><Relationship Id="rId41" Type="http://schemas.openxmlformats.org/officeDocument/2006/relationships/font" Target="fonts/font24.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16T06:33:40.854" idx="1">
    <p:pos x="5380" y="1633"/>
    <p:text>what is the age of consent here?</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sWjrP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Parlez un peu de ce qu’implique le respect des principes éthiques – ainsi, certains comités d’éthique ont des avis très tranchés sur le temps d’entretien, les compensations, etc. (p. ex. tout entretien de plus d’une heure doit donner lieu à une compensation), mais il s’agit de décisions qui doivent avant tout être prises selon votre appréciation de la situation. N’appliquez pas de règles strictes mais tenez compte du contexte et de l’état de la personne interrogée : se sent-elle à l’aise ? Est-il préférable de mettre fin à l’entretien ou de faire une pause ? La personne a-t-elle besoin d’être aidée (orientation vers des services de santé mentale et de soutien psychosocial, protection sociale, etc.) ? Il est plus important de savoir S’ADAPTER </a:t>
            </a:r>
            <a:r>
              <a:rPr lang="fr-FR" b="0" noProof="0" dirty="0"/>
              <a:t>que d’appliquer les règles au pied de la lettre. </a:t>
            </a:r>
          </a:p>
          <a:p>
            <a:pPr marL="0" lvl="0" indent="0" algn="l" rtl="0">
              <a:lnSpc>
                <a:spcPct val="100000"/>
              </a:lnSpc>
              <a:spcBef>
                <a:spcPts val="0"/>
              </a:spcBef>
              <a:spcAft>
                <a:spcPts val="0"/>
              </a:spcAft>
              <a:buSzPts val="1400"/>
              <a:buNone/>
            </a:pPr>
            <a:endParaRPr lang="fr-FR" b="0" noProof="0" dirty="0"/>
          </a:p>
          <a:p>
            <a:pPr marL="0" lvl="0" indent="0" algn="l" rtl="0">
              <a:lnSpc>
                <a:spcPct val="100000"/>
              </a:lnSpc>
              <a:spcBef>
                <a:spcPts val="0"/>
              </a:spcBef>
              <a:spcAft>
                <a:spcPts val="0"/>
              </a:spcAft>
              <a:buSzPts val="1400"/>
              <a:buNone/>
            </a:pPr>
            <a:r>
              <a:rPr lang="fr-FR" noProof="0" dirty="0"/>
              <a:t>Quelles difficultés éthiques une EQR peut-elle poser dans le contexte d’une intervention contre une épidémie ?</a:t>
            </a:r>
          </a:p>
          <a:p>
            <a:pPr marL="0" lvl="0" indent="0" algn="l" rtl="0">
              <a:lnSpc>
                <a:spcPct val="100000"/>
              </a:lnSpc>
              <a:spcBef>
                <a:spcPts val="0"/>
              </a:spcBef>
              <a:spcAft>
                <a:spcPts val="0"/>
              </a:spcAft>
              <a:buSzPts val="1400"/>
              <a:buNone/>
            </a:pPr>
            <a:r>
              <a:rPr lang="fr-FR" noProof="0" dirty="0"/>
              <a:t>Réfléchissez en particulier au principe consistant à « ne pas nuire » : quels types de réactions ou de sentiments pouvez-vous rencontrer, voire susciter pendant une EQR ?</a:t>
            </a:r>
          </a:p>
          <a:p>
            <a:pPr marL="914400" lvl="1" indent="-317500" algn="l" rtl="0">
              <a:lnSpc>
                <a:spcPct val="100000"/>
              </a:lnSpc>
              <a:spcBef>
                <a:spcPts val="0"/>
              </a:spcBef>
              <a:spcAft>
                <a:spcPts val="0"/>
              </a:spcAft>
              <a:buSzPts val="1400"/>
              <a:buChar char="-"/>
            </a:pPr>
            <a:r>
              <a:rPr lang="fr-FR" noProof="0" dirty="0"/>
              <a:t>Détresse émotionnelle </a:t>
            </a:r>
          </a:p>
          <a:p>
            <a:pPr marL="914400" lvl="1" indent="-317500" algn="l" rtl="0">
              <a:lnSpc>
                <a:spcPct val="100000"/>
              </a:lnSpc>
              <a:spcBef>
                <a:spcPts val="0"/>
              </a:spcBef>
              <a:spcAft>
                <a:spcPts val="0"/>
              </a:spcAft>
              <a:buSzPts val="1400"/>
              <a:buChar char="-"/>
            </a:pPr>
            <a:r>
              <a:rPr lang="fr-FR" noProof="0" dirty="0"/>
              <a:t>Peur et incertitude</a:t>
            </a:r>
          </a:p>
          <a:p>
            <a:pPr marL="914400" lvl="1" indent="-317500" algn="l" rtl="0">
              <a:lnSpc>
                <a:spcPct val="100000"/>
              </a:lnSpc>
              <a:spcBef>
                <a:spcPts val="0"/>
              </a:spcBef>
              <a:spcAft>
                <a:spcPts val="0"/>
              </a:spcAft>
              <a:buSzPts val="1400"/>
              <a:buChar char="-"/>
            </a:pPr>
            <a:r>
              <a:rPr lang="fr-FR" noProof="0" dirty="0"/>
              <a:t>Niveaux élevés de besoin et de désespoir</a:t>
            </a:r>
          </a:p>
          <a:p>
            <a:pPr marL="914400" lvl="1" indent="-317500" algn="l" rtl="0">
              <a:lnSpc>
                <a:spcPct val="100000"/>
              </a:lnSpc>
              <a:spcBef>
                <a:spcPts val="0"/>
              </a:spcBef>
              <a:spcAft>
                <a:spcPts val="0"/>
              </a:spcAft>
              <a:buSzPts val="1400"/>
              <a:buChar char="-"/>
            </a:pPr>
            <a:r>
              <a:rPr lang="fr-FR" noProof="0" dirty="0"/>
              <a:t>Méfiance</a:t>
            </a:r>
          </a:p>
          <a:p>
            <a:pPr marL="0" lvl="0" indent="0" algn="l" rtl="0">
              <a:lnSpc>
                <a:spcPct val="100000"/>
              </a:lnSpc>
              <a:spcBef>
                <a:spcPts val="0"/>
              </a:spcBef>
              <a:spcAft>
                <a:spcPts val="0"/>
              </a:spcAft>
              <a:buSzPts val="1400"/>
              <a:buNone/>
            </a:pPr>
            <a:r>
              <a:rPr lang="fr-FR" noProof="0" dirty="0"/>
              <a:t>Que faire face à ces réactions ou à ces sentiments ? Dans ce contexte, qu’est-ce qu’une action éthique et respectueuse ?</a:t>
            </a:r>
          </a:p>
          <a:p>
            <a:pPr marL="0" lvl="0" indent="0" algn="l" rtl="0">
              <a:lnSpc>
                <a:spcPct val="100000"/>
              </a:lnSpc>
              <a:spcBef>
                <a:spcPts val="0"/>
              </a:spcBef>
              <a:spcAft>
                <a:spcPts val="0"/>
              </a:spcAft>
              <a:buSzPts val="1400"/>
              <a:buNone/>
            </a:pPr>
            <a:endParaRPr dirty="0"/>
          </a:p>
        </p:txBody>
      </p:sp>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Le dernier point est très important : nous travaillons idéalement de façon participative mais, au strict minimum, nous devons retourner auprès de la communauté, discuter des résultats généraux, de l’impact de sa participation et de la façon dont l’action locale peut être soutenue.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noProof="0" dirty="0"/>
              <a:t>Nous devons nous assurer de disposer du temps et des ressources nécessaires pour rester en lien avec la communauté. Par exemple : durant une épidémie de choléra, nous devons planifier et mettre en œuvre la création de points de réhydratation orale en collaboration avec la communauté et faire de même pour le démantèlement de ces structures. </a:t>
            </a: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bf993d4d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Le dernier point est très important : nous travaillons idéalement de façon participative mais, au strict minimum, nous devons retourner auprès de la communauté, discuter des résultats généraux, de l’impact de sa participation et de la façon dont l’action locale peut être soutenue.</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noProof="0" dirty="0"/>
              <a:t>Nous devons nous assurer de disposer du temps et des ressources nécessaires pour rester en lien avec la communauté. Par exemple : durant une épidémie de choléra, nous devons planifier et mettre en œuvre la création de points de réhydratation orale en collaboration avec la communauté et faire de même pour le démantèlement de ces structures. </a:t>
            </a:r>
          </a:p>
        </p:txBody>
      </p:sp>
      <p:sp>
        <p:nvSpPr>
          <p:cNvPr id="294" name="Google Shape;294;g2ebf993d4d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ebf993d4d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g2ebf993d4d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bf993d4d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 name="Google Shape;227;g2ebf993d4d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5" name="Google Shape;2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bf993d4de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3" name="Google Shape;243;g2ebf993d4d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9" name="Google Shape;19;p12" descr="Uma imagem com texto&#10;&#10;Descrição gerada automaticamente"/>
          <p:cNvPicPr preferRelativeResize="0"/>
          <p:nvPr/>
        </p:nvPicPr>
        <p:blipFill rotWithShape="1">
          <a:blip r:embed="rId2">
            <a:alphaModFix/>
          </a:blip>
          <a:srcRect/>
          <a:stretch/>
        </p:blipFill>
        <p:spPr>
          <a:xfrm>
            <a:off x="5419023" y="211756"/>
            <a:ext cx="3648064" cy="559989"/>
          </a:xfrm>
          <a:prstGeom prst="rect">
            <a:avLst/>
          </a:prstGeom>
          <a:noFill/>
          <a:ln>
            <a:noFill/>
          </a:ln>
        </p:spPr>
      </p:pic>
      <p:pic>
        <p:nvPicPr>
          <p:cNvPr id="20" name="Google Shape;20;p12"/>
          <p:cNvPicPr preferRelativeResize="0"/>
          <p:nvPr/>
        </p:nvPicPr>
        <p:blipFill rotWithShape="1">
          <a:blip r:embed="rId3">
            <a:alphaModFix/>
          </a:blip>
          <a:srcRect l="780" r="782"/>
          <a:stretch/>
        </p:blipFill>
        <p:spPr>
          <a:xfrm>
            <a:off x="0" y="996132"/>
            <a:ext cx="9144000" cy="2361042"/>
          </a:xfrm>
          <a:prstGeom prst="rect">
            <a:avLst/>
          </a:prstGeom>
          <a:noFill/>
          <a:ln>
            <a:noFill/>
          </a:ln>
        </p:spPr>
      </p:pic>
      <p:sp>
        <p:nvSpPr>
          <p:cNvPr id="21" name="Google Shape;21;p12"/>
          <p:cNvSpPr txBox="1"/>
          <p:nvPr/>
        </p:nvSpPr>
        <p:spPr>
          <a:xfrm>
            <a:off x="400261" y="3558747"/>
            <a:ext cx="8157143"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B9C67"/>
              </a:buClr>
              <a:buSzPts val="1800"/>
              <a:buFont typeface="Montserrat"/>
              <a:buNone/>
            </a:pPr>
            <a:r>
              <a:rPr lang="fr-FR" sz="1800" b="1" i="0" u="none" strike="noStrike" cap="none" noProof="0" dirty="0">
                <a:solidFill>
                  <a:srgbClr val="2B9C67"/>
                </a:solidFill>
                <a:latin typeface="Montserrat"/>
                <a:ea typeface="Montserrat"/>
                <a:cs typeface="Montserrat"/>
                <a:sym typeface="Montserrat"/>
              </a:rPr>
              <a:t>Principes éthiques relatifs aux évaluations qualitatives rapides</a:t>
            </a:r>
            <a:endParaRPr lang="fr-FR" sz="1400" b="0" i="0" u="none" strike="noStrike" cap="none" noProof="0" dirty="0">
              <a:solidFill>
                <a:srgbClr val="000000"/>
              </a:solidFill>
              <a:latin typeface="Arial"/>
              <a:ea typeface="Arial"/>
              <a:cs typeface="Arial"/>
              <a:sym typeface="Arial"/>
            </a:endParaRPr>
          </a:p>
        </p:txBody>
      </p:sp>
      <p:sp>
        <p:nvSpPr>
          <p:cNvPr id="22" name="Google Shape;22;p12"/>
          <p:cNvSpPr/>
          <p:nvPr/>
        </p:nvSpPr>
        <p:spPr>
          <a:xfrm>
            <a:off x="0" y="982045"/>
            <a:ext cx="9144000" cy="45719"/>
          </a:xfrm>
          <a:prstGeom prst="rect">
            <a:avLst/>
          </a:prstGeom>
          <a:solidFill>
            <a:srgbClr val="2F9C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3" name="Google Shape;23;p12"/>
          <p:cNvSpPr txBox="1"/>
          <p:nvPr/>
        </p:nvSpPr>
        <p:spPr>
          <a:xfrm>
            <a:off x="395288" y="1012432"/>
            <a:ext cx="2102673" cy="492402"/>
          </a:xfrm>
          <a:prstGeom prst="rect">
            <a:avLst/>
          </a:prstGeom>
          <a:solidFill>
            <a:srgbClr val="2F9C67"/>
          </a:solidFill>
          <a:ln>
            <a:noFill/>
          </a:ln>
        </p:spPr>
        <p:txBody>
          <a:bodyPr spcFirstLastPara="1" wrap="square" lIns="72000" tIns="45700" rIns="72000"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dirty="0">
                <a:solidFill>
                  <a:schemeClr val="lt1"/>
                </a:solidFill>
                <a:latin typeface="Montserrat"/>
                <a:ea typeface="Montserrat"/>
                <a:cs typeface="Montserrat"/>
                <a:sym typeface="Montserrat"/>
              </a:rPr>
              <a:t>MODULE 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fr-FR" sz="800" b="0" i="0" u="none" strike="noStrike" cap="none" noProof="0" dirty="0">
                <a:solidFill>
                  <a:schemeClr val="lt1"/>
                </a:solidFill>
                <a:latin typeface="Montserrat Light"/>
                <a:ea typeface="Montserrat Light"/>
                <a:cs typeface="Montserrat Light"/>
                <a:sym typeface="Montserrat Light"/>
              </a:rPr>
              <a:t>Formation sur les évaluations qualitatives rapides</a:t>
            </a:r>
            <a:endParaRPr lang="fr-FR" sz="1400" b="0" i="0" u="none" strike="noStrike" cap="none" noProof="0" dirty="0">
              <a:solidFill>
                <a:srgbClr val="000000"/>
              </a:solidFill>
              <a:latin typeface="Arial"/>
              <a:ea typeface="Arial"/>
              <a:cs typeface="Arial"/>
              <a:sym typeface="Arial"/>
            </a:endParaRPr>
          </a:p>
        </p:txBody>
      </p:sp>
      <p:grpSp>
        <p:nvGrpSpPr>
          <p:cNvPr id="24" name="Google Shape;24;p12"/>
          <p:cNvGrpSpPr/>
          <p:nvPr/>
        </p:nvGrpSpPr>
        <p:grpSpPr>
          <a:xfrm>
            <a:off x="5608156" y="4577334"/>
            <a:ext cx="3373919" cy="499684"/>
            <a:chOff x="5608156" y="3987387"/>
            <a:chExt cx="3373919" cy="499684"/>
          </a:xfrm>
        </p:grpSpPr>
        <p:pic>
          <p:nvPicPr>
            <p:cNvPr id="25" name="Google Shape;25;p12"/>
            <p:cNvPicPr preferRelativeResize="0"/>
            <p:nvPr/>
          </p:nvPicPr>
          <p:blipFill rotWithShape="1">
            <a:blip r:embed="rId4">
              <a:alphaModFix/>
            </a:blip>
            <a:srcRect/>
            <a:stretch/>
          </p:blipFill>
          <p:spPr>
            <a:xfrm>
              <a:off x="5608156" y="4171951"/>
              <a:ext cx="610318" cy="186356"/>
            </a:xfrm>
            <a:prstGeom prst="rect">
              <a:avLst/>
            </a:prstGeom>
            <a:noFill/>
            <a:ln>
              <a:noFill/>
            </a:ln>
          </p:spPr>
        </p:pic>
        <p:pic>
          <p:nvPicPr>
            <p:cNvPr id="26" name="Google Shape;26;p12"/>
            <p:cNvPicPr preferRelativeResize="0"/>
            <p:nvPr/>
          </p:nvPicPr>
          <p:blipFill rotWithShape="1">
            <a:blip r:embed="rId5">
              <a:alphaModFix/>
            </a:blip>
            <a:srcRect/>
            <a:stretch/>
          </p:blipFill>
          <p:spPr>
            <a:xfrm>
              <a:off x="8289926" y="4105311"/>
              <a:ext cx="692149" cy="216021"/>
            </a:xfrm>
            <a:prstGeom prst="rect">
              <a:avLst/>
            </a:prstGeom>
            <a:noFill/>
            <a:ln>
              <a:noFill/>
            </a:ln>
          </p:spPr>
        </p:pic>
        <p:pic>
          <p:nvPicPr>
            <p:cNvPr id="27" name="Google Shape;27;p12"/>
            <p:cNvPicPr preferRelativeResize="0"/>
            <p:nvPr/>
          </p:nvPicPr>
          <p:blipFill rotWithShape="1">
            <a:blip r:embed="rId6">
              <a:alphaModFix/>
            </a:blip>
            <a:srcRect/>
            <a:stretch/>
          </p:blipFill>
          <p:spPr>
            <a:xfrm>
              <a:off x="7266608" y="4119751"/>
              <a:ext cx="855042" cy="205444"/>
            </a:xfrm>
            <a:prstGeom prst="rect">
              <a:avLst/>
            </a:prstGeom>
            <a:noFill/>
            <a:ln>
              <a:noFill/>
            </a:ln>
          </p:spPr>
        </p:pic>
        <p:pic>
          <p:nvPicPr>
            <p:cNvPr id="28" name="Google Shape;28;p12"/>
            <p:cNvPicPr preferRelativeResize="0"/>
            <p:nvPr/>
          </p:nvPicPr>
          <p:blipFill rotWithShape="1">
            <a:blip r:embed="rId7">
              <a:alphaModFix/>
            </a:blip>
            <a:srcRect/>
            <a:stretch/>
          </p:blipFill>
          <p:spPr>
            <a:xfrm>
              <a:off x="6191586" y="3987387"/>
              <a:ext cx="1107193" cy="49968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txBox="1">
            <a:spLocks noGrp="1"/>
          </p:cNvSpPr>
          <p:nvPr>
            <p:ph type="body" idx="1"/>
          </p:nvPr>
        </p:nvSpPr>
        <p:spPr>
          <a:xfrm rot="5400000">
            <a:off x="2940844" y="-942181"/>
            <a:ext cx="3262312"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3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3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3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3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EFF5F0">
            <a:alpha val="9019"/>
          </a:srgbClr>
        </a:solid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2400"/>
              <a:buFont typeface="Montserrat"/>
              <a:buNone/>
              <a:defRPr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74650" algn="l">
              <a:lnSpc>
                <a:spcPct val="128332"/>
              </a:lnSpc>
              <a:spcBef>
                <a:spcPts val="750"/>
              </a:spcBef>
              <a:spcAft>
                <a:spcPts val="0"/>
              </a:spcAft>
              <a:buClr>
                <a:srgbClr val="204669"/>
              </a:buClr>
              <a:buSzPts val="2300"/>
              <a:buFont typeface="Open Sans"/>
              <a:buChar char="•"/>
              <a:defRPr>
                <a:latin typeface="Open Sans"/>
                <a:ea typeface="Open Sans"/>
                <a:cs typeface="Open Sans"/>
                <a:sym typeface="Open Sans"/>
              </a:defRPr>
            </a:lvl1pPr>
            <a:lvl2pPr marL="914400" lvl="1" indent="-342900" algn="l">
              <a:lnSpc>
                <a:spcPct val="90000"/>
              </a:lnSpc>
              <a:spcBef>
                <a:spcPts val="375"/>
              </a:spcBef>
              <a:spcAft>
                <a:spcPts val="0"/>
              </a:spcAft>
              <a:buSzPts val="1800"/>
              <a:buFont typeface="Open Sans"/>
              <a:buChar char="•"/>
              <a:defRPr>
                <a:latin typeface="Open Sans"/>
                <a:ea typeface="Open Sans"/>
                <a:cs typeface="Open Sans"/>
                <a:sym typeface="Open Sans"/>
              </a:defRPr>
            </a:lvl2pPr>
            <a:lvl3pPr marL="1371600" lvl="2" indent="-361950" algn="l">
              <a:lnSpc>
                <a:spcPct val="90000"/>
              </a:lnSpc>
              <a:spcBef>
                <a:spcPts val="375"/>
              </a:spcBef>
              <a:spcAft>
                <a:spcPts val="0"/>
              </a:spcAft>
              <a:buSzPts val="2100"/>
              <a:buFont typeface="Open Sans"/>
              <a:buChar char="•"/>
              <a:defRPr sz="1800">
                <a:latin typeface="Open Sans"/>
                <a:ea typeface="Open Sans"/>
                <a:cs typeface="Open Sans"/>
                <a:sym typeface="Open Sans"/>
              </a:defRPr>
            </a:lvl3pPr>
            <a:lvl4pPr marL="1828800" lvl="3" indent="-368300" algn="l">
              <a:lnSpc>
                <a:spcPct val="90000"/>
              </a:lnSpc>
              <a:spcBef>
                <a:spcPts val="375"/>
              </a:spcBef>
              <a:spcAft>
                <a:spcPts val="0"/>
              </a:spcAft>
              <a:buSzPts val="2200"/>
              <a:buFont typeface="Open Sans"/>
              <a:buChar char="•"/>
              <a:defRPr sz="1750">
                <a:latin typeface="Open Sans"/>
                <a:ea typeface="Open Sans"/>
                <a:cs typeface="Open Sans"/>
                <a:sym typeface="Open Sans"/>
              </a:defRPr>
            </a:lvl4pPr>
            <a:lvl5pPr marL="2286000" lvl="4" indent="-342900" algn="l">
              <a:lnSpc>
                <a:spcPct val="90000"/>
              </a:lnSpc>
              <a:spcBef>
                <a:spcPts val="375"/>
              </a:spcBef>
              <a:spcAft>
                <a:spcPts val="0"/>
              </a:spcAft>
              <a:buSzPts val="1800"/>
              <a:buFont typeface="Open Sans"/>
              <a:buChar char="•"/>
              <a:defRPr>
                <a:latin typeface="Open Sans"/>
                <a:ea typeface="Open Sans"/>
                <a:cs typeface="Open Sans"/>
                <a:sym typeface="Open Sans"/>
              </a:defRPr>
            </a:lvl5pPr>
            <a:lvl6pPr marL="2743200" lvl="5" indent="-3429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375"/>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103" name="Google Shape;103;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4" name="Google Shape;104;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5" name="Google Shape;105;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06" name="Google Shape;106;p14"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107" name="Google Shape;107;p14"/>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8" name="Google Shape;108;p14"/>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9" name="Google Shape;109;p14"/>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estion_Green">
  <p:cSld name="Question_Green">
    <p:bg>
      <p:bgPr>
        <a:solidFill>
          <a:srgbClr val="2F9C67">
            <a:alpha val="9019"/>
          </a:srgbClr>
        </a:solid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2"/>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4" name="Google Shape;114;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16" name="Google Shape;116;p15"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117" name="Google Shape;117;p15"/>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8" name="Google Shape;118;p15"/>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19" name="Google Shape;119;p15"/>
          <p:cNvCxnSpPr/>
          <p:nvPr/>
        </p:nvCxnSpPr>
        <p:spPr>
          <a:xfrm>
            <a:off x="648261" y="907368"/>
            <a:ext cx="444000" cy="0"/>
          </a:xfrm>
          <a:prstGeom prst="straightConnector1">
            <a:avLst/>
          </a:prstGeom>
          <a:noFill/>
          <a:ln w="28575" cap="flat" cmpd="sng">
            <a:solidFill>
              <a:srgbClr val="D90368"/>
            </a:solidFill>
            <a:prstDash val="solid"/>
            <a:miter lim="800000"/>
            <a:headEnd type="none" w="sm" len="sm"/>
            <a:tailEnd type="none" w="sm" len="sm"/>
          </a:ln>
        </p:spPr>
      </p:cxnSp>
      <p:sp>
        <p:nvSpPr>
          <p:cNvPr id="120" name="Google Shape;120;p15"/>
          <p:cNvSpPr/>
          <p:nvPr/>
        </p:nvSpPr>
        <p:spPr>
          <a:xfrm>
            <a:off x="7103356" y="367818"/>
            <a:ext cx="1584176" cy="1584176"/>
          </a:xfrm>
          <a:prstGeom prst="ellipse">
            <a:avLst/>
          </a:prstGeom>
          <a:solidFill>
            <a:srgbClr val="2F9C67">
              <a:alpha val="9411"/>
            </a:srgbClr>
          </a:solidFill>
          <a:ln w="9525"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21" name="Google Shape;121;p15"/>
          <p:cNvPicPr preferRelativeResize="0"/>
          <p:nvPr/>
        </p:nvPicPr>
        <p:blipFill rotWithShape="1">
          <a:blip r:embed="rId3">
            <a:alphaModFix/>
          </a:blip>
          <a:srcRect/>
          <a:stretch/>
        </p:blipFill>
        <p:spPr>
          <a:xfrm>
            <a:off x="7522653" y="643071"/>
            <a:ext cx="716698" cy="10561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re et contenu">
  <p:cSld name="1_Titre et contenu">
    <p:bg>
      <p:bgPr>
        <a:solidFill>
          <a:srgbClr val="EFF5F0">
            <a:alpha val="9019"/>
          </a:srgbClr>
        </a:solidFill>
        <a:effectLst/>
      </p:bgPr>
    </p:bg>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04800" algn="l">
              <a:lnSpc>
                <a:spcPct val="128332"/>
              </a:lnSpc>
              <a:spcBef>
                <a:spcPts val="750"/>
              </a:spcBef>
              <a:spcAft>
                <a:spcPts val="0"/>
              </a:spcAft>
              <a:buClr>
                <a:srgbClr val="204669"/>
              </a:buClr>
              <a:buSzPts val="1200"/>
              <a:buFont typeface="Arial"/>
              <a:buChar char="•"/>
              <a:defRPr sz="12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5" name="Google Shape;125;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6" name="Google Shape;126;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7" name="Google Shape;127;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28" name="Google Shape;128;p16"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129" name="Google Shape;129;p16"/>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0" name="Google Shape;130;p16"/>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 type="blank">
  <p:cSld name="BLANK">
    <p:bg>
      <p:bgPr>
        <a:solidFill>
          <a:srgbClr val="2F9C67">
            <a:alpha val="9411"/>
          </a:srgbClr>
        </a:solidFill>
        <a:effectLst/>
      </p:bgPr>
    </p:bg>
    <p:spTree>
      <p:nvGrpSpPr>
        <p:cNvPr id="1" name="Shape 131"/>
        <p:cNvGrpSpPr/>
        <p:nvPr/>
      </p:nvGrpSpPr>
      <p:grpSpPr>
        <a:xfrm>
          <a:off x="0" y="0"/>
          <a:ext cx="0" cy="0"/>
          <a:chOff x="0" y="0"/>
          <a:chExt cx="0" cy="0"/>
        </a:xfrm>
      </p:grpSpPr>
      <p:sp>
        <p:nvSpPr>
          <p:cNvPr id="132" name="Google Shape;132;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3" name="Google Shape;133;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4" name="Google Shape;134;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pic>
        <p:nvPicPr>
          <p:cNvPr id="135" name="Google Shape;135;p17" descr="Uma imagem com texto&#10;&#10;Descrição gerada automaticamente"/>
          <p:cNvPicPr preferRelativeResize="0"/>
          <p:nvPr/>
        </p:nvPicPr>
        <p:blipFill rotWithShape="1">
          <a:blip r:embed="rId2">
            <a:alphaModFix/>
          </a:blip>
          <a:srcRect/>
          <a:stretch/>
        </p:blipFill>
        <p:spPr>
          <a:xfrm>
            <a:off x="6946922" y="4721902"/>
            <a:ext cx="2013224" cy="309036"/>
          </a:xfrm>
          <a:prstGeom prst="rect">
            <a:avLst/>
          </a:prstGeom>
          <a:noFill/>
          <a:ln>
            <a:noFill/>
          </a:ln>
        </p:spPr>
      </p:pic>
      <p:sp>
        <p:nvSpPr>
          <p:cNvPr id="136" name="Google Shape;136;p17"/>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7" name="Google Shape;137;p17"/>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38"/>
        <p:cNvGrpSpPr/>
        <p:nvPr/>
      </p:nvGrpSpPr>
      <p:grpSpPr>
        <a:xfrm>
          <a:off x="0" y="0"/>
          <a:ext cx="0" cy="0"/>
          <a:chOff x="0" y="0"/>
          <a:chExt cx="0" cy="0"/>
        </a:xfrm>
      </p:grpSpPr>
      <p:sp>
        <p:nvSpPr>
          <p:cNvPr id="139" name="Google Shape;139;p18"/>
          <p:cNvSpPr txBox="1">
            <a:spLocks noGrp="1"/>
          </p:cNvSpPr>
          <p:nvPr>
            <p:ph type="ctrTitle"/>
          </p:nvPr>
        </p:nvSpPr>
        <p:spPr>
          <a:xfrm>
            <a:off x="1143000" y="841772"/>
            <a:ext cx="6858000" cy="1790700"/>
          </a:xfrm>
          <a:prstGeom prst="rect">
            <a:avLst/>
          </a:prstGeom>
          <a:noFill/>
          <a:ln>
            <a:noFill/>
          </a:ln>
        </p:spPr>
        <p:txBody>
          <a:bodyPr spcFirstLastPara="1" wrap="square" lIns="0" tIns="45700" rIns="91425" bIns="45700" anchor="b" anchorCtr="0">
            <a:spAutoFit/>
          </a:bodyPr>
          <a:lstStyle>
            <a:lvl1pPr lvl="0" algn="ctr">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1800"/>
              <a:buNone/>
              <a:defRPr sz="1800"/>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1" name="Google Shape;141;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3" name="Google Shape;143;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623888" y="1282304"/>
            <a:ext cx="7886700" cy="2139553"/>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4500"/>
              <a:buFont typeface="Montserrat"/>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9"/>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800"/>
              <a:buNone/>
              <a:defRPr sz="1800">
                <a:solidFill>
                  <a:srgbClr val="888888"/>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7" name="Google Shape;147;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8" name="Google Shape;148;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9" name="Google Shape;14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3" name="Google Shape;153;p20"/>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5" name="Google Shape;155;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6" name="Google Shape;156;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629841" y="273844"/>
            <a:ext cx="7886700" cy="99417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1"/>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60" name="Google Shape;160;p21"/>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21"/>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62" name="Google Shape;162;p21"/>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9"/>
        <p:cNvGrpSpPr/>
        <p:nvPr/>
      </p:nvGrpSpPr>
      <p:grpSpPr>
        <a:xfrm>
          <a:off x="0" y="0"/>
          <a:ext cx="0" cy="0"/>
          <a:chOff x="0" y="0"/>
          <a:chExt cx="0" cy="0"/>
        </a:xfrm>
      </p:grpSpPr>
      <p:sp>
        <p:nvSpPr>
          <p:cNvPr id="30" name="Google Shape;30;p28"/>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2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2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0" name="Google Shape;170;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629841" y="342900"/>
            <a:ext cx="2949178" cy="120015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SzPts val="2400"/>
              <a:buChar char="•"/>
              <a:defRPr sz="2400"/>
            </a:lvl1pPr>
            <a:lvl2pPr marL="914400" lvl="1" indent="-361950" algn="l">
              <a:lnSpc>
                <a:spcPct val="90000"/>
              </a:lnSpc>
              <a:spcBef>
                <a:spcPts val="375"/>
              </a:spcBef>
              <a:spcAft>
                <a:spcPts val="0"/>
              </a:spcAft>
              <a:buSzPts val="2100"/>
              <a:buChar char="•"/>
              <a:defRPr sz="2100"/>
            </a:lvl2pPr>
            <a:lvl3pPr marL="1371600" lvl="2" indent="-342900" algn="l">
              <a:lnSpc>
                <a:spcPct val="90000"/>
              </a:lnSpc>
              <a:spcBef>
                <a:spcPts val="375"/>
              </a:spcBef>
              <a:spcAft>
                <a:spcPts val="0"/>
              </a:spcAft>
              <a:buSzPts val="1800"/>
              <a:buChar char="•"/>
              <a:defRPr sz="1800"/>
            </a:lvl3pPr>
            <a:lvl4pPr marL="1828800" lvl="3" indent="-323850" algn="l">
              <a:lnSpc>
                <a:spcPct val="90000"/>
              </a:lnSpc>
              <a:spcBef>
                <a:spcPts val="375"/>
              </a:spcBef>
              <a:spcAft>
                <a:spcPts val="0"/>
              </a:spcAft>
              <a:buSzPts val="1500"/>
              <a:buChar char="•"/>
              <a:defRPr sz="1500"/>
            </a:lvl4pPr>
            <a:lvl5pPr marL="2286000" lvl="4" indent="-323850" algn="l">
              <a:lnSpc>
                <a:spcPct val="90000"/>
              </a:lnSpc>
              <a:spcBef>
                <a:spcPts val="375"/>
              </a:spcBef>
              <a:spcAft>
                <a:spcPts val="0"/>
              </a:spcAft>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74" name="Google Shape;174;p2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5" name="Google Shape;175;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6" name="Google Shape;176;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7" name="Google Shape;177;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629841" y="342900"/>
            <a:ext cx="2949178" cy="1200150"/>
          </a:xfrm>
          <a:prstGeom prst="rect">
            <a:avLst/>
          </a:prstGeom>
          <a:noFill/>
          <a:ln>
            <a:noFill/>
          </a:ln>
        </p:spPr>
        <p:txBody>
          <a:bodyPr spcFirstLastPara="1" wrap="square" lIns="0" tIns="45700" rIns="91425" bIns="45700" anchor="b" anchorCtr="0">
            <a:spAutoFit/>
          </a:bodyPr>
          <a:lstStyle>
            <a:lvl1pPr lvl="0" algn="l">
              <a:lnSpc>
                <a:spcPct val="90000"/>
              </a:lnSpc>
              <a:spcBef>
                <a:spcPts val="0"/>
              </a:spcBef>
              <a:spcAft>
                <a:spcPts val="0"/>
              </a:spcAft>
              <a:buClr>
                <a:srgbClr val="2F9C67"/>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4"/>
          <p:cNvSpPr>
            <a:spLocks noGrp="1"/>
          </p:cNvSpPr>
          <p:nvPr>
            <p:ph type="pic" idx="2"/>
          </p:nvPr>
        </p:nvSpPr>
        <p:spPr>
          <a:xfrm>
            <a:off x="3887391" y="740569"/>
            <a:ext cx="4629150" cy="3655219"/>
          </a:xfrm>
          <a:prstGeom prst="rect">
            <a:avLst/>
          </a:prstGeom>
          <a:noFill/>
          <a:ln>
            <a:noFill/>
          </a:ln>
        </p:spPr>
      </p:sp>
      <p:sp>
        <p:nvSpPr>
          <p:cNvPr id="181" name="Google Shape;181;p2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2" name="Google Shape;182;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3" name="Google Shape;183;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4" name="Google Shape;184;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5"/>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9" name="Google Shape;18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0" name="Google Shape;19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rot="5400000">
            <a:off x="5350073" y="1467446"/>
            <a:ext cx="4358879" cy="1971675"/>
          </a:xfrm>
          <a:prstGeom prst="rect">
            <a:avLst/>
          </a:prstGeom>
          <a:noFill/>
          <a:ln>
            <a:noFill/>
          </a:ln>
        </p:spPr>
        <p:txBody>
          <a:bodyPr spcFirstLastPara="1" wrap="square" lIns="0" tIns="45700" rIns="91425" bIns="45700" anchor="t" anchorCtr="0">
            <a:spAutoFit/>
          </a:bodyPr>
          <a:lstStyle>
            <a:lvl1pPr lvl="0" algn="l">
              <a:lnSpc>
                <a:spcPct val="90000"/>
              </a:lnSpc>
              <a:spcBef>
                <a:spcPts val="0"/>
              </a:spcBef>
              <a:spcAft>
                <a:spcPts val="0"/>
              </a:spcAft>
              <a:buClr>
                <a:srgbClr val="2F9C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4" name="Google Shape;194;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5" name="Google Shape;195;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6" name="Google Shape;196;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2F9C67"/>
              </a:buClr>
              <a:buSzPts val="2800"/>
              <a:buFont typeface="Montserrat"/>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 name="Google Shape;199;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0"/>
              </a:spcBef>
              <a:spcAft>
                <a:spcPts val="0"/>
              </a:spcAft>
              <a:buSzPts val="1400"/>
              <a:buChar char="○"/>
              <a:defRPr/>
            </a:lvl2pPr>
            <a:lvl3pPr marL="1371600" lvl="2" indent="-317500" algn="l">
              <a:lnSpc>
                <a:spcPct val="90000"/>
              </a:lnSpc>
              <a:spcBef>
                <a:spcPts val="0"/>
              </a:spcBef>
              <a:spcAft>
                <a:spcPts val="0"/>
              </a:spcAft>
              <a:buSzPts val="1400"/>
              <a:buChar char="■"/>
              <a:defRPr/>
            </a:lvl3pPr>
            <a:lvl4pPr marL="1828800" lvl="3" indent="-317500" algn="l">
              <a:lnSpc>
                <a:spcPct val="90000"/>
              </a:lnSpc>
              <a:spcBef>
                <a:spcPts val="0"/>
              </a:spcBef>
              <a:spcAft>
                <a:spcPts val="0"/>
              </a:spcAft>
              <a:buSzPts val="1400"/>
              <a:buChar char="●"/>
              <a:defRPr/>
            </a:lvl4pPr>
            <a:lvl5pPr marL="2286000" lvl="4" indent="-317500" algn="l">
              <a:lnSpc>
                <a:spcPct val="90000"/>
              </a:lnSpc>
              <a:spcBef>
                <a:spcPts val="0"/>
              </a:spcBef>
              <a:spcAft>
                <a:spcPts val="0"/>
              </a:spcAft>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00" name="Google Shape;20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2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623888" y="1282700"/>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3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3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1"/>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3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2"/>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2"/>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3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2" name="Google Shape;62;p3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4"/>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3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a:spLocks noGrp="1"/>
          </p:cNvSpPr>
          <p:nvPr>
            <p:ph type="pic" idx="2"/>
          </p:nvPr>
        </p:nvSpPr>
        <p:spPr>
          <a:xfrm>
            <a:off x="3887788" y="741363"/>
            <a:ext cx="4629150" cy="3654425"/>
          </a:xfrm>
          <a:prstGeom prst="rect">
            <a:avLst/>
          </a:prstGeom>
          <a:noFill/>
          <a:ln>
            <a:noFill/>
          </a:ln>
        </p:spPr>
      </p:sp>
      <p:sp>
        <p:nvSpPr>
          <p:cNvPr id="78" name="Google Shape;78;p35"/>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3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700"/>
              <a:buFont typeface="Open Sans"/>
              <a:buNone/>
              <a:defRPr sz="27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628650" y="537795"/>
            <a:ext cx="7886700" cy="341632"/>
          </a:xfrm>
          <a:prstGeom prst="rect">
            <a:avLst/>
          </a:prstGeom>
          <a:noFill/>
          <a:ln>
            <a:noFill/>
          </a:ln>
        </p:spPr>
        <p:txBody>
          <a:bodyPr spcFirstLastPara="1" wrap="square" lIns="0" tIns="45700" rIns="91425" bIns="45700" anchor="t" anchorCtr="0">
            <a:spAutoFit/>
          </a:bodyPr>
          <a:lstStyle>
            <a:lvl1pPr marR="0" lvl="0" algn="l" rtl="0">
              <a:lnSpc>
                <a:spcPct val="90000"/>
              </a:lnSpc>
              <a:spcBef>
                <a:spcPts val="0"/>
              </a:spcBef>
              <a:spcAft>
                <a:spcPts val="0"/>
              </a:spcAft>
              <a:buClr>
                <a:srgbClr val="2F9C67"/>
              </a:buClr>
              <a:buSzPts val="2600"/>
              <a:buFont typeface="Montserrat"/>
              <a:buNone/>
              <a:defRPr sz="2600" b="1" i="0" u="none" strike="noStrike" cap="none">
                <a:solidFill>
                  <a:srgbClr val="2F9C6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74650" algn="l" rtl="0">
              <a:lnSpc>
                <a:spcPct val="90000"/>
              </a:lnSpc>
              <a:spcBef>
                <a:spcPts val="750"/>
              </a:spcBef>
              <a:spcAft>
                <a:spcPts val="0"/>
              </a:spcAft>
              <a:buClr>
                <a:srgbClr val="204669"/>
              </a:buClr>
              <a:buSzPts val="2300"/>
              <a:buFont typeface="Open Sans Medium"/>
              <a:buChar char="•"/>
              <a:defRPr sz="2300" i="0" u="none" strike="noStrike" cap="none">
                <a:solidFill>
                  <a:schemeClr val="dk1"/>
                </a:solidFill>
                <a:latin typeface="Open Sans Medium"/>
                <a:ea typeface="Open Sans Medium"/>
                <a:cs typeface="Open Sans Medium"/>
                <a:sym typeface="Open Sans Medium"/>
              </a:defRPr>
            </a:lvl1pPr>
            <a:lvl2pPr marL="914400" marR="0" lvl="1" indent="-361950" algn="l" rtl="0">
              <a:lnSpc>
                <a:spcPct val="90000"/>
              </a:lnSpc>
              <a:spcBef>
                <a:spcPts val="375"/>
              </a:spcBef>
              <a:spcAft>
                <a:spcPts val="0"/>
              </a:spcAft>
              <a:buClr>
                <a:srgbClr val="204669"/>
              </a:buClr>
              <a:buSzPts val="2100"/>
              <a:buFont typeface="Open Sans Medium"/>
              <a:buChar char="•"/>
              <a:defRPr sz="2100" i="0" u="none" strike="noStrike" cap="none">
                <a:solidFill>
                  <a:schemeClr val="dk1"/>
                </a:solidFill>
                <a:latin typeface="Open Sans Medium"/>
                <a:ea typeface="Open Sans Medium"/>
                <a:cs typeface="Open Sans Medium"/>
                <a:sym typeface="Open Sans Medium"/>
              </a:defRPr>
            </a:lvl2pPr>
            <a:lvl3pPr marL="1371600" marR="0" lvl="2" indent="-342900" algn="l" rtl="0">
              <a:lnSpc>
                <a:spcPct val="90000"/>
              </a:lnSpc>
              <a:spcBef>
                <a:spcPts val="375"/>
              </a:spcBef>
              <a:spcAft>
                <a:spcPts val="0"/>
              </a:spcAft>
              <a:buClr>
                <a:srgbClr val="204669"/>
              </a:buClr>
              <a:buSzPts val="1800"/>
              <a:buFont typeface="Open Sans Medium"/>
              <a:buChar char="•"/>
              <a:defRPr sz="1800" i="0" u="none" strike="noStrike" cap="none">
                <a:solidFill>
                  <a:schemeClr val="dk1"/>
                </a:solidFill>
                <a:latin typeface="Open Sans Medium"/>
                <a:ea typeface="Open Sans Medium"/>
                <a:cs typeface="Open Sans Medium"/>
                <a:sym typeface="Open Sans Medium"/>
              </a:defRPr>
            </a:lvl3pPr>
            <a:lvl4pPr marL="1828800" marR="0" lvl="3" indent="-333375" algn="l" rtl="0">
              <a:lnSpc>
                <a:spcPct val="90000"/>
              </a:lnSpc>
              <a:spcBef>
                <a:spcPts val="375"/>
              </a:spcBef>
              <a:spcAft>
                <a:spcPts val="0"/>
              </a:spcAft>
              <a:buClr>
                <a:srgbClr val="204669"/>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4pPr>
            <a:lvl5pPr marL="2286000" marR="0" lvl="4" indent="-333375" algn="l" rtl="0">
              <a:lnSpc>
                <a:spcPct val="90000"/>
              </a:lnSpc>
              <a:spcBef>
                <a:spcPts val="375"/>
              </a:spcBef>
              <a:spcAft>
                <a:spcPts val="0"/>
              </a:spcAft>
              <a:buClr>
                <a:srgbClr val="204669"/>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5pPr>
            <a:lvl6pPr marL="2743200" marR="0" lvl="5" indent="-333375" algn="l" rtl="0">
              <a:lnSpc>
                <a:spcPct val="90000"/>
              </a:lnSpc>
              <a:spcBef>
                <a:spcPts val="375"/>
              </a:spcBef>
              <a:spcAft>
                <a:spcPts val="0"/>
              </a:spcAft>
              <a:buClr>
                <a:schemeClr val="dk1"/>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6pPr>
            <a:lvl7pPr marL="3200400" marR="0" lvl="6" indent="-333375" algn="l" rtl="0">
              <a:lnSpc>
                <a:spcPct val="90000"/>
              </a:lnSpc>
              <a:spcBef>
                <a:spcPts val="375"/>
              </a:spcBef>
              <a:spcAft>
                <a:spcPts val="0"/>
              </a:spcAft>
              <a:buClr>
                <a:schemeClr val="dk1"/>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7pPr>
            <a:lvl8pPr marL="3657600" marR="0" lvl="7" indent="-333375" algn="l" rtl="0">
              <a:lnSpc>
                <a:spcPct val="90000"/>
              </a:lnSpc>
              <a:spcBef>
                <a:spcPts val="375"/>
              </a:spcBef>
              <a:spcAft>
                <a:spcPts val="0"/>
              </a:spcAft>
              <a:buClr>
                <a:schemeClr val="dk1"/>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8pPr>
            <a:lvl9pPr marL="4114800" marR="0" lvl="8" indent="-333375" algn="l" rtl="0">
              <a:lnSpc>
                <a:spcPct val="90000"/>
              </a:lnSpc>
              <a:spcBef>
                <a:spcPts val="375"/>
              </a:spcBef>
              <a:spcAft>
                <a:spcPts val="0"/>
              </a:spcAft>
              <a:buClr>
                <a:schemeClr val="dk1"/>
              </a:buClr>
              <a:buSzPts val="1650"/>
              <a:buFont typeface="Open Sans Medium"/>
              <a:buChar char="•"/>
              <a:defRPr sz="1650" i="0" u="none" strike="noStrike" cap="none">
                <a:solidFill>
                  <a:schemeClr val="dk1"/>
                </a:solidFill>
                <a:latin typeface="Open Sans Medium"/>
                <a:ea typeface="Open Sans Medium"/>
                <a:cs typeface="Open Sans Medium"/>
                <a:sym typeface="Open Sans Medium"/>
              </a:defRPr>
            </a:lvl9pPr>
          </a:lstStyle>
          <a:p>
            <a:endParaRPr/>
          </a:p>
        </p:txBody>
      </p:sp>
      <p:sp>
        <p:nvSpPr>
          <p:cNvPr id="97" name="Google Shape;97;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8" name="Google Shape;98;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uci.edu/human-research-protectio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77"/>
        <p:cNvGrpSpPr/>
        <p:nvPr/>
      </p:nvGrpSpPr>
      <p:grpSpPr>
        <a:xfrm>
          <a:off x="0" y="0"/>
          <a:ext cx="0" cy="0"/>
          <a:chOff x="0" y="0"/>
          <a:chExt cx="0" cy="0"/>
        </a:xfrm>
      </p:grpSpPr>
      <p:sp>
        <p:nvSpPr>
          <p:cNvPr id="278" name="Google Shape;278;p8"/>
          <p:cNvSpPr txBox="1">
            <a:spLocks noGrp="1"/>
          </p:cNvSpPr>
          <p:nvPr>
            <p:ph type="title"/>
          </p:nvPr>
        </p:nvSpPr>
        <p:spPr>
          <a:xfrm>
            <a:off x="628650" y="192150"/>
            <a:ext cx="7886700"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RESPECTER LES PRINCIPES ÉTHIQUES AU SEIN DES COMMUNAUTÉS</a:t>
            </a:r>
          </a:p>
        </p:txBody>
      </p:sp>
      <p:sp>
        <p:nvSpPr>
          <p:cNvPr id="279" name="Google Shape;279;p8"/>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0" name="Google Shape;280;p8"/>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1" name="Google Shape;281;p8"/>
          <p:cNvSpPr txBox="1">
            <a:spLocks noGrp="1"/>
          </p:cNvSpPr>
          <p:nvPr>
            <p:ph type="body" idx="1"/>
          </p:nvPr>
        </p:nvSpPr>
        <p:spPr>
          <a:xfrm>
            <a:off x="628650" y="1369225"/>
            <a:ext cx="6827976" cy="3263400"/>
          </a:xfrm>
          <a:prstGeom prst="rect">
            <a:avLst/>
          </a:prstGeom>
          <a:noFill/>
          <a:ln>
            <a:noFill/>
          </a:ln>
        </p:spPr>
        <p:txBody>
          <a:bodyPr spcFirstLastPara="1" wrap="square" lIns="91425" tIns="45700" rIns="91425" bIns="45700" anchor="t" anchorCtr="0">
            <a:normAutofit/>
          </a:bodyPr>
          <a:lstStyle/>
          <a:p>
            <a:pPr marL="171450" indent="-228600">
              <a:lnSpc>
                <a:spcPct val="115000"/>
              </a:lnSpc>
              <a:spcBef>
                <a:spcPts val="0"/>
              </a:spcBef>
              <a:buSzPts val="2500"/>
            </a:pPr>
            <a:r>
              <a:rPr lang="fr-FR" sz="2500" dirty="0"/>
              <a:t>Comment faire pour respecter les principes éthiques au sein des communautés qui participant à une EQR ? </a:t>
            </a:r>
          </a:p>
        </p:txBody>
      </p:sp>
      <p:sp>
        <p:nvSpPr>
          <p:cNvPr id="282" name="Google Shape;282;p8"/>
          <p:cNvSpPr/>
          <p:nvPr/>
        </p:nvSpPr>
        <p:spPr>
          <a:xfrm>
            <a:off x="7103356" y="367818"/>
            <a:ext cx="1584176" cy="1584176"/>
          </a:xfrm>
          <a:prstGeom prst="ellipse">
            <a:avLst/>
          </a:prstGeom>
          <a:solidFill>
            <a:srgbClr val="204669">
              <a:alpha val="9411"/>
            </a:srgbClr>
          </a:solidFill>
          <a:ln w="9525" cap="flat" cmpd="sng">
            <a:solidFill>
              <a:srgbClr val="2046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83" name="Google Shape;283;p8"/>
          <p:cNvPicPr preferRelativeResize="0"/>
          <p:nvPr/>
        </p:nvPicPr>
        <p:blipFill rotWithShape="1">
          <a:blip r:embed="rId3">
            <a:alphaModFix/>
          </a:blip>
          <a:srcRect/>
          <a:stretch/>
        </p:blipFill>
        <p:spPr>
          <a:xfrm>
            <a:off x="7456626" y="627534"/>
            <a:ext cx="807638" cy="10932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87"/>
        <p:cNvGrpSpPr/>
        <p:nvPr/>
      </p:nvGrpSpPr>
      <p:grpSpPr>
        <a:xfrm>
          <a:off x="0" y="0"/>
          <a:ext cx="0" cy="0"/>
          <a:chOff x="0" y="0"/>
          <a:chExt cx="0" cy="0"/>
        </a:xfrm>
      </p:grpSpPr>
      <p:sp>
        <p:nvSpPr>
          <p:cNvPr id="288" name="Google Shape;288;p9"/>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APPROBATIONS ÉTHIQUES ET CONSENTEMENT</a:t>
            </a:r>
            <a:endParaRPr dirty="0"/>
          </a:p>
        </p:txBody>
      </p:sp>
      <p:sp>
        <p:nvSpPr>
          <p:cNvPr id="289" name="Google Shape;289;p9"/>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0" name="Google Shape;290;p9"/>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1" name="Google Shape;291;p9"/>
          <p:cNvSpPr txBox="1">
            <a:spLocks noGrp="1"/>
          </p:cNvSpPr>
          <p:nvPr>
            <p:ph type="body" idx="1"/>
          </p:nvPr>
        </p:nvSpPr>
        <p:spPr>
          <a:xfrm>
            <a:off x="628650" y="1032105"/>
            <a:ext cx="8413750" cy="3573600"/>
          </a:xfrm>
          <a:prstGeom prst="rect">
            <a:avLst/>
          </a:prstGeom>
          <a:noFill/>
          <a:ln>
            <a:noFill/>
          </a:ln>
        </p:spPr>
        <p:txBody>
          <a:bodyPr spcFirstLastPara="1" wrap="square" lIns="91425" tIns="45700" rIns="91425" bIns="45700" anchor="t" anchorCtr="0">
            <a:noAutofit/>
          </a:bodyPr>
          <a:lstStyle/>
          <a:p>
            <a:pPr marL="171450" indent="-203200">
              <a:lnSpc>
                <a:spcPct val="115000"/>
              </a:lnSpc>
              <a:buSzPts val="1900"/>
            </a:pPr>
            <a:r>
              <a:rPr lang="fr-FR" sz="1850" dirty="0"/>
              <a:t>Reconnaissez</a:t>
            </a:r>
            <a:r>
              <a:rPr lang="fr-FR" sz="1850" dirty="0">
                <a:latin typeface="Open Sans"/>
                <a:ea typeface="Open Sans"/>
                <a:cs typeface="Open Sans"/>
                <a:sym typeface="Open Sans"/>
              </a:rPr>
              <a:t> le </a:t>
            </a:r>
            <a:r>
              <a:rPr lang="fr-FR" sz="1850" b="1" dirty="0"/>
              <a:t>leadership </a:t>
            </a:r>
            <a:r>
              <a:rPr lang="fr-FR" sz="1850" dirty="0"/>
              <a:t>et</a:t>
            </a:r>
            <a:r>
              <a:rPr lang="fr-FR" sz="1850" b="1" dirty="0"/>
              <a:t> </a:t>
            </a:r>
            <a:r>
              <a:rPr lang="fr-FR" sz="1850" dirty="0"/>
              <a:t>remerciez les </a:t>
            </a:r>
            <a:r>
              <a:rPr lang="fr-FR" sz="1850" b="1" dirty="0"/>
              <a:t>membres</a:t>
            </a:r>
            <a:r>
              <a:rPr lang="fr-FR" sz="1850" dirty="0"/>
              <a:t> </a:t>
            </a:r>
            <a:r>
              <a:rPr lang="fr-FR" sz="1850" dirty="0">
                <a:latin typeface="Open Sans"/>
                <a:ea typeface="Open Sans"/>
                <a:cs typeface="Open Sans"/>
                <a:sym typeface="Open Sans"/>
              </a:rPr>
              <a:t>de la communauté</a:t>
            </a:r>
            <a:endParaRPr lang="fr-FR" sz="1850" dirty="0"/>
          </a:p>
          <a:p>
            <a:pPr marL="171450" lvl="0" indent="-203200" algn="l" rtl="0">
              <a:lnSpc>
                <a:spcPct val="115000"/>
              </a:lnSpc>
              <a:spcBef>
                <a:spcPts val="750"/>
              </a:spcBef>
              <a:spcAft>
                <a:spcPts val="0"/>
              </a:spcAft>
              <a:buSzPts val="1900"/>
              <a:buChar char="•"/>
            </a:pPr>
            <a:r>
              <a:rPr lang="fr-FR" sz="1850" dirty="0">
                <a:latin typeface="Open Sans"/>
                <a:ea typeface="Open Sans"/>
                <a:cs typeface="Open Sans"/>
                <a:sym typeface="Open Sans"/>
              </a:rPr>
              <a:t>Demandez-leur la </a:t>
            </a:r>
            <a:r>
              <a:rPr lang="fr-FR" sz="1850" b="1" dirty="0"/>
              <a:t>permission d’entrer </a:t>
            </a:r>
            <a:r>
              <a:rPr lang="fr-FR" sz="1850" dirty="0"/>
              <a:t>dans la communauté</a:t>
            </a:r>
          </a:p>
          <a:p>
            <a:pPr marL="171450" lvl="0" indent="-203200" algn="l" rtl="0">
              <a:lnSpc>
                <a:spcPct val="115000"/>
              </a:lnSpc>
              <a:spcBef>
                <a:spcPts val="750"/>
              </a:spcBef>
              <a:spcAft>
                <a:spcPts val="0"/>
              </a:spcAft>
              <a:buSzPts val="1900"/>
              <a:buChar char="•"/>
            </a:pPr>
            <a:r>
              <a:rPr lang="fr-FR" sz="1850" b="1" dirty="0"/>
              <a:t>Expliquez en quoi consistent les évaluations qualitatives rapides </a:t>
            </a:r>
            <a:r>
              <a:rPr lang="fr-FR" sz="1850" dirty="0">
                <a:latin typeface="Open Sans"/>
                <a:ea typeface="Open Sans"/>
                <a:cs typeface="Open Sans"/>
                <a:sym typeface="Open Sans"/>
              </a:rPr>
              <a:t>envisagées et quels sont </a:t>
            </a:r>
            <a:r>
              <a:rPr lang="fr-FR" sz="1850" b="1" dirty="0">
                <a:latin typeface="Open Sans"/>
                <a:ea typeface="Open Sans"/>
                <a:cs typeface="Open Sans"/>
                <a:sym typeface="Open Sans"/>
              </a:rPr>
              <a:t>les avantages et les risques qui peuvent en découler</a:t>
            </a:r>
            <a:endParaRPr lang="fr-FR" sz="1850" b="1" dirty="0"/>
          </a:p>
          <a:p>
            <a:pPr marL="171450" lvl="0" indent="-203200" algn="l" rtl="0">
              <a:lnSpc>
                <a:spcPct val="115000"/>
              </a:lnSpc>
              <a:spcBef>
                <a:spcPts val="750"/>
              </a:spcBef>
              <a:spcAft>
                <a:spcPts val="0"/>
              </a:spcAft>
              <a:buSzPts val="1900"/>
              <a:buChar char="•"/>
            </a:pPr>
            <a:r>
              <a:rPr lang="fr-FR" sz="1850" b="1" dirty="0"/>
              <a:t>Demandez la permission </a:t>
            </a:r>
            <a:r>
              <a:rPr lang="fr-FR" sz="1850" dirty="0"/>
              <a:t>de réaliser les évaluations qualitatives rapides</a:t>
            </a:r>
          </a:p>
          <a:p>
            <a:pPr marL="914400" lvl="1" indent="-349250" algn="l" rtl="0">
              <a:lnSpc>
                <a:spcPct val="115000"/>
              </a:lnSpc>
              <a:spcBef>
                <a:spcPts val="750"/>
              </a:spcBef>
              <a:spcAft>
                <a:spcPts val="0"/>
              </a:spcAft>
              <a:buSzPts val="1900"/>
              <a:buChar char="•"/>
            </a:pPr>
            <a:r>
              <a:rPr lang="fr-FR" sz="1850" dirty="0">
                <a:latin typeface="Open Sans"/>
                <a:ea typeface="Open Sans"/>
                <a:cs typeface="Open Sans"/>
                <a:sym typeface="Open Sans"/>
              </a:rPr>
              <a:t>Réfléchissez aux dynamiques du pouvoir au sein de la communauté : qui est en position de donner son accord et qui est exclu de la prise de décision ? L’autorisation donnée par les dirigeants s’étend-elle à tous les membres ? </a:t>
            </a:r>
            <a:endParaRPr lang="fr-FR"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020"/>
          </a:srgbClr>
        </a:solidFill>
        <a:effectLst/>
      </p:bgPr>
    </p:bg>
    <p:spTree>
      <p:nvGrpSpPr>
        <p:cNvPr id="1" name="Shape 295"/>
        <p:cNvGrpSpPr/>
        <p:nvPr/>
      </p:nvGrpSpPr>
      <p:grpSpPr>
        <a:xfrm>
          <a:off x="0" y="0"/>
          <a:ext cx="0" cy="0"/>
          <a:chOff x="0" y="0"/>
          <a:chExt cx="0" cy="0"/>
        </a:xfrm>
      </p:grpSpPr>
      <p:sp>
        <p:nvSpPr>
          <p:cNvPr id="296" name="Google Shape;296;g2ebf993d4de_0_10"/>
          <p:cNvSpPr txBox="1">
            <a:spLocks noGrp="1"/>
          </p:cNvSpPr>
          <p:nvPr>
            <p:ph type="title"/>
          </p:nvPr>
        </p:nvSpPr>
        <p:spPr>
          <a:xfrm>
            <a:off x="628650" y="132330"/>
            <a:ext cx="7918450" cy="75709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APPROBATIONS ÉTHIQUES ET CONSENTEMENT (SUITE)</a:t>
            </a:r>
            <a:endParaRPr dirty="0"/>
          </a:p>
        </p:txBody>
      </p:sp>
      <p:sp>
        <p:nvSpPr>
          <p:cNvPr id="297" name="Google Shape;297;g2ebf993d4de_0_10"/>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8" name="Google Shape;298;g2ebf993d4de_0_10"/>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9" name="Google Shape;299;g2ebf993d4de_0_10"/>
          <p:cNvSpPr txBox="1">
            <a:spLocks noGrp="1"/>
          </p:cNvSpPr>
          <p:nvPr>
            <p:ph type="body" idx="1"/>
          </p:nvPr>
        </p:nvSpPr>
        <p:spPr>
          <a:xfrm>
            <a:off x="628650" y="1369225"/>
            <a:ext cx="8515350" cy="32634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750"/>
              </a:spcBef>
              <a:spcAft>
                <a:spcPts val="0"/>
              </a:spcAft>
              <a:buSzPts val="2000"/>
              <a:buChar char="•"/>
            </a:pPr>
            <a:r>
              <a:rPr lang="fr-FR" sz="2000" b="1" dirty="0"/>
              <a:t>Expliquez les notions de consentement éclairé </a:t>
            </a:r>
            <a:r>
              <a:rPr lang="fr-FR" sz="2000" dirty="0"/>
              <a:t>et de </a:t>
            </a:r>
            <a:r>
              <a:rPr lang="fr-FR" sz="2000" b="1" dirty="0"/>
              <a:t>confidentialité des données</a:t>
            </a:r>
            <a:endParaRPr sz="2165" b="1" dirty="0"/>
          </a:p>
          <a:p>
            <a:pPr marL="914400" lvl="1" indent="-355600" algn="l" rtl="0">
              <a:lnSpc>
                <a:spcPct val="115000"/>
              </a:lnSpc>
              <a:spcBef>
                <a:spcPts val="750"/>
              </a:spcBef>
              <a:spcAft>
                <a:spcPts val="0"/>
              </a:spcAft>
              <a:buSzPts val="2000"/>
              <a:buChar char="•"/>
            </a:pPr>
            <a:r>
              <a:rPr lang="fr-FR" sz="2000" dirty="0">
                <a:latin typeface="Open Sans"/>
                <a:ea typeface="Open Sans"/>
                <a:cs typeface="Open Sans"/>
                <a:sym typeface="Open Sans"/>
              </a:rPr>
              <a:t>Réfléchissez à la création de mécanismes formels, comme des conseils communautaires, avec lesquels vous collaborerez à toutes les étapes des EQR : collecte des données, analyse des résultats, élaboration et mise en œuvre des recommandations</a:t>
            </a:r>
            <a:endParaRPr sz="2055" dirty="0"/>
          </a:p>
          <a:p>
            <a:pPr marL="457200" lvl="0" indent="-355600" algn="l" rtl="0">
              <a:lnSpc>
                <a:spcPct val="115000"/>
              </a:lnSpc>
              <a:spcBef>
                <a:spcPts val="750"/>
              </a:spcBef>
              <a:spcAft>
                <a:spcPts val="0"/>
              </a:spcAft>
              <a:buSzPts val="2000"/>
              <a:buChar char="•"/>
            </a:pPr>
            <a:r>
              <a:rPr lang="fr-FR" sz="2000" dirty="0">
                <a:latin typeface="Open Sans"/>
                <a:ea typeface="Open Sans"/>
                <a:cs typeface="Open Sans"/>
                <a:sym typeface="Open Sans"/>
              </a:rPr>
              <a:t>Assurez-vous de disposer du temps et du budget nécessaires pour </a:t>
            </a:r>
            <a:r>
              <a:rPr lang="fr-FR" sz="2000" b="1" dirty="0"/>
              <a:t>discuter des résultats avec les communautés et soutenir l’action menée localement</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411"/>
          </a:srgbClr>
        </a:solidFill>
        <a:effectLst/>
      </p:bgPr>
    </p:bg>
    <p:spTree>
      <p:nvGrpSpPr>
        <p:cNvPr id="1" name="Shape 303"/>
        <p:cNvGrpSpPr/>
        <p:nvPr/>
      </p:nvGrpSpPr>
      <p:grpSpPr>
        <a:xfrm>
          <a:off x="0" y="0"/>
          <a:ext cx="0" cy="0"/>
          <a:chOff x="0" y="0"/>
          <a:chExt cx="0" cy="0"/>
        </a:xfrm>
      </p:grpSpPr>
      <p:sp>
        <p:nvSpPr>
          <p:cNvPr id="304" name="Google Shape;304;p10"/>
          <p:cNvSpPr txBox="1">
            <a:spLocks noGrp="1"/>
          </p:cNvSpPr>
          <p:nvPr>
            <p:ph type="title"/>
          </p:nvPr>
        </p:nvSpPr>
        <p:spPr>
          <a:xfrm>
            <a:off x="628650" y="442569"/>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RÉSUMÉ</a:t>
            </a:r>
            <a:endParaRPr dirty="0"/>
          </a:p>
        </p:txBody>
      </p:sp>
      <p:sp>
        <p:nvSpPr>
          <p:cNvPr id="305" name="Google Shape;305;p10"/>
          <p:cNvSpPr txBox="1">
            <a:spLocks noGrp="1"/>
          </p:cNvSpPr>
          <p:nvPr>
            <p:ph type="body" idx="1"/>
          </p:nvPr>
        </p:nvSpPr>
        <p:spPr>
          <a:xfrm>
            <a:off x="628650" y="960567"/>
            <a:ext cx="8401050" cy="3263400"/>
          </a:xfrm>
          <a:prstGeom prst="rect">
            <a:avLst/>
          </a:prstGeom>
          <a:noFill/>
          <a:ln>
            <a:noFill/>
          </a:ln>
        </p:spPr>
        <p:txBody>
          <a:bodyPr spcFirstLastPara="1" wrap="square" lIns="91425" tIns="45700" rIns="91425" bIns="45700" anchor="t" anchorCtr="0">
            <a:noAutofit/>
          </a:bodyPr>
          <a:lstStyle/>
          <a:p>
            <a:pPr marL="171450" indent="-215900">
              <a:lnSpc>
                <a:spcPct val="110000"/>
              </a:lnSpc>
              <a:spcBef>
                <a:spcPts val="0"/>
              </a:spcBef>
              <a:buSzPts val="2100"/>
            </a:pPr>
            <a:r>
              <a:rPr lang="fr-FR" sz="2000" dirty="0"/>
              <a:t>Les principes éthiques qui guident les évaluations opérationnelles relevant des sciences sociales incluent le respect de la personne, l’obligation de ne pas nuire et la justice. Cela recouvre notamment :</a:t>
            </a:r>
          </a:p>
          <a:p>
            <a:pPr marL="514350" lvl="1" indent="-171450" algn="l" rtl="0">
              <a:lnSpc>
                <a:spcPct val="100000"/>
              </a:lnSpc>
              <a:spcBef>
                <a:spcPts val="975"/>
              </a:spcBef>
              <a:spcAft>
                <a:spcPts val="0"/>
              </a:spcAft>
              <a:buSzPts val="1400"/>
              <a:buChar char="•"/>
            </a:pPr>
            <a:r>
              <a:rPr lang="fr-FR" sz="1900" dirty="0"/>
              <a:t>l’obtention du consentement libre et éclairé des participants,</a:t>
            </a:r>
          </a:p>
          <a:p>
            <a:pPr marL="514350" lvl="1" indent="-171450" algn="l" rtl="0">
              <a:lnSpc>
                <a:spcPct val="100000"/>
              </a:lnSpc>
              <a:spcBef>
                <a:spcPts val="975"/>
              </a:spcBef>
              <a:spcAft>
                <a:spcPts val="0"/>
              </a:spcAft>
              <a:buSzPts val="1400"/>
              <a:buChar char="•"/>
            </a:pPr>
            <a:r>
              <a:rPr lang="fr-FR" sz="1900" dirty="0"/>
              <a:t>le droit des participants de retirer leur consentement à tout moment,</a:t>
            </a:r>
          </a:p>
          <a:p>
            <a:pPr marL="514350" lvl="1" indent="-171450" algn="l" rtl="0">
              <a:lnSpc>
                <a:spcPct val="100000"/>
              </a:lnSpc>
              <a:spcBef>
                <a:spcPts val="975"/>
              </a:spcBef>
              <a:spcAft>
                <a:spcPts val="0"/>
              </a:spcAft>
              <a:buSzPts val="1400"/>
              <a:buChar char="•"/>
            </a:pPr>
            <a:r>
              <a:rPr lang="fr-FR" sz="1900" dirty="0"/>
              <a:t>le respect de la confidentialité,</a:t>
            </a:r>
          </a:p>
          <a:p>
            <a:pPr marL="514350" lvl="1" indent="-171450" algn="l" rtl="0">
              <a:lnSpc>
                <a:spcPct val="100000"/>
              </a:lnSpc>
              <a:spcBef>
                <a:spcPts val="975"/>
              </a:spcBef>
              <a:spcAft>
                <a:spcPts val="0"/>
              </a:spcAft>
              <a:buSzPts val="1400"/>
              <a:buChar char="•"/>
            </a:pPr>
            <a:r>
              <a:rPr lang="fr-FR" sz="1900" dirty="0"/>
              <a:t>une évaluation des risques et des avantages découlant de la participation,</a:t>
            </a:r>
          </a:p>
          <a:p>
            <a:pPr marL="514350" lvl="1" indent="-171450" algn="l" rtl="0">
              <a:lnSpc>
                <a:spcPct val="100000"/>
              </a:lnSpc>
              <a:spcBef>
                <a:spcPts val="975"/>
              </a:spcBef>
              <a:spcAft>
                <a:spcPts val="0"/>
              </a:spcAft>
              <a:buSzPts val="1400"/>
              <a:buChar char="•"/>
            </a:pPr>
            <a:r>
              <a:rPr lang="fr-FR" sz="1900" dirty="0"/>
              <a:t>la sélection les participants. </a:t>
            </a:r>
          </a:p>
          <a:p>
            <a:pPr marL="514350" lvl="1" indent="-196850" algn="l" rtl="0">
              <a:lnSpc>
                <a:spcPct val="90000"/>
              </a:lnSpc>
              <a:spcBef>
                <a:spcPts val="975"/>
              </a:spcBef>
              <a:spcAft>
                <a:spcPts val="0"/>
              </a:spcAft>
              <a:buSzPts val="1800"/>
              <a:buChar char="•"/>
            </a:pPr>
            <a:endParaRPr lang="en-GB" dirty="0">
              <a:latin typeface="Open Sans"/>
              <a:ea typeface="Open Sans"/>
              <a:cs typeface="Open Sans"/>
              <a:sym typeface="Open Sans"/>
            </a:endParaRPr>
          </a:p>
        </p:txBody>
      </p:sp>
      <p:cxnSp>
        <p:nvCxnSpPr>
          <p:cNvPr id="306" name="Google Shape;306;p10"/>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410"/>
          </a:srgbClr>
        </a:solidFill>
        <a:effectLst/>
      </p:bgPr>
    </p:bg>
    <p:spTree>
      <p:nvGrpSpPr>
        <p:cNvPr id="1" name="Shape 310"/>
        <p:cNvGrpSpPr/>
        <p:nvPr/>
      </p:nvGrpSpPr>
      <p:grpSpPr>
        <a:xfrm>
          <a:off x="0" y="0"/>
          <a:ext cx="0" cy="0"/>
          <a:chOff x="0" y="0"/>
          <a:chExt cx="0" cy="0"/>
        </a:xfrm>
      </p:grpSpPr>
      <p:sp>
        <p:nvSpPr>
          <p:cNvPr id="311" name="Google Shape;311;g2ebf993d4de_0_4"/>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a:lnSpc>
                <a:spcPct val="90000"/>
              </a:lnSpc>
              <a:spcBef>
                <a:spcPts val="0"/>
              </a:spcBef>
              <a:spcAft>
                <a:spcPts val="0"/>
              </a:spcAft>
              <a:buClr>
                <a:srgbClr val="2F9C67"/>
              </a:buClr>
              <a:buSzPts val="1800"/>
              <a:buFont typeface="Montserrat"/>
              <a:buNone/>
            </a:pPr>
            <a:r>
              <a:rPr lang="en-GB" dirty="0"/>
              <a:t>RÉSUMÉ (SUITE)</a:t>
            </a:r>
          </a:p>
        </p:txBody>
      </p:sp>
      <p:sp>
        <p:nvSpPr>
          <p:cNvPr id="312" name="Google Shape;312;g2ebf993d4de_0_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p>
            <a:pPr marL="171450" indent="-215900">
              <a:lnSpc>
                <a:spcPct val="110000"/>
              </a:lnSpc>
              <a:spcBef>
                <a:spcPts val="0"/>
              </a:spcBef>
              <a:buSzPts val="2100"/>
            </a:pPr>
            <a:r>
              <a:rPr lang="fr-FR" sz="2200" dirty="0"/>
              <a:t>Il n’est pas nécessaire d’obtenir l’accord formel du comité d’examen éthique d’une organisation pour réaliser des EQR, mais il demeure essentiel de s’assurer que les principes éthiques sont respectés. </a:t>
            </a:r>
            <a:endParaRPr lang="en-GB" sz="2200" dirty="0"/>
          </a:p>
          <a:p>
            <a:pPr marL="171450" indent="-222250">
              <a:lnSpc>
                <a:spcPct val="110000"/>
              </a:lnSpc>
              <a:spcBef>
                <a:spcPts val="1350"/>
              </a:spcBef>
              <a:buSzPts val="2200"/>
            </a:pPr>
            <a:r>
              <a:rPr lang="fr-FR" sz="2200" dirty="0"/>
              <a:t>Les responsables et les membres de la communauté qui participent aux EQR doivent participer à chaque étape du processus : la collecte de données, l’analyse des résultats, l’élaboration et la mise en œuvre des recommandations. </a:t>
            </a:r>
          </a:p>
        </p:txBody>
      </p:sp>
      <p:cxnSp>
        <p:nvCxnSpPr>
          <p:cNvPr id="313" name="Google Shape;313;g2ebf993d4de_0_4"/>
          <p:cNvCxnSpPr/>
          <p:nvPr/>
        </p:nvCxnSpPr>
        <p:spPr>
          <a:xfrm>
            <a:off x="648261" y="929853"/>
            <a:ext cx="444000" cy="0"/>
          </a:xfrm>
          <a:prstGeom prst="straightConnector1">
            <a:avLst/>
          </a:prstGeom>
          <a:noFill/>
          <a:ln w="28575" cap="flat" cmpd="sng">
            <a:solidFill>
              <a:srgbClr val="D90368"/>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2F9C67">
            <a:alpha val="9019"/>
          </a:srgbClr>
        </a:solidFill>
        <a:effectLst/>
      </p:bgPr>
    </p:bg>
    <p:spTree>
      <p:nvGrpSpPr>
        <p:cNvPr id="1" name="Shape 208"/>
        <p:cNvGrpSpPr/>
        <p:nvPr/>
      </p:nvGrpSpPr>
      <p:grpSpPr>
        <a:xfrm>
          <a:off x="0" y="0"/>
          <a:ext cx="0" cy="0"/>
          <a:chOff x="0" y="0"/>
          <a:chExt cx="0" cy="0"/>
        </a:xfrm>
      </p:grpSpPr>
      <p:sp>
        <p:nvSpPr>
          <p:cNvPr id="209" name="Google Shape;209;p2"/>
          <p:cNvSpPr txBox="1">
            <a:spLocks noGrp="1"/>
          </p:cNvSpPr>
          <p:nvPr>
            <p:ph type="title"/>
          </p:nvPr>
        </p:nvSpPr>
        <p:spPr>
          <a:xfrm>
            <a:off x="628650" y="510881"/>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400" b="1" i="0" u="none" strike="noStrike" cap="none" dirty="0">
                <a:solidFill>
                  <a:srgbClr val="004B53"/>
                </a:solidFill>
                <a:latin typeface="Arial"/>
                <a:ea typeface="Arial"/>
                <a:cs typeface="Arial"/>
                <a:sym typeface="Arial"/>
              </a:rPr>
              <a:t>Objectifs pédagogiques</a:t>
            </a:r>
            <a:endParaRPr dirty="0"/>
          </a:p>
        </p:txBody>
      </p:sp>
      <p:sp>
        <p:nvSpPr>
          <p:cNvPr id="210" name="Google Shape;210;p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6250"/>
              </a:lnSpc>
              <a:spcBef>
                <a:spcPts val="0"/>
              </a:spcBef>
              <a:spcAft>
                <a:spcPts val="0"/>
              </a:spcAft>
              <a:buSzPts val="2100"/>
              <a:buChar char="•"/>
            </a:pPr>
            <a:r>
              <a:rPr lang="fr-FR" sz="2100" dirty="0">
                <a:latin typeface="Open Sans"/>
                <a:ea typeface="Open Sans"/>
                <a:cs typeface="Open Sans"/>
                <a:sym typeface="Open Sans"/>
              </a:rPr>
              <a:t>Connaître les principes éthiques clés qui guident les évaluations qualitatives rapides</a:t>
            </a:r>
            <a:endParaRPr lang="fr-FR" sz="1700" dirty="0"/>
          </a:p>
          <a:p>
            <a:pPr marL="171450" lvl="0" indent="-171450" algn="l" rtl="0">
              <a:lnSpc>
                <a:spcPct val="96250"/>
              </a:lnSpc>
              <a:spcBef>
                <a:spcPts val="750"/>
              </a:spcBef>
              <a:spcAft>
                <a:spcPts val="0"/>
              </a:spcAft>
              <a:buSzPts val="2100"/>
              <a:buChar char="•"/>
            </a:pPr>
            <a:r>
              <a:rPr lang="fr-FR" sz="2100" dirty="0">
                <a:latin typeface="Open Sans"/>
                <a:ea typeface="Open Sans"/>
                <a:cs typeface="Open Sans"/>
                <a:sym typeface="Open Sans"/>
              </a:rPr>
              <a:t>Discuter des difficultés couramment rencontrées pour traduire et appliquer </a:t>
            </a:r>
            <a:r>
              <a:rPr lang="fr-FR" sz="2100" dirty="0"/>
              <a:t>c</a:t>
            </a:r>
            <a:r>
              <a:rPr lang="fr-FR" sz="2100" dirty="0">
                <a:latin typeface="Open Sans"/>
                <a:ea typeface="Open Sans"/>
                <a:cs typeface="Open Sans"/>
                <a:sym typeface="Open Sans"/>
              </a:rPr>
              <a:t>es principes dans la pratique</a:t>
            </a:r>
          </a:p>
          <a:p>
            <a:pPr marL="171450" lvl="0" indent="-171450" algn="l" rtl="0">
              <a:lnSpc>
                <a:spcPct val="96250"/>
              </a:lnSpc>
              <a:spcBef>
                <a:spcPts val="750"/>
              </a:spcBef>
              <a:spcAft>
                <a:spcPts val="0"/>
              </a:spcAft>
              <a:buSzPts val="2100"/>
              <a:buChar char="•"/>
            </a:pPr>
            <a:r>
              <a:rPr lang="fr-FR" sz="2100" dirty="0">
                <a:latin typeface="Open Sans"/>
                <a:ea typeface="Open Sans"/>
                <a:cs typeface="Open Sans"/>
                <a:sym typeface="Open Sans"/>
              </a:rPr>
              <a:t>Comprendre pourquoi il est important d’obtenir des approbations au niveau communautaire</a:t>
            </a:r>
          </a:p>
          <a:p>
            <a:pPr marL="171450" lvl="0" indent="-171450" algn="l" rtl="0">
              <a:lnSpc>
                <a:spcPct val="96250"/>
              </a:lnSpc>
              <a:spcBef>
                <a:spcPts val="750"/>
              </a:spcBef>
              <a:spcAft>
                <a:spcPts val="0"/>
              </a:spcAft>
              <a:buSzPts val="2100"/>
              <a:buChar char="•"/>
            </a:pPr>
            <a:r>
              <a:rPr lang="fr-FR" sz="2100" dirty="0">
                <a:latin typeface="Open Sans"/>
                <a:ea typeface="Open Sans"/>
                <a:cs typeface="Open Sans"/>
                <a:sym typeface="Open Sans"/>
              </a:rPr>
              <a:t>Connaître des stratégies permettant d’appliquer</a:t>
            </a:r>
            <a:r>
              <a:rPr lang="fr-FR" sz="2100" dirty="0"/>
              <a:t> efficacement les principes éthiques aux activités d’évaluation rapide</a:t>
            </a:r>
            <a:endParaRPr lang="fr-FR" sz="2100" dirty="0">
              <a:latin typeface="Open Sans"/>
              <a:ea typeface="Open Sans"/>
              <a:cs typeface="Open Sans"/>
              <a:sym typeface="Open Sans"/>
            </a:endParaRPr>
          </a:p>
          <a:p>
            <a:pPr marL="0" lvl="0" indent="0" algn="l" rtl="0">
              <a:lnSpc>
                <a:spcPct val="128332"/>
              </a:lnSpc>
              <a:spcBef>
                <a:spcPts val="750"/>
              </a:spcBef>
              <a:spcAft>
                <a:spcPts val="0"/>
              </a:spcAft>
              <a:buSzPts val="1200"/>
              <a:buNone/>
            </a:pPr>
            <a:endParaRPr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xfrm>
            <a:off x="773801" y="1376475"/>
            <a:ext cx="5807400" cy="3263400"/>
          </a:xfrm>
          <a:prstGeom prst="rect">
            <a:avLst/>
          </a:prstGeom>
          <a:noFill/>
          <a:ln>
            <a:noFill/>
          </a:ln>
        </p:spPr>
        <p:txBody>
          <a:bodyPr spcFirstLastPara="1" wrap="square" lIns="91425" tIns="45700" rIns="91425" bIns="45700" anchor="t" anchorCtr="0">
            <a:normAutofit/>
          </a:bodyPr>
          <a:lstStyle/>
          <a:p>
            <a:pPr marL="0" marR="0" lvl="0" indent="0" algn="l" rtl="0">
              <a:lnSpc>
                <a:spcPct val="96250"/>
              </a:lnSpc>
              <a:spcBef>
                <a:spcPts val="0"/>
              </a:spcBef>
              <a:spcAft>
                <a:spcPts val="0"/>
              </a:spcAft>
              <a:buNone/>
            </a:pPr>
            <a:r>
              <a:rPr lang="fr-FR" sz="2600" dirty="0">
                <a:latin typeface="Open Sans"/>
                <a:ea typeface="Open Sans"/>
                <a:cs typeface="Open Sans"/>
                <a:sym typeface="Open Sans"/>
              </a:rPr>
              <a:t>Réfléchissez à vos travaux actuels auprès des communautés :</a:t>
            </a:r>
          </a:p>
          <a:p>
            <a:pPr marL="457200" marR="0" lvl="0" indent="0" algn="l" rtl="0">
              <a:lnSpc>
                <a:spcPct val="96250"/>
              </a:lnSpc>
              <a:spcBef>
                <a:spcPts val="750"/>
              </a:spcBef>
              <a:spcAft>
                <a:spcPts val="0"/>
              </a:spcAft>
              <a:buNone/>
            </a:pPr>
            <a:endParaRPr lang="fr-FR" sz="2600" dirty="0">
              <a:latin typeface="Open Sans"/>
              <a:ea typeface="Open Sans"/>
              <a:cs typeface="Open Sans"/>
              <a:sym typeface="Open Sans"/>
            </a:endParaRPr>
          </a:p>
          <a:p>
            <a:pPr marL="457200" marR="0" lvl="0" indent="0" algn="l" rtl="0">
              <a:lnSpc>
                <a:spcPct val="96250"/>
              </a:lnSpc>
              <a:spcBef>
                <a:spcPts val="750"/>
              </a:spcBef>
              <a:spcAft>
                <a:spcPts val="0"/>
              </a:spcAft>
              <a:buNone/>
            </a:pPr>
            <a:r>
              <a:rPr lang="fr-FR" sz="2600" dirty="0">
                <a:latin typeface="Open Sans"/>
                <a:ea typeface="Open Sans"/>
                <a:cs typeface="Open Sans"/>
                <a:sym typeface="Open Sans"/>
              </a:rPr>
              <a:t>Quels principes éthiques guident votre action ?</a:t>
            </a:r>
            <a:endParaRPr lang="fr-FR" sz="2200" dirty="0"/>
          </a:p>
        </p:txBody>
      </p:sp>
      <p:sp>
        <p:nvSpPr>
          <p:cNvPr id="216" name="Google Shape;216;p3"/>
          <p:cNvSpPr txBox="1">
            <a:spLocks noGrp="1"/>
          </p:cNvSpPr>
          <p:nvPr>
            <p:ph type="title"/>
          </p:nvPr>
        </p:nvSpPr>
        <p:spPr>
          <a:xfrm>
            <a:off x="628650" y="537795"/>
            <a:ext cx="7886700" cy="4386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sz="2500" dirty="0"/>
              <a:t>PRINCIPES ÉTHIQUES CLÉS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019"/>
          </a:srgbClr>
        </a:solidFill>
        <a:effectLst/>
      </p:bgPr>
    </p:bg>
    <p:spTree>
      <p:nvGrpSpPr>
        <p:cNvPr id="1" name="Shape 220"/>
        <p:cNvGrpSpPr/>
        <p:nvPr/>
      </p:nvGrpSpPr>
      <p:grpSpPr>
        <a:xfrm>
          <a:off x="0" y="0"/>
          <a:ext cx="0" cy="0"/>
          <a:chOff x="0" y="0"/>
          <a:chExt cx="0" cy="0"/>
        </a:xfrm>
      </p:grpSpPr>
      <p:sp>
        <p:nvSpPr>
          <p:cNvPr id="221" name="Google Shape;221;p4"/>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endParaRPr dirty="0"/>
          </a:p>
        </p:txBody>
      </p:sp>
      <p:sp>
        <p:nvSpPr>
          <p:cNvPr id="222" name="Google Shape;222;p4"/>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3" name="Google Shape;223;p4"/>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224" name="Google Shape;224;p4"/>
          <p:cNvGraphicFramePr/>
          <p:nvPr>
            <p:extLst>
              <p:ext uri="{D42A27DB-BD31-4B8C-83A1-F6EECF244321}">
                <p14:modId xmlns:p14="http://schemas.microsoft.com/office/powerpoint/2010/main" val="960764126"/>
              </p:ext>
            </p:extLst>
          </p:nvPr>
        </p:nvGraphicFramePr>
        <p:xfrm>
          <a:off x="628650" y="962595"/>
          <a:ext cx="8341179" cy="3790560"/>
        </p:xfrm>
        <a:graphic>
          <a:graphicData uri="http://schemas.openxmlformats.org/drawingml/2006/table">
            <a:tbl>
              <a:tblPr>
                <a:noFill/>
                <a:tableStyleId>{3770506F-6C1E-4AA1-9848-D930653B334A}</a:tableStyleId>
              </a:tblPr>
              <a:tblGrid>
                <a:gridCol w="2996293">
                  <a:extLst>
                    <a:ext uri="{9D8B030D-6E8A-4147-A177-3AD203B41FA5}">
                      <a16:colId xmlns:a16="http://schemas.microsoft.com/office/drawing/2014/main" val="20000"/>
                    </a:ext>
                  </a:extLst>
                </a:gridCol>
                <a:gridCol w="5344886">
                  <a:extLst>
                    <a:ext uri="{9D8B030D-6E8A-4147-A177-3AD203B41FA5}">
                      <a16:colId xmlns:a16="http://schemas.microsoft.com/office/drawing/2014/main" val="20001"/>
                    </a:ext>
                  </a:extLst>
                </a:gridCol>
              </a:tblGrid>
              <a:tr h="216000">
                <a:tc>
                  <a:txBody>
                    <a:bodyPr/>
                    <a:lstStyle/>
                    <a:p>
                      <a:pPr marL="0" marR="0" lvl="0" indent="0" algn="l" rtl="0">
                        <a:lnSpc>
                          <a:spcPct val="100000"/>
                        </a:lnSpc>
                        <a:spcBef>
                          <a:spcPts val="0"/>
                        </a:spcBef>
                        <a:spcAft>
                          <a:spcPts val="0"/>
                        </a:spcAft>
                        <a:buClr>
                          <a:srgbClr val="000000"/>
                        </a:buClr>
                        <a:buSzPts val="900"/>
                        <a:buFont typeface="Arial"/>
                        <a:buNone/>
                      </a:pPr>
                      <a:r>
                        <a:rPr lang="fr-FR" sz="2000" b="1" i="0" u="none" strike="noStrike" cap="none" noProof="0" dirty="0">
                          <a:solidFill>
                            <a:schemeClr val="lt1"/>
                          </a:solidFill>
                          <a:latin typeface="Montserrat SemiBold"/>
                          <a:ea typeface="Montserrat SemiBold"/>
                          <a:cs typeface="Montserrat SemiBold"/>
                          <a:sym typeface="Montserrat SemiBold"/>
                        </a:rPr>
                        <a:t>Principe éthique</a:t>
                      </a:r>
                    </a:p>
                  </a:txBody>
                  <a:tcPr marL="108000" marR="65150" marT="0" marB="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GB" sz="2000" b="1" i="0" u="none" strike="noStrike" cap="none" dirty="0">
                          <a:solidFill>
                            <a:schemeClr val="lt1"/>
                          </a:solidFill>
                          <a:latin typeface="Montserrat SemiBold"/>
                          <a:ea typeface="Montserrat SemiBold"/>
                          <a:cs typeface="Montserrat SemiBold"/>
                          <a:sym typeface="Montserrat SemiBold"/>
                        </a:rPr>
                        <a:t>Application</a:t>
                      </a:r>
                      <a:endParaRPr sz="2500" u="none" strike="noStrike" cap="none" dirty="0"/>
                    </a:p>
                  </a:txBody>
                  <a:tcPr marL="108000" marR="65150" marT="0" marB="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3243025">
                <a:tc>
                  <a:txBody>
                    <a:bodyPr/>
                    <a:lstStyle/>
                    <a:p>
                      <a:pPr marL="0" marR="0" lvl="0" indent="0" algn="l" rtl="0">
                        <a:lnSpc>
                          <a:spcPct val="100000"/>
                        </a:lnSpc>
                        <a:spcBef>
                          <a:spcPts val="0"/>
                        </a:spcBef>
                        <a:spcAft>
                          <a:spcPts val="0"/>
                        </a:spcAft>
                        <a:buClr>
                          <a:srgbClr val="000000"/>
                        </a:buClr>
                        <a:buSzPts val="800"/>
                        <a:buFont typeface="Arial"/>
                        <a:buNone/>
                      </a:pPr>
                      <a:r>
                        <a:rPr lang="fr-FR" sz="1700" b="1" i="0" u="none" strike="noStrike" cap="none" dirty="0">
                          <a:solidFill>
                            <a:srgbClr val="204669"/>
                          </a:solidFill>
                          <a:latin typeface="Montserrat SemiBold"/>
                          <a:ea typeface="Montserrat SemiBold"/>
                          <a:cs typeface="Montserrat SemiBold"/>
                          <a:sym typeface="Montserrat SemiBold"/>
                        </a:rPr>
                        <a:t>Respect des personnes</a:t>
                      </a:r>
                      <a:endParaRPr sz="2300" u="none" strike="noStrike" cap="none" dirty="0"/>
                    </a:p>
                    <a:p>
                      <a:pPr marL="93662" marR="0" lvl="0" indent="-93662" algn="l" rtl="0">
                        <a:lnSpc>
                          <a:spcPct val="100000"/>
                        </a:lnSpc>
                        <a:spcBef>
                          <a:spcPts val="0"/>
                        </a:spcBef>
                        <a:spcAft>
                          <a:spcPts val="0"/>
                        </a:spcAft>
                        <a:buClr>
                          <a:srgbClr val="204669"/>
                        </a:buClr>
                        <a:buSzPts val="10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Chaque personne doit être traitée comme un individu à part entière et non soumis à un quelconque contrôle social</a:t>
                      </a:r>
                    </a:p>
                    <a:p>
                      <a:pPr marL="93662" marR="0" lvl="0" indent="-93662" algn="l" rtl="0">
                        <a:lnSpc>
                          <a:spcPct val="100000"/>
                        </a:lnSpc>
                        <a:spcBef>
                          <a:spcPts val="0"/>
                        </a:spcBef>
                        <a:spcAft>
                          <a:spcPts val="0"/>
                        </a:spcAft>
                        <a:buClr>
                          <a:srgbClr val="204669"/>
                        </a:buClr>
                        <a:buSzPts val="10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Les personnes qui ne sont pas en mesure d’agir en toute indépendance doivent bénéficier d'une protection particulière</a:t>
                      </a:r>
                    </a:p>
                  </a:txBody>
                  <a:tcPr marL="108000" marR="65150" marT="36000" marB="36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b="1" i="0" u="none" strike="noStrike" cap="none" noProof="0" dirty="0">
                          <a:solidFill>
                            <a:srgbClr val="204669"/>
                          </a:solidFill>
                          <a:latin typeface="Montserrat SemiBold"/>
                          <a:ea typeface="Montserrat SemiBold"/>
                          <a:cs typeface="Montserrat SemiBold"/>
                          <a:sym typeface="Montserrat SemiBold"/>
                        </a:rPr>
                        <a:t>Consentement éclairé</a:t>
                      </a:r>
                      <a:endParaRPr lang="fr-FR" sz="2000" u="none" strike="noStrike" cap="none" noProof="0" dirty="0"/>
                    </a:p>
                    <a:p>
                      <a:pPr marL="93663" marR="0" lvl="0" indent="-11747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sz="1400" b="0" i="0" u="none" strike="noStrike" cap="none" noProof="0" dirty="0">
                          <a:latin typeface="Open Sans Light"/>
                          <a:ea typeface="Open Sans Light"/>
                          <a:cs typeface="Open Sans Light"/>
                          <a:sym typeface="Open Sans Light"/>
                        </a:rPr>
                        <a:t>La personne interrogée doit être en mesure de donner son consentement et de faire ses choix sans être soumise à une coercition ou à une incitation indue – sans se sentir forcée ou poussée.</a:t>
                      </a:r>
                    </a:p>
                    <a:p>
                      <a:pPr marL="93663" marR="0" lvl="0" indent="-11747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sz="1400" b="0" i="0" u="none" strike="noStrike" cap="none" noProof="0" dirty="0">
                          <a:latin typeface="Open Sans Light"/>
                          <a:ea typeface="Open Sans Light"/>
                          <a:cs typeface="Open Sans Light"/>
                          <a:sym typeface="Open Sans Light"/>
                        </a:rPr>
                        <a:t>Elle doit avoir les connaissances et la compréhension nécessaires pour être en mesure de prendre la bonne décision.</a:t>
                      </a:r>
                    </a:p>
                    <a:p>
                      <a:pPr marL="93663" marR="0" lvl="0" indent="-11747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sz="1400" b="0" i="0" u="none" strike="noStrike" cap="none" noProof="0" dirty="0">
                          <a:latin typeface="Open Sans Light"/>
                          <a:ea typeface="Open Sans Light"/>
                          <a:cs typeface="Open Sans Light"/>
                          <a:sym typeface="Open Sans Light"/>
                        </a:rPr>
                        <a:t>Dans le cas des mineurs, il convient d’obtenir leur « assentiment », ainsi que le consentement d’une personne majeure chargée de s’occuper d’elle. </a:t>
                      </a:r>
                    </a:p>
                    <a:p>
                      <a:pPr marL="0" marR="0" lvl="0" indent="0" algn="l" rtl="0">
                        <a:lnSpc>
                          <a:spcPct val="100000"/>
                        </a:lnSpc>
                        <a:spcBef>
                          <a:spcPts val="0"/>
                        </a:spcBef>
                        <a:spcAft>
                          <a:spcPts val="0"/>
                        </a:spcAft>
                        <a:buClr>
                          <a:srgbClr val="000000"/>
                        </a:buClr>
                        <a:buSzPts val="800"/>
                        <a:buFont typeface="Arial"/>
                        <a:buNone/>
                      </a:pPr>
                      <a:r>
                        <a:rPr lang="en-GB" u="none" strike="noStrike" cap="none" dirty="0"/>
                        <a:t> </a:t>
                      </a:r>
                      <a:endParaRPr u="none" strike="noStrike" cap="none" dirty="0"/>
                    </a:p>
                    <a:p>
                      <a:pPr marL="0" marR="0" lvl="0" indent="0" algn="l" rtl="0">
                        <a:lnSpc>
                          <a:spcPct val="100000"/>
                        </a:lnSpc>
                        <a:spcBef>
                          <a:spcPts val="0"/>
                        </a:spcBef>
                        <a:spcAft>
                          <a:spcPts val="0"/>
                        </a:spcAft>
                        <a:buClr>
                          <a:srgbClr val="000000"/>
                        </a:buClr>
                        <a:buSzPts val="800"/>
                        <a:buFont typeface="Arial"/>
                        <a:buNone/>
                      </a:pPr>
                      <a:r>
                        <a:rPr lang="fr-FR" b="1" i="0" u="none" strike="noStrike" cap="none" dirty="0">
                          <a:solidFill>
                            <a:srgbClr val="204669"/>
                          </a:solidFill>
                          <a:latin typeface="Montserrat SemiBold"/>
                          <a:ea typeface="Montserrat SemiBold"/>
                          <a:cs typeface="Montserrat SemiBold"/>
                          <a:sym typeface="Montserrat SemiBold"/>
                        </a:rPr>
                        <a:t>Retrait du consentement</a:t>
                      </a:r>
                      <a:endParaRPr b="1" i="0" u="none" strike="noStrike" cap="none" dirty="0">
                        <a:solidFill>
                          <a:srgbClr val="204669"/>
                        </a:solidFill>
                        <a:latin typeface="Montserrat SemiBold"/>
                        <a:ea typeface="Montserrat SemiBold"/>
                        <a:cs typeface="Montserrat SemiBold"/>
                        <a:sym typeface="Montserrat SemiBold"/>
                      </a:endParaRPr>
                    </a:p>
                    <a:p>
                      <a:pPr marL="85725" marR="0" lvl="0" indent="-12382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sz="1400" b="0" i="0" u="none" strike="noStrike" cap="none" noProof="0" dirty="0">
                          <a:latin typeface="Open Sans Light"/>
                          <a:ea typeface="Open Sans Light"/>
                          <a:cs typeface="Open Sans Light"/>
                          <a:sym typeface="Open Sans Light"/>
                        </a:rPr>
                        <a:t>Le consentement doit pouvoir être retiré à tout moment de l’évaluation, sans que cela porte à conséquence. De même, il doit être possible de demander à ce que le magnétophone soit éteint (le cas échéant). </a:t>
                      </a:r>
                      <a:endParaRPr sz="2000" u="none" strike="noStrike" cap="none" dirty="0"/>
                    </a:p>
                  </a:txBody>
                  <a:tcPr marL="108000" marR="65150" marT="36000" marB="36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020"/>
          </a:srgbClr>
        </a:solidFill>
        <a:effectLst/>
      </p:bgPr>
    </p:bg>
    <p:spTree>
      <p:nvGrpSpPr>
        <p:cNvPr id="1" name="Shape 228"/>
        <p:cNvGrpSpPr/>
        <p:nvPr/>
      </p:nvGrpSpPr>
      <p:grpSpPr>
        <a:xfrm>
          <a:off x="0" y="0"/>
          <a:ext cx="0" cy="0"/>
          <a:chOff x="0" y="0"/>
          <a:chExt cx="0" cy="0"/>
        </a:xfrm>
      </p:grpSpPr>
      <p:sp>
        <p:nvSpPr>
          <p:cNvPr id="229" name="Google Shape;229;g2ebf993d4de_0_17"/>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endParaRPr dirty="0"/>
          </a:p>
        </p:txBody>
      </p:sp>
      <p:sp>
        <p:nvSpPr>
          <p:cNvPr id="230" name="Google Shape;230;g2ebf993d4de_0_17"/>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1" name="Google Shape;231;g2ebf993d4de_0_17"/>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232" name="Google Shape;232;g2ebf993d4de_0_17"/>
          <p:cNvGraphicFramePr/>
          <p:nvPr>
            <p:extLst>
              <p:ext uri="{D42A27DB-BD31-4B8C-83A1-F6EECF244321}">
                <p14:modId xmlns:p14="http://schemas.microsoft.com/office/powerpoint/2010/main" val="3058301577"/>
              </p:ext>
            </p:extLst>
          </p:nvPr>
        </p:nvGraphicFramePr>
        <p:xfrm>
          <a:off x="628649" y="962595"/>
          <a:ext cx="8384722" cy="3816234"/>
        </p:xfrm>
        <a:graphic>
          <a:graphicData uri="http://schemas.openxmlformats.org/drawingml/2006/table">
            <a:tbl>
              <a:tblPr>
                <a:noFill/>
                <a:tableStyleId>{3770506F-6C1E-4AA1-9848-D930653B334A}</a:tableStyleId>
              </a:tblPr>
              <a:tblGrid>
                <a:gridCol w="3005119">
                  <a:extLst>
                    <a:ext uri="{9D8B030D-6E8A-4147-A177-3AD203B41FA5}">
                      <a16:colId xmlns:a16="http://schemas.microsoft.com/office/drawing/2014/main" val="20000"/>
                    </a:ext>
                  </a:extLst>
                </a:gridCol>
                <a:gridCol w="5379603">
                  <a:extLst>
                    <a:ext uri="{9D8B030D-6E8A-4147-A177-3AD203B41FA5}">
                      <a16:colId xmlns:a16="http://schemas.microsoft.com/office/drawing/2014/main" val="20001"/>
                    </a:ext>
                  </a:extLst>
                </a:gridCol>
              </a:tblGrid>
              <a:tr h="313160">
                <a:tc>
                  <a:txBody>
                    <a:bodyPr/>
                    <a:lstStyle/>
                    <a:p>
                      <a:pPr marL="0" marR="0" lvl="0" indent="0" algn="l" rtl="0">
                        <a:lnSpc>
                          <a:spcPct val="100000"/>
                        </a:lnSpc>
                        <a:spcBef>
                          <a:spcPts val="0"/>
                        </a:spcBef>
                        <a:spcAft>
                          <a:spcPts val="0"/>
                        </a:spcAft>
                        <a:buClr>
                          <a:srgbClr val="000000"/>
                        </a:buClr>
                        <a:buSzPts val="900"/>
                        <a:buFont typeface="Arial"/>
                        <a:buNone/>
                      </a:pPr>
                      <a:r>
                        <a:rPr lang="fr-FR" sz="2000" b="1" i="0" u="none" strike="noStrike" cap="none" noProof="0" dirty="0">
                          <a:solidFill>
                            <a:schemeClr val="lt1"/>
                          </a:solidFill>
                          <a:latin typeface="Montserrat SemiBold"/>
                          <a:ea typeface="Montserrat SemiBold"/>
                          <a:cs typeface="Montserrat SemiBold"/>
                          <a:sym typeface="Montserrat SemiBold"/>
                        </a:rPr>
                        <a:t>Principe éthique</a:t>
                      </a:r>
                    </a:p>
                  </a:txBody>
                  <a:tcPr marL="108000" marR="65150" marT="0" marB="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GB" sz="2000" b="1" i="0" u="none" strike="noStrike" cap="none" dirty="0">
                          <a:solidFill>
                            <a:schemeClr val="lt1"/>
                          </a:solidFill>
                          <a:latin typeface="Montserrat SemiBold"/>
                          <a:ea typeface="Montserrat SemiBold"/>
                          <a:cs typeface="Montserrat SemiBold"/>
                          <a:sym typeface="Montserrat SemiBold"/>
                        </a:rPr>
                        <a:t>Application</a:t>
                      </a:r>
                      <a:endParaRPr sz="2500" u="none" strike="noStrike" cap="none" dirty="0"/>
                    </a:p>
                  </a:txBody>
                  <a:tcPr marL="108000" marR="65150" marT="0" marB="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3503074">
                <a:tc>
                  <a:txBody>
                    <a:bodyPr/>
                    <a:lstStyle/>
                    <a:p>
                      <a:pPr marL="0" marR="0" lvl="0" indent="0" algn="l" rtl="0">
                        <a:lnSpc>
                          <a:spcPct val="100000"/>
                        </a:lnSpc>
                        <a:spcBef>
                          <a:spcPts val="0"/>
                        </a:spcBef>
                        <a:spcAft>
                          <a:spcPts val="0"/>
                        </a:spcAft>
                        <a:buClr>
                          <a:srgbClr val="000000"/>
                        </a:buClr>
                        <a:buSzPts val="800"/>
                        <a:buFont typeface="Arial"/>
                        <a:buNone/>
                      </a:pPr>
                      <a:endParaRPr sz="800" b="1" dirty="0">
                        <a:solidFill>
                          <a:srgbClr val="204669"/>
                        </a:solidFill>
                        <a:latin typeface="Montserrat SemiBold"/>
                        <a:ea typeface="Montserrat SemiBold"/>
                        <a:cs typeface="Montserrat SemiBold"/>
                        <a:sym typeface="Montserrat SemiBold"/>
                      </a:endParaRPr>
                    </a:p>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lang="fr-FR" sz="1700" b="1" i="0" u="none" strike="noStrike" cap="none" dirty="0">
                          <a:solidFill>
                            <a:srgbClr val="204669"/>
                          </a:solidFill>
                          <a:latin typeface="Montserrat SemiBold"/>
                          <a:ea typeface="Montserrat SemiBold"/>
                          <a:cs typeface="Montserrat SemiBold"/>
                          <a:sym typeface="Montserrat SemiBold"/>
                        </a:rPr>
                        <a:t>Respect des personnes</a:t>
                      </a:r>
                      <a:endParaRPr lang="fr-FR" sz="2300" u="none" strike="noStrike" cap="none" dirty="0"/>
                    </a:p>
                    <a:p>
                      <a:pPr marL="0" marR="0" lvl="0" indent="0" algn="l" rtl="0">
                        <a:lnSpc>
                          <a:spcPct val="100000"/>
                        </a:lnSpc>
                        <a:spcBef>
                          <a:spcPts val="0"/>
                        </a:spcBef>
                        <a:spcAft>
                          <a:spcPts val="0"/>
                        </a:spcAft>
                        <a:buClr>
                          <a:srgbClr val="000000"/>
                        </a:buClr>
                        <a:buSzPts val="800"/>
                        <a:buFont typeface="Arial"/>
                        <a:buNone/>
                      </a:pPr>
                      <a:r>
                        <a:rPr lang="en-GB" sz="1700" b="1" i="0" u="none" strike="noStrike" cap="none" dirty="0">
                          <a:solidFill>
                            <a:srgbClr val="204669"/>
                          </a:solidFill>
                          <a:latin typeface="Montserrat SemiBold"/>
                          <a:ea typeface="Montserrat SemiBold"/>
                          <a:cs typeface="Montserrat SemiBold"/>
                          <a:sym typeface="Montserrat SemiBold"/>
                        </a:rPr>
                        <a:t>(</a:t>
                      </a:r>
                      <a:r>
                        <a:rPr lang="en-GB" sz="1700" b="1" dirty="0">
                          <a:solidFill>
                            <a:srgbClr val="204669"/>
                          </a:solidFill>
                          <a:latin typeface="Montserrat SemiBold"/>
                          <a:ea typeface="Montserrat SemiBold"/>
                          <a:cs typeface="Montserrat SemiBold"/>
                          <a:sym typeface="Montserrat SemiBold"/>
                        </a:rPr>
                        <a:t>suite)</a:t>
                      </a:r>
                      <a:endParaRPr sz="2300" u="none" strike="noStrike" cap="none" dirty="0"/>
                    </a:p>
                    <a:p>
                      <a:pPr marL="457200" marR="0" lvl="0" indent="0" algn="l" rtl="0">
                        <a:lnSpc>
                          <a:spcPct val="100000"/>
                        </a:lnSpc>
                        <a:spcBef>
                          <a:spcPts val="0"/>
                        </a:spcBef>
                        <a:spcAft>
                          <a:spcPts val="0"/>
                        </a:spcAft>
                        <a:buNone/>
                      </a:pPr>
                      <a:endParaRPr sz="2300" u="none" strike="noStrike" cap="none" dirty="0"/>
                    </a:p>
                  </a:txBody>
                  <a:tcPr marL="108000" marR="65150" marT="36000" marB="36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dirty="0"/>
                        <a:t> </a:t>
                      </a:r>
                      <a:endParaRPr sz="900" u="none" strike="noStrike" cap="none" dirty="0"/>
                    </a:p>
                    <a:p>
                      <a:pPr marL="0" marR="0" lvl="0" indent="0" algn="l" rtl="0">
                        <a:lnSpc>
                          <a:spcPct val="100000"/>
                        </a:lnSpc>
                        <a:spcBef>
                          <a:spcPts val="0"/>
                        </a:spcBef>
                        <a:spcAft>
                          <a:spcPts val="0"/>
                        </a:spcAft>
                        <a:buClr>
                          <a:srgbClr val="000000"/>
                        </a:buClr>
                        <a:buSzPts val="800"/>
                        <a:buFont typeface="Arial"/>
                        <a:buNone/>
                      </a:pPr>
                      <a:r>
                        <a:rPr lang="fr-FR" sz="1400" b="1" i="0" u="none" strike="noStrike" cap="none" dirty="0">
                          <a:solidFill>
                            <a:srgbClr val="204669"/>
                          </a:solidFill>
                          <a:latin typeface="Montserrat SemiBold"/>
                          <a:ea typeface="Montserrat SemiBold"/>
                          <a:cs typeface="Montserrat SemiBold"/>
                          <a:sym typeface="Montserrat SemiBold"/>
                        </a:rPr>
                        <a:t>Protection de la vie privée et de la confidentialité</a:t>
                      </a:r>
                      <a:endParaRPr lang="fr-FR" sz="1400" u="none" strike="noStrike" cap="none" dirty="0"/>
                    </a:p>
                    <a:p>
                      <a:pPr marL="85725" marR="0" lvl="0" indent="-12382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b="1" i="0" u="none" strike="noStrike" cap="none" dirty="0">
                          <a:latin typeface="Open Sans"/>
                          <a:ea typeface="Open Sans"/>
                          <a:cs typeface="Open Sans"/>
                          <a:sym typeface="Open Sans"/>
                        </a:rPr>
                        <a:t>Confidentialité </a:t>
                      </a:r>
                      <a:r>
                        <a:rPr lang="fr-FR" b="0" i="0" u="none" strike="noStrike" cap="none" dirty="0">
                          <a:latin typeface="Open Sans Light"/>
                          <a:ea typeface="Open Sans Light"/>
                          <a:cs typeface="Open Sans Light"/>
                          <a:sym typeface="Open Sans Light"/>
                        </a:rPr>
                        <a:t>– </a:t>
                      </a:r>
                      <a:r>
                        <a:rPr lang="fr-FR" sz="1400" b="0" i="0" u="none" strike="noStrike" cap="none" noProof="0" dirty="0">
                          <a:latin typeface="Open Sans Light"/>
                          <a:ea typeface="Open Sans Light"/>
                          <a:cs typeface="Open Sans Light"/>
                          <a:sym typeface="Open Sans Light"/>
                        </a:rPr>
                        <a:t>il revient aux participants de décider si leurs propos peuvent être rendus publics et permettre de les identifier ou s’ils préfèrent rester anonymes ou ne pas être cités du tout</a:t>
                      </a:r>
                      <a:r>
                        <a:rPr lang="fr-FR" sz="1400" b="0" i="0" u="none" strike="noStrike" cap="none" dirty="0">
                          <a:latin typeface="Open Sans Light"/>
                          <a:ea typeface="Open Sans Light"/>
                          <a:cs typeface="Open Sans Light"/>
                          <a:sym typeface="Open Sans Light"/>
                        </a:rPr>
                        <a:t>. </a:t>
                      </a:r>
                      <a:r>
                        <a:rPr lang="fr-FR" b="0" i="0" u="none" strike="noStrike" cap="none" dirty="0">
                          <a:latin typeface="Open Sans Light"/>
                          <a:ea typeface="Open Sans Light"/>
                          <a:cs typeface="Open Sans Light"/>
                          <a:sym typeface="Open Sans Light"/>
                        </a:rPr>
                        <a:t> </a:t>
                      </a:r>
                    </a:p>
                    <a:p>
                      <a:pPr marL="85725" marR="0" lvl="0" indent="-123825" algn="l" rtl="0">
                        <a:lnSpc>
                          <a:spcPct val="100000"/>
                        </a:lnSpc>
                        <a:spcBef>
                          <a:spcPts val="0"/>
                        </a:spcBef>
                        <a:spcAft>
                          <a:spcPts val="0"/>
                        </a:spcAft>
                        <a:buClr>
                          <a:srgbClr val="204669"/>
                        </a:buClr>
                        <a:buSzPts val="1400"/>
                        <a:buFont typeface="Arial"/>
                        <a:buChar char="•"/>
                      </a:pPr>
                      <a:r>
                        <a:rPr lang="fr-FR" b="1" i="0" u="none" strike="noStrike" cap="none" dirty="0">
                          <a:latin typeface="Open Sans"/>
                          <a:ea typeface="Open Sans"/>
                          <a:cs typeface="Open Sans"/>
                          <a:sym typeface="Open Sans"/>
                        </a:rPr>
                        <a:t>Vie privée </a:t>
                      </a:r>
                      <a:r>
                        <a:rPr lang="fr-FR" b="0" i="0" u="none" strike="noStrike" cap="none" dirty="0">
                          <a:latin typeface="Open Sans Light"/>
                          <a:ea typeface="Open Sans Light"/>
                          <a:cs typeface="Open Sans Light"/>
                          <a:sym typeface="Open Sans Light"/>
                        </a:rPr>
                        <a:t>– </a:t>
                      </a:r>
                      <a:r>
                        <a:rPr lang="fr-FR" sz="1400" b="0" i="0" u="none" strike="noStrike" cap="none" noProof="0" dirty="0">
                          <a:latin typeface="Open Sans Light"/>
                          <a:ea typeface="Open Sans Light"/>
                          <a:cs typeface="Open Sans Light"/>
                          <a:sym typeface="Open Sans Light"/>
                        </a:rPr>
                        <a:t>les participants doivent pouvoir s’exprimer dans un environnement rassurant et à l’abri des regards. Ils ne doivent jamais être contraints de fournir de renseignements les concernant s’ils ne le souhaitent pas. Les données doivent être anonymisées (lorsque le participant ne veut pas que les propos lui soient attribués), les informations d’identification personnelle doivent être supprimées et les données ne doivent pas pouvoir être associées à une personne en particulier</a:t>
                      </a:r>
                    </a:p>
                    <a:p>
                      <a:pPr marL="85725" marR="0" lvl="0" indent="-123825" algn="l" defTabSz="914400" rtl="0" eaLnBrk="1" fontAlgn="auto" latinLnBrk="0" hangingPunct="1">
                        <a:lnSpc>
                          <a:spcPct val="100000"/>
                        </a:lnSpc>
                        <a:spcBef>
                          <a:spcPts val="0"/>
                        </a:spcBef>
                        <a:spcAft>
                          <a:spcPts val="0"/>
                        </a:spcAft>
                        <a:buClr>
                          <a:srgbClr val="204669"/>
                        </a:buClr>
                        <a:buSzPts val="1400"/>
                        <a:buFont typeface="Arial"/>
                        <a:buChar char="•"/>
                        <a:tabLst/>
                        <a:defRPr/>
                      </a:pPr>
                      <a:r>
                        <a:rPr lang="fr-FR" sz="1400" b="1" i="0" u="none" strike="noStrike" cap="none" noProof="0" dirty="0">
                          <a:solidFill>
                            <a:srgbClr val="000000"/>
                          </a:solidFill>
                          <a:latin typeface="Open Sans"/>
                          <a:ea typeface="Open Sans"/>
                          <a:cs typeface="Open Sans"/>
                          <a:sym typeface="Open Sans Light"/>
                        </a:rPr>
                        <a:t>Les données doivent être conservées en sécurité</a:t>
                      </a:r>
                      <a:r>
                        <a:rPr lang="fr-FR" sz="1400" b="0" i="0" u="none" strike="noStrike" cap="none" noProof="0" dirty="0">
                          <a:latin typeface="Open Sans Light"/>
                          <a:ea typeface="Open Sans Light"/>
                          <a:cs typeface="Open Sans Light"/>
                          <a:sym typeface="Open Sans Light"/>
                        </a:rPr>
                        <a:t>. </a:t>
                      </a:r>
                    </a:p>
                  </a:txBody>
                  <a:tcPr marL="108000" marR="65150" marT="36000" marB="36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6F1"/>
        </a:solidFill>
        <a:effectLst/>
      </p:bgPr>
    </p:bg>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endParaRPr dirty="0"/>
          </a:p>
        </p:txBody>
      </p:sp>
      <p:sp>
        <p:nvSpPr>
          <p:cNvPr id="238" name="Google Shape;238;p5"/>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9" name="Google Shape;239;p5"/>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240" name="Google Shape;240;p5"/>
          <p:cNvGraphicFramePr/>
          <p:nvPr>
            <p:extLst>
              <p:ext uri="{D42A27DB-BD31-4B8C-83A1-F6EECF244321}">
                <p14:modId xmlns:p14="http://schemas.microsoft.com/office/powerpoint/2010/main" val="595598244"/>
              </p:ext>
            </p:extLst>
          </p:nvPr>
        </p:nvGraphicFramePr>
        <p:xfrm>
          <a:off x="628649" y="962595"/>
          <a:ext cx="8417380" cy="4020240"/>
        </p:xfrm>
        <a:graphic>
          <a:graphicData uri="http://schemas.openxmlformats.org/drawingml/2006/table">
            <a:tbl>
              <a:tblPr>
                <a:noFill/>
                <a:tableStyleId>{3770506F-6C1E-4AA1-9848-D930653B334A}</a:tableStyleId>
              </a:tblPr>
              <a:tblGrid>
                <a:gridCol w="3453494">
                  <a:extLst>
                    <a:ext uri="{9D8B030D-6E8A-4147-A177-3AD203B41FA5}">
                      <a16:colId xmlns:a16="http://schemas.microsoft.com/office/drawing/2014/main" val="20000"/>
                    </a:ext>
                  </a:extLst>
                </a:gridCol>
                <a:gridCol w="4963886">
                  <a:extLst>
                    <a:ext uri="{9D8B030D-6E8A-4147-A177-3AD203B41FA5}">
                      <a16:colId xmlns:a16="http://schemas.microsoft.com/office/drawing/2014/main" val="20001"/>
                    </a:ext>
                  </a:extLst>
                </a:gridCol>
              </a:tblGrid>
              <a:tr h="324000">
                <a:tc>
                  <a:txBody>
                    <a:bodyPr/>
                    <a:lstStyle/>
                    <a:p>
                      <a:pPr marL="0" marR="0" lvl="0" indent="0" algn="l" rtl="0">
                        <a:lnSpc>
                          <a:spcPct val="100000"/>
                        </a:lnSpc>
                        <a:spcBef>
                          <a:spcPts val="0"/>
                        </a:spcBef>
                        <a:spcAft>
                          <a:spcPts val="0"/>
                        </a:spcAft>
                        <a:buClr>
                          <a:srgbClr val="000000"/>
                        </a:buClr>
                        <a:buSzPts val="900"/>
                        <a:buFont typeface="Arial"/>
                        <a:buNone/>
                      </a:pPr>
                      <a:r>
                        <a:rPr lang="fr-FR" sz="1600" b="1" i="0" u="none" strike="noStrike" cap="none" noProof="0" dirty="0">
                          <a:solidFill>
                            <a:schemeClr val="lt1"/>
                          </a:solidFill>
                          <a:latin typeface="Montserrat SemiBold"/>
                          <a:ea typeface="Montserrat SemiBold"/>
                          <a:cs typeface="Montserrat SemiBold"/>
                          <a:sym typeface="Montserrat SemiBold"/>
                        </a:rPr>
                        <a:t>Principe éthique</a:t>
                      </a:r>
                    </a:p>
                  </a:txBody>
                  <a:tcPr marL="108000" marR="65150" marT="144000" marB="14400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GB" sz="1600" b="1" i="0" u="none" strike="noStrike" cap="none" dirty="0">
                          <a:solidFill>
                            <a:schemeClr val="lt1"/>
                          </a:solidFill>
                          <a:latin typeface="Montserrat SemiBold"/>
                          <a:ea typeface="Montserrat SemiBold"/>
                          <a:cs typeface="Montserrat SemiBold"/>
                          <a:sym typeface="Montserrat SemiBold"/>
                        </a:rPr>
                        <a:t>Application</a:t>
                      </a:r>
                      <a:endParaRPr sz="2100" u="none" strike="noStrike" cap="none" dirty="0"/>
                    </a:p>
                  </a:txBody>
                  <a:tcPr marL="108000" marR="65150" marT="144000" marB="14400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324000">
                <a:tc>
                  <a:txBody>
                    <a:bodyPr/>
                    <a:lstStyle/>
                    <a:p>
                      <a:pPr marL="0" marR="0" lvl="0" indent="0" algn="l" rtl="0">
                        <a:lnSpc>
                          <a:spcPct val="100000"/>
                        </a:lnSpc>
                        <a:spcBef>
                          <a:spcPts val="0"/>
                        </a:spcBef>
                        <a:spcAft>
                          <a:spcPts val="0"/>
                        </a:spcAft>
                        <a:buClr>
                          <a:srgbClr val="000000"/>
                        </a:buClr>
                        <a:buSzPts val="800"/>
                        <a:buFont typeface="Arial"/>
                        <a:buNone/>
                      </a:pPr>
                      <a:r>
                        <a:rPr lang="en-GB" sz="1500" b="1" i="0" u="none" strike="noStrike" cap="none" dirty="0">
                          <a:solidFill>
                            <a:srgbClr val="204669"/>
                          </a:solidFill>
                          <a:latin typeface="Montserrat SemiBold"/>
                          <a:ea typeface="Montserrat SemiBold"/>
                          <a:cs typeface="Montserrat SemiBold"/>
                          <a:sym typeface="Montserrat SemiBold"/>
                        </a:rPr>
                        <a:t>Ne pas nuire</a:t>
                      </a:r>
                      <a:endParaRPr sz="2100" u="none" strike="noStrike" cap="none" dirty="0"/>
                    </a:p>
                    <a:p>
                      <a:pPr marL="93663" marR="0" lvl="0" indent="-131763" algn="l" rtl="0">
                        <a:lnSpc>
                          <a:spcPct val="100000"/>
                        </a:lnSpc>
                        <a:spcBef>
                          <a:spcPts val="0"/>
                        </a:spcBef>
                        <a:spcAft>
                          <a:spcPts val="0"/>
                        </a:spcAft>
                        <a:buClr>
                          <a:srgbClr val="204669"/>
                        </a:buClr>
                        <a:buSzPts val="15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Une évaluation ne doit entraîner aucun effet néfaste pour les participants</a:t>
                      </a:r>
                    </a:p>
                    <a:p>
                      <a:pPr marL="93663" marR="0" lvl="0" indent="-131763"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noProof="0" dirty="0">
                          <a:solidFill>
                            <a:srgbClr val="000000"/>
                          </a:solidFill>
                          <a:latin typeface="Open Sans Light"/>
                          <a:ea typeface="Open Sans Light"/>
                          <a:cs typeface="Open Sans Light"/>
                          <a:sym typeface="Open Sans Light"/>
                        </a:rPr>
                        <a:t>De plus, ceux-ci doivent retirer un avantage de leur participation. Il convient de se poser des questions telles que : les avantages doivent-ils être d’ordre social ou personnel ? Qui doit décider ce que seront ces avantages ?</a:t>
                      </a:r>
                      <a:r>
                        <a:rPr lang="en-GB" sz="1500" b="0" i="0" u="none" strike="noStrike" cap="none" dirty="0">
                          <a:solidFill>
                            <a:srgbClr val="000000"/>
                          </a:solidFill>
                          <a:latin typeface="Open Sans Light"/>
                          <a:ea typeface="Open Sans Light"/>
                          <a:cs typeface="Open Sans Light"/>
                          <a:sym typeface="Open Sans Light"/>
                        </a:rPr>
                        <a:t> </a:t>
                      </a:r>
                      <a:endParaRPr sz="2100" u="none" strike="noStrike" cap="none" dirty="0"/>
                    </a:p>
                    <a:p>
                      <a:pPr marL="93663" marR="0" lvl="0" indent="-131763"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noProof="0" dirty="0">
                          <a:solidFill>
                            <a:srgbClr val="000000"/>
                          </a:solidFill>
                          <a:latin typeface="Open Sans Light"/>
                          <a:ea typeface="Open Sans Light"/>
                          <a:cs typeface="Open Sans Light"/>
                          <a:sym typeface="Open Sans Light"/>
                        </a:rPr>
                        <a:t>L’évaluation doit être nécessaire et utile – elle doit être originale et contribuer à l’intérêt général.</a:t>
                      </a:r>
                      <a:r>
                        <a:rPr lang="fr-FR" sz="1500" b="0" i="0" u="none" strike="noStrike" cap="none" dirty="0">
                          <a:solidFill>
                            <a:srgbClr val="000000"/>
                          </a:solidFill>
                          <a:latin typeface="Open Sans Light"/>
                          <a:ea typeface="Open Sans Light"/>
                          <a:cs typeface="Open Sans Light"/>
                          <a:sym typeface="Open Sans Light"/>
                        </a:rPr>
                        <a:t> </a:t>
                      </a:r>
                      <a:endParaRPr lang="fr-FR" sz="1500" b="0" i="0" u="none" strike="noStrike" cap="none" dirty="0">
                        <a:solidFill>
                          <a:srgbClr val="000000"/>
                        </a:solidFill>
                        <a:latin typeface="Open Sans Light"/>
                        <a:ea typeface="Open Sans Light"/>
                        <a:cs typeface="Open Sans Light"/>
                        <a:sym typeface="Arial"/>
                      </a:endParaRPr>
                    </a:p>
                  </a:txBody>
                  <a:tcPr marL="108000" marR="65150" marT="144000" marB="144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1600" b="1" i="0" u="none" strike="noStrike" cap="none" noProof="0" dirty="0">
                          <a:solidFill>
                            <a:srgbClr val="204669"/>
                          </a:solidFill>
                          <a:latin typeface="Montserrat SemiBold"/>
                          <a:ea typeface="Montserrat SemiBold"/>
                          <a:cs typeface="Montserrat SemiBold"/>
                          <a:sym typeface="Montserrat SemiBold"/>
                        </a:rPr>
                        <a:t>Évaluation du rapport risques-avantages</a:t>
                      </a:r>
                      <a:endParaRPr lang="fr-FR" sz="3600" u="none" strike="noStrike" cap="none" noProof="0" dirty="0"/>
                    </a:p>
                    <a:p>
                      <a:pPr marL="93663" marR="0" lvl="0" indent="-123825"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noProof="0" dirty="0">
                          <a:solidFill>
                            <a:srgbClr val="000000"/>
                          </a:solidFill>
                          <a:latin typeface="Open Sans Light"/>
                          <a:ea typeface="Open Sans Light"/>
                          <a:cs typeface="Open Sans Light"/>
                          <a:sym typeface="Open Sans Light"/>
                        </a:rPr>
                        <a:t>Il convient d’évaluer étape par étape la nature des risques et des avantages découlant de l’évaluation.</a:t>
                      </a:r>
                    </a:p>
                    <a:p>
                      <a:pPr marL="93663" marR="0" lvl="0" indent="-123825"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noProof="0" dirty="0">
                          <a:solidFill>
                            <a:srgbClr val="000000"/>
                          </a:solidFill>
                          <a:latin typeface="Open Sans Light"/>
                          <a:ea typeface="Open Sans Light"/>
                          <a:cs typeface="Open Sans Light"/>
                          <a:sym typeface="Open Sans Light"/>
                        </a:rPr>
                        <a:t>Un « risque » est la probabilité qu’une personne ou une communauté subisse des conséquences néfastes (atteintes physiques ou psychologiques, préjudices sociaux ou économiques) du fait de sa participation à une enquête.</a:t>
                      </a:r>
                    </a:p>
                    <a:p>
                      <a:pPr marL="93663" marR="0" lvl="0" indent="-123825"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dirty="0">
                          <a:solidFill>
                            <a:srgbClr val="000000"/>
                          </a:solidFill>
                          <a:latin typeface="Open Sans Light"/>
                          <a:ea typeface="Open Sans Light"/>
                          <a:cs typeface="Open Sans Light"/>
                          <a:sym typeface="Open Sans Light"/>
                        </a:rPr>
                        <a:t>Les avantages potentiels des travaux envisagés doivent être supérieurs à la probabilité et à la gravité des risques.</a:t>
                      </a:r>
                      <a:endParaRPr lang="fr-FR" sz="1500" b="0" i="0" u="none" strike="noStrike" cap="none" dirty="0">
                        <a:solidFill>
                          <a:srgbClr val="000000"/>
                        </a:solidFill>
                        <a:latin typeface="Open Sans Light"/>
                        <a:ea typeface="Open Sans Light"/>
                        <a:cs typeface="Open Sans Light"/>
                        <a:sym typeface="Arial"/>
                      </a:endParaRPr>
                    </a:p>
                    <a:p>
                      <a:pPr marL="93663" marR="0" lvl="0" indent="-123825" algn="l" rtl="0">
                        <a:lnSpc>
                          <a:spcPct val="100000"/>
                        </a:lnSpc>
                        <a:spcBef>
                          <a:spcPts val="0"/>
                        </a:spcBef>
                        <a:spcAft>
                          <a:spcPts val="0"/>
                        </a:spcAft>
                        <a:buClr>
                          <a:srgbClr val="204669"/>
                        </a:buClr>
                        <a:buSzPts val="1500"/>
                        <a:buFont typeface="Arial"/>
                        <a:buChar char="•"/>
                      </a:pPr>
                      <a:r>
                        <a:rPr lang="fr-FR" sz="1500" b="0" i="0" u="none" strike="noStrike" cap="none" dirty="0">
                          <a:solidFill>
                            <a:srgbClr val="000000"/>
                          </a:solidFill>
                          <a:latin typeface="Open Sans Light"/>
                          <a:ea typeface="Open Sans Light"/>
                          <a:cs typeface="Open Sans Light"/>
                          <a:sym typeface="Open Sans Light"/>
                        </a:rPr>
                        <a:t>Pour plus de renseignements, cliquez </a:t>
                      </a:r>
                      <a:r>
                        <a:rPr lang="fr-FR" sz="1500" b="0" i="0" u="none" strike="noStrike" cap="none" dirty="0">
                          <a:solidFill>
                            <a:srgbClr val="000000"/>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ici</a:t>
                      </a:r>
                      <a:r>
                        <a:rPr lang="fr-FR" sz="1500" b="0" i="0" u="none" strike="noStrike" cap="none" dirty="0">
                          <a:solidFill>
                            <a:srgbClr val="000000"/>
                          </a:solidFill>
                          <a:latin typeface="Open Sans Light"/>
                          <a:ea typeface="Open Sans Light"/>
                          <a:cs typeface="Open Sans Light"/>
                          <a:sym typeface="Open Sans Light"/>
                        </a:rPr>
                        <a:t>. </a:t>
                      </a:r>
                      <a:endParaRPr sz="1500" b="0" i="0" u="none" strike="noStrike" cap="none" dirty="0">
                        <a:solidFill>
                          <a:srgbClr val="000000"/>
                        </a:solidFill>
                        <a:latin typeface="Open Sans Light"/>
                        <a:ea typeface="Open Sans Light"/>
                        <a:cs typeface="Open Sans Light"/>
                        <a:sym typeface="Arial"/>
                      </a:endParaRPr>
                    </a:p>
                  </a:txBody>
                  <a:tcPr marL="108000" marR="65150" marT="144000" marB="144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6F1"/>
        </a:solidFill>
        <a:effectLst/>
      </p:bgPr>
    </p:bg>
    <p:spTree>
      <p:nvGrpSpPr>
        <p:cNvPr id="1" name="Shape 244"/>
        <p:cNvGrpSpPr/>
        <p:nvPr/>
      </p:nvGrpSpPr>
      <p:grpSpPr>
        <a:xfrm>
          <a:off x="0" y="0"/>
          <a:ext cx="0" cy="0"/>
          <a:chOff x="0" y="0"/>
          <a:chExt cx="0" cy="0"/>
        </a:xfrm>
      </p:grpSpPr>
      <p:sp>
        <p:nvSpPr>
          <p:cNvPr id="245" name="Google Shape;245;g2ebf993d4de_0_24"/>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en-GB" dirty="0"/>
              <a:t>PRINCIPES ÉTHIQUES CLÉS</a:t>
            </a:r>
            <a:endParaRPr dirty="0"/>
          </a:p>
        </p:txBody>
      </p:sp>
      <p:sp>
        <p:nvSpPr>
          <p:cNvPr id="246" name="Google Shape;246;g2ebf993d4de_0_24"/>
          <p:cNvSpPr/>
          <p:nvPr/>
        </p:nvSpPr>
        <p:spPr>
          <a:xfrm>
            <a:off x="0" y="0"/>
            <a:ext cx="216000" cy="257190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7" name="Google Shape;247;g2ebf993d4de_0_24"/>
          <p:cNvSpPr/>
          <p:nvPr/>
        </p:nvSpPr>
        <p:spPr>
          <a:xfrm>
            <a:off x="0" y="2571750"/>
            <a:ext cx="216000" cy="257190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248" name="Google Shape;248;g2ebf993d4de_0_24"/>
          <p:cNvGraphicFramePr/>
          <p:nvPr>
            <p:extLst>
              <p:ext uri="{D42A27DB-BD31-4B8C-83A1-F6EECF244321}">
                <p14:modId xmlns:p14="http://schemas.microsoft.com/office/powerpoint/2010/main" val="1120784884"/>
              </p:ext>
            </p:extLst>
          </p:nvPr>
        </p:nvGraphicFramePr>
        <p:xfrm>
          <a:off x="628650" y="962595"/>
          <a:ext cx="8123400" cy="2968680"/>
        </p:xfrm>
        <a:graphic>
          <a:graphicData uri="http://schemas.openxmlformats.org/drawingml/2006/table">
            <a:tbl>
              <a:tblPr>
                <a:noFill/>
                <a:tableStyleId>{3770506F-6C1E-4AA1-9848-D930653B334A}</a:tableStyleId>
              </a:tblPr>
              <a:tblGrid>
                <a:gridCol w="3290207">
                  <a:extLst>
                    <a:ext uri="{9D8B030D-6E8A-4147-A177-3AD203B41FA5}">
                      <a16:colId xmlns:a16="http://schemas.microsoft.com/office/drawing/2014/main" val="20000"/>
                    </a:ext>
                  </a:extLst>
                </a:gridCol>
                <a:gridCol w="4833193">
                  <a:extLst>
                    <a:ext uri="{9D8B030D-6E8A-4147-A177-3AD203B41FA5}">
                      <a16:colId xmlns:a16="http://schemas.microsoft.com/office/drawing/2014/main" val="20001"/>
                    </a:ext>
                  </a:extLst>
                </a:gridCol>
              </a:tblGrid>
              <a:tr h="324000">
                <a:tc>
                  <a:txBody>
                    <a:bodyPr/>
                    <a:lstStyle/>
                    <a:p>
                      <a:pPr marL="0" marR="0" lvl="0" indent="0" algn="l" rtl="0">
                        <a:lnSpc>
                          <a:spcPct val="100000"/>
                        </a:lnSpc>
                        <a:spcBef>
                          <a:spcPts val="0"/>
                        </a:spcBef>
                        <a:spcAft>
                          <a:spcPts val="0"/>
                        </a:spcAft>
                        <a:buClr>
                          <a:srgbClr val="000000"/>
                        </a:buClr>
                        <a:buSzPts val="900"/>
                        <a:buFont typeface="Arial"/>
                        <a:buNone/>
                      </a:pPr>
                      <a:r>
                        <a:rPr lang="fr-FR" sz="1600" b="1" i="0" u="none" strike="noStrike" cap="none" dirty="0">
                          <a:solidFill>
                            <a:schemeClr val="lt1"/>
                          </a:solidFill>
                          <a:latin typeface="Montserrat SemiBold"/>
                          <a:ea typeface="Montserrat SemiBold"/>
                          <a:cs typeface="Montserrat SemiBold"/>
                          <a:sym typeface="Montserrat SemiBold"/>
                        </a:rPr>
                        <a:t>Principe éthique</a:t>
                      </a:r>
                    </a:p>
                  </a:txBody>
                  <a:tcPr marL="108000" marR="65150" marT="144000" marB="14400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fr-FR" sz="1600" b="1" i="0" u="none" strike="noStrike" cap="none" dirty="0">
                          <a:solidFill>
                            <a:schemeClr val="lt1"/>
                          </a:solidFill>
                          <a:latin typeface="Montserrat SemiBold"/>
                          <a:ea typeface="Montserrat SemiBold"/>
                          <a:cs typeface="Montserrat SemiBold"/>
                          <a:sym typeface="Montserrat SemiBold"/>
                        </a:rPr>
                        <a:t>Application</a:t>
                      </a:r>
                      <a:endParaRPr lang="fr-FR" sz="2100" u="none" strike="noStrike" cap="none" dirty="0"/>
                    </a:p>
                  </a:txBody>
                  <a:tcPr marL="108000" marR="65150" marT="144000" marB="144000"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F9C67"/>
                    </a:solidFill>
                  </a:tcPr>
                </a:tc>
                <a:extLst>
                  <a:ext uri="{0D108BD9-81ED-4DB2-BD59-A6C34878D82A}">
                    <a16:rowId xmlns:a16="http://schemas.microsoft.com/office/drawing/2014/main" val="10000"/>
                  </a:ext>
                </a:extLst>
              </a:tr>
              <a:tr h="324000">
                <a:tc>
                  <a:txBody>
                    <a:bodyPr/>
                    <a:lstStyle/>
                    <a:p>
                      <a:pPr marL="0" marR="0" lvl="0" indent="0" algn="l" rtl="0">
                        <a:lnSpc>
                          <a:spcPct val="100000"/>
                        </a:lnSpc>
                        <a:spcBef>
                          <a:spcPts val="0"/>
                        </a:spcBef>
                        <a:spcAft>
                          <a:spcPts val="0"/>
                        </a:spcAft>
                        <a:buClr>
                          <a:srgbClr val="000000"/>
                        </a:buClr>
                        <a:buSzPts val="800"/>
                        <a:buFont typeface="Arial"/>
                        <a:buNone/>
                      </a:pPr>
                      <a:r>
                        <a:rPr lang="fr-FR" sz="1500" b="1" i="0" u="none" strike="noStrike" cap="none" dirty="0">
                          <a:solidFill>
                            <a:srgbClr val="204669"/>
                          </a:solidFill>
                          <a:latin typeface="Montserrat SemiBold"/>
                          <a:ea typeface="Montserrat SemiBold"/>
                          <a:cs typeface="Montserrat SemiBold"/>
                          <a:sym typeface="Montserrat SemiBold"/>
                        </a:rPr>
                        <a:t>Justice</a:t>
                      </a:r>
                      <a:endParaRPr lang="fr-FR" sz="2100" u="none" strike="noStrike" cap="none" dirty="0"/>
                    </a:p>
                    <a:p>
                      <a:pPr marL="93662" marR="0" lvl="0" indent="-93662" algn="l" rtl="0">
                        <a:lnSpc>
                          <a:spcPct val="100000"/>
                        </a:lnSpc>
                        <a:spcBef>
                          <a:spcPts val="0"/>
                        </a:spcBef>
                        <a:spcAft>
                          <a:spcPts val="0"/>
                        </a:spcAft>
                        <a:buClr>
                          <a:srgbClr val="204669"/>
                        </a:buClr>
                        <a:buSzPts val="10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Les personnes doivent être traitées sur un pied d’égalité, de manière équitable et dans le respect de leurs droits.</a:t>
                      </a:r>
                    </a:p>
                    <a:p>
                      <a:pPr marL="93662" marR="0" lvl="0" indent="-93662" algn="l" rtl="0">
                        <a:lnSpc>
                          <a:spcPct val="100000"/>
                        </a:lnSpc>
                        <a:spcBef>
                          <a:spcPts val="0"/>
                        </a:spcBef>
                        <a:spcAft>
                          <a:spcPts val="0"/>
                        </a:spcAft>
                        <a:buClr>
                          <a:srgbClr val="204669"/>
                        </a:buClr>
                        <a:buSzPts val="10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Les risques découlant de la recherche doivent être négligeables</a:t>
                      </a:r>
                    </a:p>
                    <a:p>
                      <a:pPr marL="93662" marR="0" lvl="0" indent="-131762" algn="l" rtl="0">
                        <a:lnSpc>
                          <a:spcPct val="100000"/>
                        </a:lnSpc>
                        <a:spcBef>
                          <a:spcPts val="0"/>
                        </a:spcBef>
                        <a:spcAft>
                          <a:spcPts val="0"/>
                        </a:spcAft>
                        <a:buClr>
                          <a:srgbClr val="204669"/>
                        </a:buClr>
                        <a:buSzPts val="1500"/>
                        <a:buFont typeface="Arial"/>
                        <a:buChar char="•"/>
                      </a:pPr>
                      <a:endParaRPr lang="fr-FR" sz="2100" u="none" strike="noStrike" cap="none" dirty="0"/>
                    </a:p>
                  </a:txBody>
                  <a:tcPr marL="108000" marR="65150" marT="144000" marB="144000">
                    <a:lnL w="9525" cap="flat" cmpd="sng">
                      <a:solidFill>
                        <a:srgbClr val="000000">
                          <a:alpha val="0"/>
                        </a:srgbClr>
                      </a:solidFill>
                      <a:prstDash val="solid"/>
                      <a:round/>
                      <a:headEnd type="none" w="sm" len="sm"/>
                      <a:tailEnd type="none" w="sm" len="sm"/>
                    </a:lnL>
                    <a:lnR w="9525" cap="flat" cmpd="sng">
                      <a:solidFill>
                        <a:srgbClr val="2F9C6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1500" b="1" i="0" u="none" strike="noStrike" cap="none" dirty="0">
                          <a:solidFill>
                            <a:srgbClr val="204669"/>
                          </a:solidFill>
                          <a:latin typeface="Montserrat SemiBold"/>
                          <a:ea typeface="Montserrat SemiBold"/>
                          <a:cs typeface="Montserrat SemiBold"/>
                          <a:sym typeface="Montserrat SemiBold"/>
                        </a:rPr>
                        <a:t>Sélection des participants</a:t>
                      </a:r>
                      <a:endParaRPr lang="fr-FR" sz="2100" u="none" strike="noStrike" cap="none" dirty="0"/>
                    </a:p>
                    <a:p>
                      <a:pPr marL="93662" marR="0" lvl="0" indent="-131762" algn="l" rtl="0">
                        <a:lnSpc>
                          <a:spcPct val="100000"/>
                        </a:lnSpc>
                        <a:spcBef>
                          <a:spcPts val="0"/>
                        </a:spcBef>
                        <a:spcAft>
                          <a:spcPts val="0"/>
                        </a:spcAft>
                        <a:buClr>
                          <a:srgbClr val="204669"/>
                        </a:buClr>
                        <a:buSzPts val="1500"/>
                        <a:buFont typeface="Arial"/>
                        <a:buChar char="•"/>
                      </a:pPr>
                      <a:r>
                        <a:rPr lang="fr-FR" sz="1500" b="0" i="0" u="none" strike="noStrike" cap="none" noProof="0" dirty="0">
                          <a:solidFill>
                            <a:srgbClr val="000000"/>
                          </a:solidFill>
                          <a:latin typeface="Open Sans Light"/>
                          <a:ea typeface="Open Sans Light"/>
                          <a:cs typeface="Open Sans Light"/>
                          <a:sym typeface="Open Sans Light"/>
                        </a:rPr>
                        <a:t>Dans la mesure du possible, l’éventail des personnes sélectionnées doit être aussi large que possible ; tenez compte, notamment, du genre, de l’origine ethnique et des groupes marginalisés</a:t>
                      </a:r>
                    </a:p>
                    <a:p>
                      <a:pPr marL="93662" marR="0" lvl="0" indent="-131762" algn="l" defTabSz="914400" rtl="0" eaLnBrk="1" fontAlgn="auto" latinLnBrk="0" hangingPunct="1">
                        <a:lnSpc>
                          <a:spcPct val="100000"/>
                        </a:lnSpc>
                        <a:spcBef>
                          <a:spcPts val="0"/>
                        </a:spcBef>
                        <a:spcAft>
                          <a:spcPts val="0"/>
                        </a:spcAft>
                        <a:buClr>
                          <a:srgbClr val="204669"/>
                        </a:buClr>
                        <a:buSzPts val="1500"/>
                        <a:buFont typeface="Arial"/>
                        <a:buChar char="•"/>
                        <a:tabLst/>
                        <a:defRPr/>
                      </a:pPr>
                      <a:r>
                        <a:rPr lang="fr-FR" sz="1500" b="0" i="0" u="none" strike="noStrike" cap="none" dirty="0">
                          <a:solidFill>
                            <a:srgbClr val="000000"/>
                          </a:solidFill>
                          <a:latin typeface="Open Sans Light"/>
                          <a:ea typeface="Open Sans Light"/>
                          <a:cs typeface="Open Sans Light"/>
                          <a:sym typeface="Open Sans Light"/>
                        </a:rPr>
                        <a:t>Veillez à identifier et à inclure les groupes particulièrement vulnérables aux effets de la crise visée par l’intervention.</a:t>
                      </a:r>
                    </a:p>
                  </a:txBody>
                  <a:tcPr marL="108000" marR="65150" marT="144000" marB="144000">
                    <a:lnL w="9525" cap="flat" cmpd="sng">
                      <a:solidFill>
                        <a:srgbClr val="2F9C6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2F9C6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6F1"/>
        </a:solidFill>
        <a:effectLst/>
      </p:bgPr>
    </p:bg>
    <p:spTree>
      <p:nvGrpSpPr>
        <p:cNvPr id="1" name="Shape 252"/>
        <p:cNvGrpSpPr/>
        <p:nvPr/>
      </p:nvGrpSpPr>
      <p:grpSpPr>
        <a:xfrm>
          <a:off x="0" y="0"/>
          <a:ext cx="0" cy="0"/>
          <a:chOff x="0" y="0"/>
          <a:chExt cx="0" cy="0"/>
        </a:xfrm>
      </p:grpSpPr>
      <p:sp>
        <p:nvSpPr>
          <p:cNvPr id="253" name="Google Shape;253;p6"/>
          <p:cNvSpPr txBox="1">
            <a:spLocks noGrp="1"/>
          </p:cNvSpPr>
          <p:nvPr>
            <p:ph type="title"/>
          </p:nvPr>
        </p:nvSpPr>
        <p:spPr>
          <a:xfrm>
            <a:off x="628650" y="188717"/>
            <a:ext cx="7886700" cy="7572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DIFFICULTÉS LIÉES À L’APPLICATION DES PRINCIPES ÉTHIQUES</a:t>
            </a:r>
            <a:endParaRPr dirty="0"/>
          </a:p>
        </p:txBody>
      </p:sp>
      <p:sp>
        <p:nvSpPr>
          <p:cNvPr id="254" name="Google Shape;254;p6"/>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5" name="Google Shape;255;p6"/>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256" name="Google Shape;256;p6"/>
          <p:cNvGrpSpPr/>
          <p:nvPr/>
        </p:nvGrpSpPr>
        <p:grpSpPr>
          <a:xfrm>
            <a:off x="628660" y="1382156"/>
            <a:ext cx="8312832" cy="3267638"/>
            <a:chOff x="1115607" y="1685066"/>
            <a:chExt cx="5820088" cy="2312554"/>
          </a:xfrm>
        </p:grpSpPr>
        <p:sp>
          <p:nvSpPr>
            <p:cNvPr id="257" name="Google Shape;257;p6"/>
            <p:cNvSpPr/>
            <p:nvPr/>
          </p:nvSpPr>
          <p:spPr>
            <a:xfrm>
              <a:off x="1115607" y="1859913"/>
              <a:ext cx="5820088" cy="402775"/>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endParaRPr sz="2000" b="1" i="0" u="none" strike="noStrike" cap="none" dirty="0">
                <a:solidFill>
                  <a:srgbClr val="204669"/>
                </a:solidFill>
                <a:latin typeface="Montserrat SemiBold"/>
                <a:ea typeface="Montserrat SemiBold"/>
                <a:cs typeface="Montserrat SemiBold"/>
                <a:sym typeface="Montserrat SemiBold"/>
              </a:endParaRPr>
            </a:p>
          </p:txBody>
        </p:sp>
        <p:sp>
          <p:nvSpPr>
            <p:cNvPr id="258" name="Google Shape;258;p6"/>
            <p:cNvSpPr/>
            <p:nvPr/>
          </p:nvSpPr>
          <p:spPr>
            <a:xfrm>
              <a:off x="1319671" y="1685066"/>
              <a:ext cx="2687100" cy="372177"/>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fr-FR" sz="2000" b="1" i="0" u="none" strike="noStrike" cap="none" dirty="0">
                  <a:solidFill>
                    <a:schemeClr val="lt1"/>
                  </a:solidFill>
                  <a:latin typeface="Montserrat SemiBold"/>
                  <a:ea typeface="Montserrat SemiBold"/>
                  <a:cs typeface="Montserrat SemiBold"/>
                  <a:sym typeface="Montserrat SemiBold"/>
                </a:rPr>
                <a:t>Ne pas nuire</a:t>
              </a:r>
              <a:endParaRPr lang="fr-FR" sz="2200" b="0" i="0" u="none" strike="noStrike" cap="none" dirty="0">
                <a:solidFill>
                  <a:srgbClr val="000000"/>
                </a:solidFill>
                <a:latin typeface="Arial"/>
                <a:ea typeface="Arial"/>
                <a:cs typeface="Arial"/>
                <a:sym typeface="Arial"/>
              </a:endParaRPr>
            </a:p>
          </p:txBody>
        </p:sp>
        <p:sp>
          <p:nvSpPr>
            <p:cNvPr id="259" name="Google Shape;259;p6"/>
            <p:cNvSpPr/>
            <p:nvPr/>
          </p:nvSpPr>
          <p:spPr>
            <a:xfrm>
              <a:off x="1115607" y="2669850"/>
              <a:ext cx="5820088" cy="402775"/>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endParaRPr sz="2000" b="1" i="0" u="none" strike="noStrike" cap="none" dirty="0">
                <a:solidFill>
                  <a:srgbClr val="204669"/>
                </a:solidFill>
                <a:latin typeface="Montserrat SemiBold"/>
                <a:ea typeface="Montserrat SemiBold"/>
                <a:cs typeface="Montserrat SemiBold"/>
                <a:sym typeface="Montserrat SemiBold"/>
              </a:endParaRPr>
            </a:p>
          </p:txBody>
        </p:sp>
        <p:sp>
          <p:nvSpPr>
            <p:cNvPr id="260" name="Google Shape;260;p6"/>
            <p:cNvSpPr/>
            <p:nvPr/>
          </p:nvSpPr>
          <p:spPr>
            <a:xfrm>
              <a:off x="1319671" y="2495009"/>
              <a:ext cx="2687100" cy="372177"/>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fr-FR" sz="2000" b="1" i="0" u="none" strike="noStrike" cap="none" dirty="0">
                  <a:solidFill>
                    <a:schemeClr val="lt1"/>
                  </a:solidFill>
                  <a:latin typeface="Montserrat SemiBold"/>
                  <a:ea typeface="Montserrat SemiBold"/>
                  <a:cs typeface="Montserrat SemiBold"/>
                  <a:sym typeface="Montserrat SemiBold"/>
                </a:rPr>
                <a:t>Consentement éclairé</a:t>
              </a:r>
              <a:endParaRPr lang="fr-FR" sz="2200" b="0" i="0" u="none" strike="noStrike" cap="none" dirty="0">
                <a:solidFill>
                  <a:srgbClr val="000000"/>
                </a:solidFill>
                <a:latin typeface="Arial"/>
                <a:ea typeface="Arial"/>
                <a:cs typeface="Arial"/>
                <a:sym typeface="Arial"/>
              </a:endParaRPr>
            </a:p>
          </p:txBody>
        </p:sp>
        <p:sp>
          <p:nvSpPr>
            <p:cNvPr id="261" name="Google Shape;261;p6"/>
            <p:cNvSpPr/>
            <p:nvPr/>
          </p:nvSpPr>
          <p:spPr>
            <a:xfrm>
              <a:off x="1115607" y="3594845"/>
              <a:ext cx="5820088" cy="402775"/>
            </a:xfrm>
            <a:prstGeom prst="rect">
              <a:avLst/>
            </a:prstGeom>
            <a:noFill/>
            <a:ln w="9525" cap="flat" cmpd="sng">
              <a:solidFill>
                <a:srgbClr val="2F9C67"/>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endParaRPr sz="2000" b="1" i="0" u="none" strike="noStrike" cap="none" dirty="0">
                <a:solidFill>
                  <a:srgbClr val="204669"/>
                </a:solidFill>
                <a:latin typeface="Montserrat SemiBold"/>
                <a:ea typeface="Montserrat SemiBold"/>
                <a:cs typeface="Montserrat SemiBold"/>
                <a:sym typeface="Montserrat SemiBold"/>
              </a:endParaRPr>
            </a:p>
          </p:txBody>
        </p:sp>
        <p:sp>
          <p:nvSpPr>
            <p:cNvPr id="262" name="Google Shape;262;p6"/>
            <p:cNvSpPr/>
            <p:nvPr/>
          </p:nvSpPr>
          <p:spPr>
            <a:xfrm>
              <a:off x="1319671" y="3420011"/>
              <a:ext cx="2687100" cy="372177"/>
            </a:xfrm>
            <a:prstGeom prst="rect">
              <a:avLst/>
            </a:prstGeom>
            <a:solidFill>
              <a:srgbClr val="204669"/>
            </a:solidFill>
            <a:ln w="9525" cap="flat" cmpd="sng">
              <a:solidFill>
                <a:srgbClr val="204669"/>
              </a:solidFill>
              <a:prstDash val="solid"/>
              <a:miter lim="800000"/>
              <a:headEnd type="none" w="sm" len="sm"/>
              <a:tailEnd type="none" w="sm" len="sm"/>
            </a:ln>
          </p:spPr>
          <p:txBody>
            <a:bodyPr spcFirstLastPara="1" wrap="square" lIns="108000" tIns="108000" rIns="36000" bIns="1080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fr-FR" sz="2000" b="1" i="0" u="none" strike="noStrike" cap="none" dirty="0">
                  <a:solidFill>
                    <a:schemeClr val="lt1"/>
                  </a:solidFill>
                  <a:latin typeface="Montserrat SemiBold"/>
                  <a:ea typeface="Montserrat SemiBold"/>
                  <a:cs typeface="Montserrat SemiBold"/>
                  <a:sym typeface="Montserrat SemiBold"/>
                </a:rPr>
                <a:t>Confidentialité et vie privée</a:t>
              </a:r>
              <a:endParaRPr lang="fr-FR" sz="2200" b="0" i="0" u="none" strike="noStrike" cap="none" dirty="0">
                <a:solidFill>
                  <a:srgbClr val="000000"/>
                </a:solidFill>
                <a:latin typeface="Arial"/>
                <a:ea typeface="Arial"/>
                <a:cs typeface="Arial"/>
                <a:sym typeface="Arial"/>
              </a:endParaRPr>
            </a:p>
          </p:txBody>
        </p:sp>
        <p:sp>
          <p:nvSpPr>
            <p:cNvPr id="263" name="Google Shape;263;p6"/>
            <p:cNvSpPr txBox="1"/>
            <p:nvPr/>
          </p:nvSpPr>
          <p:spPr>
            <a:xfrm>
              <a:off x="4337350" y="1849733"/>
              <a:ext cx="2595298" cy="41382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600" b="1" i="0" u="none" strike="noStrike" cap="none" dirty="0">
                  <a:solidFill>
                    <a:srgbClr val="2F9C67"/>
                  </a:solidFill>
                  <a:latin typeface="Montserrat SemiBold"/>
                  <a:ea typeface="Arial"/>
                  <a:cs typeface="Arial"/>
                  <a:sym typeface="Montserrat SemiBold"/>
                </a:rPr>
                <a:t>À quelle occasion avez-vous rencontré ce</a:t>
              </a:r>
              <a:r>
                <a:rPr lang="fr-FR" sz="1600" b="1" dirty="0">
                  <a:solidFill>
                    <a:srgbClr val="2F9C67"/>
                  </a:solidFill>
                  <a:latin typeface="Montserrat SemiBold"/>
                  <a:sym typeface="Montserrat SemiBold"/>
                </a:rPr>
                <a:t>tte difficulté </a:t>
              </a:r>
              <a:r>
                <a:rPr lang="en-GB" sz="1600" b="1" i="0" u="none" strike="noStrike" cap="none" dirty="0">
                  <a:solidFill>
                    <a:srgbClr val="2F9C67"/>
                  </a:solidFill>
                  <a:latin typeface="Montserrat SemiBold"/>
                  <a:ea typeface="Montserrat SemiBold"/>
                  <a:cs typeface="Montserrat SemiBold"/>
                  <a:sym typeface="Montserrat SemiBold"/>
                </a:rPr>
                <a:t>?</a:t>
              </a:r>
              <a:endParaRPr sz="1600" b="0" i="0" u="none" strike="noStrike" cap="none" dirty="0">
                <a:solidFill>
                  <a:srgbClr val="000000"/>
                </a:solidFill>
                <a:latin typeface="Arial"/>
                <a:ea typeface="Arial"/>
                <a:cs typeface="Arial"/>
                <a:sym typeface="Arial"/>
              </a:endParaRPr>
            </a:p>
          </p:txBody>
        </p:sp>
      </p:grpSp>
      <p:sp>
        <p:nvSpPr>
          <p:cNvPr id="2" name="Google Shape;263;p6">
            <a:extLst>
              <a:ext uri="{FF2B5EF4-FFF2-40B4-BE49-F238E27FC236}">
                <a16:creationId xmlns:a16="http://schemas.microsoft.com/office/drawing/2014/main" id="{6779ADE3-7610-5D5D-6482-4E5BF92DAF7F}"/>
              </a:ext>
            </a:extLst>
          </p:cNvPr>
          <p:cNvSpPr txBox="1"/>
          <p:nvPr/>
        </p:nvSpPr>
        <p:spPr>
          <a:xfrm>
            <a:off x="5230275" y="2789548"/>
            <a:ext cx="370686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600" b="1" i="0" u="none" strike="noStrike" cap="none" dirty="0">
                <a:solidFill>
                  <a:srgbClr val="2F9C67"/>
                </a:solidFill>
                <a:latin typeface="Montserrat SemiBold"/>
                <a:ea typeface="Arial"/>
                <a:cs typeface="Arial"/>
                <a:sym typeface="Montserrat SemiBold"/>
              </a:rPr>
              <a:t>À quelle occasion avez-vous rencontré ce</a:t>
            </a:r>
            <a:r>
              <a:rPr lang="fr-FR" sz="1600" b="1" dirty="0">
                <a:solidFill>
                  <a:srgbClr val="2F9C67"/>
                </a:solidFill>
                <a:latin typeface="Montserrat SemiBold"/>
                <a:sym typeface="Montserrat SemiBold"/>
              </a:rPr>
              <a:t>tte difficulté </a:t>
            </a:r>
            <a:r>
              <a:rPr lang="en-GB" sz="1600" b="1" i="0" u="none" strike="noStrike" cap="none" dirty="0">
                <a:solidFill>
                  <a:srgbClr val="2F9C67"/>
                </a:solidFill>
                <a:latin typeface="Montserrat SemiBold"/>
                <a:ea typeface="Montserrat SemiBold"/>
                <a:cs typeface="Montserrat SemiBold"/>
                <a:sym typeface="Montserrat SemiBold"/>
              </a:rPr>
              <a:t>?</a:t>
            </a:r>
            <a:endParaRPr sz="1600" b="0" i="0" u="none" strike="noStrike" cap="none" dirty="0">
              <a:solidFill>
                <a:srgbClr val="000000"/>
              </a:solidFill>
              <a:latin typeface="Arial"/>
              <a:ea typeface="Arial"/>
              <a:cs typeface="Arial"/>
              <a:sym typeface="Arial"/>
            </a:endParaRPr>
          </a:p>
        </p:txBody>
      </p:sp>
      <p:sp>
        <p:nvSpPr>
          <p:cNvPr id="3" name="Google Shape;263;p6">
            <a:extLst>
              <a:ext uri="{FF2B5EF4-FFF2-40B4-BE49-F238E27FC236}">
                <a16:creationId xmlns:a16="http://schemas.microsoft.com/office/drawing/2014/main" id="{44CCAFA1-5538-28BB-BCAF-EC972E9ABAEE}"/>
              </a:ext>
            </a:extLst>
          </p:cNvPr>
          <p:cNvSpPr txBox="1"/>
          <p:nvPr/>
        </p:nvSpPr>
        <p:spPr>
          <a:xfrm>
            <a:off x="5230274" y="4065059"/>
            <a:ext cx="370686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fr-FR" sz="1600" b="1" i="0" u="none" strike="noStrike" cap="none" dirty="0">
                <a:solidFill>
                  <a:srgbClr val="2F9C67"/>
                </a:solidFill>
                <a:latin typeface="Montserrat SemiBold"/>
                <a:ea typeface="Arial"/>
                <a:cs typeface="Arial"/>
                <a:sym typeface="Montserrat SemiBold"/>
              </a:rPr>
              <a:t>À quelle occasion avez-vous rencontré ce</a:t>
            </a:r>
            <a:r>
              <a:rPr lang="fr-FR" sz="1600" b="1" dirty="0">
                <a:solidFill>
                  <a:srgbClr val="2F9C67"/>
                </a:solidFill>
                <a:latin typeface="Montserrat SemiBold"/>
                <a:sym typeface="Montserrat SemiBold"/>
              </a:rPr>
              <a:t>tte difficulté </a:t>
            </a:r>
            <a:r>
              <a:rPr lang="en-GB" sz="1600" b="1" i="0" u="none" strike="noStrike" cap="none" dirty="0">
                <a:solidFill>
                  <a:srgbClr val="2F9C67"/>
                </a:solidFill>
                <a:latin typeface="Montserrat SemiBold"/>
                <a:ea typeface="Montserrat SemiBold"/>
                <a:cs typeface="Montserrat SemiBold"/>
                <a:sym typeface="Montserrat SemiBold"/>
              </a:rPr>
              <a:t>?</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6F1"/>
        </a:solidFill>
        <a:effectLst/>
      </p:bgPr>
    </p:bg>
    <p:spTree>
      <p:nvGrpSpPr>
        <p:cNvPr id="1" name="Shape 269"/>
        <p:cNvGrpSpPr/>
        <p:nvPr/>
      </p:nvGrpSpPr>
      <p:grpSpPr>
        <a:xfrm>
          <a:off x="0" y="0"/>
          <a:ext cx="0" cy="0"/>
          <a:chOff x="0" y="0"/>
          <a:chExt cx="0" cy="0"/>
        </a:xfrm>
      </p:grpSpPr>
      <p:sp>
        <p:nvSpPr>
          <p:cNvPr id="270" name="Google Shape;270;p7"/>
          <p:cNvSpPr txBox="1">
            <a:spLocks noGrp="1"/>
          </p:cNvSpPr>
          <p:nvPr>
            <p:ph type="title"/>
          </p:nvPr>
        </p:nvSpPr>
        <p:spPr>
          <a:xfrm>
            <a:off x="628650" y="537795"/>
            <a:ext cx="7886700" cy="424800"/>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rgbClr val="2F9C67"/>
              </a:buClr>
              <a:buSzPts val="1800"/>
              <a:buFont typeface="Montserrat"/>
              <a:buNone/>
            </a:pPr>
            <a:r>
              <a:rPr lang="fr-FR" dirty="0"/>
              <a:t>APPROBATIONS ÉTHIQUES</a:t>
            </a:r>
          </a:p>
        </p:txBody>
      </p:sp>
      <p:sp>
        <p:nvSpPr>
          <p:cNvPr id="271" name="Google Shape;271;p7"/>
          <p:cNvSpPr/>
          <p:nvPr/>
        </p:nvSpPr>
        <p:spPr>
          <a:xfrm>
            <a:off x="0" y="0"/>
            <a:ext cx="215900" cy="2571750"/>
          </a:xfrm>
          <a:prstGeom prst="rect">
            <a:avLst/>
          </a:prstGeom>
          <a:solidFill>
            <a:srgbClr val="20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2" name="Google Shape;272;p7"/>
          <p:cNvSpPr/>
          <p:nvPr/>
        </p:nvSpPr>
        <p:spPr>
          <a:xfrm>
            <a:off x="0" y="2571750"/>
            <a:ext cx="215900" cy="2571750"/>
          </a:xfrm>
          <a:prstGeom prst="rect">
            <a:avLst/>
          </a:prstGeom>
          <a:solidFill>
            <a:srgbClr val="2F9C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3" name="Google Shape;273;p7"/>
          <p:cNvSpPr txBox="1"/>
          <p:nvPr/>
        </p:nvSpPr>
        <p:spPr>
          <a:xfrm>
            <a:off x="708154" y="1080890"/>
            <a:ext cx="8337900" cy="3477835"/>
          </a:xfrm>
          <a:prstGeom prst="rect">
            <a:avLst/>
          </a:prstGeom>
          <a:noFill/>
          <a:ln>
            <a:noFill/>
          </a:ln>
        </p:spPr>
        <p:txBody>
          <a:bodyPr spcFirstLastPara="1" wrap="square" lIns="91425" tIns="45700" rIns="91425" bIns="45700" anchor="t" anchorCtr="0">
            <a:spAutoFit/>
          </a:bodyPr>
          <a:lstStyle/>
          <a:p>
            <a:pPr marL="285750" indent="-304800">
              <a:buClr>
                <a:schemeClr val="dk1"/>
              </a:buClr>
              <a:buSzPts val="2100"/>
              <a:buFont typeface="Arial"/>
              <a:buChar char="•"/>
            </a:pPr>
            <a:r>
              <a:rPr lang="fr-FR" sz="2000" dirty="0">
                <a:solidFill>
                  <a:schemeClr val="dk1"/>
                </a:solidFill>
                <a:latin typeface="Open Sans"/>
                <a:ea typeface="Open Sans"/>
                <a:cs typeface="Open Sans"/>
                <a:sym typeface="Open Sans"/>
              </a:rPr>
              <a:t>Les évaluations qualitatives rapides visent à éclairer la prise de décisions concernant une réponse opérationnelle.</a:t>
            </a:r>
          </a:p>
          <a:p>
            <a:pPr marL="285750" marR="0" lvl="0" indent="-171450" algn="l"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Open Sans"/>
              <a:ea typeface="Open Sans"/>
              <a:cs typeface="Open Sans"/>
              <a:sym typeface="Open Sans"/>
            </a:endParaRPr>
          </a:p>
          <a:p>
            <a:pPr marL="285750" indent="-304800">
              <a:buClr>
                <a:schemeClr val="dk1"/>
              </a:buClr>
              <a:buSzPts val="2100"/>
              <a:buFont typeface="Arial"/>
              <a:buChar char="•"/>
            </a:pPr>
            <a:r>
              <a:rPr lang="fr-FR" sz="2000" dirty="0">
                <a:solidFill>
                  <a:schemeClr val="dk1"/>
                </a:solidFill>
                <a:latin typeface="Open Sans"/>
                <a:ea typeface="Open Sans"/>
                <a:cs typeface="Open Sans"/>
                <a:sym typeface="Open Sans"/>
              </a:rPr>
              <a:t>Les données ne sont pas destinées à être publiées dans des revues ou des ouvrages académiques.</a:t>
            </a:r>
            <a:endParaRPr lang="fr-FR" sz="2000" dirty="0">
              <a:solidFill>
                <a:schemeClr val="dk1"/>
              </a:solidFill>
              <a:latin typeface="Open Sans"/>
              <a:ea typeface="Open Sans"/>
              <a:cs typeface="Open Sans"/>
            </a:endParaRPr>
          </a:p>
          <a:p>
            <a:pPr marL="285750" marR="0" lvl="0" indent="-171450" algn="l"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Open Sans"/>
              <a:ea typeface="Open Sans"/>
              <a:cs typeface="Open Sans"/>
              <a:sym typeface="Open Sans"/>
            </a:endParaRPr>
          </a:p>
          <a:p>
            <a:pPr marL="285750" indent="-304800">
              <a:buClr>
                <a:schemeClr val="dk1"/>
              </a:buClr>
              <a:buSzPts val="2100"/>
              <a:buFont typeface="Arial"/>
              <a:buChar char="•"/>
            </a:pPr>
            <a:r>
              <a:rPr lang="fr-FR" sz="2000" dirty="0">
                <a:solidFill>
                  <a:schemeClr val="dk1"/>
                </a:solidFill>
                <a:latin typeface="Open Sans"/>
                <a:ea typeface="Open Sans"/>
                <a:cs typeface="Open Sans"/>
                <a:sym typeface="Open Sans"/>
              </a:rPr>
              <a:t>Les EQR n’ont pas besoin d’être soumises à l’approbation d’un comité d’examen éthique car les données doivent être utilisées dans un délai aussi bref que possible.</a:t>
            </a:r>
            <a:endParaRPr lang="fr-FR" sz="2000" dirty="0">
              <a:solidFill>
                <a:schemeClr val="dk1"/>
              </a:solidFill>
              <a:latin typeface="Open Sans"/>
              <a:ea typeface="Open Sans"/>
              <a:cs typeface="Open Sans"/>
            </a:endParaRPr>
          </a:p>
          <a:p>
            <a:pPr marL="285750" marR="0" lvl="0" indent="-171450" algn="l"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Open Sans"/>
              <a:ea typeface="Open Sans"/>
              <a:cs typeface="Open Sans"/>
              <a:sym typeface="Open Sans"/>
            </a:endParaRPr>
          </a:p>
          <a:p>
            <a:pPr marL="285750" marR="0" lvl="0" indent="-304800" algn="l" rtl="0">
              <a:lnSpc>
                <a:spcPct val="100000"/>
              </a:lnSpc>
              <a:spcBef>
                <a:spcPts val="0"/>
              </a:spcBef>
              <a:spcAft>
                <a:spcPts val="0"/>
              </a:spcAft>
              <a:buClr>
                <a:schemeClr val="dk1"/>
              </a:buClr>
              <a:buSzPts val="2100"/>
              <a:buFont typeface="Arial"/>
              <a:buChar char="•"/>
            </a:pPr>
            <a:r>
              <a:rPr lang="en-GB" sz="2000" b="1" i="0" u="none" strike="noStrike" cap="none" dirty="0">
                <a:solidFill>
                  <a:schemeClr val="dk1"/>
                </a:solidFill>
                <a:latin typeface="Open Sans"/>
                <a:ea typeface="Open Sans"/>
                <a:cs typeface="Open Sans"/>
                <a:sym typeface="Open Sans"/>
              </a:rPr>
              <a:t>MAIS</a:t>
            </a:r>
            <a:r>
              <a:rPr lang="en-GB" sz="2000" b="0" i="0" u="none" strike="noStrike" cap="none" dirty="0">
                <a:solidFill>
                  <a:schemeClr val="dk1"/>
                </a:solidFill>
                <a:latin typeface="Open Sans"/>
                <a:ea typeface="Open Sans"/>
                <a:cs typeface="Open Sans"/>
                <a:sym typeface="Open Sans"/>
              </a:rPr>
              <a:t> – </a:t>
            </a:r>
            <a:r>
              <a:rPr lang="fr-FR" sz="2000" dirty="0">
                <a:solidFill>
                  <a:schemeClr val="dk1"/>
                </a:solidFill>
                <a:latin typeface="Open Sans"/>
                <a:ea typeface="Open Sans"/>
                <a:cs typeface="Open Sans"/>
                <a:sym typeface="Open Sans"/>
              </a:rPr>
              <a:t>il demeure obligatoire de respecter les principes éthiques.</a:t>
            </a:r>
            <a:endParaRPr sz="2000" dirty="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2CA3F668-6411-4FC4-9DBE-73CC5FB7FEC3}"/>
</file>

<file path=customXml/itemProps2.xml><?xml version="1.0" encoding="utf-8"?>
<ds:datastoreItem xmlns:ds="http://schemas.openxmlformats.org/officeDocument/2006/customXml" ds:itemID="{43296B3D-6C93-4EC4-A4AB-AF8A62DECC63}"/>
</file>

<file path=customXml/itemProps3.xml><?xml version="1.0" encoding="utf-8"?>
<ds:datastoreItem xmlns:ds="http://schemas.openxmlformats.org/officeDocument/2006/customXml" ds:itemID="{C3295B0F-A121-41AA-BEF8-9E35CBD521A5}"/>
</file>

<file path=docProps/app.xml><?xml version="1.0" encoding="utf-8"?>
<Properties xmlns="http://schemas.openxmlformats.org/officeDocument/2006/extended-properties" xmlns:vt="http://schemas.openxmlformats.org/officeDocument/2006/docPropsVTypes">
  <TotalTime>241</TotalTime>
  <Words>1528</Words>
  <Application>Microsoft Office PowerPoint</Application>
  <PresentationFormat>Affichage à l'écran (16:9)</PresentationFormat>
  <Paragraphs>106</Paragraphs>
  <Slides>14</Slides>
  <Notes>14</Notes>
  <HiddenSlides>1</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14</vt:i4>
      </vt:variant>
    </vt:vector>
  </HeadingPairs>
  <TitlesOfParts>
    <vt:vector size="24" baseType="lpstr">
      <vt:lpstr>Open Sans Light</vt:lpstr>
      <vt:lpstr>Montserrat</vt:lpstr>
      <vt:lpstr>Open Sans Medium</vt:lpstr>
      <vt:lpstr>Arial</vt:lpstr>
      <vt:lpstr>Open Sans</vt:lpstr>
      <vt:lpstr>Calibri</vt:lpstr>
      <vt:lpstr>Montserrat SemiBold</vt:lpstr>
      <vt:lpstr>Montserrat Light</vt:lpstr>
      <vt:lpstr>Conception personnalisée</vt:lpstr>
      <vt:lpstr>Thème Office</vt:lpstr>
      <vt:lpstr>Présentation PowerPoint</vt:lpstr>
      <vt:lpstr>Objectifs pédagogiques</vt:lpstr>
      <vt:lpstr>PRINCIPES ÉTHIQUES CLÉS</vt:lpstr>
      <vt:lpstr>PRINCIPES ÉTHIQUES CLÉS</vt:lpstr>
      <vt:lpstr>PRINCIPES ÉTHIQUES CLÉS</vt:lpstr>
      <vt:lpstr>PRINCIPES ÉTHIQUES CLÉS</vt:lpstr>
      <vt:lpstr>PRINCIPES ÉTHIQUES CLÉS</vt:lpstr>
      <vt:lpstr>DIFFICULTÉS LIÉES À L’APPLICATION DES PRINCIPES ÉTHIQUES</vt:lpstr>
      <vt:lpstr>APPROBATIONS ÉTHIQUES</vt:lpstr>
      <vt:lpstr>RESPECTER LES PRINCIPES ÉTHIQUES AU SEIN DES COMMUNAUTÉS</vt:lpstr>
      <vt:lpstr>APPROBATIONS ÉTHIQUES ET CONSENTEMENT</vt:lpstr>
      <vt:lpstr>APPROBATIONS ÉTHIQUES ET CONSENTEMENT (SUITE)</vt:lpstr>
      <vt:lpstr>RÉSUMÉ</vt:lpstr>
      <vt:lpstr>RÉSUMÉ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Alexandre Edo</cp:lastModifiedBy>
  <cp:revision>5</cp:revision>
  <dcterms:created xsi:type="dcterms:W3CDTF">2022-03-21T09:09:42Z</dcterms:created>
  <dcterms:modified xsi:type="dcterms:W3CDTF">2024-10-11T16:54:49Z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