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Montserrat SemiBold"/>
      <p:regular r:id="rId35"/>
      <p:bold r:id="rId36"/>
      <p:italic r:id="rId37"/>
      <p:boldItalic r:id="rId38"/>
    </p:embeddedFont>
    <p:embeddedFont>
      <p:font typeface="Montserrat"/>
      <p:regular r:id="rId39"/>
      <p:bold r:id="rId40"/>
      <p:italic r:id="rId41"/>
      <p:boldItalic r:id="rId42"/>
    </p:embeddedFont>
    <p:embeddedFont>
      <p:font typeface="Montserrat Medium"/>
      <p:regular r:id="rId43"/>
      <p:bold r:id="rId44"/>
      <p:italic r:id="rId45"/>
      <p:boldItalic r:id="rId46"/>
    </p:embeddedFont>
    <p:embeddedFont>
      <p:font typeface="Montserrat Light"/>
      <p:regular r:id="rId47"/>
      <p:bold r:id="rId48"/>
      <p:italic r:id="rId49"/>
      <p:boldItalic r:id="rId50"/>
    </p:embeddedFont>
    <p:embeddedFont>
      <p:font typeface="Open Sans SemiBold"/>
      <p:regular r:id="rId51"/>
      <p:bold r:id="rId52"/>
      <p:italic r:id="rId53"/>
      <p:boldItalic r:id="rId54"/>
    </p:embeddedFont>
    <p:embeddedFont>
      <p:font typeface="Open Sans ExtraBold"/>
      <p:bold r:id="rId55"/>
      <p:boldItalic r:id="rId56"/>
    </p:embeddedFont>
    <p:embeddedFont>
      <p:font typeface="Open Sans Light"/>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53">
          <p15:clr>
            <a:srgbClr val="A4A3A4"/>
          </p15:clr>
        </p15:guide>
        <p15:guide id="2" pos="4626">
          <p15:clr>
            <a:srgbClr val="A4A3A4"/>
          </p15:clr>
        </p15:guide>
        <p15:guide id="3" orient="horz" pos="758">
          <p15:clr>
            <a:srgbClr val="A4A3A4"/>
          </p15:clr>
        </p15:guide>
        <p15:guide id="4" orient="horz" pos="2663">
          <p15:clr>
            <a:srgbClr val="A4A3A4"/>
          </p15:clr>
        </p15:guide>
        <p15:guide id="5" pos="544">
          <p15:clr>
            <a:srgbClr val="A4A3A4"/>
          </p15:clr>
        </p15:guide>
        <p15:guide id="6" pos="3470">
          <p15:clr>
            <a:srgbClr val="A4A3A4"/>
          </p15:clr>
        </p15:guide>
      </p15:sldGuideLst>
    </p:ext>
    <p:ext uri="GoogleSlidesCustomDataVersion2">
      <go:slidesCustomData xmlns:go="http://customooxmlschemas.google.com/" r:id="rId61" roundtripDataSignature="AMtx7mjpm4DdMTwsnqAV+Uyoo/XCvDQK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8C20AC8-5A2F-47E8-9156-A06F09640ED8}">
  <a:tblStyle styleId="{38C20AC8-5A2F-47E8-9156-A06F09640ED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53" orient="horz"/>
        <p:guide pos="4626"/>
        <p:guide pos="758" orient="horz"/>
        <p:guide pos="2663" orient="horz"/>
        <p:guide pos="544"/>
        <p:guide pos="347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fntdata"/><Relationship Id="rId42" Type="http://schemas.openxmlformats.org/officeDocument/2006/relationships/font" Target="fonts/Montserrat-boldItalic.fntdata"/><Relationship Id="rId41" Type="http://schemas.openxmlformats.org/officeDocument/2006/relationships/font" Target="fonts/Montserrat-italic.fntdata"/><Relationship Id="rId44" Type="http://schemas.openxmlformats.org/officeDocument/2006/relationships/font" Target="fonts/MontserratMedium-bold.fntdata"/><Relationship Id="rId43" Type="http://schemas.openxmlformats.org/officeDocument/2006/relationships/font" Target="fonts/MontserratMedium-regular.fntdata"/><Relationship Id="rId46" Type="http://schemas.openxmlformats.org/officeDocument/2006/relationships/font" Target="fonts/MontserratMedium-boldItalic.fntdata"/><Relationship Id="rId45" Type="http://schemas.openxmlformats.org/officeDocument/2006/relationships/font" Target="fonts/Montserrat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ontserratLight-bold.fntdata"/><Relationship Id="rId47" Type="http://schemas.openxmlformats.org/officeDocument/2006/relationships/font" Target="fonts/MontserratLight-regular.fntdata"/><Relationship Id="rId49" Type="http://schemas.openxmlformats.org/officeDocument/2006/relationships/font" Target="fonts/MontserratLigh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MontserratSemiBold-regular.fntdata"/><Relationship Id="rId34" Type="http://schemas.openxmlformats.org/officeDocument/2006/relationships/slide" Target="slides/slide28.xml"/><Relationship Id="rId37" Type="http://schemas.openxmlformats.org/officeDocument/2006/relationships/font" Target="fonts/MontserratSemiBold-italic.fntdata"/><Relationship Id="rId36" Type="http://schemas.openxmlformats.org/officeDocument/2006/relationships/font" Target="fonts/MontserratSemiBold-bold.fntdata"/><Relationship Id="rId39" Type="http://schemas.openxmlformats.org/officeDocument/2006/relationships/font" Target="fonts/Montserrat-regular.fntdata"/><Relationship Id="rId38" Type="http://schemas.openxmlformats.org/officeDocument/2006/relationships/font" Target="fonts/MontserratSemiBold-boldItalic.fntdata"/><Relationship Id="rId61"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Light-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SemiBold-regular.fntdata"/><Relationship Id="rId50" Type="http://schemas.openxmlformats.org/officeDocument/2006/relationships/font" Target="fonts/MontserratLight-boldItalic.fntdata"/><Relationship Id="rId53" Type="http://schemas.openxmlformats.org/officeDocument/2006/relationships/font" Target="fonts/OpenSansSemiBold-italic.fntdata"/><Relationship Id="rId52" Type="http://schemas.openxmlformats.org/officeDocument/2006/relationships/font" Target="fonts/OpenSansSemiBold-bold.fntdata"/><Relationship Id="rId11" Type="http://schemas.openxmlformats.org/officeDocument/2006/relationships/slide" Target="slides/slide5.xml"/><Relationship Id="rId55" Type="http://schemas.openxmlformats.org/officeDocument/2006/relationships/font" Target="fonts/OpenSansExtraBold-bold.fntdata"/><Relationship Id="rId10" Type="http://schemas.openxmlformats.org/officeDocument/2006/relationships/slide" Target="slides/slide4.xml"/><Relationship Id="rId54" Type="http://schemas.openxmlformats.org/officeDocument/2006/relationships/font" Target="fonts/OpenSansSemiBold-boldItalic.fntdata"/><Relationship Id="rId13" Type="http://schemas.openxmlformats.org/officeDocument/2006/relationships/slide" Target="slides/slide7.xml"/><Relationship Id="rId57" Type="http://schemas.openxmlformats.org/officeDocument/2006/relationships/font" Target="fonts/OpenSansLight-regular.fntdata"/><Relationship Id="rId12" Type="http://schemas.openxmlformats.org/officeDocument/2006/relationships/slide" Target="slides/slide6.xml"/><Relationship Id="rId56" Type="http://schemas.openxmlformats.org/officeDocument/2006/relationships/font" Target="fonts/OpenSansExtraBold-boldItalic.fntdata"/><Relationship Id="rId15" Type="http://schemas.openxmlformats.org/officeDocument/2006/relationships/slide" Target="slides/slide9.xml"/><Relationship Id="rId59" Type="http://schemas.openxmlformats.org/officeDocument/2006/relationships/font" Target="fonts/OpenSansLight-italic.fntdata"/><Relationship Id="rId14" Type="http://schemas.openxmlformats.org/officeDocument/2006/relationships/slide" Target="slides/slide8.xml"/><Relationship Id="rId58" Type="http://schemas.openxmlformats.org/officeDocument/2006/relationships/font" Target="fonts/OpenSansLight-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blank">
  <p:cSld name="BLANK">
    <p:spTree>
      <p:nvGrpSpPr>
        <p:cNvPr id="15" name="Shape 15"/>
        <p:cNvGrpSpPr/>
        <p:nvPr/>
      </p:nvGrpSpPr>
      <p:grpSpPr>
        <a:xfrm>
          <a:off x="0" y="0"/>
          <a:ext cx="0" cy="0"/>
          <a:chOff x="0" y="0"/>
          <a:chExt cx="0" cy="0"/>
        </a:xfrm>
      </p:grpSpPr>
      <p:sp>
        <p:nvSpPr>
          <p:cNvPr id="16" name="Google Shape;16;p3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pic>
        <p:nvPicPr>
          <p:cNvPr descr="Uma imagem com texto&#10;&#10;Descrição gerada automaticamente" id="19" name="Google Shape;19;p30"/>
          <p:cNvPicPr preferRelativeResize="0"/>
          <p:nvPr/>
        </p:nvPicPr>
        <p:blipFill rotWithShape="1">
          <a:blip r:embed="rId2">
            <a:alphaModFix/>
          </a:blip>
          <a:srcRect b="0" l="0" r="0" t="0"/>
          <a:stretch/>
        </p:blipFill>
        <p:spPr>
          <a:xfrm>
            <a:off x="5419023" y="211756"/>
            <a:ext cx="3648064" cy="559989"/>
          </a:xfrm>
          <a:prstGeom prst="rect">
            <a:avLst/>
          </a:prstGeom>
          <a:noFill/>
          <a:ln>
            <a:noFill/>
          </a:ln>
        </p:spPr>
      </p:pic>
      <p:pic>
        <p:nvPicPr>
          <p:cNvPr id="20" name="Google Shape;20;p30"/>
          <p:cNvPicPr preferRelativeResize="0"/>
          <p:nvPr/>
        </p:nvPicPr>
        <p:blipFill rotWithShape="1">
          <a:blip r:embed="rId3">
            <a:alphaModFix/>
          </a:blip>
          <a:srcRect b="0" l="781" r="782" t="0"/>
          <a:stretch/>
        </p:blipFill>
        <p:spPr>
          <a:xfrm>
            <a:off x="0" y="996132"/>
            <a:ext cx="9144000" cy="2361042"/>
          </a:xfrm>
          <a:prstGeom prst="rect">
            <a:avLst/>
          </a:prstGeom>
          <a:noFill/>
          <a:ln>
            <a:noFill/>
          </a:ln>
        </p:spPr>
      </p:pic>
      <p:sp>
        <p:nvSpPr>
          <p:cNvPr id="21" name="Google Shape;21;p30"/>
          <p:cNvSpPr txBox="1"/>
          <p:nvPr/>
        </p:nvSpPr>
        <p:spPr>
          <a:xfrm>
            <a:off x="400261" y="3558747"/>
            <a:ext cx="8157143"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B9C67"/>
              </a:buClr>
              <a:buSzPts val="1800"/>
              <a:buFont typeface="Montserrat"/>
              <a:buNone/>
            </a:pPr>
            <a:r>
              <a:rPr b="1" i="0" lang="fr-FR" sz="1800" u="none" cap="none" strike="noStrike">
                <a:solidFill>
                  <a:srgbClr val="2B9C67"/>
                </a:solidFill>
                <a:latin typeface="Montserrat"/>
                <a:ea typeface="Montserrat"/>
                <a:cs typeface="Montserrat"/>
                <a:sym typeface="Montserrat"/>
              </a:rPr>
              <a:t>Evidence synthesis for social and behavioural data</a:t>
            </a:r>
            <a:endParaRPr/>
          </a:p>
        </p:txBody>
      </p:sp>
      <p:sp>
        <p:nvSpPr>
          <p:cNvPr id="22" name="Google Shape;22;p30"/>
          <p:cNvSpPr/>
          <p:nvPr/>
        </p:nvSpPr>
        <p:spPr>
          <a:xfrm>
            <a:off x="0" y="982045"/>
            <a:ext cx="9144000" cy="45719"/>
          </a:xfrm>
          <a:prstGeom prst="rect">
            <a:avLst/>
          </a:prstGeom>
          <a:solidFill>
            <a:srgbClr val="2F9C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 name="Google Shape;23;p30"/>
          <p:cNvSpPr txBox="1"/>
          <p:nvPr/>
        </p:nvSpPr>
        <p:spPr>
          <a:xfrm>
            <a:off x="395288" y="1012432"/>
            <a:ext cx="2841657" cy="369332"/>
          </a:xfrm>
          <a:prstGeom prst="rect">
            <a:avLst/>
          </a:prstGeom>
          <a:solidFill>
            <a:srgbClr val="2F9C67"/>
          </a:solidFill>
          <a:ln>
            <a:noFill/>
          </a:ln>
        </p:spPr>
        <p:txBody>
          <a:bodyPr anchorCtr="0" anchor="t" bIns="45700" lIns="72000" spcFirstLastPara="1" rIns="72000" wrap="square" tIns="45700">
            <a:spAutoFit/>
          </a:bodyPr>
          <a:lstStyle/>
          <a:p>
            <a:pPr indent="0" lvl="0" marL="0" marR="0" rtl="0" algn="l">
              <a:spcBef>
                <a:spcPts val="0"/>
              </a:spcBef>
              <a:spcAft>
                <a:spcPts val="0"/>
              </a:spcAft>
              <a:buNone/>
            </a:pPr>
            <a:r>
              <a:rPr b="1" lang="fr-FR" sz="1000">
                <a:solidFill>
                  <a:schemeClr val="lt1"/>
                </a:solidFill>
                <a:latin typeface="Montserrat"/>
                <a:ea typeface="Montserrat"/>
                <a:cs typeface="Montserrat"/>
                <a:sym typeface="Montserrat"/>
              </a:rPr>
              <a:t>MODULE 5, SESSION 1</a:t>
            </a:r>
            <a:endParaRPr/>
          </a:p>
          <a:p>
            <a:pPr indent="0" lvl="0" marL="0" marR="0" rtl="0" algn="l">
              <a:spcBef>
                <a:spcPts val="0"/>
              </a:spcBef>
              <a:spcAft>
                <a:spcPts val="0"/>
              </a:spcAft>
              <a:buNone/>
            </a:pPr>
            <a:r>
              <a:rPr lang="fr-FR" sz="800">
                <a:solidFill>
                  <a:schemeClr val="lt1"/>
                </a:solidFill>
                <a:latin typeface="Montserrat Light"/>
                <a:ea typeface="Montserrat Light"/>
                <a:cs typeface="Montserrat Light"/>
                <a:sym typeface="Montserrat Light"/>
              </a:rPr>
              <a:t>COLLECTIVE SERVICE TRAINING IN SOCIAL SCIENCE</a:t>
            </a:r>
            <a:endParaRPr/>
          </a:p>
        </p:txBody>
      </p:sp>
      <p:grpSp>
        <p:nvGrpSpPr>
          <p:cNvPr id="24" name="Google Shape;24;p30"/>
          <p:cNvGrpSpPr/>
          <p:nvPr/>
        </p:nvGrpSpPr>
        <p:grpSpPr>
          <a:xfrm>
            <a:off x="5608156" y="4577334"/>
            <a:ext cx="3373919" cy="499684"/>
            <a:chOff x="5608156" y="3987387"/>
            <a:chExt cx="3373919" cy="499684"/>
          </a:xfrm>
        </p:grpSpPr>
        <p:pic>
          <p:nvPicPr>
            <p:cNvPr id="25" name="Google Shape;25;p30"/>
            <p:cNvPicPr preferRelativeResize="0"/>
            <p:nvPr/>
          </p:nvPicPr>
          <p:blipFill rotWithShape="1">
            <a:blip r:embed="rId4">
              <a:alphaModFix/>
            </a:blip>
            <a:srcRect b="0" l="0" r="0" t="0"/>
            <a:stretch/>
          </p:blipFill>
          <p:spPr>
            <a:xfrm>
              <a:off x="5608156" y="4171951"/>
              <a:ext cx="610318" cy="186356"/>
            </a:xfrm>
            <a:prstGeom prst="rect">
              <a:avLst/>
            </a:prstGeom>
            <a:noFill/>
            <a:ln>
              <a:noFill/>
            </a:ln>
          </p:spPr>
        </p:pic>
        <p:pic>
          <p:nvPicPr>
            <p:cNvPr id="26" name="Google Shape;26;p30"/>
            <p:cNvPicPr preferRelativeResize="0"/>
            <p:nvPr/>
          </p:nvPicPr>
          <p:blipFill rotWithShape="1">
            <a:blip r:embed="rId5">
              <a:alphaModFix/>
            </a:blip>
            <a:srcRect b="0" l="0" r="0" t="0"/>
            <a:stretch/>
          </p:blipFill>
          <p:spPr>
            <a:xfrm>
              <a:off x="8289926" y="4105311"/>
              <a:ext cx="692149" cy="216021"/>
            </a:xfrm>
            <a:prstGeom prst="rect">
              <a:avLst/>
            </a:prstGeom>
            <a:noFill/>
            <a:ln>
              <a:noFill/>
            </a:ln>
          </p:spPr>
        </p:pic>
        <p:pic>
          <p:nvPicPr>
            <p:cNvPr id="27" name="Google Shape;27;p30"/>
            <p:cNvPicPr preferRelativeResize="0"/>
            <p:nvPr/>
          </p:nvPicPr>
          <p:blipFill rotWithShape="1">
            <a:blip r:embed="rId6">
              <a:alphaModFix/>
            </a:blip>
            <a:srcRect b="0" l="0" r="0" t="0"/>
            <a:stretch/>
          </p:blipFill>
          <p:spPr>
            <a:xfrm>
              <a:off x="7266608" y="4119751"/>
              <a:ext cx="855042" cy="205444"/>
            </a:xfrm>
            <a:prstGeom prst="rect">
              <a:avLst/>
            </a:prstGeom>
            <a:noFill/>
            <a:ln>
              <a:noFill/>
            </a:ln>
          </p:spPr>
        </p:pic>
        <p:pic>
          <p:nvPicPr>
            <p:cNvPr id="28" name="Google Shape;28;p30"/>
            <p:cNvPicPr preferRelativeResize="0"/>
            <p:nvPr/>
          </p:nvPicPr>
          <p:blipFill rotWithShape="1">
            <a:blip r:embed="rId7">
              <a:alphaModFix/>
            </a:blip>
            <a:srcRect b="0" l="0" r="0" t="0"/>
            <a:stretch/>
          </p:blipFill>
          <p:spPr>
            <a:xfrm>
              <a:off x="6191586" y="3987387"/>
              <a:ext cx="1107193" cy="499684"/>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bg>
      <p:bgPr>
        <a:solidFill>
          <a:srgbClr val="2F9C67">
            <a:alpha val="9411"/>
          </a:srgbClr>
        </a:solidFill>
      </p:bgPr>
    </p:bg>
    <p:spTree>
      <p:nvGrpSpPr>
        <p:cNvPr id="29" name="Shape 29"/>
        <p:cNvGrpSpPr/>
        <p:nvPr/>
      </p:nvGrpSpPr>
      <p:grpSpPr>
        <a:xfrm>
          <a:off x="0" y="0"/>
          <a:ext cx="0" cy="0"/>
          <a:chOff x="0" y="0"/>
          <a:chExt cx="0" cy="0"/>
        </a:xfrm>
      </p:grpSpPr>
      <p:sp>
        <p:nvSpPr>
          <p:cNvPr id="30" name="Google Shape;30;p31"/>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Font typeface="Montserrat"/>
              <a:buNone/>
              <a:defRPr sz="1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04800" lvl="0" marL="457200" marR="0" algn="l">
              <a:lnSpc>
                <a:spcPct val="128333"/>
              </a:lnSpc>
              <a:spcBef>
                <a:spcPts val="750"/>
              </a:spcBef>
              <a:spcAft>
                <a:spcPts val="0"/>
              </a:spcAft>
              <a:buClr>
                <a:srgbClr val="204669"/>
              </a:buClr>
              <a:buSzPts val="1200"/>
              <a:buFont typeface="Arial"/>
              <a:buChar char="•"/>
              <a:defRPr sz="12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pic>
        <p:nvPicPr>
          <p:cNvPr descr="Uma imagem com texto&#10;&#10;Descrição gerada automaticamente" id="35" name="Google Shape;35;p31"/>
          <p:cNvPicPr preferRelativeResize="0"/>
          <p:nvPr/>
        </p:nvPicPr>
        <p:blipFill rotWithShape="1">
          <a:blip r:embed="rId2">
            <a:alphaModFix/>
          </a:blip>
          <a:srcRect b="0" l="0" r="0" t="0"/>
          <a:stretch/>
        </p:blipFill>
        <p:spPr>
          <a:xfrm>
            <a:off x="6946922" y="4721902"/>
            <a:ext cx="2013224" cy="309036"/>
          </a:xfrm>
          <a:prstGeom prst="rect">
            <a:avLst/>
          </a:prstGeom>
          <a:noFill/>
          <a:ln>
            <a:noFill/>
          </a:ln>
        </p:spPr>
      </p:pic>
      <p:sp>
        <p:nvSpPr>
          <p:cNvPr id="36" name="Google Shape;36;p31"/>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 name="Google Shape;37;p31"/>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8" name="Google Shape;38;p31"/>
          <p:cNvCxnSpPr/>
          <p:nvPr/>
        </p:nvCxnSpPr>
        <p:spPr>
          <a:xfrm>
            <a:off x="648261" y="907368"/>
            <a:ext cx="444000" cy="0"/>
          </a:xfrm>
          <a:prstGeom prst="straightConnector1">
            <a:avLst/>
          </a:prstGeom>
          <a:noFill/>
          <a:ln cap="flat" cmpd="sng" w="28575">
            <a:solidFill>
              <a:srgbClr val="D90368"/>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_Green">
  <p:cSld name="Question_Green">
    <p:bg>
      <p:bgPr>
        <a:solidFill>
          <a:srgbClr val="2F9C67">
            <a:alpha val="9411"/>
          </a:srgbClr>
        </a:solidFill>
      </p:bgPr>
    </p:bg>
    <p:spTree>
      <p:nvGrpSpPr>
        <p:cNvPr id="39" name="Shape 39"/>
        <p:cNvGrpSpPr/>
        <p:nvPr/>
      </p:nvGrpSpPr>
      <p:grpSpPr>
        <a:xfrm>
          <a:off x="0" y="0"/>
          <a:ext cx="0" cy="0"/>
          <a:chOff x="0" y="0"/>
          <a:chExt cx="0" cy="0"/>
        </a:xfrm>
      </p:grpSpPr>
      <p:sp>
        <p:nvSpPr>
          <p:cNvPr id="40" name="Google Shape;40;p32"/>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Font typeface="Montserrat"/>
              <a:buNone/>
              <a:defRPr sz="1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2"/>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04800" lvl="0" marL="457200" marR="0" algn="l">
              <a:lnSpc>
                <a:spcPct val="128333"/>
              </a:lnSpc>
              <a:spcBef>
                <a:spcPts val="750"/>
              </a:spcBef>
              <a:spcAft>
                <a:spcPts val="0"/>
              </a:spcAft>
              <a:buClr>
                <a:srgbClr val="204669"/>
              </a:buClr>
              <a:buSzPts val="1200"/>
              <a:buFont typeface="Arial"/>
              <a:buChar char="•"/>
              <a:defRPr sz="12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pic>
        <p:nvPicPr>
          <p:cNvPr descr="Uma imagem com texto&#10;&#10;Descrição gerada automaticamente" id="45" name="Google Shape;45;p32"/>
          <p:cNvPicPr preferRelativeResize="0"/>
          <p:nvPr/>
        </p:nvPicPr>
        <p:blipFill rotWithShape="1">
          <a:blip r:embed="rId2">
            <a:alphaModFix/>
          </a:blip>
          <a:srcRect b="0" l="0" r="0" t="0"/>
          <a:stretch/>
        </p:blipFill>
        <p:spPr>
          <a:xfrm>
            <a:off x="6946922" y="4721902"/>
            <a:ext cx="2013224" cy="309036"/>
          </a:xfrm>
          <a:prstGeom prst="rect">
            <a:avLst/>
          </a:prstGeom>
          <a:noFill/>
          <a:ln>
            <a:noFill/>
          </a:ln>
        </p:spPr>
      </p:pic>
      <p:sp>
        <p:nvSpPr>
          <p:cNvPr id="46" name="Google Shape;46;p32"/>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 name="Google Shape;47;p32"/>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8" name="Google Shape;48;p32"/>
          <p:cNvCxnSpPr/>
          <p:nvPr/>
        </p:nvCxnSpPr>
        <p:spPr>
          <a:xfrm>
            <a:off x="648261" y="907368"/>
            <a:ext cx="444000" cy="0"/>
          </a:xfrm>
          <a:prstGeom prst="straightConnector1">
            <a:avLst/>
          </a:prstGeom>
          <a:noFill/>
          <a:ln cap="flat" cmpd="sng" w="28575">
            <a:solidFill>
              <a:srgbClr val="D90368"/>
            </a:solidFill>
            <a:prstDash val="solid"/>
            <a:miter lim="800000"/>
            <a:headEnd len="sm" w="sm" type="none"/>
            <a:tailEnd len="sm" w="sm" type="none"/>
          </a:ln>
        </p:spPr>
      </p:cxnSp>
      <p:sp>
        <p:nvSpPr>
          <p:cNvPr id="49" name="Google Shape;49;p32"/>
          <p:cNvSpPr/>
          <p:nvPr/>
        </p:nvSpPr>
        <p:spPr>
          <a:xfrm>
            <a:off x="7103356" y="367818"/>
            <a:ext cx="1584176" cy="1584176"/>
          </a:xfrm>
          <a:prstGeom prst="ellipse">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0" name="Google Shape;50;p32"/>
          <p:cNvPicPr preferRelativeResize="0"/>
          <p:nvPr/>
        </p:nvPicPr>
        <p:blipFill rotWithShape="1">
          <a:blip r:embed="rId3">
            <a:alphaModFix/>
          </a:blip>
          <a:srcRect b="0" l="0" r="0" t="0"/>
          <a:stretch/>
        </p:blipFill>
        <p:spPr>
          <a:xfrm>
            <a:off x="7522653" y="643071"/>
            <a:ext cx="716698" cy="10561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m_Green">
  <p:cSld name="1_Num_Green">
    <p:bg>
      <p:bgPr>
        <a:solidFill>
          <a:srgbClr val="2F9C67">
            <a:alpha val="9411"/>
          </a:srgbClr>
        </a:solidFill>
      </p:bgPr>
    </p:bg>
    <p:spTree>
      <p:nvGrpSpPr>
        <p:cNvPr id="51" name="Shape 51"/>
        <p:cNvGrpSpPr/>
        <p:nvPr/>
      </p:nvGrpSpPr>
      <p:grpSpPr>
        <a:xfrm>
          <a:off x="0" y="0"/>
          <a:ext cx="0" cy="0"/>
          <a:chOff x="0" y="0"/>
          <a:chExt cx="0" cy="0"/>
        </a:xfrm>
      </p:grpSpPr>
      <p:sp>
        <p:nvSpPr>
          <p:cNvPr id="52" name="Google Shape;52;p33"/>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Font typeface="Montserrat"/>
              <a:buNone/>
              <a:defRPr sz="1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3"/>
          <p:cNvSpPr txBox="1"/>
          <p:nvPr>
            <p:ph idx="1" type="body"/>
          </p:nvPr>
        </p:nvSpPr>
        <p:spPr>
          <a:xfrm>
            <a:off x="628650" y="1168497"/>
            <a:ext cx="7886700" cy="593396"/>
          </a:xfrm>
          <a:prstGeom prst="rect">
            <a:avLst/>
          </a:prstGeom>
          <a:noFill/>
          <a:ln>
            <a:noFill/>
          </a:ln>
        </p:spPr>
        <p:txBody>
          <a:bodyPr anchorCtr="0" anchor="t" bIns="45700" lIns="91425" spcFirstLastPara="1" rIns="91425" wrap="square" tIns="45700">
            <a:normAutofit/>
          </a:bodyPr>
          <a:lstStyle>
            <a:lvl1pPr indent="-228600" lvl="0" marL="457200" marR="0" algn="l">
              <a:lnSpc>
                <a:spcPct val="128333"/>
              </a:lnSpc>
              <a:spcBef>
                <a:spcPts val="750"/>
              </a:spcBef>
              <a:spcAft>
                <a:spcPts val="0"/>
              </a:spcAft>
              <a:buClr>
                <a:srgbClr val="204669"/>
              </a:buClr>
              <a:buSzPts val="1200"/>
              <a:buFont typeface="Arial"/>
              <a:buNone/>
              <a:defRPr sz="12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 name="Google Shape;54;p3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pic>
        <p:nvPicPr>
          <p:cNvPr descr="Uma imagem com texto&#10;&#10;Descrição gerada automaticamente" id="57" name="Google Shape;57;p33"/>
          <p:cNvPicPr preferRelativeResize="0"/>
          <p:nvPr/>
        </p:nvPicPr>
        <p:blipFill rotWithShape="1">
          <a:blip r:embed="rId2">
            <a:alphaModFix/>
          </a:blip>
          <a:srcRect b="0" l="0" r="0" t="0"/>
          <a:stretch/>
        </p:blipFill>
        <p:spPr>
          <a:xfrm>
            <a:off x="6946922" y="4721902"/>
            <a:ext cx="2013224" cy="309036"/>
          </a:xfrm>
          <a:prstGeom prst="rect">
            <a:avLst/>
          </a:prstGeom>
          <a:noFill/>
          <a:ln>
            <a:noFill/>
          </a:ln>
        </p:spPr>
      </p:pic>
      <p:sp>
        <p:nvSpPr>
          <p:cNvPr id="58" name="Google Shape;58;p33"/>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 name="Google Shape;59;p33"/>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0" name="Google Shape;60;p33"/>
          <p:cNvCxnSpPr/>
          <p:nvPr/>
        </p:nvCxnSpPr>
        <p:spPr>
          <a:xfrm>
            <a:off x="648261" y="907368"/>
            <a:ext cx="444000" cy="0"/>
          </a:xfrm>
          <a:prstGeom prst="straightConnector1">
            <a:avLst/>
          </a:prstGeom>
          <a:noFill/>
          <a:ln cap="flat" cmpd="sng" w="28575">
            <a:solidFill>
              <a:srgbClr val="D90368"/>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et contenu">
  <p:cSld name="1_Titre et contenu">
    <p:bg>
      <p:bgPr>
        <a:solidFill>
          <a:srgbClr val="EFF5F0">
            <a:alpha val="9411"/>
          </a:srgbClr>
        </a:solidFill>
      </p:bgPr>
    </p:bg>
    <p:spTree>
      <p:nvGrpSpPr>
        <p:cNvPr id="61" name="Shape 61"/>
        <p:cNvGrpSpPr/>
        <p:nvPr/>
      </p:nvGrpSpPr>
      <p:grpSpPr>
        <a:xfrm>
          <a:off x="0" y="0"/>
          <a:ext cx="0" cy="0"/>
          <a:chOff x="0" y="0"/>
          <a:chExt cx="0" cy="0"/>
        </a:xfrm>
      </p:grpSpPr>
      <p:sp>
        <p:nvSpPr>
          <p:cNvPr id="62" name="Google Shape;62;p34"/>
          <p:cNvSpPr txBox="1"/>
          <p:nvPr>
            <p:ph type="title"/>
          </p:nvPr>
        </p:nvSpPr>
        <p:spPr>
          <a:xfrm>
            <a:off x="628650" y="537795"/>
            <a:ext cx="7886700" cy="590931"/>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Font typeface="Montserrat"/>
              <a:buNone/>
              <a:defRPr sz="1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4"/>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04800" lvl="0" marL="457200" marR="0" algn="l">
              <a:lnSpc>
                <a:spcPct val="128333"/>
              </a:lnSpc>
              <a:spcBef>
                <a:spcPts val="750"/>
              </a:spcBef>
              <a:spcAft>
                <a:spcPts val="0"/>
              </a:spcAft>
              <a:buClr>
                <a:srgbClr val="204669"/>
              </a:buClr>
              <a:buSzPts val="1200"/>
              <a:buFont typeface="Arial"/>
              <a:buChar char="•"/>
              <a:defRPr sz="12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 name="Google Shape;64;p3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pic>
        <p:nvPicPr>
          <p:cNvPr descr="Uma imagem com texto&#10;&#10;Descrição gerada automaticamente" id="67" name="Google Shape;67;p34"/>
          <p:cNvPicPr preferRelativeResize="0"/>
          <p:nvPr/>
        </p:nvPicPr>
        <p:blipFill rotWithShape="1">
          <a:blip r:embed="rId2">
            <a:alphaModFix/>
          </a:blip>
          <a:srcRect b="0" l="0" r="0" t="0"/>
          <a:stretch/>
        </p:blipFill>
        <p:spPr>
          <a:xfrm>
            <a:off x="6946922" y="4721902"/>
            <a:ext cx="2013224" cy="309036"/>
          </a:xfrm>
          <a:prstGeom prst="rect">
            <a:avLst/>
          </a:prstGeom>
          <a:noFill/>
          <a:ln>
            <a:noFill/>
          </a:ln>
        </p:spPr>
      </p:pic>
      <p:sp>
        <p:nvSpPr>
          <p:cNvPr id="68" name="Google Shape;68;p34"/>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34"/>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70" name="Google Shape;70;p34"/>
          <p:cNvCxnSpPr/>
          <p:nvPr/>
        </p:nvCxnSpPr>
        <p:spPr>
          <a:xfrm>
            <a:off x="648261" y="1132339"/>
            <a:ext cx="444000" cy="0"/>
          </a:xfrm>
          <a:prstGeom prst="straightConnector1">
            <a:avLst/>
          </a:prstGeom>
          <a:noFill/>
          <a:ln cap="flat" cmpd="sng" w="28575">
            <a:solidFill>
              <a:srgbClr val="D90368"/>
            </a:solidFill>
            <a:prstDash val="solid"/>
            <a:miter lim="800000"/>
            <a:headEnd len="sm" w="sm" type="none"/>
            <a:tailEnd len="sm" w="sm" type="none"/>
          </a:ln>
        </p:spPr>
      </p:cxnSp>
    </p:spTree>
  </p:cSld>
  <p:clrMapOvr>
    <a:masterClrMapping/>
  </p:clrMapOvr>
  <p:extLst>
    <p:ext uri="{DCECCB84-F9BA-43D5-87BE-67443E8EF086}">
      <p15:sldGuideLst>
        <p15:guide id="1" orient="horz" pos="486">
          <p15:clr>
            <a:srgbClr val="FBAE40"/>
          </p15:clr>
        </p15:guide>
        <p15:guide id="2" orient="horz" pos="55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2lignes et contenu">
  <p:cSld name="Titre2lignes et contenu">
    <p:bg>
      <p:bgPr>
        <a:solidFill>
          <a:srgbClr val="2F9C67">
            <a:alpha val="9411"/>
          </a:srgbClr>
        </a:solidFill>
      </p:bgPr>
    </p:bg>
    <p:spTree>
      <p:nvGrpSpPr>
        <p:cNvPr id="71" name="Shape 71"/>
        <p:cNvGrpSpPr/>
        <p:nvPr/>
      </p:nvGrpSpPr>
      <p:grpSpPr>
        <a:xfrm>
          <a:off x="0" y="0"/>
          <a:ext cx="0" cy="0"/>
          <a:chOff x="0" y="0"/>
          <a:chExt cx="0" cy="0"/>
        </a:xfrm>
      </p:grpSpPr>
      <p:sp>
        <p:nvSpPr>
          <p:cNvPr id="72" name="Google Shape;72;p35"/>
          <p:cNvSpPr txBox="1"/>
          <p:nvPr>
            <p:ph type="title"/>
          </p:nvPr>
        </p:nvSpPr>
        <p:spPr>
          <a:xfrm>
            <a:off x="628650" y="537795"/>
            <a:ext cx="7886700" cy="590931"/>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Font typeface="Montserrat"/>
              <a:buNone/>
              <a:defRPr sz="1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04800" lvl="0" marL="457200" marR="0" algn="l">
              <a:lnSpc>
                <a:spcPct val="128333"/>
              </a:lnSpc>
              <a:spcBef>
                <a:spcPts val="750"/>
              </a:spcBef>
              <a:spcAft>
                <a:spcPts val="0"/>
              </a:spcAft>
              <a:buClr>
                <a:srgbClr val="204669"/>
              </a:buClr>
              <a:buSzPts val="1200"/>
              <a:buFont typeface="Arial"/>
              <a:buChar char="•"/>
              <a:defRPr sz="12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4" name="Google Shape;74;p3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pic>
        <p:nvPicPr>
          <p:cNvPr descr="Uma imagem com texto&#10;&#10;Descrição gerada automaticamente" id="77" name="Google Shape;77;p35"/>
          <p:cNvPicPr preferRelativeResize="0"/>
          <p:nvPr/>
        </p:nvPicPr>
        <p:blipFill rotWithShape="1">
          <a:blip r:embed="rId2">
            <a:alphaModFix/>
          </a:blip>
          <a:srcRect b="0" l="0" r="0" t="0"/>
          <a:stretch/>
        </p:blipFill>
        <p:spPr>
          <a:xfrm>
            <a:off x="6946922" y="4721902"/>
            <a:ext cx="2013224" cy="309036"/>
          </a:xfrm>
          <a:prstGeom prst="rect">
            <a:avLst/>
          </a:prstGeom>
          <a:noFill/>
          <a:ln>
            <a:noFill/>
          </a:ln>
        </p:spPr>
      </p:pic>
      <p:sp>
        <p:nvSpPr>
          <p:cNvPr id="78" name="Google Shape;78;p35"/>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35"/>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80" name="Google Shape;80;p35"/>
          <p:cNvCxnSpPr/>
          <p:nvPr/>
        </p:nvCxnSpPr>
        <p:spPr>
          <a:xfrm>
            <a:off x="648261" y="1132339"/>
            <a:ext cx="444000" cy="0"/>
          </a:xfrm>
          <a:prstGeom prst="straightConnector1">
            <a:avLst/>
          </a:prstGeom>
          <a:noFill/>
          <a:ln cap="flat" cmpd="sng" w="28575">
            <a:solidFill>
              <a:srgbClr val="D90368"/>
            </a:solidFill>
            <a:prstDash val="solid"/>
            <a:miter lim="800000"/>
            <a:headEnd len="sm" w="sm" type="none"/>
            <a:tailEnd len="sm" w="sm" type="none"/>
          </a:ln>
        </p:spPr>
      </p:cxnSp>
    </p:spTree>
  </p:cSld>
  <p:clrMapOvr>
    <a:masterClrMapping/>
  </p:clrMapOvr>
  <p:extLst>
    <p:ext uri="{DCECCB84-F9BA-43D5-87BE-67443E8EF086}">
      <p15:sldGuideLst>
        <p15:guide id="1" orient="horz" pos="486">
          <p15:clr>
            <a:srgbClr val="FBAE40"/>
          </p15:clr>
        </p15:guide>
        <p15:guide id="2" orient="horz" pos="55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Vide">
    <p:bg>
      <p:bgPr>
        <a:solidFill>
          <a:srgbClr val="2F9C67">
            <a:alpha val="9803"/>
          </a:srgbClr>
        </a:solidFill>
      </p:bgPr>
    </p:bg>
    <p:spTree>
      <p:nvGrpSpPr>
        <p:cNvPr id="81" name="Shape 81"/>
        <p:cNvGrpSpPr/>
        <p:nvPr/>
      </p:nvGrpSpPr>
      <p:grpSpPr>
        <a:xfrm>
          <a:off x="0" y="0"/>
          <a:ext cx="0" cy="0"/>
          <a:chOff x="0" y="0"/>
          <a:chExt cx="0" cy="0"/>
        </a:xfrm>
      </p:grpSpPr>
      <p:sp>
        <p:nvSpPr>
          <p:cNvPr id="82" name="Google Shape;82;p3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fr-FR"/>
              <a:t>‹#›</a:t>
            </a:fld>
            <a:endParaRPr/>
          </a:p>
        </p:txBody>
      </p:sp>
      <p:pic>
        <p:nvPicPr>
          <p:cNvPr descr="Uma imagem com texto&#10;&#10;Descrição gerada automaticamente" id="85" name="Google Shape;85;p36"/>
          <p:cNvPicPr preferRelativeResize="0"/>
          <p:nvPr/>
        </p:nvPicPr>
        <p:blipFill rotWithShape="1">
          <a:blip r:embed="rId2">
            <a:alphaModFix/>
          </a:blip>
          <a:srcRect b="0" l="0" r="0" t="0"/>
          <a:stretch/>
        </p:blipFill>
        <p:spPr>
          <a:xfrm>
            <a:off x="6946922" y="4721902"/>
            <a:ext cx="2013224" cy="309036"/>
          </a:xfrm>
          <a:prstGeom prst="rect">
            <a:avLst/>
          </a:prstGeom>
          <a:noFill/>
          <a:ln>
            <a:noFill/>
          </a:ln>
        </p:spPr>
      </p:pic>
      <p:sp>
        <p:nvSpPr>
          <p:cNvPr id="86" name="Google Shape;86;p36"/>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36"/>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marR="0" rtl="0" algn="l">
              <a:lnSpc>
                <a:spcPct val="90000"/>
              </a:lnSpc>
              <a:spcBef>
                <a:spcPts val="0"/>
              </a:spcBef>
              <a:spcAft>
                <a:spcPts val="0"/>
              </a:spcAft>
              <a:buClr>
                <a:srgbClr val="2F9C67"/>
              </a:buClr>
              <a:buSzPts val="1800"/>
              <a:buFont typeface="Montserrat"/>
              <a:buNone/>
              <a:defRPr b="1" i="0" sz="1800" u="none" cap="none" strike="noStrike">
                <a:solidFill>
                  <a:srgbClr val="2F9C67"/>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750"/>
              </a:spcBef>
              <a:spcAft>
                <a:spcPts val="0"/>
              </a:spcAft>
              <a:buClr>
                <a:srgbClr val="204669"/>
              </a:buClr>
              <a:buSzPts val="2000"/>
              <a:buFont typeface="Arial"/>
              <a:buChar char="•"/>
              <a:defRPr b="0" i="0" sz="20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375"/>
              </a:spcBef>
              <a:spcAft>
                <a:spcPts val="0"/>
              </a:spcAft>
              <a:buClr>
                <a:srgbClr val="204669"/>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375"/>
              </a:spcBef>
              <a:spcAft>
                <a:spcPts val="0"/>
              </a:spcAft>
              <a:buClr>
                <a:srgbClr val="204669"/>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4325" lvl="3" marL="1828800" marR="0" rtl="0" algn="l">
              <a:lnSpc>
                <a:spcPct val="90000"/>
              </a:lnSpc>
              <a:spcBef>
                <a:spcPts val="375"/>
              </a:spcBef>
              <a:spcAft>
                <a:spcPts val="0"/>
              </a:spcAft>
              <a:buClr>
                <a:srgbClr val="204669"/>
              </a:buClr>
              <a:buSzPts val="1350"/>
              <a:buFont typeface="Arial"/>
              <a:buChar char="•"/>
              <a:defRPr b="0" i="0" sz="1350" u="none" cap="none" strike="noStrike">
                <a:solidFill>
                  <a:schemeClr val="dk1"/>
                </a:solidFill>
                <a:latin typeface="Open Sans Light"/>
                <a:ea typeface="Open Sans Light"/>
                <a:cs typeface="Open Sans Light"/>
                <a:sym typeface="Open Sans Light"/>
              </a:defRPr>
            </a:lvl4pPr>
            <a:lvl5pPr indent="-314325" lvl="4" marL="2286000" marR="0" rtl="0" algn="l">
              <a:lnSpc>
                <a:spcPct val="90000"/>
              </a:lnSpc>
              <a:spcBef>
                <a:spcPts val="375"/>
              </a:spcBef>
              <a:spcAft>
                <a:spcPts val="0"/>
              </a:spcAft>
              <a:buClr>
                <a:srgbClr val="204669"/>
              </a:buClr>
              <a:buSzPts val="1350"/>
              <a:buFont typeface="Arial"/>
              <a:buChar char="•"/>
              <a:defRPr b="0" i="0" sz="1350" u="none" cap="none" strike="noStrike">
                <a:solidFill>
                  <a:schemeClr val="dk1"/>
                </a:solidFill>
                <a:latin typeface="Open Sans Light"/>
                <a:ea typeface="Open Sans Light"/>
                <a:cs typeface="Open Sans Light"/>
                <a:sym typeface="Open Sans Light"/>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bmjopen.bmj.com/content/12/1/e050038.long"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bmjopen.bmj.com/content/12/1/e050038.long" TargetMode="External"/><Relationship Id="rId4" Type="http://schemas.openxmlformats.org/officeDocument/2006/relationships/image" Target="../media/image9.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bmjopen.bmj.com/content/12/1/e050038.long"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mixedmethodsappraisaltoolpublic.pbworks.com/w/file/fetch/127916259/MMAT_2018_criteria-manual_2018-08-01_ENG.pdf" TargetMode="External"/><Relationship Id="rId4" Type="http://schemas.openxmlformats.org/officeDocument/2006/relationships/hyperlink" Target="https://dspace.flinders.edu.au/xmlui/bitstream/handle/2328/3326/AACODS_Checklist.pdf;jsessionid=9FC36FE60BE7F83B454CB24AA013F380?sequence=4" TargetMode="External"/><Relationship Id="rId5" Type="http://schemas.openxmlformats.org/officeDocument/2006/relationships/hyperlink" Target="https://casp-uk.net/casp-tools-checklists/" TargetMode="External"/><Relationship Id="rId6" Type="http://schemas.openxmlformats.org/officeDocument/2006/relationships/hyperlink" Target="https://handbook-5-1.cochrane.org/chapter_21/21_4_assessment_of_study_quality_and_risk_of_bias.htm" TargetMode="External"/><Relationship Id="rId7" Type="http://schemas.openxmlformats.org/officeDocument/2006/relationships/hyperlink" Target="https://handbook-5-1.cochrane.org/chapter_21/21_4_assessment_of_study_quality_and_risk_of_bias.htm" TargetMode="External"/><Relationship Id="rId8" Type="http://schemas.openxmlformats.org/officeDocument/2006/relationships/hyperlink" Target="https://www.gradeworkinggroup.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socialscienceinaction.org/"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bmjopen.bmj.com/content/12/1/e050038.long"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0"/>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SEARCH STRATEGY</a:t>
            </a:r>
            <a:endParaRPr/>
          </a:p>
        </p:txBody>
      </p:sp>
      <p:sp>
        <p:nvSpPr>
          <p:cNvPr id="176" name="Google Shape;176;p10"/>
          <p:cNvSpPr txBox="1"/>
          <p:nvPr>
            <p:ph idx="1" type="body"/>
          </p:nvPr>
        </p:nvSpPr>
        <p:spPr>
          <a:xfrm>
            <a:off x="628650" y="1369219"/>
            <a:ext cx="3445262" cy="3263504"/>
          </a:xfrm>
          <a:prstGeom prst="rect">
            <a:avLst/>
          </a:prstGeom>
          <a:noFill/>
          <a:ln>
            <a:noFill/>
          </a:ln>
        </p:spPr>
        <p:txBody>
          <a:bodyPr anchorCtr="0" anchor="t" bIns="45700" lIns="91425" spcFirstLastPara="1" rIns="91425" wrap="square" tIns="45700">
            <a:normAutofit/>
          </a:bodyPr>
          <a:lstStyle/>
          <a:p>
            <a:pPr indent="0" lvl="0" marL="0" rtl="0" algn="l">
              <a:lnSpc>
                <a:spcPct val="128333"/>
              </a:lnSpc>
              <a:spcBef>
                <a:spcPts val="0"/>
              </a:spcBef>
              <a:spcAft>
                <a:spcPts val="0"/>
              </a:spcAft>
              <a:buSzPts val="1200"/>
              <a:buNone/>
            </a:pPr>
            <a:r>
              <a:rPr b="1" lang="fr-FR">
                <a:solidFill>
                  <a:srgbClr val="204669"/>
                </a:solidFill>
                <a:latin typeface="Montserrat"/>
                <a:ea typeface="Montserrat"/>
                <a:cs typeface="Montserrat"/>
                <a:sym typeface="Montserrat"/>
              </a:rPr>
              <a:t>What?</a:t>
            </a:r>
            <a:endParaRPr/>
          </a:p>
          <a:p>
            <a:pPr indent="-171450" lvl="0" marL="171450" marR="0" rtl="0" algn="l">
              <a:lnSpc>
                <a:spcPct val="128333"/>
              </a:lnSpc>
              <a:spcBef>
                <a:spcPts val="750"/>
              </a:spcBef>
              <a:spcAft>
                <a:spcPts val="0"/>
              </a:spcAft>
              <a:buClr>
                <a:srgbClr val="204669"/>
              </a:buClr>
              <a:buSzPts val="1200"/>
              <a:buFont typeface="Arial"/>
              <a:buChar char="•"/>
            </a:pPr>
            <a:r>
              <a:rPr lang="fr-FR"/>
              <a:t>The core concepts which represent your planned evidence synthesis – your </a:t>
            </a:r>
            <a:r>
              <a:rPr b="1" i="1" lang="fr-FR">
                <a:latin typeface="Open Sans SemiBold"/>
                <a:ea typeface="Open Sans SemiBold"/>
                <a:cs typeface="Open Sans SemiBold"/>
                <a:sym typeface="Open Sans SemiBold"/>
              </a:rPr>
              <a:t>key terms</a:t>
            </a:r>
            <a:endParaRPr/>
          </a:p>
          <a:p>
            <a:pPr indent="-171450" lvl="0" marL="171450" marR="0" rtl="0" algn="l">
              <a:lnSpc>
                <a:spcPct val="128333"/>
              </a:lnSpc>
              <a:spcBef>
                <a:spcPts val="750"/>
              </a:spcBef>
              <a:spcAft>
                <a:spcPts val="0"/>
              </a:spcAft>
              <a:buClr>
                <a:srgbClr val="204669"/>
              </a:buClr>
              <a:buSzPts val="1200"/>
              <a:buFont typeface="Arial"/>
              <a:buChar char="•"/>
            </a:pPr>
            <a:r>
              <a:rPr lang="fr-FR"/>
              <a:t>Sub-concept search terms</a:t>
            </a:r>
            <a:endParaRPr/>
          </a:p>
          <a:p>
            <a:pPr indent="-171450" lvl="0" marL="171450" marR="0" rtl="0" algn="l">
              <a:lnSpc>
                <a:spcPct val="128333"/>
              </a:lnSpc>
              <a:spcBef>
                <a:spcPts val="750"/>
              </a:spcBef>
              <a:spcAft>
                <a:spcPts val="0"/>
              </a:spcAft>
              <a:buClr>
                <a:srgbClr val="204669"/>
              </a:buClr>
              <a:buSzPts val="1200"/>
              <a:buFont typeface="Arial"/>
              <a:buChar char="•"/>
            </a:pPr>
            <a:r>
              <a:rPr lang="fr-FR"/>
              <a:t>Appropriate limits</a:t>
            </a:r>
            <a:endParaRPr/>
          </a:p>
        </p:txBody>
      </p:sp>
      <p:sp>
        <p:nvSpPr>
          <p:cNvPr id="177" name="Google Shape;177;p10"/>
          <p:cNvSpPr txBox="1"/>
          <p:nvPr/>
        </p:nvSpPr>
        <p:spPr>
          <a:xfrm>
            <a:off x="4613353" y="1369219"/>
            <a:ext cx="3445262" cy="3263504"/>
          </a:xfrm>
          <a:prstGeom prst="rect">
            <a:avLst/>
          </a:prstGeom>
          <a:noFill/>
          <a:ln>
            <a:noFill/>
          </a:ln>
        </p:spPr>
        <p:txBody>
          <a:bodyPr anchorCtr="0" anchor="t" bIns="45700" lIns="91425" spcFirstLastPara="1" rIns="91425" wrap="square" tIns="45700">
            <a:normAutofit/>
          </a:bodyPr>
          <a:lstStyle/>
          <a:p>
            <a:pPr indent="0" lvl="0" marL="0" marR="0" rtl="0" algn="l">
              <a:lnSpc>
                <a:spcPct val="128333"/>
              </a:lnSpc>
              <a:spcBef>
                <a:spcPts val="0"/>
              </a:spcBef>
              <a:spcAft>
                <a:spcPts val="0"/>
              </a:spcAft>
              <a:buClr>
                <a:srgbClr val="204669"/>
              </a:buClr>
              <a:buSzPts val="1200"/>
              <a:buFont typeface="Arial"/>
              <a:buNone/>
            </a:pPr>
            <a:r>
              <a:rPr b="1" i="0" lang="fr-FR" sz="1200">
                <a:solidFill>
                  <a:srgbClr val="204669"/>
                </a:solidFill>
                <a:latin typeface="Montserrat"/>
                <a:ea typeface="Montserrat"/>
                <a:cs typeface="Montserrat"/>
                <a:sym typeface="Montserrat"/>
              </a:rPr>
              <a:t>Where?</a:t>
            </a:r>
            <a:endParaRPr/>
          </a:p>
          <a:p>
            <a:pPr indent="-171450" lvl="0" marL="171450" marR="0" rtl="0" algn="l">
              <a:lnSpc>
                <a:spcPct val="128333"/>
              </a:lnSpc>
              <a:spcBef>
                <a:spcPts val="750"/>
              </a:spcBef>
              <a:spcAft>
                <a:spcPts val="0"/>
              </a:spcAft>
              <a:buClr>
                <a:srgbClr val="204669"/>
              </a:buClr>
              <a:buSzPts val="1200"/>
              <a:buFont typeface="Arial"/>
              <a:buChar char="•"/>
            </a:pPr>
            <a:r>
              <a:rPr b="0" i="0" lang="fr-FR" sz="1200">
                <a:solidFill>
                  <a:schemeClr val="dk1"/>
                </a:solidFill>
                <a:latin typeface="Open Sans Light"/>
                <a:ea typeface="Open Sans Light"/>
                <a:cs typeface="Open Sans Light"/>
                <a:sym typeface="Open Sans Light"/>
              </a:rPr>
              <a:t>Sitreps and response dashboards</a:t>
            </a:r>
            <a:endParaRPr/>
          </a:p>
          <a:p>
            <a:pPr indent="-171450" lvl="0" marL="171450" marR="0" rtl="0" algn="l">
              <a:lnSpc>
                <a:spcPct val="128333"/>
              </a:lnSpc>
              <a:spcBef>
                <a:spcPts val="750"/>
              </a:spcBef>
              <a:spcAft>
                <a:spcPts val="0"/>
              </a:spcAft>
              <a:buClr>
                <a:srgbClr val="204669"/>
              </a:buClr>
              <a:buSzPts val="1200"/>
              <a:buFont typeface="Arial"/>
              <a:buChar char="•"/>
            </a:pPr>
            <a:r>
              <a:rPr b="0" i="0" lang="fr-FR" sz="1200">
                <a:solidFill>
                  <a:schemeClr val="dk1"/>
                </a:solidFill>
                <a:latin typeface="Open Sans Light"/>
                <a:ea typeface="Open Sans Light"/>
                <a:cs typeface="Open Sans Light"/>
                <a:sym typeface="Open Sans Light"/>
              </a:rPr>
              <a:t>Data from cluster meetings </a:t>
            </a:r>
            <a:endParaRPr/>
          </a:p>
          <a:p>
            <a:pPr indent="-171450" lvl="0" marL="171450" marR="0" rtl="0" algn="l">
              <a:lnSpc>
                <a:spcPct val="128333"/>
              </a:lnSpc>
              <a:spcBef>
                <a:spcPts val="750"/>
              </a:spcBef>
              <a:spcAft>
                <a:spcPts val="0"/>
              </a:spcAft>
              <a:buClr>
                <a:srgbClr val="204669"/>
              </a:buClr>
              <a:buSzPts val="1200"/>
              <a:buFont typeface="Arial"/>
              <a:buChar char="•"/>
            </a:pPr>
            <a:r>
              <a:rPr b="0" i="0" lang="fr-FR" sz="1200">
                <a:solidFill>
                  <a:schemeClr val="dk1"/>
                </a:solidFill>
                <a:latin typeface="Open Sans Light"/>
                <a:ea typeface="Open Sans Light"/>
                <a:cs typeface="Open Sans Light"/>
                <a:sym typeface="Open Sans Light"/>
              </a:rPr>
              <a:t>Direct contact with partners for locally conducted studies, M&amp;E reports or strategic documents</a:t>
            </a:r>
            <a:endParaRPr/>
          </a:p>
          <a:p>
            <a:pPr indent="-171450" lvl="0" marL="171450" marR="0" rtl="0" algn="l">
              <a:lnSpc>
                <a:spcPct val="128333"/>
              </a:lnSpc>
              <a:spcBef>
                <a:spcPts val="750"/>
              </a:spcBef>
              <a:spcAft>
                <a:spcPts val="0"/>
              </a:spcAft>
              <a:buClr>
                <a:srgbClr val="204669"/>
              </a:buClr>
              <a:buSzPts val="1200"/>
              <a:buFont typeface="Arial"/>
              <a:buChar char="•"/>
            </a:pPr>
            <a:r>
              <a:rPr b="0" i="0" lang="fr-FR" sz="1200">
                <a:solidFill>
                  <a:schemeClr val="dk1"/>
                </a:solidFill>
                <a:latin typeface="Open Sans Light"/>
                <a:ea typeface="Open Sans Light"/>
                <a:cs typeface="Open Sans Light"/>
                <a:sym typeface="Open Sans Light"/>
              </a:rPr>
              <a:t>Important websites (e.g. government, NGO)</a:t>
            </a:r>
            <a:endParaRPr/>
          </a:p>
          <a:p>
            <a:pPr indent="-171450" lvl="0" marL="171450" marR="0" rtl="0" algn="l">
              <a:lnSpc>
                <a:spcPct val="128333"/>
              </a:lnSpc>
              <a:spcBef>
                <a:spcPts val="750"/>
              </a:spcBef>
              <a:spcAft>
                <a:spcPts val="0"/>
              </a:spcAft>
              <a:buClr>
                <a:srgbClr val="204669"/>
              </a:buClr>
              <a:buSzPts val="1200"/>
              <a:buFont typeface="Arial"/>
              <a:buChar char="•"/>
            </a:pPr>
            <a:r>
              <a:rPr b="0" i="0" lang="fr-FR" sz="1200">
                <a:solidFill>
                  <a:schemeClr val="dk1"/>
                </a:solidFill>
                <a:latin typeface="Open Sans Light"/>
                <a:ea typeface="Open Sans Light"/>
                <a:cs typeface="Open Sans Light"/>
                <a:sym typeface="Open Sans Light"/>
              </a:rPr>
              <a:t>Bibliographic databases</a:t>
            </a:r>
            <a:endParaRPr/>
          </a:p>
          <a:p>
            <a:pPr indent="-171450" lvl="0" marL="171450" marR="0" rtl="0" algn="l">
              <a:lnSpc>
                <a:spcPct val="128333"/>
              </a:lnSpc>
              <a:spcBef>
                <a:spcPts val="750"/>
              </a:spcBef>
              <a:spcAft>
                <a:spcPts val="0"/>
              </a:spcAft>
              <a:buClr>
                <a:srgbClr val="204669"/>
              </a:buClr>
              <a:buSzPts val="1200"/>
              <a:buFont typeface="Arial"/>
              <a:buChar char="•"/>
            </a:pPr>
            <a:r>
              <a:rPr b="0" i="0" lang="fr-FR" sz="1200">
                <a:solidFill>
                  <a:schemeClr val="dk1"/>
                </a:solidFill>
                <a:latin typeface="Open Sans Light"/>
                <a:ea typeface="Open Sans Light"/>
                <a:cs typeface="Open Sans Light"/>
                <a:sym typeface="Open Sans Light"/>
              </a:rPr>
              <a:t>Hand-search article references</a:t>
            </a:r>
            <a:endParaRPr/>
          </a:p>
        </p:txBody>
      </p:sp>
      <p:cxnSp>
        <p:nvCxnSpPr>
          <p:cNvPr id="178" name="Google Shape;178;p10"/>
          <p:cNvCxnSpPr/>
          <p:nvPr/>
        </p:nvCxnSpPr>
        <p:spPr>
          <a:xfrm>
            <a:off x="4319239" y="1457093"/>
            <a:ext cx="0" cy="2252546"/>
          </a:xfrm>
          <a:prstGeom prst="straightConnector1">
            <a:avLst/>
          </a:prstGeom>
          <a:noFill/>
          <a:ln cap="flat" cmpd="sng" w="9525">
            <a:solidFill>
              <a:srgbClr val="2F9C67"/>
            </a:solidFill>
            <a:prstDash val="solid"/>
            <a:miter lim="800000"/>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1"/>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SEARCH STRATEGY – ADVANCED ONLY</a:t>
            </a:r>
            <a:endParaRPr/>
          </a:p>
        </p:txBody>
      </p:sp>
      <p:graphicFrame>
        <p:nvGraphicFramePr>
          <p:cNvPr id="184" name="Google Shape;184;p11"/>
          <p:cNvGraphicFramePr/>
          <p:nvPr/>
        </p:nvGraphicFramePr>
        <p:xfrm>
          <a:off x="1363800" y="1466690"/>
          <a:ext cx="3000000" cy="3000000"/>
        </p:xfrm>
        <a:graphic>
          <a:graphicData uri="http://schemas.openxmlformats.org/drawingml/2006/table">
            <a:tbl>
              <a:tblPr>
                <a:noFill/>
                <a:tableStyleId>{38C20AC8-5A2F-47E8-9156-A06F09640ED8}</a:tableStyleId>
              </a:tblPr>
              <a:tblGrid>
                <a:gridCol w="1408200"/>
                <a:gridCol w="5466225"/>
              </a:tblGrid>
              <a:tr h="323500">
                <a:tc>
                  <a:txBody>
                    <a:bodyPr/>
                    <a:lstStyle/>
                    <a:p>
                      <a:pPr indent="0" lvl="0" marL="0" marR="0" rtl="0" algn="l">
                        <a:spcBef>
                          <a:spcPts val="0"/>
                        </a:spcBef>
                        <a:spcAft>
                          <a:spcPts val="0"/>
                        </a:spcAft>
                        <a:buNone/>
                      </a:pPr>
                      <a:r>
                        <a:rPr b="1" lang="fr-FR" sz="900" u="none" cap="none" strike="noStrike">
                          <a:solidFill>
                            <a:srgbClr val="FFFFFF"/>
                          </a:solidFill>
                          <a:latin typeface="Montserrat SemiBold"/>
                          <a:ea typeface="Montserrat SemiBold"/>
                          <a:cs typeface="Montserrat SemiBold"/>
                          <a:sym typeface="Montserrat SemiBold"/>
                        </a:rPr>
                        <a:t>Operator</a:t>
                      </a:r>
                      <a:endParaRPr b="1" sz="900">
                        <a:solidFill>
                          <a:srgbClr val="FFFFFF"/>
                        </a:solidFill>
                        <a:latin typeface="Montserrat SemiBold"/>
                        <a:ea typeface="Montserrat SemiBold"/>
                        <a:cs typeface="Montserrat SemiBold"/>
                        <a:sym typeface="Montserrat SemiBold"/>
                      </a:endParaRPr>
                    </a:p>
                  </a:txBody>
                  <a:tcPr marT="53975" marB="53975" marR="68575" marL="68575">
                    <a:lnL cap="flat" cmpd="sng" w="9525">
                      <a:solidFill>
                        <a:srgbClr val="2F9C67"/>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solidFill>
                      <a:srgbClr val="2F9C67"/>
                    </a:solidFill>
                  </a:tcPr>
                </a:tc>
                <a:tc>
                  <a:txBody>
                    <a:bodyPr/>
                    <a:lstStyle/>
                    <a:p>
                      <a:pPr indent="0" lvl="0" marL="0" marR="0" rtl="0" algn="l">
                        <a:spcBef>
                          <a:spcPts val="0"/>
                        </a:spcBef>
                        <a:spcAft>
                          <a:spcPts val="0"/>
                        </a:spcAft>
                        <a:buNone/>
                      </a:pPr>
                      <a:r>
                        <a:rPr b="1" lang="fr-FR" sz="900">
                          <a:solidFill>
                            <a:srgbClr val="FFFFFF"/>
                          </a:solidFill>
                          <a:latin typeface="Montserrat SemiBold"/>
                          <a:ea typeface="Montserrat SemiBold"/>
                          <a:cs typeface="Montserrat SemiBold"/>
                          <a:sym typeface="Montserrat SemiBold"/>
                        </a:rPr>
                        <a:t>What it does</a:t>
                      </a:r>
                      <a:endParaRPr b="1" sz="900">
                        <a:solidFill>
                          <a:srgbClr val="FFFFFF"/>
                        </a:solidFill>
                        <a:latin typeface="Montserrat SemiBold"/>
                        <a:ea typeface="Montserrat SemiBold"/>
                        <a:cs typeface="Montserrat SemiBold"/>
                        <a:sym typeface="Montserrat SemiBold"/>
                      </a:endParaRPr>
                    </a:p>
                  </a:txBody>
                  <a:tcPr marT="53975" marB="53975" marR="68575" marL="68575">
                    <a:lnL cap="flat" cmpd="sng" w="9525">
                      <a:solidFill>
                        <a:schemeClr val="lt1"/>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solidFill>
                      <a:srgbClr val="2F9C67"/>
                    </a:solidFill>
                  </a:tcPr>
                </a:tc>
              </a:tr>
              <a:tr h="504525">
                <a:tc>
                  <a:txBody>
                    <a:bodyPr/>
                    <a:lstStyle/>
                    <a:p>
                      <a:pPr indent="0" lvl="0" marL="0" marR="0" rtl="0" algn="l">
                        <a:spcBef>
                          <a:spcPts val="0"/>
                        </a:spcBef>
                        <a:spcAft>
                          <a:spcPts val="0"/>
                        </a:spcAft>
                        <a:buNone/>
                      </a:pPr>
                      <a:r>
                        <a:rPr lang="fr-FR" sz="900">
                          <a:solidFill>
                            <a:srgbClr val="000000"/>
                          </a:solidFill>
                          <a:latin typeface="Open Sans Light"/>
                          <a:ea typeface="Open Sans Light"/>
                          <a:cs typeface="Open Sans Light"/>
                          <a:sym typeface="Open Sans Light"/>
                        </a:rPr>
                        <a:t>AND</a:t>
                      </a:r>
                      <a:endParaRPr sz="900">
                        <a:latin typeface="Open Sans Light"/>
                        <a:ea typeface="Open Sans Light"/>
                        <a:cs typeface="Open Sans Light"/>
                        <a:sym typeface="Open Sans Light"/>
                      </a:endParaRPr>
                    </a:p>
                  </a:txBody>
                  <a:tcPr marT="53975" marB="53975" marR="68575" marL="68575">
                    <a:lnL cap="flat" cmpd="sng" w="9525">
                      <a:solidFill>
                        <a:srgbClr val="2F9C67"/>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solidFill>
                      <a:srgbClr val="EEF5EF"/>
                    </a:solidFill>
                  </a:tcPr>
                </a:tc>
                <a:tc>
                  <a:txBody>
                    <a:bodyPr/>
                    <a:lstStyle/>
                    <a:p>
                      <a:pPr indent="0" lvl="0" marL="0" marR="0" rtl="0" algn="l">
                        <a:spcBef>
                          <a:spcPts val="0"/>
                        </a:spcBef>
                        <a:spcAft>
                          <a:spcPts val="0"/>
                        </a:spcAft>
                        <a:buNone/>
                      </a:pPr>
                      <a:r>
                        <a:rPr lang="fr-FR" sz="900">
                          <a:solidFill>
                            <a:srgbClr val="000000"/>
                          </a:solidFill>
                          <a:latin typeface="Open Sans Light"/>
                          <a:ea typeface="Open Sans Light"/>
                          <a:cs typeface="Open Sans Light"/>
                          <a:sym typeface="Open Sans Light"/>
                        </a:rPr>
                        <a:t>Joins concepts together so that the database knows that </a:t>
                      </a:r>
                      <a:r>
                        <a:rPr i="1" lang="fr-FR" sz="900" u="sng">
                          <a:solidFill>
                            <a:srgbClr val="000000"/>
                          </a:solidFill>
                          <a:latin typeface="Open Sans Light"/>
                          <a:ea typeface="Open Sans Light"/>
                          <a:cs typeface="Open Sans Light"/>
                          <a:sym typeface="Open Sans Light"/>
                        </a:rPr>
                        <a:t>both</a:t>
                      </a:r>
                      <a:r>
                        <a:rPr lang="fr-FR" sz="900">
                          <a:solidFill>
                            <a:srgbClr val="000000"/>
                          </a:solidFill>
                          <a:latin typeface="Open Sans Light"/>
                          <a:ea typeface="Open Sans Light"/>
                          <a:cs typeface="Open Sans Light"/>
                          <a:sym typeface="Open Sans Light"/>
                        </a:rPr>
                        <a:t> concepts need to appear in identified results – e.g. ‘social distancing’ AND ‘perception’</a:t>
                      </a:r>
                      <a:endParaRPr sz="900">
                        <a:latin typeface="Open Sans Light"/>
                        <a:ea typeface="Open Sans Light"/>
                        <a:cs typeface="Open Sans Light"/>
                        <a:sym typeface="Open Sans Light"/>
                      </a:endParaRPr>
                    </a:p>
                  </a:txBody>
                  <a:tcPr marT="53975" marB="53975" marR="68575" marL="68575">
                    <a:lnL cap="flat" cmpd="sng" w="9525">
                      <a:solidFill>
                        <a:srgbClr val="2F9C67"/>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solidFill>
                      <a:srgbClr val="EEF5EF"/>
                    </a:solidFill>
                  </a:tcPr>
                </a:tc>
              </a:tr>
              <a:tr h="504525">
                <a:tc>
                  <a:txBody>
                    <a:bodyPr/>
                    <a:lstStyle/>
                    <a:p>
                      <a:pPr indent="0" lvl="0" marL="0" marR="0" rtl="0" algn="l">
                        <a:spcBef>
                          <a:spcPts val="0"/>
                        </a:spcBef>
                        <a:spcAft>
                          <a:spcPts val="0"/>
                        </a:spcAft>
                        <a:buNone/>
                      </a:pPr>
                      <a:r>
                        <a:rPr lang="fr-FR" sz="900">
                          <a:latin typeface="Open Sans Light"/>
                          <a:ea typeface="Open Sans Light"/>
                          <a:cs typeface="Open Sans Light"/>
                          <a:sym typeface="Open Sans Light"/>
                        </a:rPr>
                        <a:t>OR</a:t>
                      </a:r>
                      <a:endParaRPr sz="900">
                        <a:latin typeface="Open Sans Light"/>
                        <a:ea typeface="Open Sans Light"/>
                        <a:cs typeface="Open Sans Light"/>
                        <a:sym typeface="Open Sans Light"/>
                      </a:endParaRPr>
                    </a:p>
                  </a:txBody>
                  <a:tcPr marT="53975" marB="53975" marR="68575" marL="68575">
                    <a:lnL cap="flat" cmpd="sng" w="9525">
                      <a:solidFill>
                        <a:srgbClr val="2F9C67"/>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tcPr>
                </a:tc>
                <a:tc>
                  <a:txBody>
                    <a:bodyPr/>
                    <a:lstStyle/>
                    <a:p>
                      <a:pPr indent="0" lvl="0" marL="0" marR="0" rtl="0" algn="l">
                        <a:spcBef>
                          <a:spcPts val="0"/>
                        </a:spcBef>
                        <a:spcAft>
                          <a:spcPts val="0"/>
                        </a:spcAft>
                        <a:buNone/>
                      </a:pPr>
                      <a:r>
                        <a:rPr lang="fr-FR" sz="900">
                          <a:latin typeface="Open Sans Light"/>
                          <a:ea typeface="Open Sans Light"/>
                          <a:cs typeface="Open Sans Light"/>
                          <a:sym typeface="Open Sans Light"/>
                        </a:rPr>
                        <a:t>Used to join keywords so that the database knows that either or both concepts need to be in the search results – e.g. ‘social distancing’ OR ‘physical distancing’</a:t>
                      </a:r>
                      <a:endParaRPr sz="900">
                        <a:latin typeface="Open Sans Light"/>
                        <a:ea typeface="Open Sans Light"/>
                        <a:cs typeface="Open Sans Light"/>
                        <a:sym typeface="Open Sans Light"/>
                      </a:endParaRPr>
                    </a:p>
                  </a:txBody>
                  <a:tcPr marT="53975" marB="53975" marR="68575" marL="68575">
                    <a:lnL cap="flat" cmpd="sng" w="9525">
                      <a:solidFill>
                        <a:srgbClr val="2F9C67"/>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tcPr>
                </a:tc>
              </a:tr>
              <a:tr h="323500">
                <a:tc>
                  <a:txBody>
                    <a:bodyPr/>
                    <a:lstStyle/>
                    <a:p>
                      <a:pPr indent="0" lvl="0" marL="0" marR="0" rtl="0" algn="l">
                        <a:spcBef>
                          <a:spcPts val="0"/>
                        </a:spcBef>
                        <a:spcAft>
                          <a:spcPts val="0"/>
                        </a:spcAft>
                        <a:buNone/>
                      </a:pPr>
                      <a:r>
                        <a:rPr lang="fr-FR" sz="900">
                          <a:solidFill>
                            <a:srgbClr val="000000"/>
                          </a:solidFill>
                          <a:latin typeface="Open Sans Light"/>
                          <a:ea typeface="Open Sans Light"/>
                          <a:cs typeface="Open Sans Light"/>
                          <a:sym typeface="Open Sans Light"/>
                        </a:rPr>
                        <a:t>NOT</a:t>
                      </a:r>
                      <a:endParaRPr sz="900">
                        <a:latin typeface="Open Sans Light"/>
                        <a:ea typeface="Open Sans Light"/>
                        <a:cs typeface="Open Sans Light"/>
                        <a:sym typeface="Open Sans Light"/>
                      </a:endParaRPr>
                    </a:p>
                  </a:txBody>
                  <a:tcPr marT="53975" marB="53975" marR="68575" marL="68575">
                    <a:lnL cap="flat" cmpd="sng" w="9525">
                      <a:solidFill>
                        <a:srgbClr val="2F9C67"/>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solidFill>
                      <a:srgbClr val="EEF5EF"/>
                    </a:solidFill>
                  </a:tcPr>
                </a:tc>
                <a:tc>
                  <a:txBody>
                    <a:bodyPr/>
                    <a:lstStyle/>
                    <a:p>
                      <a:pPr indent="0" lvl="0" marL="0" marR="0" rtl="0" algn="l">
                        <a:spcBef>
                          <a:spcPts val="0"/>
                        </a:spcBef>
                        <a:spcAft>
                          <a:spcPts val="0"/>
                        </a:spcAft>
                        <a:buNone/>
                      </a:pPr>
                      <a:r>
                        <a:rPr lang="fr-FR" sz="900">
                          <a:solidFill>
                            <a:srgbClr val="000000"/>
                          </a:solidFill>
                          <a:latin typeface="Open Sans Light"/>
                          <a:ea typeface="Open Sans Light"/>
                          <a:cs typeface="Open Sans Light"/>
                          <a:sym typeface="Open Sans Light"/>
                        </a:rPr>
                        <a:t>Can be used to remove studies with a given keyword which does not suit a review </a:t>
                      </a:r>
                      <a:endParaRPr sz="900">
                        <a:latin typeface="Open Sans Light"/>
                        <a:ea typeface="Open Sans Light"/>
                        <a:cs typeface="Open Sans Light"/>
                        <a:sym typeface="Open Sans Light"/>
                      </a:endParaRPr>
                    </a:p>
                  </a:txBody>
                  <a:tcPr marT="53975" marB="53975" marR="68575" marL="68575">
                    <a:lnL cap="flat" cmpd="sng" w="9525">
                      <a:solidFill>
                        <a:srgbClr val="2F9C67"/>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solidFill>
                      <a:srgbClr val="EEF5EF"/>
                    </a:solidFill>
                  </a:tcPr>
                </a:tc>
              </a:tr>
              <a:tr h="323500">
                <a:tc>
                  <a:txBody>
                    <a:bodyPr/>
                    <a:lstStyle/>
                    <a:p>
                      <a:pPr indent="0" lvl="0" marL="0" marR="0" rtl="0" algn="l">
                        <a:spcBef>
                          <a:spcPts val="0"/>
                        </a:spcBef>
                        <a:spcAft>
                          <a:spcPts val="0"/>
                        </a:spcAft>
                        <a:buNone/>
                      </a:pPr>
                      <a:r>
                        <a:rPr lang="fr-FR" sz="900">
                          <a:latin typeface="Open Sans Light"/>
                          <a:ea typeface="Open Sans Light"/>
                          <a:cs typeface="Open Sans Light"/>
                          <a:sym typeface="Open Sans Light"/>
                        </a:rPr>
                        <a:t>*</a:t>
                      </a:r>
                      <a:endParaRPr sz="900">
                        <a:latin typeface="Open Sans Light"/>
                        <a:ea typeface="Open Sans Light"/>
                        <a:cs typeface="Open Sans Light"/>
                        <a:sym typeface="Open Sans Light"/>
                      </a:endParaRPr>
                    </a:p>
                  </a:txBody>
                  <a:tcPr marT="53975" marB="53975" marR="68575" marL="68575">
                    <a:lnL cap="flat" cmpd="sng" w="9525">
                      <a:solidFill>
                        <a:srgbClr val="2F9C67"/>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tcPr>
                </a:tc>
                <a:tc>
                  <a:txBody>
                    <a:bodyPr/>
                    <a:lstStyle/>
                    <a:p>
                      <a:pPr indent="0" lvl="0" marL="0" marR="0" rtl="0" algn="l">
                        <a:spcBef>
                          <a:spcPts val="0"/>
                        </a:spcBef>
                        <a:spcAft>
                          <a:spcPts val="0"/>
                        </a:spcAft>
                        <a:buNone/>
                      </a:pPr>
                      <a:r>
                        <a:rPr lang="fr-FR" sz="900">
                          <a:latin typeface="Open Sans Light"/>
                          <a:ea typeface="Open Sans Light"/>
                          <a:cs typeface="Open Sans Light"/>
                          <a:sym typeface="Open Sans Light"/>
                        </a:rPr>
                        <a:t>Can be used for words with alternative endings or spelling, e.g. mask*, face covering*</a:t>
                      </a:r>
                      <a:endParaRPr sz="900">
                        <a:latin typeface="Open Sans Light"/>
                        <a:ea typeface="Open Sans Light"/>
                        <a:cs typeface="Open Sans Light"/>
                        <a:sym typeface="Open Sans Light"/>
                      </a:endParaRPr>
                    </a:p>
                  </a:txBody>
                  <a:tcPr marT="53975" marB="53975" marR="68575" marL="68575">
                    <a:lnL cap="flat" cmpd="sng" w="9525">
                      <a:solidFill>
                        <a:srgbClr val="2F9C67"/>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tcPr>
                </a:tc>
              </a:tr>
              <a:tr h="323500">
                <a:tc>
                  <a:txBody>
                    <a:bodyPr/>
                    <a:lstStyle/>
                    <a:p>
                      <a:pPr indent="0" lvl="0" marL="0" marR="0" rtl="0" algn="l">
                        <a:spcBef>
                          <a:spcPts val="0"/>
                        </a:spcBef>
                        <a:spcAft>
                          <a:spcPts val="0"/>
                        </a:spcAft>
                        <a:buNone/>
                      </a:pPr>
                      <a:r>
                        <a:rPr lang="fr-FR" sz="900">
                          <a:solidFill>
                            <a:srgbClr val="000000"/>
                          </a:solidFill>
                          <a:latin typeface="Open Sans Light"/>
                          <a:ea typeface="Open Sans Light"/>
                          <a:cs typeface="Open Sans Light"/>
                          <a:sym typeface="Open Sans Light"/>
                        </a:rPr>
                        <a:t>“ “</a:t>
                      </a:r>
                      <a:endParaRPr sz="900">
                        <a:latin typeface="Open Sans Light"/>
                        <a:ea typeface="Open Sans Light"/>
                        <a:cs typeface="Open Sans Light"/>
                        <a:sym typeface="Open Sans Light"/>
                      </a:endParaRPr>
                    </a:p>
                  </a:txBody>
                  <a:tcPr marT="53975" marB="53975" marR="68575" marL="68575">
                    <a:lnL cap="flat" cmpd="sng" w="9525">
                      <a:solidFill>
                        <a:srgbClr val="2F9C67"/>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solidFill>
                      <a:srgbClr val="EEF5EF"/>
                    </a:solidFill>
                  </a:tcPr>
                </a:tc>
                <a:tc>
                  <a:txBody>
                    <a:bodyPr/>
                    <a:lstStyle/>
                    <a:p>
                      <a:pPr indent="0" lvl="0" marL="0" marR="0" rtl="0" algn="l">
                        <a:spcBef>
                          <a:spcPts val="0"/>
                        </a:spcBef>
                        <a:spcAft>
                          <a:spcPts val="0"/>
                        </a:spcAft>
                        <a:buNone/>
                      </a:pPr>
                      <a:r>
                        <a:rPr lang="fr-FR" sz="900">
                          <a:solidFill>
                            <a:srgbClr val="000000"/>
                          </a:solidFill>
                          <a:latin typeface="Open Sans Light"/>
                          <a:ea typeface="Open Sans Light"/>
                          <a:cs typeface="Open Sans Light"/>
                          <a:sym typeface="Open Sans Light"/>
                        </a:rPr>
                        <a:t>To search for keywords with multiple words, e.g. “acute watery diarrhea”</a:t>
                      </a:r>
                      <a:endParaRPr sz="900">
                        <a:latin typeface="Open Sans Light"/>
                        <a:ea typeface="Open Sans Light"/>
                        <a:cs typeface="Open Sans Light"/>
                        <a:sym typeface="Open Sans Light"/>
                      </a:endParaRPr>
                    </a:p>
                  </a:txBody>
                  <a:tcPr marT="53975" marB="53975" marR="68575" marL="68575">
                    <a:lnL cap="flat" cmpd="sng" w="9525">
                      <a:solidFill>
                        <a:srgbClr val="2F9C67"/>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solidFill>
                      <a:srgbClr val="EEF5EF"/>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2"/>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SEARCH STRATEGY – ADVANCED ONLY</a:t>
            </a:r>
            <a:endParaRPr/>
          </a:p>
        </p:txBody>
      </p:sp>
      <p:sp>
        <p:nvSpPr>
          <p:cNvPr id="190" name="Google Shape;190;p12"/>
          <p:cNvSpPr txBox="1"/>
          <p:nvPr>
            <p:ph idx="1" type="body"/>
          </p:nvPr>
        </p:nvSpPr>
        <p:spPr>
          <a:xfrm>
            <a:off x="628650" y="1659409"/>
            <a:ext cx="3229671" cy="2995957"/>
          </a:xfrm>
          <a:prstGeom prst="rect">
            <a:avLst/>
          </a:prstGeom>
          <a:noFill/>
          <a:ln>
            <a:noFill/>
          </a:ln>
        </p:spPr>
        <p:txBody>
          <a:bodyPr anchorCtr="0" anchor="t" bIns="45700" lIns="91425" spcFirstLastPara="1" rIns="91425" wrap="square" tIns="45700">
            <a:normAutofit/>
          </a:bodyPr>
          <a:lstStyle/>
          <a:p>
            <a:pPr indent="0" lvl="0" marL="0" rtl="0" algn="l">
              <a:lnSpc>
                <a:spcPct val="128333"/>
              </a:lnSpc>
              <a:spcBef>
                <a:spcPts val="0"/>
              </a:spcBef>
              <a:spcAft>
                <a:spcPts val="0"/>
              </a:spcAft>
              <a:buSzPts val="1200"/>
              <a:buNone/>
            </a:pPr>
            <a:r>
              <a:rPr b="1" lang="fr-FR">
                <a:solidFill>
                  <a:srgbClr val="1E4E79"/>
                </a:solidFill>
                <a:latin typeface="Montserrat"/>
                <a:ea typeface="Montserrat"/>
                <a:cs typeface="Montserrat"/>
                <a:sym typeface="Montserrat"/>
              </a:rPr>
              <a:t>Case example</a:t>
            </a:r>
            <a:endParaRPr/>
          </a:p>
          <a:p>
            <a:pPr indent="0" lvl="0" marL="0" rtl="0" algn="l">
              <a:lnSpc>
                <a:spcPct val="154000"/>
              </a:lnSpc>
              <a:spcBef>
                <a:spcPts val="0"/>
              </a:spcBef>
              <a:spcAft>
                <a:spcPts val="0"/>
              </a:spcAft>
              <a:buSzPts val="1000"/>
              <a:buNone/>
            </a:pPr>
            <a:r>
              <a:rPr lang="fr-FR" sz="1000" u="sng">
                <a:solidFill>
                  <a:schemeClr val="hlink"/>
                </a:solidFill>
                <a:hlinkClick r:id="rId3"/>
              </a:rPr>
              <a:t>‘Training and redeployment of health care professionals to intensive care during COVID-19: A systematic review’</a:t>
            </a:r>
            <a:r>
              <a:rPr lang="fr-FR" sz="1000"/>
              <a:t> (</a:t>
            </a:r>
            <a:r>
              <a:rPr b="1" lang="fr-FR" sz="1000">
                <a:solidFill>
                  <a:srgbClr val="002060"/>
                </a:solidFill>
              </a:rPr>
              <a:t>Handout 1</a:t>
            </a:r>
            <a:r>
              <a:rPr lang="fr-FR" sz="1000"/>
              <a:t>)</a:t>
            </a:r>
            <a:endParaRPr/>
          </a:p>
          <a:p>
            <a:pPr indent="0" lvl="0" marL="0" rtl="0" algn="l">
              <a:lnSpc>
                <a:spcPct val="154000"/>
              </a:lnSpc>
              <a:spcBef>
                <a:spcPts val="600"/>
              </a:spcBef>
              <a:spcAft>
                <a:spcPts val="0"/>
              </a:spcAft>
              <a:buSzPts val="1000"/>
              <a:buNone/>
            </a:pPr>
            <a:r>
              <a:rPr lang="fr-FR" sz="1000">
                <a:solidFill>
                  <a:srgbClr val="000000"/>
                </a:solidFill>
              </a:rPr>
              <a:t>The search strategy consisted of key terms referring to intensive care AND training AND redeployment AND health care workers. </a:t>
            </a:r>
            <a:br>
              <a:rPr lang="fr-FR" sz="1000">
                <a:solidFill>
                  <a:srgbClr val="000000"/>
                </a:solidFill>
              </a:rPr>
            </a:br>
            <a:r>
              <a:rPr lang="fr-FR" sz="1000">
                <a:solidFill>
                  <a:srgbClr val="000000"/>
                </a:solidFill>
              </a:rPr>
              <a:t>In this rapid review, we began with these broad concepts and then refined them until developing a more specific search strategy like the one in Box 1. The search strategy was simplified when necessary for grey literature databases. </a:t>
            </a:r>
            <a:endParaRPr/>
          </a:p>
          <a:p>
            <a:pPr indent="0" lvl="0" marL="0" rtl="0" algn="l">
              <a:lnSpc>
                <a:spcPct val="128333"/>
              </a:lnSpc>
              <a:spcBef>
                <a:spcPts val="0"/>
              </a:spcBef>
              <a:spcAft>
                <a:spcPts val="0"/>
              </a:spcAft>
              <a:buSzPts val="1200"/>
              <a:buNone/>
            </a:pPr>
            <a:r>
              <a:rPr lang="fr-FR">
                <a:solidFill>
                  <a:srgbClr val="000000"/>
                </a:solidFill>
              </a:rPr>
              <a:t> </a:t>
            </a:r>
            <a:endParaRPr/>
          </a:p>
          <a:p>
            <a:pPr indent="0" lvl="0" marL="0" rtl="0" algn="l">
              <a:lnSpc>
                <a:spcPct val="128333"/>
              </a:lnSpc>
              <a:spcBef>
                <a:spcPts val="0"/>
              </a:spcBef>
              <a:spcAft>
                <a:spcPts val="0"/>
              </a:spcAft>
              <a:buSzPts val="1200"/>
              <a:buNone/>
            </a:pPr>
            <a:r>
              <a:t/>
            </a:r>
            <a:endParaRPr>
              <a:solidFill>
                <a:srgbClr val="000000"/>
              </a:solidFill>
            </a:endParaRPr>
          </a:p>
        </p:txBody>
      </p:sp>
      <p:sp>
        <p:nvSpPr>
          <p:cNvPr id="191" name="Google Shape;191;p12"/>
          <p:cNvSpPr/>
          <p:nvPr/>
        </p:nvSpPr>
        <p:spPr>
          <a:xfrm>
            <a:off x="7103356" y="367818"/>
            <a:ext cx="1584176" cy="1584176"/>
          </a:xfrm>
          <a:prstGeom prst="ellipse">
            <a:avLst/>
          </a:prstGeom>
          <a:solidFill>
            <a:srgbClr val="FCCF9E">
              <a:alpha val="9803"/>
            </a:srgbClr>
          </a:solidFill>
          <a:ln cap="flat" cmpd="sng" w="9525">
            <a:solidFill>
              <a:srgbClr val="FCCF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2" name="Google Shape;192;p12"/>
          <p:cNvPicPr preferRelativeResize="0"/>
          <p:nvPr/>
        </p:nvPicPr>
        <p:blipFill rotWithShape="1">
          <a:blip r:embed="rId4">
            <a:alphaModFix/>
          </a:blip>
          <a:srcRect b="0" l="0" r="0" t="0"/>
          <a:stretch/>
        </p:blipFill>
        <p:spPr>
          <a:xfrm>
            <a:off x="7474855" y="689429"/>
            <a:ext cx="933595" cy="904420"/>
          </a:xfrm>
          <a:prstGeom prst="rect">
            <a:avLst/>
          </a:prstGeom>
          <a:noFill/>
          <a:ln>
            <a:noFill/>
          </a:ln>
        </p:spPr>
      </p:pic>
      <p:grpSp>
        <p:nvGrpSpPr>
          <p:cNvPr id="193" name="Google Shape;193;p12"/>
          <p:cNvGrpSpPr/>
          <p:nvPr/>
        </p:nvGrpSpPr>
        <p:grpSpPr>
          <a:xfrm>
            <a:off x="4006120" y="1659409"/>
            <a:ext cx="3097236" cy="2842823"/>
            <a:chOff x="4098538" y="1510569"/>
            <a:chExt cx="3097236" cy="2689688"/>
          </a:xfrm>
        </p:grpSpPr>
        <p:sp>
          <p:nvSpPr>
            <p:cNvPr id="194" name="Google Shape;194;p12"/>
            <p:cNvSpPr/>
            <p:nvPr/>
          </p:nvSpPr>
          <p:spPr>
            <a:xfrm>
              <a:off x="4098538" y="1510569"/>
              <a:ext cx="3097236" cy="2689688"/>
            </a:xfrm>
            <a:prstGeom prst="rect">
              <a:avLst/>
            </a:prstGeom>
            <a:solidFill>
              <a:srgbClr val="204669">
                <a:alpha val="9803"/>
              </a:srgbClr>
            </a:solidFill>
            <a:ln cap="flat" cmpd="sng" w="9525">
              <a:solidFill>
                <a:srgbClr val="204669"/>
              </a:solidFill>
              <a:prstDash val="solid"/>
              <a:miter lim="800000"/>
              <a:headEnd len="sm" w="sm" type="none"/>
              <a:tailEnd len="sm" w="sm" type="none"/>
            </a:ln>
          </p:spPr>
          <p:txBody>
            <a:bodyPr anchorCtr="0" anchor="ctr" bIns="72000" lIns="108000" spcFirstLastPara="1" rIns="108000" wrap="square" tIns="72000">
              <a:spAutoFit/>
            </a:bodyPr>
            <a:lstStyle/>
            <a:p>
              <a:pPr indent="0" lvl="0" marL="0" marR="0" rtl="0" algn="l">
                <a:spcBef>
                  <a:spcPts val="0"/>
                </a:spcBef>
                <a:spcAft>
                  <a:spcPts val="0"/>
                </a:spcAft>
                <a:buNone/>
              </a:pPr>
              <a:r>
                <a:rPr b="1" lang="fr-FR" sz="900">
                  <a:solidFill>
                    <a:srgbClr val="204669"/>
                  </a:solidFill>
                  <a:latin typeface="Montserrat"/>
                  <a:ea typeface="Montserrat"/>
                  <a:cs typeface="Montserrat"/>
                  <a:sym typeface="Montserrat"/>
                </a:rPr>
                <a:t>BOX. 1: </a:t>
              </a:r>
              <a:endParaRPr/>
            </a:p>
            <a:p>
              <a:pPr indent="0" lvl="0" marL="0" marR="0" rtl="0" algn="l">
                <a:spcBef>
                  <a:spcPts val="1200"/>
                </a:spcBef>
                <a:spcAft>
                  <a:spcPts val="0"/>
                </a:spcAft>
                <a:buNone/>
              </a:pPr>
              <a:r>
                <a:rPr lang="fr-FR" sz="900">
                  <a:solidFill>
                    <a:srgbClr val="204669"/>
                  </a:solidFill>
                  <a:latin typeface="Montserrat Light"/>
                  <a:ea typeface="Montserrat Light"/>
                  <a:cs typeface="Montserrat Light"/>
                  <a:sym typeface="Montserrat Light"/>
                </a:rPr>
                <a:t>Example of a search strategy and how it was used across different databases</a:t>
              </a:r>
              <a:endParaRPr/>
            </a:p>
            <a:p>
              <a:pPr indent="-192088" lvl="0" marL="236538" marR="0" rtl="0" algn="l">
                <a:lnSpc>
                  <a:spcPct val="100000"/>
                </a:lnSpc>
                <a:spcBef>
                  <a:spcPts val="600"/>
                </a:spcBef>
                <a:spcAft>
                  <a:spcPts val="0"/>
                </a:spcAft>
                <a:buClr>
                  <a:srgbClr val="204669"/>
                </a:buClr>
                <a:buSzPts val="900"/>
                <a:buFont typeface="Calibri"/>
                <a:buAutoNum type="arabicPeriod"/>
              </a:pPr>
              <a:r>
                <a:rPr b="0" i="0" lang="fr-FR" sz="900" u="none" cap="none" strike="noStrike">
                  <a:solidFill>
                    <a:srgbClr val="204669"/>
                  </a:solidFill>
                  <a:latin typeface="Open Sans Light"/>
                  <a:ea typeface="Open Sans Light"/>
                  <a:cs typeface="Open Sans Light"/>
                  <a:sym typeface="Open Sans Light"/>
                </a:rPr>
                <a:t> </a:t>
              </a:r>
              <a:r>
                <a:rPr lang="fr-FR" sz="800">
                  <a:solidFill>
                    <a:srgbClr val="204669"/>
                  </a:solidFill>
                  <a:latin typeface="Open Sans Light"/>
                  <a:ea typeface="Open Sans Light"/>
                  <a:cs typeface="Open Sans Light"/>
                  <a:sym typeface="Open Sans Light"/>
                </a:rPr>
                <a:t>"Intensive care" OR "acute medical units" OR "critical care" OR "critically ill" OR "critical illness" OR "intensive treatment unit" OR "intensive therapy unit" OR "high dependency unit" or ICU or ITU or HDU</a:t>
              </a:r>
              <a:endParaRPr/>
            </a:p>
            <a:p>
              <a:pPr indent="-192088" lvl="0" marL="236538" marR="0" rtl="0" algn="l">
                <a:lnSpc>
                  <a:spcPct val="125000"/>
                </a:lnSpc>
                <a:spcBef>
                  <a:spcPts val="0"/>
                </a:spcBef>
                <a:spcAft>
                  <a:spcPts val="0"/>
                </a:spcAft>
                <a:buClr>
                  <a:srgbClr val="204669"/>
                </a:buClr>
                <a:buSzPts val="800"/>
                <a:buFont typeface="Calibri"/>
                <a:buAutoNum type="arabicPeriod"/>
              </a:pPr>
              <a:r>
                <a:rPr lang="fr-FR" sz="800">
                  <a:solidFill>
                    <a:srgbClr val="204669"/>
                  </a:solidFill>
                  <a:latin typeface="Open Sans Light"/>
                  <a:ea typeface="Open Sans Light"/>
                  <a:cs typeface="Open Sans Light"/>
                  <a:sym typeface="Open Sans Light"/>
                </a:rPr>
                <a:t>Training OR education OR course OR prepar* OR "clinical competence" OR "education intervention" OR "training intervention" OR Skill OR "competency-based education" OR "simulation" OR "simulation training" </a:t>
              </a:r>
              <a:endParaRPr/>
            </a:p>
            <a:p>
              <a:pPr indent="-192088" lvl="0" marL="236538" marR="0" rtl="0" algn="l">
                <a:lnSpc>
                  <a:spcPct val="125000"/>
                </a:lnSpc>
                <a:spcBef>
                  <a:spcPts val="0"/>
                </a:spcBef>
                <a:spcAft>
                  <a:spcPts val="0"/>
                </a:spcAft>
                <a:buClr>
                  <a:srgbClr val="204669"/>
                </a:buClr>
                <a:buSzPts val="800"/>
                <a:buFont typeface="Calibri"/>
                <a:buAutoNum type="arabicPeriod"/>
              </a:pPr>
              <a:r>
                <a:rPr lang="fr-FR" sz="800">
                  <a:solidFill>
                    <a:srgbClr val="204669"/>
                  </a:solidFill>
                  <a:latin typeface="Open Sans Light"/>
                  <a:ea typeface="Open Sans Light"/>
                  <a:cs typeface="Open Sans Light"/>
                  <a:sym typeface="Open Sans Light"/>
                </a:rPr>
                <a:t>Redeploy* OR deploy* OR reallocation OR reallocate </a:t>
              </a:r>
              <a:endParaRPr/>
            </a:p>
            <a:p>
              <a:pPr indent="-192088" lvl="0" marL="236538" marR="0" rtl="0" algn="l">
                <a:lnSpc>
                  <a:spcPct val="125000"/>
                </a:lnSpc>
                <a:spcBef>
                  <a:spcPts val="0"/>
                </a:spcBef>
                <a:spcAft>
                  <a:spcPts val="0"/>
                </a:spcAft>
                <a:buClr>
                  <a:srgbClr val="204669"/>
                </a:buClr>
                <a:buSzPts val="800"/>
                <a:buFont typeface="Calibri"/>
                <a:buAutoNum type="arabicPeriod"/>
              </a:pPr>
              <a:r>
                <a:rPr lang="fr-FR" sz="800">
                  <a:solidFill>
                    <a:srgbClr val="204669"/>
                  </a:solidFill>
                  <a:latin typeface="Open Sans Light"/>
                  <a:ea typeface="Open Sans Light"/>
                  <a:cs typeface="Open Sans Light"/>
                  <a:sym typeface="Open Sans Light"/>
                </a:rPr>
                <a:t>staff OR "Healthcare worker" OR HCW OR "healthcare professional" OR clinician OR nurse OR anaesthetist OR doctor OR trainee OR AHP OR allied health professional</a:t>
              </a:r>
              <a:endParaRPr/>
            </a:p>
            <a:p>
              <a:pPr indent="0" lvl="0" marL="0" marR="0" rtl="0" algn="l">
                <a:lnSpc>
                  <a:spcPct val="125000"/>
                </a:lnSpc>
                <a:spcBef>
                  <a:spcPts val="600"/>
                </a:spcBef>
                <a:spcAft>
                  <a:spcPts val="0"/>
                </a:spcAft>
                <a:buNone/>
              </a:pPr>
              <a:r>
                <a:rPr lang="fr-FR" sz="800">
                  <a:solidFill>
                    <a:srgbClr val="204669"/>
                  </a:solidFill>
                  <a:latin typeface="Open Sans Light"/>
                  <a:ea typeface="Open Sans Light"/>
                  <a:cs typeface="Open Sans Light"/>
                  <a:sym typeface="Open Sans Light"/>
                </a:rPr>
                <a:t>Search 1 AND 2 AND 3 AND 4</a:t>
              </a:r>
              <a:endParaRPr/>
            </a:p>
            <a:p>
              <a:pPr indent="0" lvl="0" marL="0" marR="0" rtl="0" algn="l">
                <a:lnSpc>
                  <a:spcPct val="125000"/>
                </a:lnSpc>
                <a:spcBef>
                  <a:spcPts val="0"/>
                </a:spcBef>
                <a:spcAft>
                  <a:spcPts val="0"/>
                </a:spcAft>
                <a:buNone/>
              </a:pPr>
              <a:r>
                <a:rPr lang="fr-FR" sz="800">
                  <a:solidFill>
                    <a:srgbClr val="204669"/>
                  </a:solidFill>
                  <a:latin typeface="Open Sans Light"/>
                  <a:ea typeface="Open Sans Light"/>
                  <a:cs typeface="Open Sans Light"/>
                  <a:sym typeface="Open Sans Light"/>
                </a:rPr>
                <a:t>Time limit Dec 2019-Dec 2020</a:t>
              </a:r>
              <a:endParaRPr/>
            </a:p>
          </p:txBody>
        </p:sp>
        <p:cxnSp>
          <p:nvCxnSpPr>
            <p:cNvPr id="195" name="Google Shape;195;p12"/>
            <p:cNvCxnSpPr/>
            <p:nvPr/>
          </p:nvCxnSpPr>
          <p:spPr>
            <a:xfrm>
              <a:off x="4193648" y="1806498"/>
              <a:ext cx="348615" cy="0"/>
            </a:xfrm>
            <a:prstGeom prst="straightConnector1">
              <a:avLst/>
            </a:prstGeom>
            <a:noFill/>
            <a:ln cap="flat" cmpd="sng" w="28575">
              <a:solidFill>
                <a:srgbClr val="D90368"/>
              </a:solidFill>
              <a:prstDash val="solid"/>
              <a:miter lim="800000"/>
              <a:headEnd len="sm" w="sm" type="none"/>
              <a:tailEnd len="sm" w="sm" type="none"/>
            </a:ln>
          </p:spPr>
        </p:cxn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3"/>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IDENTIFYING &amp; SELECTING EVIDENCE</a:t>
            </a:r>
            <a:endParaRPr/>
          </a:p>
        </p:txBody>
      </p:sp>
      <p:sp>
        <p:nvSpPr>
          <p:cNvPr id="201" name="Google Shape;201;p13"/>
          <p:cNvSpPr txBox="1"/>
          <p:nvPr>
            <p:ph idx="1" type="body"/>
          </p:nvPr>
        </p:nvSpPr>
        <p:spPr>
          <a:xfrm>
            <a:off x="628650" y="1369219"/>
            <a:ext cx="5861360" cy="3263504"/>
          </a:xfrm>
          <a:prstGeom prst="rect">
            <a:avLst/>
          </a:prstGeom>
          <a:noFill/>
          <a:ln>
            <a:noFill/>
          </a:ln>
        </p:spPr>
        <p:txBody>
          <a:bodyPr anchorCtr="0" anchor="t" bIns="45700" lIns="91425" spcFirstLastPara="1" rIns="91425" wrap="square" tIns="45700">
            <a:normAutofit/>
          </a:bodyPr>
          <a:lstStyle/>
          <a:p>
            <a:pPr indent="0" lvl="0" marL="0" rtl="0" algn="l">
              <a:lnSpc>
                <a:spcPct val="128333"/>
              </a:lnSpc>
              <a:spcBef>
                <a:spcPts val="0"/>
              </a:spcBef>
              <a:spcAft>
                <a:spcPts val="0"/>
              </a:spcAft>
              <a:buSzPts val="1200"/>
              <a:buNone/>
            </a:pPr>
            <a:r>
              <a:rPr lang="fr-FR"/>
              <a:t>Having successfully searched for </a:t>
            </a:r>
            <a:r>
              <a:rPr i="1" lang="fr-FR"/>
              <a:t>potentially relevant </a:t>
            </a:r>
            <a:r>
              <a:rPr lang="fr-FR"/>
              <a:t>data/evidence and stored this on a data management software program, it is now time to identify and select the data/evidence that is </a:t>
            </a:r>
            <a:r>
              <a:rPr i="1" lang="fr-FR"/>
              <a:t>actually relevant </a:t>
            </a:r>
            <a:r>
              <a:rPr lang="fr-FR"/>
              <a:t>to your evidence synthesis. </a:t>
            </a:r>
            <a:endParaRPr/>
          </a:p>
          <a:p>
            <a:pPr indent="0" lvl="0" marL="0" rtl="0" algn="l">
              <a:lnSpc>
                <a:spcPct val="128333"/>
              </a:lnSpc>
              <a:spcBef>
                <a:spcPts val="750"/>
              </a:spcBef>
              <a:spcAft>
                <a:spcPts val="0"/>
              </a:spcAft>
              <a:buSzPts val="1200"/>
              <a:buNone/>
            </a:pPr>
            <a:r>
              <a:rPr lang="fr-FR"/>
              <a:t>The inclusion/exclusion criteria may consider</a:t>
            </a:r>
            <a:endParaRPr/>
          </a:p>
          <a:p>
            <a:pPr indent="-171450" lvl="0" marL="171450" marR="0" rtl="0" algn="l">
              <a:lnSpc>
                <a:spcPct val="128333"/>
              </a:lnSpc>
              <a:spcBef>
                <a:spcPts val="750"/>
              </a:spcBef>
              <a:spcAft>
                <a:spcPts val="0"/>
              </a:spcAft>
              <a:buClr>
                <a:srgbClr val="204669"/>
              </a:buClr>
              <a:buSzPts val="1200"/>
              <a:buFont typeface="Arial"/>
              <a:buChar char="•"/>
            </a:pPr>
            <a:r>
              <a:rPr lang="fr-FR"/>
              <a:t>The population group and context </a:t>
            </a:r>
            <a:endParaRPr/>
          </a:p>
          <a:p>
            <a:pPr indent="-171450" lvl="0" marL="171450" marR="0" rtl="0" algn="l">
              <a:lnSpc>
                <a:spcPct val="128333"/>
              </a:lnSpc>
              <a:spcBef>
                <a:spcPts val="750"/>
              </a:spcBef>
              <a:spcAft>
                <a:spcPts val="0"/>
              </a:spcAft>
              <a:buClr>
                <a:srgbClr val="204669"/>
              </a:buClr>
              <a:buSzPts val="1200"/>
              <a:buFont typeface="Arial"/>
              <a:buChar char="•"/>
            </a:pPr>
            <a:r>
              <a:rPr lang="fr-FR"/>
              <a:t>The topic of research (e.g. a disease, or particular intervention) </a:t>
            </a:r>
            <a:endParaRPr/>
          </a:p>
          <a:p>
            <a:pPr indent="-171450" lvl="0" marL="171450" marR="0" rtl="0" algn="l">
              <a:lnSpc>
                <a:spcPct val="128333"/>
              </a:lnSpc>
              <a:spcBef>
                <a:spcPts val="750"/>
              </a:spcBef>
              <a:spcAft>
                <a:spcPts val="0"/>
              </a:spcAft>
              <a:buClr>
                <a:srgbClr val="204669"/>
              </a:buClr>
              <a:buSzPts val="1200"/>
              <a:buFont typeface="Arial"/>
              <a:buChar char="•"/>
            </a:pPr>
            <a:r>
              <a:rPr lang="fr-FR"/>
              <a:t>The associated phenomenon being explored (e.g. attitudes, knowledge, experience, facilitators/barriers, accessibility)</a:t>
            </a:r>
            <a:endParaRPr/>
          </a:p>
          <a:p>
            <a:pPr indent="-171450" lvl="0" marL="171450" marR="0" rtl="0" algn="l">
              <a:lnSpc>
                <a:spcPct val="128333"/>
              </a:lnSpc>
              <a:spcBef>
                <a:spcPts val="750"/>
              </a:spcBef>
              <a:spcAft>
                <a:spcPts val="0"/>
              </a:spcAft>
              <a:buClr>
                <a:srgbClr val="204669"/>
              </a:buClr>
              <a:buSzPts val="1200"/>
              <a:buFont typeface="Arial"/>
              <a:buChar char="•"/>
            </a:pPr>
            <a:r>
              <a:rPr lang="fr-FR"/>
              <a:t>Type of qualitative data</a:t>
            </a:r>
            <a:endParaRPr/>
          </a:p>
          <a:p>
            <a:pPr indent="-171450" lvl="0" marL="171450" marR="0" rtl="0" algn="l">
              <a:lnSpc>
                <a:spcPct val="128333"/>
              </a:lnSpc>
              <a:spcBef>
                <a:spcPts val="750"/>
              </a:spcBef>
              <a:spcAft>
                <a:spcPts val="0"/>
              </a:spcAft>
              <a:buClr>
                <a:srgbClr val="204669"/>
              </a:buClr>
              <a:buSzPts val="1200"/>
              <a:buFont typeface="Arial"/>
              <a:buChar char="•"/>
            </a:pPr>
            <a:r>
              <a:rPr lang="fr-FR"/>
              <a:t>The outcome of the quality assessment (as discussed later)</a:t>
            </a:r>
            <a:endParaRPr/>
          </a:p>
          <a:p>
            <a:pPr indent="-95250" lvl="0" marL="171450" marR="0" rtl="0" algn="l">
              <a:lnSpc>
                <a:spcPct val="128333"/>
              </a:lnSpc>
              <a:spcBef>
                <a:spcPts val="750"/>
              </a:spcBef>
              <a:spcAft>
                <a:spcPts val="0"/>
              </a:spcAft>
              <a:buClr>
                <a:srgbClr val="204669"/>
              </a:buClr>
              <a:buSzPts val="1200"/>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4"/>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CASE EXAMPLE:</a:t>
            </a:r>
            <a:endParaRPr/>
          </a:p>
        </p:txBody>
      </p:sp>
      <p:sp>
        <p:nvSpPr>
          <p:cNvPr id="207" name="Google Shape;207;p14"/>
          <p:cNvSpPr txBox="1"/>
          <p:nvPr>
            <p:ph idx="1" type="body"/>
          </p:nvPr>
        </p:nvSpPr>
        <p:spPr>
          <a:xfrm>
            <a:off x="596699" y="1035459"/>
            <a:ext cx="6675369" cy="248893"/>
          </a:xfrm>
          <a:prstGeom prst="rect">
            <a:avLst/>
          </a:prstGeom>
          <a:noFill/>
          <a:ln>
            <a:noFill/>
          </a:ln>
        </p:spPr>
        <p:txBody>
          <a:bodyPr anchorCtr="0" anchor="t" bIns="45700" lIns="91425" spcFirstLastPara="1" rIns="91425" wrap="square" tIns="45700">
            <a:noAutofit/>
          </a:bodyPr>
          <a:lstStyle/>
          <a:p>
            <a:pPr indent="0" lvl="0" marL="0" rtl="0" algn="l">
              <a:lnSpc>
                <a:spcPct val="171111"/>
              </a:lnSpc>
              <a:spcBef>
                <a:spcPts val="0"/>
              </a:spcBef>
              <a:spcAft>
                <a:spcPts val="0"/>
              </a:spcAft>
              <a:buSzPts val="900"/>
              <a:buNone/>
            </a:pPr>
            <a:r>
              <a:rPr lang="fr-FR" sz="900" u="sng">
                <a:solidFill>
                  <a:schemeClr val="hlink"/>
                </a:solidFill>
                <a:hlinkClick r:id="rId3"/>
              </a:rPr>
              <a:t>‘Training and redeployment of health care professionals to intensive care during COVID-19: A systematic review’</a:t>
            </a:r>
            <a:r>
              <a:rPr lang="fr-FR" sz="900"/>
              <a:t> (</a:t>
            </a:r>
            <a:r>
              <a:rPr b="1" lang="fr-FR" sz="900">
                <a:solidFill>
                  <a:srgbClr val="002060"/>
                </a:solidFill>
              </a:rPr>
              <a:t>Handout 1</a:t>
            </a:r>
            <a:r>
              <a:rPr lang="fr-FR" sz="900"/>
              <a:t>)</a:t>
            </a:r>
            <a:endParaRPr/>
          </a:p>
        </p:txBody>
      </p:sp>
      <p:sp>
        <p:nvSpPr>
          <p:cNvPr id="208" name="Google Shape;208;p14"/>
          <p:cNvSpPr/>
          <p:nvPr/>
        </p:nvSpPr>
        <p:spPr>
          <a:xfrm>
            <a:off x="7333814" y="257316"/>
            <a:ext cx="1584176" cy="1584176"/>
          </a:xfrm>
          <a:prstGeom prst="ellipse">
            <a:avLst/>
          </a:prstGeom>
          <a:solidFill>
            <a:srgbClr val="FCCF9E">
              <a:alpha val="9803"/>
            </a:srgbClr>
          </a:solidFill>
          <a:ln cap="flat" cmpd="sng" w="9525">
            <a:solidFill>
              <a:srgbClr val="FCCF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9" name="Google Shape;209;p14"/>
          <p:cNvPicPr preferRelativeResize="0"/>
          <p:nvPr/>
        </p:nvPicPr>
        <p:blipFill rotWithShape="1">
          <a:blip r:embed="rId4">
            <a:alphaModFix/>
          </a:blip>
          <a:srcRect b="0" l="0" r="0" t="0"/>
          <a:stretch/>
        </p:blipFill>
        <p:spPr>
          <a:xfrm>
            <a:off x="7705313" y="578927"/>
            <a:ext cx="933595" cy="904420"/>
          </a:xfrm>
          <a:prstGeom prst="rect">
            <a:avLst/>
          </a:prstGeom>
          <a:noFill/>
          <a:ln>
            <a:noFill/>
          </a:ln>
        </p:spPr>
      </p:pic>
      <p:grpSp>
        <p:nvGrpSpPr>
          <p:cNvPr id="210" name="Google Shape;210;p14"/>
          <p:cNvGrpSpPr/>
          <p:nvPr/>
        </p:nvGrpSpPr>
        <p:grpSpPr>
          <a:xfrm>
            <a:off x="3291014" y="1357732"/>
            <a:ext cx="3844345" cy="3342140"/>
            <a:chOff x="3968943" y="1453696"/>
            <a:chExt cx="3451225" cy="3000375"/>
          </a:xfrm>
        </p:grpSpPr>
        <p:pic>
          <p:nvPicPr>
            <p:cNvPr id="211" name="Google Shape;211;p14"/>
            <p:cNvPicPr preferRelativeResize="0"/>
            <p:nvPr/>
          </p:nvPicPr>
          <p:blipFill rotWithShape="1">
            <a:blip r:embed="rId5">
              <a:alphaModFix/>
            </a:blip>
            <a:srcRect b="0" l="0" r="0" t="0"/>
            <a:stretch/>
          </p:blipFill>
          <p:spPr>
            <a:xfrm>
              <a:off x="3968943" y="1453696"/>
              <a:ext cx="3451225" cy="3000375"/>
            </a:xfrm>
            <a:prstGeom prst="rect">
              <a:avLst/>
            </a:prstGeom>
            <a:noFill/>
            <a:ln>
              <a:noFill/>
            </a:ln>
          </p:spPr>
        </p:pic>
        <p:sp>
          <p:nvSpPr>
            <p:cNvPr id="212" name="Google Shape;212;p14"/>
            <p:cNvSpPr txBox="1"/>
            <p:nvPr/>
          </p:nvSpPr>
          <p:spPr>
            <a:xfrm rot="-5400000">
              <a:off x="3855518" y="1835648"/>
              <a:ext cx="582295" cy="1244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fr-FR" sz="500">
                  <a:solidFill>
                    <a:srgbClr val="FFFFFF"/>
                  </a:solidFill>
                  <a:latin typeface="Montserrat"/>
                  <a:ea typeface="Montserrat"/>
                  <a:cs typeface="Montserrat"/>
                  <a:sym typeface="Montserrat"/>
                </a:rPr>
                <a:t>IDENTIFICATION</a:t>
              </a:r>
              <a:endParaRPr sz="1100">
                <a:solidFill>
                  <a:schemeClr val="dk1"/>
                </a:solidFill>
                <a:latin typeface="Open Sans Light"/>
                <a:ea typeface="Open Sans Light"/>
                <a:cs typeface="Open Sans Light"/>
                <a:sym typeface="Open Sans Light"/>
              </a:endParaRPr>
            </a:p>
          </p:txBody>
        </p:sp>
        <p:sp>
          <p:nvSpPr>
            <p:cNvPr id="213" name="Google Shape;213;p14"/>
            <p:cNvSpPr txBox="1"/>
            <p:nvPr/>
          </p:nvSpPr>
          <p:spPr>
            <a:xfrm rot="-5400000">
              <a:off x="3855518" y="2539863"/>
              <a:ext cx="582295" cy="1244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fr-FR" sz="500">
                  <a:solidFill>
                    <a:srgbClr val="FFFFFF"/>
                  </a:solidFill>
                  <a:latin typeface="Montserrat"/>
                  <a:ea typeface="Montserrat"/>
                  <a:cs typeface="Montserrat"/>
                  <a:sym typeface="Montserrat"/>
                </a:rPr>
                <a:t>SCREENING</a:t>
              </a:r>
              <a:endParaRPr sz="1100">
                <a:solidFill>
                  <a:schemeClr val="dk1"/>
                </a:solidFill>
                <a:latin typeface="Open Sans Light"/>
                <a:ea typeface="Open Sans Light"/>
                <a:cs typeface="Open Sans Light"/>
                <a:sym typeface="Open Sans Light"/>
              </a:endParaRPr>
            </a:p>
          </p:txBody>
        </p:sp>
        <p:sp>
          <p:nvSpPr>
            <p:cNvPr id="214" name="Google Shape;214;p14"/>
            <p:cNvSpPr txBox="1"/>
            <p:nvPr/>
          </p:nvSpPr>
          <p:spPr>
            <a:xfrm rot="-5400000">
              <a:off x="3855518" y="3250427"/>
              <a:ext cx="582295" cy="1244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fr-FR" sz="500">
                  <a:solidFill>
                    <a:srgbClr val="FFFFFF"/>
                  </a:solidFill>
                  <a:latin typeface="Montserrat"/>
                  <a:ea typeface="Montserrat"/>
                  <a:cs typeface="Montserrat"/>
                  <a:sym typeface="Montserrat"/>
                </a:rPr>
                <a:t>ELIGIBILITY</a:t>
              </a:r>
              <a:endParaRPr sz="1100">
                <a:solidFill>
                  <a:schemeClr val="dk1"/>
                </a:solidFill>
                <a:latin typeface="Open Sans Light"/>
                <a:ea typeface="Open Sans Light"/>
                <a:cs typeface="Open Sans Light"/>
                <a:sym typeface="Open Sans Light"/>
              </a:endParaRPr>
            </a:p>
          </p:txBody>
        </p:sp>
        <p:sp>
          <p:nvSpPr>
            <p:cNvPr id="215" name="Google Shape;215;p14"/>
            <p:cNvSpPr txBox="1"/>
            <p:nvPr/>
          </p:nvSpPr>
          <p:spPr>
            <a:xfrm rot="-5400000">
              <a:off x="3855518" y="3947658"/>
              <a:ext cx="582295" cy="1244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fr-FR" sz="500">
                  <a:solidFill>
                    <a:srgbClr val="FFFFFF"/>
                  </a:solidFill>
                  <a:latin typeface="Montserrat"/>
                  <a:ea typeface="Montserrat"/>
                  <a:cs typeface="Montserrat"/>
                  <a:sym typeface="Montserrat"/>
                </a:rPr>
                <a:t>INCLUDED</a:t>
              </a:r>
              <a:endParaRPr sz="1100">
                <a:solidFill>
                  <a:schemeClr val="dk1"/>
                </a:solidFill>
                <a:latin typeface="Open Sans Light"/>
                <a:ea typeface="Open Sans Light"/>
                <a:cs typeface="Open Sans Light"/>
                <a:sym typeface="Open Sans Light"/>
              </a:endParaRPr>
            </a:p>
          </p:txBody>
        </p:sp>
        <p:sp>
          <p:nvSpPr>
            <p:cNvPr id="216" name="Google Shape;216;p14"/>
            <p:cNvSpPr txBox="1"/>
            <p:nvPr/>
          </p:nvSpPr>
          <p:spPr>
            <a:xfrm>
              <a:off x="4500360" y="1681025"/>
              <a:ext cx="980440" cy="415925"/>
            </a:xfrm>
            <a:prstGeom prst="rect">
              <a:avLst/>
            </a:prstGeom>
            <a:noFill/>
            <a:ln>
              <a:noFill/>
            </a:ln>
          </p:spPr>
          <p:txBody>
            <a:bodyPr anchorCtr="0" anchor="ctr" bIns="0" lIns="72000" spcFirstLastPara="1" rIns="72000" wrap="square" tIns="0">
              <a:noAutofit/>
            </a:bodyPr>
            <a:lstStyle/>
            <a:p>
              <a:pPr indent="0" lvl="0" marL="0" marR="0" rtl="0" algn="l">
                <a:spcBef>
                  <a:spcPts val="0"/>
                </a:spcBef>
                <a:spcAft>
                  <a:spcPts val="0"/>
                </a:spcAft>
                <a:buNone/>
              </a:pPr>
              <a:r>
                <a:rPr b="1" lang="fr-FR" sz="500">
                  <a:solidFill>
                    <a:srgbClr val="204669"/>
                  </a:solidFill>
                  <a:latin typeface="Montserrat"/>
                  <a:ea typeface="Montserrat"/>
                  <a:cs typeface="Montserrat"/>
                  <a:sym typeface="Montserrat"/>
                </a:rPr>
                <a:t>N=326 </a:t>
              </a:r>
              <a:r>
                <a:rPr lang="fr-FR" sz="500">
                  <a:solidFill>
                    <a:srgbClr val="204669"/>
                  </a:solidFill>
                  <a:latin typeface="Montserrat Light"/>
                  <a:ea typeface="Montserrat Light"/>
                  <a:cs typeface="Montserrat Light"/>
                  <a:sym typeface="Montserrat Light"/>
                </a:rPr>
                <a:t>total after duplicates removed</a:t>
              </a:r>
              <a:endParaRPr sz="1100">
                <a:solidFill>
                  <a:schemeClr val="dk1"/>
                </a:solidFill>
                <a:latin typeface="Open Sans Light"/>
                <a:ea typeface="Open Sans Light"/>
                <a:cs typeface="Open Sans Light"/>
                <a:sym typeface="Open Sans Light"/>
              </a:endParaRPr>
            </a:p>
          </p:txBody>
        </p:sp>
        <p:sp>
          <p:nvSpPr>
            <p:cNvPr id="217" name="Google Shape;217;p14"/>
            <p:cNvSpPr txBox="1"/>
            <p:nvPr/>
          </p:nvSpPr>
          <p:spPr>
            <a:xfrm>
              <a:off x="5765280" y="1681025"/>
              <a:ext cx="1485900" cy="415925"/>
            </a:xfrm>
            <a:prstGeom prst="rect">
              <a:avLst/>
            </a:prstGeom>
            <a:noFill/>
            <a:ln>
              <a:noFill/>
            </a:ln>
          </p:spPr>
          <p:txBody>
            <a:bodyPr anchorCtr="0" anchor="ctr" bIns="0" lIns="72000" spcFirstLastPara="1" rIns="72000" wrap="square" tIns="0">
              <a:noAutofit/>
            </a:bodyPr>
            <a:lstStyle/>
            <a:p>
              <a:pPr indent="0" lvl="0" marL="0" marR="0" rtl="0" algn="l">
                <a:spcBef>
                  <a:spcPts val="0"/>
                </a:spcBef>
                <a:spcAft>
                  <a:spcPts val="0"/>
                </a:spcAft>
                <a:buNone/>
              </a:pPr>
              <a:r>
                <a:rPr b="1" lang="fr-FR" sz="500">
                  <a:solidFill>
                    <a:srgbClr val="204669"/>
                  </a:solidFill>
                  <a:latin typeface="Montserrat"/>
                  <a:ea typeface="Montserrat"/>
                  <a:cs typeface="Montserrat"/>
                  <a:sym typeface="Montserrat"/>
                </a:rPr>
                <a:t>N=3 </a:t>
              </a:r>
              <a:r>
                <a:rPr lang="fr-FR" sz="500">
                  <a:solidFill>
                    <a:srgbClr val="204669"/>
                  </a:solidFill>
                  <a:latin typeface="Montserrat Light"/>
                  <a:ea typeface="Montserrat Light"/>
                  <a:cs typeface="Montserrat Light"/>
                  <a:sym typeface="Montserrat Light"/>
                </a:rPr>
                <a:t>identified through reference searches and prelimanary review</a:t>
              </a:r>
              <a:endParaRPr sz="1100">
                <a:solidFill>
                  <a:schemeClr val="dk1"/>
                </a:solidFill>
                <a:latin typeface="Open Sans Light"/>
                <a:ea typeface="Open Sans Light"/>
                <a:cs typeface="Open Sans Light"/>
                <a:sym typeface="Open Sans Light"/>
              </a:endParaRPr>
            </a:p>
          </p:txBody>
        </p:sp>
        <p:sp>
          <p:nvSpPr>
            <p:cNvPr id="218" name="Google Shape;218;p14"/>
            <p:cNvSpPr txBox="1"/>
            <p:nvPr/>
          </p:nvSpPr>
          <p:spPr>
            <a:xfrm>
              <a:off x="5769090" y="2376985"/>
              <a:ext cx="1485900" cy="415925"/>
            </a:xfrm>
            <a:prstGeom prst="rect">
              <a:avLst/>
            </a:prstGeom>
            <a:noFill/>
            <a:ln>
              <a:noFill/>
            </a:ln>
          </p:spPr>
          <p:txBody>
            <a:bodyPr anchorCtr="0" anchor="ctr" bIns="0" lIns="72000" spcFirstLastPara="1" rIns="72000" wrap="square" tIns="0">
              <a:noAutofit/>
            </a:bodyPr>
            <a:lstStyle/>
            <a:p>
              <a:pPr indent="0" lvl="0" marL="0" marR="0" rtl="0" algn="l">
                <a:spcBef>
                  <a:spcPts val="0"/>
                </a:spcBef>
                <a:spcAft>
                  <a:spcPts val="0"/>
                </a:spcAft>
                <a:buNone/>
              </a:pPr>
              <a:r>
                <a:rPr b="1" lang="fr-FR" sz="500">
                  <a:solidFill>
                    <a:srgbClr val="204669"/>
                  </a:solidFill>
                  <a:latin typeface="Montserrat"/>
                  <a:ea typeface="Montserrat"/>
                  <a:cs typeface="Montserrat"/>
                  <a:sym typeface="Montserrat"/>
                </a:rPr>
                <a:t>N=307 </a:t>
              </a:r>
              <a:r>
                <a:rPr lang="fr-FR" sz="500">
                  <a:solidFill>
                    <a:srgbClr val="204669"/>
                  </a:solidFill>
                  <a:latin typeface="Montserrat Light"/>
                  <a:ea typeface="Montserrat Light"/>
                  <a:cs typeface="Montserrat Light"/>
                  <a:sym typeface="Montserrat Light"/>
                </a:rPr>
                <a:t>records excluded </a:t>
              </a:r>
              <a:r>
                <a:rPr i="1" lang="fr-FR" sz="500">
                  <a:solidFill>
                    <a:srgbClr val="204669"/>
                  </a:solidFill>
                  <a:latin typeface="Montserrat Light"/>
                  <a:ea typeface="Montserrat Light"/>
                  <a:cs typeface="Montserrat Light"/>
                  <a:sym typeface="Montserrat Light"/>
                </a:rPr>
                <a:t>did not meet initial screening criteria</a:t>
              </a:r>
              <a:r>
                <a:rPr lang="fr-FR" sz="500">
                  <a:solidFill>
                    <a:srgbClr val="204669"/>
                  </a:solidFill>
                  <a:latin typeface="Montserrat Light"/>
                  <a:ea typeface="Montserrat Light"/>
                  <a:cs typeface="Montserrat Light"/>
                  <a:sym typeface="Montserrat Light"/>
                </a:rPr>
                <a:t>.</a:t>
              </a:r>
              <a:endParaRPr sz="1100">
                <a:solidFill>
                  <a:schemeClr val="dk1"/>
                </a:solidFill>
                <a:latin typeface="Open Sans Light"/>
                <a:ea typeface="Open Sans Light"/>
                <a:cs typeface="Open Sans Light"/>
                <a:sym typeface="Open Sans Light"/>
              </a:endParaRPr>
            </a:p>
          </p:txBody>
        </p:sp>
        <p:sp>
          <p:nvSpPr>
            <p:cNvPr id="219" name="Google Shape;219;p14"/>
            <p:cNvSpPr txBox="1"/>
            <p:nvPr/>
          </p:nvSpPr>
          <p:spPr>
            <a:xfrm>
              <a:off x="4509250" y="3102790"/>
              <a:ext cx="980440" cy="415925"/>
            </a:xfrm>
            <a:prstGeom prst="rect">
              <a:avLst/>
            </a:prstGeom>
            <a:noFill/>
            <a:ln>
              <a:noFill/>
            </a:ln>
          </p:spPr>
          <p:txBody>
            <a:bodyPr anchorCtr="0" anchor="ctr" bIns="0" lIns="72000" spcFirstLastPara="1" rIns="72000" wrap="square" tIns="0">
              <a:noAutofit/>
            </a:bodyPr>
            <a:lstStyle/>
            <a:p>
              <a:pPr indent="0" lvl="0" marL="0" marR="0" rtl="0" algn="l">
                <a:spcBef>
                  <a:spcPts val="0"/>
                </a:spcBef>
                <a:spcAft>
                  <a:spcPts val="0"/>
                </a:spcAft>
                <a:buNone/>
              </a:pPr>
              <a:r>
                <a:rPr b="1" lang="fr-FR" sz="500">
                  <a:solidFill>
                    <a:srgbClr val="204669"/>
                  </a:solidFill>
                  <a:latin typeface="Montserrat"/>
                  <a:ea typeface="Montserrat"/>
                  <a:cs typeface="Montserrat"/>
                  <a:sym typeface="Montserrat"/>
                </a:rPr>
                <a:t>N=22 </a:t>
              </a:r>
              <a:r>
                <a:rPr lang="fr-FR" sz="500">
                  <a:solidFill>
                    <a:srgbClr val="204669"/>
                  </a:solidFill>
                  <a:latin typeface="Montserrat Light"/>
                  <a:ea typeface="Montserrat Light"/>
                  <a:cs typeface="Montserrat Light"/>
                  <a:sym typeface="Montserrat Light"/>
                </a:rPr>
                <a:t>full text articles assessed for egibility</a:t>
              </a:r>
              <a:endParaRPr sz="1100">
                <a:solidFill>
                  <a:schemeClr val="dk1"/>
                </a:solidFill>
                <a:latin typeface="Open Sans Light"/>
                <a:ea typeface="Open Sans Light"/>
                <a:cs typeface="Open Sans Light"/>
                <a:sym typeface="Open Sans Light"/>
              </a:endParaRPr>
            </a:p>
          </p:txBody>
        </p:sp>
        <p:sp>
          <p:nvSpPr>
            <p:cNvPr id="220" name="Google Shape;220;p14"/>
            <p:cNvSpPr txBox="1"/>
            <p:nvPr/>
          </p:nvSpPr>
          <p:spPr>
            <a:xfrm>
              <a:off x="5774170" y="3102790"/>
              <a:ext cx="1485900" cy="415925"/>
            </a:xfrm>
            <a:prstGeom prst="rect">
              <a:avLst/>
            </a:prstGeom>
            <a:noFill/>
            <a:ln>
              <a:noFill/>
            </a:ln>
          </p:spPr>
          <p:txBody>
            <a:bodyPr anchorCtr="0" anchor="ctr" bIns="0" lIns="72000" spcFirstLastPara="1" rIns="72000" wrap="square" tIns="0">
              <a:noAutofit/>
            </a:bodyPr>
            <a:lstStyle/>
            <a:p>
              <a:pPr indent="0" lvl="0" marL="0" marR="0" rtl="0" algn="l">
                <a:spcBef>
                  <a:spcPts val="0"/>
                </a:spcBef>
                <a:spcAft>
                  <a:spcPts val="0"/>
                </a:spcAft>
                <a:buNone/>
              </a:pPr>
              <a:r>
                <a:rPr b="1" lang="fr-FR" sz="500">
                  <a:solidFill>
                    <a:srgbClr val="204669"/>
                  </a:solidFill>
                  <a:latin typeface="Montserrat"/>
                  <a:ea typeface="Montserrat"/>
                  <a:cs typeface="Montserrat"/>
                  <a:sym typeface="Montserrat"/>
                </a:rPr>
                <a:t>N=2 </a:t>
              </a:r>
              <a:r>
                <a:rPr lang="fr-FR" sz="500">
                  <a:solidFill>
                    <a:srgbClr val="204669"/>
                  </a:solidFill>
                  <a:latin typeface="Montserrat Light"/>
                  <a:ea typeface="Montserrat Light"/>
                  <a:cs typeface="Montserrat Light"/>
                  <a:sym typeface="Montserrat Light"/>
                </a:rPr>
                <a:t>full text articles excluded</a:t>
              </a:r>
              <a:endParaRPr sz="1100">
                <a:solidFill>
                  <a:schemeClr val="dk1"/>
                </a:solidFill>
                <a:latin typeface="Open Sans Light"/>
                <a:ea typeface="Open Sans Light"/>
                <a:cs typeface="Open Sans Light"/>
                <a:sym typeface="Open Sans Light"/>
              </a:endParaRPr>
            </a:p>
          </p:txBody>
        </p:sp>
        <p:sp>
          <p:nvSpPr>
            <p:cNvPr id="221" name="Google Shape;221;p14"/>
            <p:cNvSpPr txBox="1"/>
            <p:nvPr/>
          </p:nvSpPr>
          <p:spPr>
            <a:xfrm>
              <a:off x="4508615" y="3805735"/>
              <a:ext cx="980440" cy="415925"/>
            </a:xfrm>
            <a:prstGeom prst="rect">
              <a:avLst/>
            </a:prstGeom>
            <a:noFill/>
            <a:ln>
              <a:noFill/>
            </a:ln>
          </p:spPr>
          <p:txBody>
            <a:bodyPr anchorCtr="0" anchor="ctr" bIns="0" lIns="72000" spcFirstLastPara="1" rIns="72000" wrap="square" tIns="0">
              <a:noAutofit/>
            </a:bodyPr>
            <a:lstStyle/>
            <a:p>
              <a:pPr indent="0" lvl="0" marL="0" marR="0" rtl="0" algn="l">
                <a:spcBef>
                  <a:spcPts val="0"/>
                </a:spcBef>
                <a:spcAft>
                  <a:spcPts val="0"/>
                </a:spcAft>
                <a:buNone/>
              </a:pPr>
              <a:r>
                <a:rPr b="1" lang="fr-FR" sz="500">
                  <a:solidFill>
                    <a:srgbClr val="204669"/>
                  </a:solidFill>
                  <a:latin typeface="Montserrat"/>
                  <a:ea typeface="Montserrat"/>
                  <a:cs typeface="Montserrat"/>
                  <a:sym typeface="Montserrat"/>
                </a:rPr>
                <a:t>N=20 </a:t>
              </a:r>
              <a:r>
                <a:rPr lang="fr-FR" sz="500">
                  <a:solidFill>
                    <a:srgbClr val="204669"/>
                  </a:solidFill>
                  <a:latin typeface="Montserrat Light"/>
                  <a:ea typeface="Montserrat Light"/>
                  <a:cs typeface="Montserrat Light"/>
                  <a:sym typeface="Montserrat Light"/>
                </a:rPr>
                <a:t>included in review</a:t>
              </a:r>
              <a:endParaRPr sz="1100">
                <a:solidFill>
                  <a:schemeClr val="dk1"/>
                </a:solidFill>
                <a:latin typeface="Open Sans Light"/>
                <a:ea typeface="Open Sans Light"/>
                <a:cs typeface="Open Sans Light"/>
                <a:sym typeface="Open Sans Light"/>
              </a:endParaRPr>
            </a:p>
          </p:txBody>
        </p:sp>
        <p:sp>
          <p:nvSpPr>
            <p:cNvPr id="222" name="Google Shape;222;p14"/>
            <p:cNvSpPr txBox="1"/>
            <p:nvPr/>
          </p:nvSpPr>
          <p:spPr>
            <a:xfrm>
              <a:off x="4498386" y="2369645"/>
              <a:ext cx="980440" cy="415925"/>
            </a:xfrm>
            <a:prstGeom prst="rect">
              <a:avLst/>
            </a:prstGeom>
            <a:noFill/>
            <a:ln>
              <a:noFill/>
            </a:ln>
          </p:spPr>
          <p:txBody>
            <a:bodyPr anchorCtr="0" anchor="ctr" bIns="0" lIns="72000" spcFirstLastPara="1" rIns="72000" wrap="square" tIns="0">
              <a:noAutofit/>
            </a:bodyPr>
            <a:lstStyle/>
            <a:p>
              <a:pPr indent="0" lvl="0" marL="0" marR="0" rtl="0" algn="l">
                <a:spcBef>
                  <a:spcPts val="0"/>
                </a:spcBef>
                <a:spcAft>
                  <a:spcPts val="0"/>
                </a:spcAft>
                <a:buNone/>
              </a:pPr>
              <a:r>
                <a:rPr b="1" lang="fr-FR" sz="500">
                  <a:solidFill>
                    <a:srgbClr val="204669"/>
                  </a:solidFill>
                  <a:latin typeface="Montserrat"/>
                  <a:ea typeface="Montserrat"/>
                  <a:cs typeface="Montserrat"/>
                  <a:sym typeface="Montserrat"/>
                </a:rPr>
                <a:t>N=329 </a:t>
              </a:r>
              <a:r>
                <a:rPr lang="fr-FR" sz="500">
                  <a:solidFill>
                    <a:srgbClr val="204669"/>
                  </a:solidFill>
                  <a:latin typeface="Montserrat Light"/>
                  <a:ea typeface="Montserrat Light"/>
                  <a:cs typeface="Montserrat Light"/>
                  <a:sym typeface="Montserrat Light"/>
                </a:rPr>
                <a:t>records screened</a:t>
              </a:r>
              <a:br>
                <a:rPr lang="fr-FR" sz="500">
                  <a:solidFill>
                    <a:srgbClr val="204669"/>
                  </a:solidFill>
                  <a:latin typeface="Montserrat Light"/>
                  <a:ea typeface="Montserrat Light"/>
                  <a:cs typeface="Montserrat Light"/>
                  <a:sym typeface="Montserrat Light"/>
                </a:rPr>
              </a:br>
              <a:r>
                <a:rPr i="1" lang="fr-FR" sz="500">
                  <a:solidFill>
                    <a:srgbClr val="204669"/>
                  </a:solidFill>
                  <a:latin typeface="Montserrat Light"/>
                  <a:ea typeface="Montserrat Light"/>
                  <a:cs typeface="Montserrat Light"/>
                  <a:sym typeface="Montserrat Light"/>
                </a:rPr>
                <a:t>Title and abstact.</a:t>
              </a:r>
              <a:endParaRPr sz="1100">
                <a:solidFill>
                  <a:schemeClr val="dk1"/>
                </a:solidFill>
                <a:latin typeface="Open Sans Light"/>
                <a:ea typeface="Open Sans Light"/>
                <a:cs typeface="Open Sans Light"/>
                <a:sym typeface="Open Sans Light"/>
              </a:endParaRPr>
            </a:p>
          </p:txBody>
        </p:sp>
      </p:grpSp>
      <p:sp>
        <p:nvSpPr>
          <p:cNvPr id="223" name="Google Shape;223;p14"/>
          <p:cNvSpPr txBox="1"/>
          <p:nvPr/>
        </p:nvSpPr>
        <p:spPr>
          <a:xfrm>
            <a:off x="594841" y="1357732"/>
            <a:ext cx="2653882" cy="3274421"/>
          </a:xfrm>
          <a:prstGeom prst="rect">
            <a:avLst/>
          </a:prstGeom>
          <a:noFill/>
          <a:ln>
            <a:noFill/>
          </a:ln>
        </p:spPr>
        <p:txBody>
          <a:bodyPr anchorCtr="0" anchor="t" bIns="45700" lIns="91425" spcFirstLastPara="1" rIns="91425" wrap="square" tIns="45700">
            <a:noAutofit/>
          </a:bodyPr>
          <a:lstStyle/>
          <a:p>
            <a:pPr indent="0" lvl="0" marL="0" marR="0" rtl="0" algn="l">
              <a:lnSpc>
                <a:spcPct val="137777"/>
              </a:lnSpc>
              <a:spcBef>
                <a:spcPts val="0"/>
              </a:spcBef>
              <a:spcAft>
                <a:spcPts val="0"/>
              </a:spcAft>
              <a:buClr>
                <a:srgbClr val="204669"/>
              </a:buClr>
              <a:buSzPts val="900"/>
              <a:buFont typeface="Arial"/>
              <a:buNone/>
            </a:pPr>
            <a:r>
              <a:rPr b="1" i="0" lang="fr-FR" sz="900">
                <a:solidFill>
                  <a:schemeClr val="dk1"/>
                </a:solidFill>
                <a:latin typeface="Open Sans SemiBold"/>
                <a:ea typeface="Open Sans SemiBold"/>
                <a:cs typeface="Open Sans SemiBold"/>
                <a:sym typeface="Open Sans SemiBold"/>
              </a:rPr>
              <a:t>Inclusion/exclusion criteria </a:t>
            </a:r>
            <a:endParaRPr/>
          </a:p>
          <a:p>
            <a:pPr indent="0" lvl="0" marL="0" marR="0" rtl="0" algn="l">
              <a:lnSpc>
                <a:spcPct val="137777"/>
              </a:lnSpc>
              <a:spcBef>
                <a:spcPts val="0"/>
              </a:spcBef>
              <a:spcAft>
                <a:spcPts val="0"/>
              </a:spcAft>
              <a:buClr>
                <a:srgbClr val="204669"/>
              </a:buClr>
              <a:buSzPts val="900"/>
              <a:buFont typeface="Arial"/>
              <a:buNone/>
            </a:pPr>
            <a:r>
              <a:rPr b="0" i="0" lang="fr-FR" sz="900">
                <a:solidFill>
                  <a:srgbClr val="000000"/>
                </a:solidFill>
                <a:latin typeface="Open Sans Light"/>
                <a:ea typeface="Open Sans Light"/>
                <a:cs typeface="Open Sans Light"/>
                <a:sym typeface="Open Sans Light"/>
              </a:rPr>
              <a:t>Studies and commentaries published in peer-reviewed journals or official reports were included in this review if they were focused on redeployment to Intensive Care Units and related wards during COVID-19. Publication date was restricted from December 2019 to 8 December 2020 (the date the search was conducted). There were no restrictions on language. Articles were excluded if the focus was on redeployment to other areas of care, other viral infection emergencies, or changes in health care activities such as shifting to remote working. </a:t>
            </a:r>
            <a:endParaRPr/>
          </a:p>
          <a:p>
            <a:pPr indent="0" lvl="0" marL="0" marR="0" rtl="0" algn="l">
              <a:lnSpc>
                <a:spcPct val="137777"/>
              </a:lnSpc>
              <a:spcBef>
                <a:spcPts val="600"/>
              </a:spcBef>
              <a:spcAft>
                <a:spcPts val="0"/>
              </a:spcAft>
              <a:buClr>
                <a:srgbClr val="204669"/>
              </a:buClr>
              <a:buSzPts val="900"/>
              <a:buFont typeface="Arial"/>
              <a:buNone/>
            </a:pPr>
            <a:r>
              <a:rPr b="1" i="0" lang="fr-FR" sz="900">
                <a:solidFill>
                  <a:schemeClr val="dk1"/>
                </a:solidFill>
                <a:latin typeface="Open Sans SemiBold"/>
                <a:ea typeface="Open Sans SemiBold"/>
                <a:cs typeface="Open Sans SemiBold"/>
                <a:sym typeface="Open Sans SemiBold"/>
              </a:rPr>
              <a:t>Results</a:t>
            </a:r>
            <a:r>
              <a:rPr b="0" i="0" lang="fr-FR" sz="900">
                <a:solidFill>
                  <a:srgbClr val="000000"/>
                </a:solidFill>
                <a:latin typeface="Open Sans Light"/>
                <a:ea typeface="Open Sans Light"/>
                <a:cs typeface="Open Sans Light"/>
                <a:sym typeface="Open Sans Light"/>
              </a:rPr>
              <a:t> </a:t>
            </a:r>
            <a:endParaRPr/>
          </a:p>
          <a:p>
            <a:pPr indent="0" lvl="0" marL="0" marR="0" rtl="0" algn="l">
              <a:lnSpc>
                <a:spcPct val="137777"/>
              </a:lnSpc>
              <a:spcBef>
                <a:spcPts val="0"/>
              </a:spcBef>
              <a:spcAft>
                <a:spcPts val="0"/>
              </a:spcAft>
              <a:buClr>
                <a:srgbClr val="204669"/>
              </a:buClr>
              <a:buSzPts val="900"/>
              <a:buFont typeface="Arial"/>
              <a:buNone/>
            </a:pPr>
            <a:r>
              <a:rPr b="0" i="0" lang="fr-FR" sz="900">
                <a:solidFill>
                  <a:srgbClr val="000000"/>
                </a:solidFill>
                <a:latin typeface="Open Sans Light"/>
                <a:ea typeface="Open Sans Light"/>
                <a:cs typeface="Open Sans Light"/>
                <a:sym typeface="Open Sans Light"/>
              </a:rPr>
              <a:t>Figure 1. Preferred Reporting Items for Systematic Reviews and Meta-Analyses (PRISMA) flow diagram of the screening and selection process conducted in this systematic review.</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5"/>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STEPS (5-8) TO EVIDENCE SYNTHESIS</a:t>
            </a:r>
            <a:endParaRPr/>
          </a:p>
        </p:txBody>
      </p:sp>
      <p:pic>
        <p:nvPicPr>
          <p:cNvPr id="229" name="Google Shape;229;p15"/>
          <p:cNvPicPr preferRelativeResize="0"/>
          <p:nvPr/>
        </p:nvPicPr>
        <p:blipFill rotWithShape="1">
          <a:blip r:embed="rId3">
            <a:alphaModFix/>
          </a:blip>
          <a:srcRect b="0" l="0" r="0" t="0"/>
          <a:stretch/>
        </p:blipFill>
        <p:spPr>
          <a:xfrm>
            <a:off x="1044975" y="1650062"/>
            <a:ext cx="6894047" cy="1820338"/>
          </a:xfrm>
          <a:prstGeom prst="rect">
            <a:avLst/>
          </a:prstGeom>
          <a:noFill/>
          <a:ln>
            <a:noFill/>
          </a:ln>
        </p:spPr>
      </p:pic>
      <p:sp>
        <p:nvSpPr>
          <p:cNvPr id="230" name="Google Shape;230;p15"/>
          <p:cNvSpPr/>
          <p:nvPr/>
        </p:nvSpPr>
        <p:spPr>
          <a:xfrm>
            <a:off x="1288801" y="2379426"/>
            <a:ext cx="13392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000">
                <a:solidFill>
                  <a:srgbClr val="2F9C67"/>
                </a:solidFill>
                <a:latin typeface="Montserrat Light"/>
                <a:ea typeface="Montserrat Light"/>
                <a:cs typeface="Montserrat Light"/>
                <a:sym typeface="Montserrat Light"/>
              </a:rPr>
              <a:t>EXTRACTING DATA</a:t>
            </a:r>
            <a:endParaRPr/>
          </a:p>
        </p:txBody>
      </p:sp>
      <p:sp>
        <p:nvSpPr>
          <p:cNvPr id="231" name="Google Shape;231;p15"/>
          <p:cNvSpPr/>
          <p:nvPr/>
        </p:nvSpPr>
        <p:spPr>
          <a:xfrm>
            <a:off x="2964580" y="2302482"/>
            <a:ext cx="138429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000">
                <a:solidFill>
                  <a:srgbClr val="204669"/>
                </a:solidFill>
                <a:latin typeface="Montserrat Light"/>
                <a:ea typeface="Montserrat Light"/>
                <a:cs typeface="Montserrat Light"/>
                <a:sym typeface="Montserrat Light"/>
              </a:rPr>
              <a:t>SYNTHESIZING QUALITATIVE DATA</a:t>
            </a:r>
            <a:endParaRPr/>
          </a:p>
        </p:txBody>
      </p:sp>
      <p:sp>
        <p:nvSpPr>
          <p:cNvPr id="232" name="Google Shape;232;p15"/>
          <p:cNvSpPr/>
          <p:nvPr/>
        </p:nvSpPr>
        <p:spPr>
          <a:xfrm>
            <a:off x="4651200" y="2302482"/>
            <a:ext cx="1396984"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000">
                <a:solidFill>
                  <a:srgbClr val="FCCF9E"/>
                </a:solidFill>
                <a:latin typeface="Montserrat Light"/>
                <a:ea typeface="Montserrat Light"/>
                <a:cs typeface="Montserrat Light"/>
                <a:sym typeface="Montserrat Light"/>
              </a:rPr>
              <a:t>ASSESSING THE QUALITY OF EVIDENCE</a:t>
            </a:r>
            <a:endParaRPr/>
          </a:p>
        </p:txBody>
      </p:sp>
      <p:sp>
        <p:nvSpPr>
          <p:cNvPr id="233" name="Google Shape;233;p15"/>
          <p:cNvSpPr/>
          <p:nvPr/>
        </p:nvSpPr>
        <p:spPr>
          <a:xfrm>
            <a:off x="6400800" y="2302482"/>
            <a:ext cx="12600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000">
                <a:solidFill>
                  <a:srgbClr val="7B6A67"/>
                </a:solidFill>
                <a:latin typeface="Montserrat Light"/>
                <a:ea typeface="Montserrat Light"/>
                <a:cs typeface="Montserrat Light"/>
                <a:sym typeface="Montserrat Light"/>
              </a:rPr>
              <a:t>REPORTING FINDINGS OF SYNTHESIS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6"/>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EXAMPLE DATA EXTRACTION FORM</a:t>
            </a:r>
            <a:endParaRPr/>
          </a:p>
        </p:txBody>
      </p:sp>
      <p:pic>
        <p:nvPicPr>
          <p:cNvPr id="239" name="Google Shape;239;p16"/>
          <p:cNvPicPr preferRelativeResize="0"/>
          <p:nvPr/>
        </p:nvPicPr>
        <p:blipFill rotWithShape="1">
          <a:blip r:embed="rId3">
            <a:alphaModFix/>
          </a:blip>
          <a:srcRect b="0" l="0" r="0" t="0"/>
          <a:stretch/>
        </p:blipFill>
        <p:spPr>
          <a:xfrm>
            <a:off x="507000" y="1031249"/>
            <a:ext cx="8380199" cy="2602676"/>
          </a:xfrm>
          <a:prstGeom prst="rect">
            <a:avLst/>
          </a:prstGeom>
          <a:noFill/>
          <a:ln cap="flat" cmpd="sng" w="9525">
            <a:solidFill>
              <a:srgbClr val="2F9C67"/>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7"/>
          <p:cNvSpPr txBox="1"/>
          <p:nvPr>
            <p:ph idx="1" type="body"/>
          </p:nvPr>
        </p:nvSpPr>
        <p:spPr>
          <a:xfrm>
            <a:off x="594840" y="1301069"/>
            <a:ext cx="7886700" cy="223410"/>
          </a:xfrm>
          <a:prstGeom prst="rect">
            <a:avLst/>
          </a:prstGeom>
          <a:noFill/>
          <a:ln>
            <a:noFill/>
          </a:ln>
        </p:spPr>
        <p:txBody>
          <a:bodyPr anchorCtr="0" anchor="t" bIns="45700" lIns="91425" spcFirstLastPara="1" rIns="91425" wrap="square" tIns="45700">
            <a:noAutofit/>
          </a:bodyPr>
          <a:lstStyle/>
          <a:p>
            <a:pPr indent="0" lvl="0" marL="0" rtl="0" algn="l">
              <a:lnSpc>
                <a:spcPct val="137777"/>
              </a:lnSpc>
              <a:spcBef>
                <a:spcPts val="0"/>
              </a:spcBef>
              <a:spcAft>
                <a:spcPts val="0"/>
              </a:spcAft>
              <a:buSzPts val="900"/>
              <a:buNone/>
            </a:pPr>
            <a:r>
              <a:rPr b="1" lang="fr-FR" sz="900">
                <a:solidFill>
                  <a:srgbClr val="1E4E79"/>
                </a:solidFill>
                <a:latin typeface="Montserrat"/>
                <a:ea typeface="Montserrat"/>
                <a:cs typeface="Montserrat"/>
                <a:sym typeface="Montserrat"/>
              </a:rPr>
              <a:t>Case example</a:t>
            </a:r>
            <a:endParaRPr/>
          </a:p>
          <a:p>
            <a:pPr indent="0" lvl="0" marL="0" rtl="0" algn="l">
              <a:lnSpc>
                <a:spcPct val="137777"/>
              </a:lnSpc>
              <a:spcBef>
                <a:spcPts val="600"/>
              </a:spcBef>
              <a:spcAft>
                <a:spcPts val="0"/>
              </a:spcAft>
              <a:buSzPts val="900"/>
              <a:buNone/>
            </a:pPr>
            <a:r>
              <a:rPr lang="fr-FR" sz="900" u="sng">
                <a:solidFill>
                  <a:schemeClr val="hlink"/>
                </a:solidFill>
                <a:hlinkClick r:id="rId3"/>
              </a:rPr>
              <a:t>‘Training and redeployment of health care professionals to intensive care during COVID-19: A systematic review’</a:t>
            </a:r>
            <a:r>
              <a:rPr lang="fr-FR" sz="900"/>
              <a:t> (</a:t>
            </a:r>
            <a:r>
              <a:rPr b="1" lang="fr-FR" sz="900">
                <a:solidFill>
                  <a:srgbClr val="002060"/>
                </a:solidFill>
              </a:rPr>
              <a:t>Handout 1</a:t>
            </a:r>
            <a:r>
              <a:rPr lang="fr-FR" sz="900"/>
              <a:t>)</a:t>
            </a:r>
            <a:endParaRPr/>
          </a:p>
          <a:p>
            <a:pPr indent="0" lvl="0" marL="0" rtl="0" algn="l">
              <a:lnSpc>
                <a:spcPct val="137777"/>
              </a:lnSpc>
              <a:spcBef>
                <a:spcPts val="600"/>
              </a:spcBef>
              <a:spcAft>
                <a:spcPts val="0"/>
              </a:spcAft>
              <a:buSzPts val="900"/>
              <a:buNone/>
            </a:pPr>
            <a:r>
              <a:t/>
            </a:r>
            <a:endParaRPr b="1" sz="900">
              <a:solidFill>
                <a:srgbClr val="1E4E79"/>
              </a:solidFill>
              <a:latin typeface="Montserrat"/>
              <a:ea typeface="Montserrat"/>
              <a:cs typeface="Montserrat"/>
              <a:sym typeface="Montserrat"/>
            </a:endParaRPr>
          </a:p>
        </p:txBody>
      </p:sp>
      <p:sp>
        <p:nvSpPr>
          <p:cNvPr id="245" name="Google Shape;245;p17"/>
          <p:cNvSpPr/>
          <p:nvPr/>
        </p:nvSpPr>
        <p:spPr>
          <a:xfrm>
            <a:off x="7333814" y="257316"/>
            <a:ext cx="1584176" cy="1584176"/>
          </a:xfrm>
          <a:prstGeom prst="ellipse">
            <a:avLst/>
          </a:prstGeom>
          <a:solidFill>
            <a:srgbClr val="FCCF9E">
              <a:alpha val="9803"/>
            </a:srgbClr>
          </a:solidFill>
          <a:ln cap="flat" cmpd="sng" w="9525">
            <a:solidFill>
              <a:srgbClr val="FCCF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6" name="Google Shape;246;p17"/>
          <p:cNvPicPr preferRelativeResize="0"/>
          <p:nvPr/>
        </p:nvPicPr>
        <p:blipFill rotWithShape="1">
          <a:blip r:embed="rId4">
            <a:alphaModFix/>
          </a:blip>
          <a:srcRect b="0" l="0" r="0" t="0"/>
          <a:stretch/>
        </p:blipFill>
        <p:spPr>
          <a:xfrm>
            <a:off x="7705313" y="578927"/>
            <a:ext cx="933595" cy="904420"/>
          </a:xfrm>
          <a:prstGeom prst="rect">
            <a:avLst/>
          </a:prstGeom>
          <a:noFill/>
          <a:ln>
            <a:noFill/>
          </a:ln>
        </p:spPr>
      </p:pic>
      <p:sp>
        <p:nvSpPr>
          <p:cNvPr id="247" name="Google Shape;247;p17"/>
          <p:cNvSpPr txBox="1"/>
          <p:nvPr/>
        </p:nvSpPr>
        <p:spPr>
          <a:xfrm>
            <a:off x="594840" y="1869079"/>
            <a:ext cx="5501159" cy="3274421"/>
          </a:xfrm>
          <a:prstGeom prst="rect">
            <a:avLst/>
          </a:prstGeom>
          <a:noFill/>
          <a:ln>
            <a:noFill/>
          </a:ln>
        </p:spPr>
        <p:txBody>
          <a:bodyPr anchorCtr="0" anchor="t" bIns="45700" lIns="91425" spcFirstLastPara="1" rIns="91425" wrap="square" tIns="45700">
            <a:noAutofit/>
          </a:bodyPr>
          <a:lstStyle/>
          <a:p>
            <a:pPr indent="0" lvl="0" marL="0" marR="0" rtl="0" algn="l">
              <a:lnSpc>
                <a:spcPct val="137777"/>
              </a:lnSpc>
              <a:spcBef>
                <a:spcPts val="0"/>
              </a:spcBef>
              <a:spcAft>
                <a:spcPts val="0"/>
              </a:spcAft>
              <a:buClr>
                <a:srgbClr val="204669"/>
              </a:buClr>
              <a:buSzPts val="900"/>
              <a:buFont typeface="Arial"/>
              <a:buNone/>
            </a:pPr>
            <a:r>
              <a:rPr b="0" i="0" lang="fr-FR" sz="900">
                <a:solidFill>
                  <a:srgbClr val="000000"/>
                </a:solidFill>
                <a:latin typeface="Open Sans Light"/>
                <a:ea typeface="Open Sans Light"/>
                <a:cs typeface="Open Sans Light"/>
                <a:sym typeface="Open Sans Light"/>
              </a:rPr>
              <a:t>Preliminary list of data to extract (one column per item in Excel): </a:t>
            </a:r>
            <a:endParaRPr/>
          </a:p>
          <a:p>
            <a:pPr indent="0" lvl="0" marL="222250" marR="0" rtl="0" algn="l">
              <a:lnSpc>
                <a:spcPct val="137777"/>
              </a:lnSpc>
              <a:spcBef>
                <a:spcPts val="600"/>
              </a:spcBef>
              <a:spcAft>
                <a:spcPts val="0"/>
              </a:spcAft>
              <a:buClr>
                <a:srgbClr val="204669"/>
              </a:buClr>
              <a:buSzPts val="900"/>
              <a:buFont typeface="Arial"/>
              <a:buNone/>
            </a:pPr>
            <a:r>
              <a:rPr b="0" i="0" lang="fr-FR" sz="900">
                <a:solidFill>
                  <a:srgbClr val="000000"/>
                </a:solidFill>
                <a:latin typeface="Open Sans Light"/>
                <a:ea typeface="Open Sans Light"/>
                <a:cs typeface="Open Sans Light"/>
                <a:sym typeface="Open Sans Light"/>
              </a:rPr>
              <a:t>Citation details </a:t>
            </a:r>
            <a:endParaRPr/>
          </a:p>
          <a:p>
            <a:pPr indent="0" lvl="0" marL="222250" marR="0" rtl="0" algn="l">
              <a:lnSpc>
                <a:spcPct val="137777"/>
              </a:lnSpc>
              <a:spcBef>
                <a:spcPts val="0"/>
              </a:spcBef>
              <a:spcAft>
                <a:spcPts val="0"/>
              </a:spcAft>
              <a:buClr>
                <a:srgbClr val="204669"/>
              </a:buClr>
              <a:buSzPts val="900"/>
              <a:buFont typeface="Arial"/>
              <a:buNone/>
            </a:pPr>
            <a:r>
              <a:rPr b="0" i="0" lang="fr-FR" sz="900">
                <a:solidFill>
                  <a:srgbClr val="000000"/>
                </a:solidFill>
                <a:latin typeface="Open Sans Light"/>
                <a:ea typeface="Open Sans Light"/>
                <a:cs typeface="Open Sans Light"/>
                <a:sym typeface="Open Sans Light"/>
              </a:rPr>
              <a:t>Location of study </a:t>
            </a:r>
            <a:endParaRPr/>
          </a:p>
          <a:p>
            <a:pPr indent="0" lvl="0" marL="222250" marR="0" rtl="0" algn="l">
              <a:lnSpc>
                <a:spcPct val="137777"/>
              </a:lnSpc>
              <a:spcBef>
                <a:spcPts val="0"/>
              </a:spcBef>
              <a:spcAft>
                <a:spcPts val="0"/>
              </a:spcAft>
              <a:buClr>
                <a:srgbClr val="204669"/>
              </a:buClr>
              <a:buSzPts val="900"/>
              <a:buFont typeface="Arial"/>
              <a:buNone/>
            </a:pPr>
            <a:r>
              <a:rPr b="0" i="0" lang="fr-FR" sz="900">
                <a:solidFill>
                  <a:srgbClr val="000000"/>
                </a:solidFill>
                <a:latin typeface="Open Sans Light"/>
                <a:ea typeface="Open Sans Light"/>
                <a:cs typeface="Open Sans Light"/>
                <a:sym typeface="Open Sans Light"/>
              </a:rPr>
              <a:t>Data collection methods / source of data (for secondary data analysis studies) </a:t>
            </a:r>
            <a:endParaRPr/>
          </a:p>
          <a:p>
            <a:pPr indent="0" lvl="0" marL="222250" marR="0" rtl="0" algn="l">
              <a:lnSpc>
                <a:spcPct val="137777"/>
              </a:lnSpc>
              <a:spcBef>
                <a:spcPts val="0"/>
              </a:spcBef>
              <a:spcAft>
                <a:spcPts val="0"/>
              </a:spcAft>
              <a:buClr>
                <a:srgbClr val="204669"/>
              </a:buClr>
              <a:buSzPts val="900"/>
              <a:buFont typeface="Arial"/>
              <a:buNone/>
            </a:pPr>
            <a:r>
              <a:rPr b="0" i="0" lang="fr-FR" sz="900">
                <a:solidFill>
                  <a:srgbClr val="000000"/>
                </a:solidFill>
                <a:latin typeface="Open Sans Light"/>
                <a:ea typeface="Open Sans Light"/>
                <a:cs typeface="Open Sans Light"/>
                <a:sym typeface="Open Sans Light"/>
              </a:rPr>
              <a:t>Data analysis methods </a:t>
            </a:r>
            <a:endParaRPr/>
          </a:p>
          <a:p>
            <a:pPr indent="0" lvl="0" marL="222250" marR="0" rtl="0" algn="l">
              <a:lnSpc>
                <a:spcPct val="137777"/>
              </a:lnSpc>
              <a:spcBef>
                <a:spcPts val="0"/>
              </a:spcBef>
              <a:spcAft>
                <a:spcPts val="0"/>
              </a:spcAft>
              <a:buClr>
                <a:srgbClr val="204669"/>
              </a:buClr>
              <a:buSzPts val="900"/>
              <a:buFont typeface="Arial"/>
              <a:buNone/>
            </a:pPr>
            <a:r>
              <a:rPr b="0" i="0" lang="fr-FR" sz="900">
                <a:solidFill>
                  <a:srgbClr val="000000"/>
                </a:solidFill>
                <a:latin typeface="Open Sans Light"/>
                <a:ea typeface="Open Sans Light"/>
                <a:cs typeface="Open Sans Light"/>
                <a:sym typeface="Open Sans Light"/>
              </a:rPr>
              <a:t>Population</a:t>
            </a:r>
            <a:endParaRPr/>
          </a:p>
          <a:p>
            <a:pPr indent="0" lvl="0" marL="222250" marR="0" rtl="0" algn="l">
              <a:lnSpc>
                <a:spcPct val="137777"/>
              </a:lnSpc>
              <a:spcBef>
                <a:spcPts val="0"/>
              </a:spcBef>
              <a:spcAft>
                <a:spcPts val="0"/>
              </a:spcAft>
              <a:buClr>
                <a:srgbClr val="204669"/>
              </a:buClr>
              <a:buSzPts val="900"/>
              <a:buFont typeface="Arial"/>
              <a:buNone/>
            </a:pPr>
            <a:r>
              <a:t/>
            </a:r>
            <a:endParaRPr b="0" i="0" sz="900">
              <a:solidFill>
                <a:srgbClr val="000000"/>
              </a:solidFill>
              <a:latin typeface="Open Sans Light"/>
              <a:ea typeface="Open Sans Light"/>
              <a:cs typeface="Open Sans Light"/>
              <a:sym typeface="Open Sans Light"/>
            </a:endParaRPr>
          </a:p>
          <a:p>
            <a:pPr indent="0" lvl="0" marL="222250" marR="0" rtl="0" algn="l">
              <a:lnSpc>
                <a:spcPct val="137777"/>
              </a:lnSpc>
              <a:spcBef>
                <a:spcPts val="0"/>
              </a:spcBef>
              <a:spcAft>
                <a:spcPts val="0"/>
              </a:spcAft>
              <a:buClr>
                <a:srgbClr val="204669"/>
              </a:buClr>
              <a:buSzPts val="900"/>
              <a:buFont typeface="Arial"/>
              <a:buNone/>
            </a:pPr>
            <a:r>
              <a:rPr b="0" i="0" lang="fr-FR" sz="900">
                <a:solidFill>
                  <a:srgbClr val="000000"/>
                </a:solidFill>
                <a:latin typeface="Open Sans Light"/>
                <a:ea typeface="Open Sans Light"/>
                <a:cs typeface="Open Sans Light"/>
                <a:sym typeface="Open Sans Light"/>
              </a:rPr>
              <a:t>For research question 1: redeployment  </a:t>
            </a:r>
            <a:endParaRPr/>
          </a:p>
          <a:p>
            <a:pPr indent="0" lvl="0" marL="444500" marR="0" rtl="0" algn="l">
              <a:lnSpc>
                <a:spcPct val="137777"/>
              </a:lnSpc>
              <a:spcBef>
                <a:spcPts val="0"/>
              </a:spcBef>
              <a:spcAft>
                <a:spcPts val="0"/>
              </a:spcAft>
              <a:buClr>
                <a:srgbClr val="204669"/>
              </a:buClr>
              <a:buSzPts val="900"/>
              <a:buFont typeface="Arial"/>
              <a:buNone/>
            </a:pPr>
            <a:r>
              <a:rPr b="0" i="0" lang="fr-FR" sz="900">
                <a:solidFill>
                  <a:srgbClr val="000000"/>
                </a:solidFill>
                <a:latin typeface="Open Sans Light"/>
                <a:ea typeface="Open Sans Light"/>
                <a:cs typeface="Open Sans Light"/>
                <a:sym typeface="Open Sans Light"/>
              </a:rPr>
              <a:t>Redeployment process </a:t>
            </a:r>
            <a:endParaRPr/>
          </a:p>
          <a:p>
            <a:pPr indent="0" lvl="0" marL="444500" marR="0" rtl="0" algn="l">
              <a:lnSpc>
                <a:spcPct val="137777"/>
              </a:lnSpc>
              <a:spcBef>
                <a:spcPts val="0"/>
              </a:spcBef>
              <a:spcAft>
                <a:spcPts val="0"/>
              </a:spcAft>
              <a:buClr>
                <a:srgbClr val="204669"/>
              </a:buClr>
              <a:buSzPts val="900"/>
              <a:buFont typeface="Arial"/>
              <a:buNone/>
            </a:pPr>
            <a:r>
              <a:rPr b="0" i="0" lang="fr-FR" sz="900">
                <a:solidFill>
                  <a:srgbClr val="000000"/>
                </a:solidFill>
                <a:latin typeface="Open Sans Light"/>
                <a:ea typeface="Open Sans Light"/>
                <a:cs typeface="Open Sans Light"/>
                <a:sym typeface="Open Sans Light"/>
              </a:rPr>
              <a:t>Redeployed staff </a:t>
            </a:r>
            <a:endParaRPr/>
          </a:p>
          <a:p>
            <a:pPr indent="0" lvl="0" marL="222250" marR="0" rtl="0" algn="l">
              <a:lnSpc>
                <a:spcPct val="137777"/>
              </a:lnSpc>
              <a:spcBef>
                <a:spcPts val="0"/>
              </a:spcBef>
              <a:spcAft>
                <a:spcPts val="0"/>
              </a:spcAft>
              <a:buClr>
                <a:srgbClr val="204669"/>
              </a:buClr>
              <a:buSzPts val="900"/>
              <a:buFont typeface="Arial"/>
              <a:buNone/>
            </a:pPr>
            <a:r>
              <a:rPr b="0" i="0" lang="fr-FR" sz="900">
                <a:solidFill>
                  <a:srgbClr val="000000"/>
                </a:solidFill>
                <a:latin typeface="Open Sans Light"/>
                <a:ea typeface="Open Sans Light"/>
                <a:cs typeface="Open Sans Light"/>
                <a:sym typeface="Open Sans Light"/>
              </a:rPr>
              <a:t> </a:t>
            </a:r>
            <a:endParaRPr/>
          </a:p>
          <a:p>
            <a:pPr indent="0" lvl="0" marL="222250" marR="0" rtl="0" algn="l">
              <a:lnSpc>
                <a:spcPct val="137777"/>
              </a:lnSpc>
              <a:spcBef>
                <a:spcPts val="0"/>
              </a:spcBef>
              <a:spcAft>
                <a:spcPts val="0"/>
              </a:spcAft>
              <a:buClr>
                <a:srgbClr val="204669"/>
              </a:buClr>
              <a:buSzPts val="900"/>
              <a:buFont typeface="Arial"/>
              <a:buNone/>
            </a:pPr>
            <a:r>
              <a:rPr b="0" i="0" lang="fr-FR" sz="900">
                <a:solidFill>
                  <a:srgbClr val="000000"/>
                </a:solidFill>
                <a:latin typeface="Open Sans Light"/>
                <a:ea typeface="Open Sans Light"/>
                <a:cs typeface="Open Sans Light"/>
                <a:sym typeface="Open Sans Light"/>
              </a:rPr>
              <a:t>For research question 2: Training </a:t>
            </a:r>
            <a:endParaRPr/>
          </a:p>
          <a:p>
            <a:pPr indent="0" lvl="0" marL="444500" marR="0" rtl="0" algn="l">
              <a:lnSpc>
                <a:spcPct val="137777"/>
              </a:lnSpc>
              <a:spcBef>
                <a:spcPts val="0"/>
              </a:spcBef>
              <a:spcAft>
                <a:spcPts val="0"/>
              </a:spcAft>
              <a:buClr>
                <a:srgbClr val="204669"/>
              </a:buClr>
              <a:buSzPts val="900"/>
              <a:buFont typeface="Arial"/>
              <a:buNone/>
            </a:pPr>
            <a:r>
              <a:rPr b="0" i="0" lang="fr-FR" sz="900">
                <a:solidFill>
                  <a:srgbClr val="000000"/>
                </a:solidFill>
                <a:latin typeface="Open Sans Light"/>
                <a:ea typeface="Open Sans Light"/>
                <a:cs typeface="Open Sans Light"/>
                <a:sym typeface="Open Sans Light"/>
              </a:rPr>
              <a:t>Training programmes offered/developed </a:t>
            </a:r>
            <a:endParaRPr/>
          </a:p>
          <a:p>
            <a:pPr indent="0" lvl="0" marL="444500" marR="0" rtl="0" algn="l">
              <a:lnSpc>
                <a:spcPct val="137777"/>
              </a:lnSpc>
              <a:spcBef>
                <a:spcPts val="0"/>
              </a:spcBef>
              <a:spcAft>
                <a:spcPts val="0"/>
              </a:spcAft>
              <a:buClr>
                <a:srgbClr val="204669"/>
              </a:buClr>
              <a:buSzPts val="900"/>
              <a:buFont typeface="Arial"/>
              <a:buNone/>
            </a:pPr>
            <a:r>
              <a:rPr b="0" i="0" lang="fr-FR" sz="900">
                <a:solidFill>
                  <a:srgbClr val="000000"/>
                </a:solidFill>
                <a:latin typeface="Open Sans Light"/>
                <a:ea typeface="Open Sans Light"/>
                <a:cs typeface="Open Sans Light"/>
                <a:sym typeface="Open Sans Light"/>
              </a:rPr>
              <a:t>Training programme evaluations </a:t>
            </a:r>
            <a:endParaRPr/>
          </a:p>
          <a:p>
            <a:pPr indent="0" lvl="0" marL="444500" marR="0" rtl="0" algn="l">
              <a:lnSpc>
                <a:spcPct val="137777"/>
              </a:lnSpc>
              <a:spcBef>
                <a:spcPts val="0"/>
              </a:spcBef>
              <a:spcAft>
                <a:spcPts val="0"/>
              </a:spcAft>
              <a:buClr>
                <a:srgbClr val="204669"/>
              </a:buClr>
              <a:buSzPts val="900"/>
              <a:buFont typeface="Arial"/>
              <a:buNone/>
            </a:pPr>
            <a:r>
              <a:rPr b="0" i="0" lang="fr-FR" sz="900">
                <a:solidFill>
                  <a:srgbClr val="000000"/>
                </a:solidFill>
                <a:latin typeface="Open Sans Light"/>
                <a:ea typeface="Open Sans Light"/>
                <a:cs typeface="Open Sans Light"/>
                <a:sym typeface="Open Sans Light"/>
              </a:rPr>
              <a:t>Learnings – what worked </a:t>
            </a:r>
            <a:endParaRPr/>
          </a:p>
        </p:txBody>
      </p:sp>
      <p:sp>
        <p:nvSpPr>
          <p:cNvPr id="248" name="Google Shape;248;p17"/>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EXTRACTING DATA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8"/>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THEMATIC SYNTHESIS OF QUALITATIVE EVIDENCE</a:t>
            </a:r>
            <a:endParaRPr/>
          </a:p>
        </p:txBody>
      </p:sp>
      <p:sp>
        <p:nvSpPr>
          <p:cNvPr id="254" name="Google Shape;254;p18"/>
          <p:cNvSpPr txBox="1"/>
          <p:nvPr>
            <p:ph idx="1" type="body"/>
          </p:nvPr>
        </p:nvSpPr>
        <p:spPr>
          <a:xfrm>
            <a:off x="683241" y="1842451"/>
            <a:ext cx="2837542" cy="694614"/>
          </a:xfrm>
          <a:prstGeom prst="rect">
            <a:avLst/>
          </a:prstGeom>
          <a:noFill/>
          <a:ln>
            <a:noFill/>
          </a:ln>
        </p:spPr>
        <p:txBody>
          <a:bodyPr anchorCtr="0" anchor="t" bIns="45700" lIns="91425" spcFirstLastPara="1" rIns="91425" wrap="square" tIns="45700">
            <a:spAutoFit/>
          </a:bodyPr>
          <a:lstStyle/>
          <a:p>
            <a:pPr indent="0" lvl="0" marL="0" rtl="0" algn="r">
              <a:lnSpc>
                <a:spcPct val="133333"/>
              </a:lnSpc>
              <a:spcBef>
                <a:spcPts val="0"/>
              </a:spcBef>
              <a:spcAft>
                <a:spcPts val="0"/>
              </a:spcAft>
              <a:buSzPts val="1200"/>
              <a:buNone/>
            </a:pPr>
            <a:r>
              <a:rPr lang="fr-FR">
                <a:solidFill>
                  <a:srgbClr val="204669"/>
                </a:solidFill>
                <a:latin typeface="Montserrat Medium"/>
                <a:ea typeface="Montserrat Medium"/>
                <a:cs typeface="Montserrat Medium"/>
                <a:sym typeface="Montserrat Medium"/>
              </a:rPr>
              <a:t>…a method for identifying, analysing and reporting patterns (themes) within data. </a:t>
            </a:r>
            <a:endParaRPr/>
          </a:p>
        </p:txBody>
      </p:sp>
      <p:sp>
        <p:nvSpPr>
          <p:cNvPr id="255" name="Google Shape;255;p18"/>
          <p:cNvSpPr txBox="1"/>
          <p:nvPr/>
        </p:nvSpPr>
        <p:spPr>
          <a:xfrm>
            <a:off x="858166" y="1336980"/>
            <a:ext cx="822661"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0000">
                <a:solidFill>
                  <a:srgbClr val="2F9C67"/>
                </a:solidFill>
                <a:latin typeface="Montserrat"/>
                <a:ea typeface="Montserrat"/>
                <a:cs typeface="Montserrat"/>
                <a:sym typeface="Montserrat"/>
              </a:rPr>
              <a:t>“</a:t>
            </a:r>
            <a:endParaRPr sz="10000">
              <a:solidFill>
                <a:srgbClr val="2F9C67"/>
              </a:solidFill>
              <a:latin typeface="Calibri"/>
              <a:ea typeface="Calibri"/>
              <a:cs typeface="Calibri"/>
              <a:sym typeface="Calibri"/>
            </a:endParaRPr>
          </a:p>
        </p:txBody>
      </p:sp>
      <p:sp>
        <p:nvSpPr>
          <p:cNvPr id="256" name="Google Shape;256;p18"/>
          <p:cNvSpPr txBox="1"/>
          <p:nvPr/>
        </p:nvSpPr>
        <p:spPr>
          <a:xfrm>
            <a:off x="3353330" y="2196810"/>
            <a:ext cx="5516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204669"/>
                </a:solidFill>
                <a:latin typeface="Montserrat"/>
                <a:ea typeface="Montserrat"/>
                <a:cs typeface="Montserrat"/>
                <a:sym typeface="Montserrat"/>
              </a:rPr>
              <a:t>”</a:t>
            </a:r>
            <a:endParaRPr sz="1800">
              <a:solidFill>
                <a:schemeClr val="dk1"/>
              </a:solidFill>
              <a:latin typeface="Calibri"/>
              <a:ea typeface="Calibri"/>
              <a:cs typeface="Calibri"/>
              <a:sym typeface="Calibri"/>
            </a:endParaRPr>
          </a:p>
        </p:txBody>
      </p:sp>
      <p:sp>
        <p:nvSpPr>
          <p:cNvPr id="257" name="Google Shape;257;p18"/>
          <p:cNvSpPr txBox="1"/>
          <p:nvPr/>
        </p:nvSpPr>
        <p:spPr>
          <a:xfrm>
            <a:off x="1796279" y="2480348"/>
            <a:ext cx="178125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900">
                <a:solidFill>
                  <a:srgbClr val="204669"/>
                </a:solidFill>
                <a:latin typeface="Montserrat Light"/>
                <a:ea typeface="Montserrat Light"/>
                <a:cs typeface="Montserrat Light"/>
                <a:sym typeface="Montserrat Light"/>
              </a:rPr>
              <a:t>(Braun &amp; Clarke, 2006, p.79).</a:t>
            </a:r>
            <a:endParaRPr/>
          </a:p>
        </p:txBody>
      </p:sp>
      <p:sp>
        <p:nvSpPr>
          <p:cNvPr id="258" name="Google Shape;258;p18"/>
          <p:cNvSpPr txBox="1"/>
          <p:nvPr/>
        </p:nvSpPr>
        <p:spPr>
          <a:xfrm>
            <a:off x="4074397" y="1540796"/>
            <a:ext cx="4381480" cy="2336089"/>
          </a:xfrm>
          <a:prstGeom prst="rect">
            <a:avLst/>
          </a:prstGeom>
          <a:noFill/>
          <a:ln>
            <a:noFill/>
          </a:ln>
        </p:spPr>
        <p:txBody>
          <a:bodyPr anchorCtr="0" anchor="t" bIns="45700" lIns="91425" spcFirstLastPara="1" rIns="91425" wrap="square" tIns="45700">
            <a:spAutoFit/>
          </a:bodyPr>
          <a:lstStyle/>
          <a:p>
            <a:pPr indent="0" lvl="0" marL="0" marR="0" rtl="0" algn="r">
              <a:lnSpc>
                <a:spcPct val="133333"/>
              </a:lnSpc>
              <a:spcBef>
                <a:spcPts val="0"/>
              </a:spcBef>
              <a:spcAft>
                <a:spcPts val="0"/>
              </a:spcAft>
              <a:buClr>
                <a:srgbClr val="204669"/>
              </a:buClr>
              <a:buSzPts val="1200"/>
              <a:buFont typeface="Arial"/>
              <a:buNone/>
            </a:pPr>
            <a:r>
              <a:rPr b="0" i="0" lang="fr-FR" sz="1200">
                <a:solidFill>
                  <a:srgbClr val="204669"/>
                </a:solidFill>
                <a:latin typeface="Montserrat Medium"/>
                <a:ea typeface="Montserrat Medium"/>
                <a:cs typeface="Montserrat Medium"/>
                <a:sym typeface="Montserrat Medium"/>
              </a:rPr>
              <a:t>In essence, this method involves identifying key concepts from studies and translating them into one another. The term ‘translating’ in this context refers to the process of taking concepts from one study and recognising the same concepts in another study, though they may not be expressed using identical words. Explanations or theories associated with these concepts are also extracted and a ‘line of argument’ may be developed, pulling corroborating concepts together and, crucially, going beyond the content of the original studies…</a:t>
            </a:r>
            <a:endParaRPr/>
          </a:p>
        </p:txBody>
      </p:sp>
      <p:sp>
        <p:nvSpPr>
          <p:cNvPr id="259" name="Google Shape;259;p18"/>
          <p:cNvSpPr txBox="1"/>
          <p:nvPr/>
        </p:nvSpPr>
        <p:spPr>
          <a:xfrm>
            <a:off x="4085911" y="1011405"/>
            <a:ext cx="822661"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0000">
                <a:solidFill>
                  <a:srgbClr val="2F9C67"/>
                </a:solidFill>
                <a:latin typeface="Montserrat"/>
                <a:ea typeface="Montserrat"/>
                <a:cs typeface="Montserrat"/>
                <a:sym typeface="Montserrat"/>
              </a:rPr>
              <a:t>“</a:t>
            </a:r>
            <a:endParaRPr sz="10000">
              <a:solidFill>
                <a:srgbClr val="2F9C67"/>
              </a:solidFill>
              <a:latin typeface="Calibri"/>
              <a:ea typeface="Calibri"/>
              <a:cs typeface="Calibri"/>
              <a:sym typeface="Calibri"/>
            </a:endParaRPr>
          </a:p>
        </p:txBody>
      </p:sp>
      <p:sp>
        <p:nvSpPr>
          <p:cNvPr id="260" name="Google Shape;260;p18"/>
          <p:cNvSpPr txBox="1"/>
          <p:nvPr/>
        </p:nvSpPr>
        <p:spPr>
          <a:xfrm>
            <a:off x="8272183" y="3546195"/>
            <a:ext cx="5516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204669"/>
                </a:solidFill>
                <a:latin typeface="Montserrat"/>
                <a:ea typeface="Montserrat"/>
                <a:cs typeface="Montserrat"/>
                <a:sym typeface="Montserrat"/>
              </a:rPr>
              <a:t>”</a:t>
            </a:r>
            <a:endParaRPr sz="1800">
              <a:solidFill>
                <a:schemeClr val="dk1"/>
              </a:solidFill>
              <a:latin typeface="Calibri"/>
              <a:ea typeface="Calibri"/>
              <a:cs typeface="Calibri"/>
              <a:sym typeface="Calibri"/>
            </a:endParaRPr>
          </a:p>
        </p:txBody>
      </p:sp>
      <p:sp>
        <p:nvSpPr>
          <p:cNvPr id="261" name="Google Shape;261;p18"/>
          <p:cNvSpPr txBox="1"/>
          <p:nvPr/>
        </p:nvSpPr>
        <p:spPr>
          <a:xfrm>
            <a:off x="6630098" y="3829733"/>
            <a:ext cx="1891865"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fr-FR" sz="900">
                <a:solidFill>
                  <a:srgbClr val="204669"/>
                </a:solidFill>
                <a:latin typeface="Montserrat Light"/>
                <a:ea typeface="Montserrat Light"/>
                <a:cs typeface="Montserrat Light"/>
                <a:sym typeface="Montserrat Light"/>
              </a:rPr>
              <a:t>(Thomas &amp; Harden, 2008, p.3).</a:t>
            </a:r>
            <a:endParaRPr/>
          </a:p>
        </p:txBody>
      </p:sp>
      <p:sp>
        <p:nvSpPr>
          <p:cNvPr id="262" name="Google Shape;262;p18"/>
          <p:cNvSpPr txBox="1"/>
          <p:nvPr/>
        </p:nvSpPr>
        <p:spPr>
          <a:xfrm>
            <a:off x="834059" y="3473158"/>
            <a:ext cx="3143209" cy="646331"/>
          </a:xfrm>
          <a:prstGeom prst="rect">
            <a:avLst/>
          </a:prstGeom>
          <a:noFill/>
          <a:ln>
            <a:noFill/>
          </a:ln>
        </p:spPr>
        <p:txBody>
          <a:bodyPr anchorCtr="0" anchor="t" bIns="45700" lIns="91425" spcFirstLastPara="1" rIns="91425" wrap="square" tIns="45700">
            <a:spAutoFit/>
          </a:bodyPr>
          <a:lstStyle/>
          <a:p>
            <a:pPr indent="-177800" lvl="0" marL="177800" marR="0" rtl="0" algn="l">
              <a:spcBef>
                <a:spcPts val="0"/>
              </a:spcBef>
              <a:spcAft>
                <a:spcPts val="0"/>
              </a:spcAft>
              <a:buClr>
                <a:srgbClr val="204669"/>
              </a:buClr>
              <a:buSzPts val="1200"/>
              <a:buFont typeface="Calibri"/>
              <a:buAutoNum type="arabicPeriod"/>
            </a:pPr>
            <a:r>
              <a:rPr lang="fr-FR" sz="1200">
                <a:solidFill>
                  <a:schemeClr val="dk1"/>
                </a:solidFill>
                <a:latin typeface="Open Sans Light"/>
                <a:ea typeface="Open Sans Light"/>
                <a:cs typeface="Open Sans Light"/>
                <a:sym typeface="Open Sans Light"/>
              </a:rPr>
              <a:t>Coding text</a:t>
            </a:r>
            <a:endParaRPr/>
          </a:p>
          <a:p>
            <a:pPr indent="-101600" lvl="0" marL="177800" marR="0" rtl="0" algn="l">
              <a:spcBef>
                <a:spcPts val="0"/>
              </a:spcBef>
              <a:spcAft>
                <a:spcPts val="0"/>
              </a:spcAft>
              <a:buClr>
                <a:srgbClr val="204669"/>
              </a:buClr>
              <a:buSzPts val="1200"/>
              <a:buFont typeface="Calibri"/>
              <a:buNone/>
            </a:pPr>
            <a:r>
              <a:t/>
            </a:r>
            <a:endParaRPr sz="1200">
              <a:solidFill>
                <a:schemeClr val="dk1"/>
              </a:solidFill>
              <a:latin typeface="Open Sans Light"/>
              <a:ea typeface="Open Sans Light"/>
              <a:cs typeface="Open Sans Light"/>
              <a:sym typeface="Open Sans Light"/>
            </a:endParaRPr>
          </a:p>
          <a:p>
            <a:pPr indent="-177800" lvl="0" marL="177800" marR="0" rtl="0" algn="l">
              <a:spcBef>
                <a:spcPts val="0"/>
              </a:spcBef>
              <a:spcAft>
                <a:spcPts val="0"/>
              </a:spcAft>
              <a:buClr>
                <a:srgbClr val="204669"/>
              </a:buClr>
              <a:buSzPts val="1200"/>
              <a:buFont typeface="Calibri"/>
              <a:buAutoNum type="arabicPeriod"/>
            </a:pPr>
            <a:r>
              <a:rPr lang="fr-FR" sz="1200">
                <a:solidFill>
                  <a:schemeClr val="dk1"/>
                </a:solidFill>
                <a:latin typeface="Open Sans Light"/>
                <a:ea typeface="Open Sans Light"/>
                <a:cs typeface="Open Sans Light"/>
                <a:sym typeface="Open Sans Light"/>
              </a:rPr>
              <a:t>Developing descriptive themes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9"/>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CODING TEXT</a:t>
            </a:r>
            <a:endParaRPr/>
          </a:p>
        </p:txBody>
      </p:sp>
      <p:sp>
        <p:nvSpPr>
          <p:cNvPr id="268" name="Google Shape;268;p19"/>
          <p:cNvSpPr txBox="1"/>
          <p:nvPr>
            <p:ph idx="1" type="body"/>
          </p:nvPr>
        </p:nvSpPr>
        <p:spPr>
          <a:xfrm>
            <a:off x="628650" y="1369226"/>
            <a:ext cx="7886700" cy="3565200"/>
          </a:xfrm>
          <a:prstGeom prst="rect">
            <a:avLst/>
          </a:prstGeom>
          <a:noFill/>
          <a:ln>
            <a:noFill/>
          </a:ln>
        </p:spPr>
        <p:txBody>
          <a:bodyPr anchorCtr="0" anchor="t" bIns="45700" lIns="91425" spcFirstLastPara="1" rIns="91425" wrap="square" tIns="45700">
            <a:noAutofit/>
          </a:bodyPr>
          <a:lstStyle/>
          <a:p>
            <a:pPr indent="0" lvl="0" marL="0" rtl="0" algn="l">
              <a:lnSpc>
                <a:spcPct val="128333"/>
              </a:lnSpc>
              <a:spcBef>
                <a:spcPts val="0"/>
              </a:spcBef>
              <a:spcAft>
                <a:spcPts val="0"/>
              </a:spcAft>
              <a:buSzPts val="1200"/>
              <a:buNone/>
            </a:pPr>
            <a:r>
              <a:rPr lang="fr-FR"/>
              <a:t>Go through your extracted data </a:t>
            </a:r>
            <a:r>
              <a:rPr b="1" lang="fr-FR">
                <a:solidFill>
                  <a:srgbClr val="204669"/>
                </a:solidFill>
                <a:latin typeface="Open Sans ExtraBold"/>
                <a:ea typeface="Open Sans ExtraBold"/>
                <a:cs typeface="Open Sans ExtraBold"/>
                <a:sym typeface="Open Sans ExtraBold"/>
              </a:rPr>
              <a:t>line-by-line</a:t>
            </a:r>
            <a:r>
              <a:rPr lang="fr-FR"/>
              <a:t> and apply ‘codes’ which represent the meaning of the text selected. ‘Codes’ are simply terms generated by the researcher which are then </a:t>
            </a:r>
            <a:r>
              <a:rPr b="1" lang="fr-FR">
                <a:solidFill>
                  <a:srgbClr val="204669"/>
                </a:solidFill>
                <a:latin typeface="Open Sans ExtraBold"/>
                <a:ea typeface="Open Sans ExtraBold"/>
                <a:cs typeface="Open Sans ExtraBold"/>
                <a:sym typeface="Open Sans ExtraBold"/>
              </a:rPr>
              <a:t>consistently applied </a:t>
            </a:r>
            <a:r>
              <a:rPr lang="fr-FR"/>
              <a:t>across all the extracted data. </a:t>
            </a:r>
            <a:endParaRPr/>
          </a:p>
          <a:p>
            <a:pPr indent="-171450" lvl="0" marL="171450" marR="0" rtl="0" algn="l">
              <a:lnSpc>
                <a:spcPct val="128333"/>
              </a:lnSpc>
              <a:spcBef>
                <a:spcPts val="750"/>
              </a:spcBef>
              <a:spcAft>
                <a:spcPts val="0"/>
              </a:spcAft>
              <a:buClr>
                <a:srgbClr val="204669"/>
              </a:buClr>
              <a:buSzPts val="1200"/>
              <a:buFont typeface="Arial"/>
              <a:buChar char="•"/>
            </a:pPr>
            <a:r>
              <a:rPr lang="fr-FR"/>
              <a:t>For example, you are reading through extracted data in order to better understand the experiences of redeployed staff, and the first few lines describe staff experiencing ‘anxiety’. Hence, you create a ‘anxiety’ code and apply this code to this segment of text. </a:t>
            </a:r>
            <a:endParaRPr/>
          </a:p>
          <a:p>
            <a:pPr indent="-171450" lvl="0" marL="171450" marR="0" rtl="0" algn="l">
              <a:lnSpc>
                <a:spcPct val="128333"/>
              </a:lnSpc>
              <a:spcBef>
                <a:spcPts val="750"/>
              </a:spcBef>
              <a:spcAft>
                <a:spcPts val="0"/>
              </a:spcAft>
              <a:buClr>
                <a:srgbClr val="204669"/>
              </a:buClr>
              <a:buSzPts val="1200"/>
              <a:buFont typeface="Arial"/>
              <a:buChar char="•"/>
            </a:pPr>
            <a:r>
              <a:rPr lang="fr-FR"/>
              <a:t>Codes can be applied to just a few words, a few sentences or an entire paragraph where appropriate. </a:t>
            </a:r>
            <a:endParaRPr/>
          </a:p>
          <a:p>
            <a:pPr indent="-171450" lvl="0" marL="171450" marR="0" rtl="0" algn="l">
              <a:lnSpc>
                <a:spcPct val="128333"/>
              </a:lnSpc>
              <a:spcBef>
                <a:spcPts val="750"/>
              </a:spcBef>
              <a:spcAft>
                <a:spcPts val="0"/>
              </a:spcAft>
              <a:buClr>
                <a:srgbClr val="204669"/>
              </a:buClr>
              <a:buSzPts val="1200"/>
              <a:buFont typeface="Arial"/>
              <a:buChar char="•"/>
            </a:pPr>
            <a:r>
              <a:rPr lang="fr-FR"/>
              <a:t>Sometimes segments of text may represent more than one concept. In this instance, more than one code can be applied to the same segment of text. </a:t>
            </a:r>
            <a:endParaRPr/>
          </a:p>
          <a:p>
            <a:pPr indent="0" lvl="0" marL="0" rtl="0" algn="l">
              <a:lnSpc>
                <a:spcPct val="128333"/>
              </a:lnSpc>
              <a:spcBef>
                <a:spcPts val="750"/>
              </a:spcBef>
              <a:spcAft>
                <a:spcPts val="0"/>
              </a:spcAft>
              <a:buSzPts val="1200"/>
              <a:buNone/>
            </a:pPr>
            <a:r>
              <a:rPr lang="fr-FR"/>
              <a:t>Codes will repeat themselves across data extracted from different evidence bases and this can help you to organize the data and identify concepts which carry over from one study to another. </a:t>
            </a:r>
            <a:endParaRPr/>
          </a:p>
          <a:p>
            <a:pPr indent="0" lvl="0" marL="0" rtl="0" algn="l">
              <a:lnSpc>
                <a:spcPct val="128333"/>
              </a:lnSpc>
              <a:spcBef>
                <a:spcPts val="750"/>
              </a:spcBef>
              <a:spcAft>
                <a:spcPts val="0"/>
              </a:spcAft>
              <a:buSzPts val="1200"/>
              <a:buNone/>
            </a:pPr>
            <a:r>
              <a:rPr lang="fr-FR"/>
              <a:t>It is good practice to re-check your application of codes and see whether codes generated further into the process may apply to earlier data. </a:t>
            </a:r>
            <a:endParaRPr/>
          </a:p>
          <a:p>
            <a:pPr indent="-95250" lvl="0" marL="171450" marR="0" rtl="0" algn="l">
              <a:lnSpc>
                <a:spcPct val="128333"/>
              </a:lnSpc>
              <a:spcBef>
                <a:spcPts val="750"/>
              </a:spcBef>
              <a:spcAft>
                <a:spcPts val="0"/>
              </a:spcAft>
              <a:buClr>
                <a:srgbClr val="204669"/>
              </a:buClr>
              <a:buSzPts val="1200"/>
              <a:buFont typeface="Arial"/>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411"/>
          </a:srgbClr>
        </a:solidFill>
      </p:bgPr>
    </p:bg>
    <p:spTree>
      <p:nvGrpSpPr>
        <p:cNvPr id="95" name="Shape 95"/>
        <p:cNvGrpSpPr/>
        <p:nvPr/>
      </p:nvGrpSpPr>
      <p:grpSpPr>
        <a:xfrm>
          <a:off x="0" y="0"/>
          <a:ext cx="0" cy="0"/>
          <a:chOff x="0" y="0"/>
          <a:chExt cx="0" cy="0"/>
        </a:xfrm>
      </p:grpSpPr>
      <p:sp>
        <p:nvSpPr>
          <p:cNvPr id="96" name="Google Shape;96;p2"/>
          <p:cNvSpPr txBox="1"/>
          <p:nvPr>
            <p:ph type="title"/>
          </p:nvPr>
        </p:nvSpPr>
        <p:spPr>
          <a:xfrm>
            <a:off x="628650" y="537795"/>
            <a:ext cx="7886700" cy="4247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LEARNING OUTCOMES</a:t>
            </a:r>
            <a:endParaRPr/>
          </a:p>
        </p:txBody>
      </p:sp>
      <p:sp>
        <p:nvSpPr>
          <p:cNvPr id="97" name="Google Shape;97;p2"/>
          <p:cNvSpPr txBox="1"/>
          <p:nvPr>
            <p:ph idx="1" type="body"/>
          </p:nvPr>
        </p:nvSpPr>
        <p:spPr>
          <a:xfrm>
            <a:off x="628650" y="1369219"/>
            <a:ext cx="5616875" cy="3263504"/>
          </a:xfrm>
          <a:prstGeom prst="rect">
            <a:avLst/>
          </a:prstGeom>
          <a:noFill/>
          <a:ln>
            <a:noFill/>
          </a:ln>
        </p:spPr>
        <p:txBody>
          <a:bodyPr anchorCtr="0" anchor="t" bIns="45700" lIns="91425" spcFirstLastPara="1" rIns="91425" wrap="square" tIns="45700">
            <a:normAutofit/>
          </a:bodyPr>
          <a:lstStyle/>
          <a:p>
            <a:pPr indent="-209550" lvl="0" marL="342900" rtl="0" algn="l">
              <a:lnSpc>
                <a:spcPct val="128333"/>
              </a:lnSpc>
              <a:spcBef>
                <a:spcPts val="0"/>
              </a:spcBef>
              <a:spcAft>
                <a:spcPts val="0"/>
              </a:spcAft>
              <a:buSzPts val="1200"/>
              <a:buChar char="•"/>
            </a:pPr>
            <a:r>
              <a:rPr lang="fr-FR"/>
              <a:t>Be able to identify, access and assess evidence from different sources to inform strategies and policy decision-making</a:t>
            </a:r>
            <a:endParaRPr/>
          </a:p>
          <a:p>
            <a:pPr indent="-209550" lvl="0" marL="342900" rtl="0" algn="l">
              <a:lnSpc>
                <a:spcPct val="128333"/>
              </a:lnSpc>
              <a:spcBef>
                <a:spcPts val="750"/>
              </a:spcBef>
              <a:spcAft>
                <a:spcPts val="0"/>
              </a:spcAft>
              <a:buSzPts val="1200"/>
              <a:buChar char="•"/>
            </a:pPr>
            <a:r>
              <a:rPr lang="fr-FR"/>
              <a:t>Become familiar with the steps to effectively synthesizing qualitative evidence </a:t>
            </a:r>
            <a:endParaRPr/>
          </a:p>
          <a:p>
            <a:pPr indent="-209550" lvl="0" marL="342900" rtl="0" algn="l">
              <a:lnSpc>
                <a:spcPct val="128333"/>
              </a:lnSpc>
              <a:spcBef>
                <a:spcPts val="750"/>
              </a:spcBef>
              <a:spcAft>
                <a:spcPts val="0"/>
              </a:spcAft>
              <a:buSzPts val="1200"/>
              <a:buChar char="•"/>
            </a:pPr>
            <a:r>
              <a:rPr lang="fr-FR"/>
              <a:t>Understand the opportunities and challenges for synthesizing qualitative and quantitative evidence in an emergency context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0"/>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DEVELOPING DESCRIPTIVE THEMES</a:t>
            </a:r>
            <a:endParaRPr/>
          </a:p>
        </p:txBody>
      </p:sp>
      <p:sp>
        <p:nvSpPr>
          <p:cNvPr id="274" name="Google Shape;274;p20"/>
          <p:cNvSpPr txBox="1"/>
          <p:nvPr>
            <p:ph idx="1" type="body"/>
          </p:nvPr>
        </p:nvSpPr>
        <p:spPr>
          <a:xfrm>
            <a:off x="628650" y="1369218"/>
            <a:ext cx="7117730" cy="3236487"/>
          </a:xfrm>
          <a:prstGeom prst="rect">
            <a:avLst/>
          </a:prstGeom>
          <a:noFill/>
          <a:ln>
            <a:noFill/>
          </a:ln>
        </p:spPr>
        <p:txBody>
          <a:bodyPr anchorCtr="0" anchor="t" bIns="45700" lIns="91425" spcFirstLastPara="1" rIns="91425" wrap="square" tIns="45700">
            <a:noAutofit/>
          </a:bodyPr>
          <a:lstStyle/>
          <a:p>
            <a:pPr indent="0" lvl="0" marL="0" rtl="0" algn="l">
              <a:lnSpc>
                <a:spcPct val="128333"/>
              </a:lnSpc>
              <a:spcBef>
                <a:spcPts val="0"/>
              </a:spcBef>
              <a:spcAft>
                <a:spcPts val="0"/>
              </a:spcAft>
              <a:buSzPts val="1200"/>
              <a:buNone/>
            </a:pPr>
            <a:r>
              <a:rPr lang="fr-FR"/>
              <a:t>Now, your job is to look for relational similarities and differences between your codes and to organize the codes into ‘descriptive themes’. </a:t>
            </a:r>
            <a:endParaRPr/>
          </a:p>
          <a:p>
            <a:pPr indent="0" lvl="0" marL="0" rtl="0" algn="l">
              <a:lnSpc>
                <a:spcPct val="128333"/>
              </a:lnSpc>
              <a:spcBef>
                <a:spcPts val="750"/>
              </a:spcBef>
              <a:spcAft>
                <a:spcPts val="0"/>
              </a:spcAft>
              <a:buSzPts val="1200"/>
              <a:buNone/>
            </a:pPr>
            <a:r>
              <a:rPr lang="fr-FR"/>
              <a:t>A descriptive theme is simply a higher-level term which captures the essence of a number of related codes. </a:t>
            </a:r>
            <a:endParaRPr/>
          </a:p>
          <a:p>
            <a:pPr indent="0" lvl="0" marL="0" rtl="0" algn="l">
              <a:lnSpc>
                <a:spcPct val="128333"/>
              </a:lnSpc>
              <a:spcBef>
                <a:spcPts val="750"/>
              </a:spcBef>
              <a:spcAft>
                <a:spcPts val="0"/>
              </a:spcAft>
              <a:buSzPts val="1200"/>
              <a:buNone/>
            </a:pPr>
            <a:r>
              <a:rPr lang="fr-FR"/>
              <a:t>A theme may have a number of sub-themes: </a:t>
            </a:r>
            <a:endParaRPr/>
          </a:p>
          <a:p>
            <a:pPr indent="-177800" lvl="0" marL="177800" rtl="0" algn="l">
              <a:lnSpc>
                <a:spcPct val="128333"/>
              </a:lnSpc>
              <a:spcBef>
                <a:spcPts val="750"/>
              </a:spcBef>
              <a:spcAft>
                <a:spcPts val="0"/>
              </a:spcAft>
              <a:buSzPts val="1200"/>
              <a:buChar char="•"/>
            </a:pPr>
            <a:r>
              <a:rPr lang="fr-FR"/>
              <a:t>For example, you have codes named ‘anxiety’, ‘stress’, ‘burn-out’, ‘depression’, ‘satisfaction’, ‘pride’ and ‘purpose’ as codes</a:t>
            </a:r>
            <a:endParaRPr/>
          </a:p>
          <a:p>
            <a:pPr indent="-177800" lvl="0" marL="177800" rtl="0" algn="l">
              <a:lnSpc>
                <a:spcPct val="128333"/>
              </a:lnSpc>
              <a:spcBef>
                <a:spcPts val="750"/>
              </a:spcBef>
              <a:spcAft>
                <a:spcPts val="0"/>
              </a:spcAft>
              <a:buSzPts val="1200"/>
              <a:buChar char="•"/>
            </a:pPr>
            <a:r>
              <a:rPr lang="fr-FR"/>
              <a:t>You may choose to merge the codes ‘anxiety’, ‘stress’, ‘burn-out’ and ‘depression’ under a descriptive theme called ‘DISTRESS’ </a:t>
            </a:r>
            <a:endParaRPr/>
          </a:p>
          <a:p>
            <a:pPr indent="-177800" lvl="0" marL="177800" rtl="0" algn="l">
              <a:lnSpc>
                <a:spcPct val="128333"/>
              </a:lnSpc>
              <a:spcBef>
                <a:spcPts val="750"/>
              </a:spcBef>
              <a:spcAft>
                <a:spcPts val="0"/>
              </a:spcAft>
              <a:buSzPts val="1200"/>
              <a:buChar char="•"/>
            </a:pPr>
            <a:r>
              <a:rPr lang="fr-FR"/>
              <a:t>You may merge ‘anxiety’ and ‘stress’ to represent one sub-theme titled ‘fear’, while using ‘burn-out’ and ‘depression’ as sub-themes</a:t>
            </a:r>
            <a:endParaRPr/>
          </a:p>
          <a:p>
            <a:pPr indent="0" lvl="0" marL="0" rtl="0" algn="l">
              <a:lnSpc>
                <a:spcPct val="128333"/>
              </a:lnSpc>
              <a:spcBef>
                <a:spcPts val="750"/>
              </a:spcBef>
              <a:spcAft>
                <a:spcPts val="0"/>
              </a:spcAft>
              <a:buSzPts val="1200"/>
              <a:buNone/>
            </a:pPr>
            <a:r>
              <a:rPr lang="fr-FR"/>
              <a:t>These themes should not overlap with each other and should be internally consistent and coherent. </a:t>
            </a:r>
            <a:endParaRPr/>
          </a:p>
          <a:p>
            <a:pPr indent="-95250" lvl="0" marL="171450" marR="0" rtl="0" algn="l">
              <a:lnSpc>
                <a:spcPct val="128333"/>
              </a:lnSpc>
              <a:spcBef>
                <a:spcPts val="750"/>
              </a:spcBef>
              <a:spcAft>
                <a:spcPts val="0"/>
              </a:spcAft>
              <a:buClr>
                <a:srgbClr val="204669"/>
              </a:buClr>
              <a:buSzPts val="1200"/>
              <a:buFont typeface="Arial"/>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1"/>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ASSESSING EVIDENCE QUALITY – ADVANCED ONLY </a:t>
            </a:r>
            <a:endParaRPr/>
          </a:p>
        </p:txBody>
      </p:sp>
      <p:sp>
        <p:nvSpPr>
          <p:cNvPr id="280" name="Google Shape;280;p21"/>
          <p:cNvSpPr txBox="1"/>
          <p:nvPr>
            <p:ph idx="1" type="body"/>
          </p:nvPr>
        </p:nvSpPr>
        <p:spPr>
          <a:xfrm>
            <a:off x="628650" y="1369219"/>
            <a:ext cx="7035955" cy="3263504"/>
          </a:xfrm>
          <a:prstGeom prst="rect">
            <a:avLst/>
          </a:prstGeom>
          <a:noFill/>
          <a:ln>
            <a:noFill/>
          </a:ln>
        </p:spPr>
        <p:txBody>
          <a:bodyPr anchorCtr="0" anchor="t" bIns="45700" lIns="91425" spcFirstLastPara="1" rIns="91425" wrap="square" tIns="45700">
            <a:normAutofit/>
          </a:bodyPr>
          <a:lstStyle/>
          <a:p>
            <a:pPr indent="-342900" lvl="0" marL="342900" rtl="0" algn="l">
              <a:lnSpc>
                <a:spcPct val="128333"/>
              </a:lnSpc>
              <a:spcBef>
                <a:spcPts val="0"/>
              </a:spcBef>
              <a:spcAft>
                <a:spcPts val="0"/>
              </a:spcAft>
              <a:buSzPts val="1200"/>
              <a:buFont typeface="Noto Sans Symbols"/>
              <a:buChar char="∙"/>
            </a:pPr>
            <a:r>
              <a:rPr lang="fr-FR" u="sng">
                <a:solidFill>
                  <a:srgbClr val="204669"/>
                </a:solidFill>
                <a:hlinkClick r:id="rId3">
                  <a:extLst>
                    <a:ext uri="{A12FA001-AC4F-418D-AE19-62706E023703}">
                      <ahyp:hlinkClr val="tx"/>
                    </a:ext>
                  </a:extLst>
                </a:hlinkClick>
              </a:rPr>
              <a:t>Mixed Methods Appraisal Tool</a:t>
            </a:r>
            <a:r>
              <a:rPr lang="fr-FR">
                <a:solidFill>
                  <a:srgbClr val="204669"/>
                </a:solidFill>
              </a:rPr>
              <a:t> </a:t>
            </a:r>
            <a:r>
              <a:rPr lang="fr-FR"/>
              <a:t>(MMAT): This tools allows review teams to assess the quality of studies with a quantitative, qualitative and/or mixed-methods design using the same tool</a:t>
            </a:r>
            <a:endParaRPr/>
          </a:p>
          <a:p>
            <a:pPr indent="-342900" lvl="0" marL="342900" rtl="0" algn="l">
              <a:lnSpc>
                <a:spcPct val="128333"/>
              </a:lnSpc>
              <a:spcBef>
                <a:spcPts val="750"/>
              </a:spcBef>
              <a:spcAft>
                <a:spcPts val="0"/>
              </a:spcAft>
              <a:buSzPts val="1200"/>
              <a:buFont typeface="Noto Sans Symbols"/>
              <a:buChar char="∙"/>
            </a:pPr>
            <a:r>
              <a:rPr lang="fr-FR" u="sng">
                <a:solidFill>
                  <a:srgbClr val="204669"/>
                </a:solidFill>
                <a:hlinkClick r:id="rId4">
                  <a:extLst>
                    <a:ext uri="{A12FA001-AC4F-418D-AE19-62706E023703}">
                      <ahyp:hlinkClr val="tx"/>
                    </a:ext>
                  </a:extLst>
                </a:hlinkClick>
              </a:rPr>
              <a:t>Authority, Accuracy, Coverage, Objectivity, Date and Significance</a:t>
            </a:r>
            <a:r>
              <a:rPr lang="fr-FR">
                <a:solidFill>
                  <a:srgbClr val="204669"/>
                </a:solidFill>
              </a:rPr>
              <a:t> </a:t>
            </a:r>
            <a:r>
              <a:rPr lang="fr-FR"/>
              <a:t>(AACODS): This checklist is designed to enable the critical appraisal of grey literature</a:t>
            </a:r>
            <a:endParaRPr/>
          </a:p>
          <a:p>
            <a:pPr indent="-342900" lvl="0" marL="342900" rtl="0" algn="l">
              <a:lnSpc>
                <a:spcPct val="128333"/>
              </a:lnSpc>
              <a:spcBef>
                <a:spcPts val="750"/>
              </a:spcBef>
              <a:spcAft>
                <a:spcPts val="0"/>
              </a:spcAft>
              <a:buSzPts val="1200"/>
              <a:buFont typeface="Noto Sans Symbols"/>
              <a:buChar char="∙"/>
            </a:pPr>
            <a:r>
              <a:rPr lang="fr-FR" u="sng">
                <a:solidFill>
                  <a:srgbClr val="204669"/>
                </a:solidFill>
                <a:hlinkClick r:id="rId5">
                  <a:extLst>
                    <a:ext uri="{A12FA001-AC4F-418D-AE19-62706E023703}">
                      <ahyp:hlinkClr val="tx"/>
                    </a:ext>
                  </a:extLst>
                </a:hlinkClick>
              </a:rPr>
              <a:t>Critical Appraisal Skills Programme</a:t>
            </a:r>
            <a:r>
              <a:rPr lang="fr-FR">
                <a:solidFill>
                  <a:srgbClr val="204669"/>
                </a:solidFill>
              </a:rPr>
              <a:t> </a:t>
            </a:r>
            <a:r>
              <a:rPr lang="fr-FR"/>
              <a:t>(CASP) has eight critical appraisal tools for research developed using different types of study designs</a:t>
            </a:r>
            <a:endParaRPr/>
          </a:p>
          <a:p>
            <a:pPr indent="-342900" lvl="0" marL="342900" rtl="0" algn="l">
              <a:lnSpc>
                <a:spcPct val="128333"/>
              </a:lnSpc>
              <a:spcBef>
                <a:spcPts val="750"/>
              </a:spcBef>
              <a:spcAft>
                <a:spcPts val="0"/>
              </a:spcAft>
              <a:buSzPts val="1200"/>
              <a:buFont typeface="Noto Sans Symbols"/>
              <a:buChar char="∙"/>
            </a:pPr>
            <a:r>
              <a:rPr lang="fr-FR"/>
              <a:t>More traditional ‘</a:t>
            </a:r>
            <a:r>
              <a:rPr lang="fr-FR" u="sng">
                <a:solidFill>
                  <a:srgbClr val="204669"/>
                </a:solidFill>
                <a:hlinkClick r:id="rId6">
                  <a:extLst>
                    <a:ext uri="{A12FA001-AC4F-418D-AE19-62706E023703}">
                      <ahyp:hlinkClr val="tx"/>
                    </a:ext>
                  </a:extLst>
                </a:hlinkClick>
              </a:rPr>
              <a:t>risk of bias tools</a:t>
            </a:r>
            <a:r>
              <a:rPr lang="fr-FR" u="sng">
                <a:solidFill>
                  <a:srgbClr val="0563C1"/>
                </a:solidFill>
                <a:hlinkClick r:id="rId7">
                  <a:extLst>
                    <a:ext uri="{A12FA001-AC4F-418D-AE19-62706E023703}">
                      <ahyp:hlinkClr val="tx"/>
                    </a:ext>
                  </a:extLst>
                </a:hlinkClick>
              </a:rPr>
              <a:t>’</a:t>
            </a:r>
            <a:r>
              <a:rPr lang="fr-FR"/>
              <a:t> for quantitative data</a:t>
            </a:r>
            <a:endParaRPr/>
          </a:p>
          <a:p>
            <a:pPr indent="-342900" lvl="0" marL="342900" rtl="0" algn="l">
              <a:lnSpc>
                <a:spcPct val="128333"/>
              </a:lnSpc>
              <a:spcBef>
                <a:spcPts val="750"/>
              </a:spcBef>
              <a:spcAft>
                <a:spcPts val="0"/>
              </a:spcAft>
              <a:buSzPts val="1200"/>
              <a:buFont typeface="Noto Sans Symbols"/>
              <a:buChar char="∙"/>
            </a:pPr>
            <a:r>
              <a:rPr lang="fr-FR" u="sng">
                <a:solidFill>
                  <a:srgbClr val="204669"/>
                </a:solidFill>
                <a:hlinkClick r:id="rId8">
                  <a:extLst>
                    <a:ext uri="{A12FA001-AC4F-418D-AE19-62706E023703}">
                      <ahyp:hlinkClr val="tx"/>
                    </a:ext>
                  </a:extLst>
                </a:hlinkClick>
              </a:rPr>
              <a:t>GRADE</a:t>
            </a:r>
            <a:r>
              <a:rPr lang="fr-FR"/>
              <a:t>: an approach to grade the quality or certainty of evidence and strength of recommendations</a:t>
            </a:r>
            <a:endParaRPr/>
          </a:p>
          <a:p>
            <a:pPr indent="-95250" lvl="0" marL="171450" marR="0" rtl="0" algn="l">
              <a:lnSpc>
                <a:spcPct val="128333"/>
              </a:lnSpc>
              <a:spcBef>
                <a:spcPts val="750"/>
              </a:spcBef>
              <a:spcAft>
                <a:spcPts val="0"/>
              </a:spcAft>
              <a:buClr>
                <a:srgbClr val="204669"/>
              </a:buClr>
              <a:buSzPts val="1200"/>
              <a:buFont typeface="Arial"/>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2"/>
          <p:cNvSpPr txBox="1"/>
          <p:nvPr/>
        </p:nvSpPr>
        <p:spPr>
          <a:xfrm>
            <a:off x="3159512" y="1382751"/>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22"/>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REPORTING FINDINGS OF SYNTHESIS</a:t>
            </a:r>
            <a:endParaRPr/>
          </a:p>
        </p:txBody>
      </p:sp>
      <p:sp>
        <p:nvSpPr>
          <p:cNvPr id="287" name="Google Shape;287;p22"/>
          <p:cNvSpPr/>
          <p:nvPr/>
        </p:nvSpPr>
        <p:spPr>
          <a:xfrm>
            <a:off x="786513" y="1759601"/>
            <a:ext cx="2711227" cy="2768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900" u="none" cap="none" strike="noStrike">
                <a:solidFill>
                  <a:srgbClr val="204669"/>
                </a:solidFill>
                <a:latin typeface="Montserrat SemiBold"/>
                <a:ea typeface="Montserrat SemiBold"/>
                <a:cs typeface="Montserrat SemiBold"/>
                <a:sym typeface="Montserrat SemiBold"/>
              </a:rPr>
              <a:t>Introduction</a:t>
            </a:r>
            <a:endParaRPr/>
          </a:p>
          <a:p>
            <a:pPr indent="-88900" lvl="0" marL="266700" marR="0" rtl="0" algn="l">
              <a:spcBef>
                <a:spcPts val="0"/>
              </a:spcBef>
              <a:spcAft>
                <a:spcPts val="0"/>
              </a:spcAft>
              <a:buClr>
                <a:schemeClr val="dk1"/>
              </a:buClr>
              <a:buSzPts val="900"/>
              <a:buFont typeface="Arial"/>
              <a:buChar char="•"/>
            </a:pPr>
            <a:r>
              <a:rPr lang="fr-FR" sz="900" u="none" cap="none" strike="noStrike">
                <a:solidFill>
                  <a:schemeClr val="dk1"/>
                </a:solidFill>
                <a:latin typeface="Montserrat Light"/>
                <a:ea typeface="Montserrat Light"/>
                <a:cs typeface="Montserrat Light"/>
                <a:sym typeface="Montserrat Light"/>
              </a:rPr>
              <a:t>Rationale</a:t>
            </a:r>
            <a:endParaRPr/>
          </a:p>
          <a:p>
            <a:pPr indent="-88900" lvl="0" marL="266700" marR="0" rtl="0" algn="l">
              <a:spcBef>
                <a:spcPts val="0"/>
              </a:spcBef>
              <a:spcAft>
                <a:spcPts val="0"/>
              </a:spcAft>
              <a:buClr>
                <a:schemeClr val="dk1"/>
              </a:buClr>
              <a:buSzPts val="900"/>
              <a:buFont typeface="Arial"/>
              <a:buChar char="•"/>
            </a:pPr>
            <a:r>
              <a:rPr lang="fr-FR" sz="900" u="none" cap="none" strike="noStrike">
                <a:solidFill>
                  <a:schemeClr val="dk1"/>
                </a:solidFill>
                <a:latin typeface="Montserrat Light"/>
                <a:ea typeface="Montserrat Light"/>
                <a:cs typeface="Montserrat Light"/>
                <a:sym typeface="Montserrat Light"/>
              </a:rPr>
              <a:t>Objectives</a:t>
            </a:r>
            <a:endParaRPr/>
          </a:p>
          <a:p>
            <a:pPr indent="0" lvl="0" marL="0" marR="0" rtl="0" algn="l">
              <a:spcBef>
                <a:spcPts val="600"/>
              </a:spcBef>
              <a:spcAft>
                <a:spcPts val="0"/>
              </a:spcAft>
              <a:buNone/>
            </a:pPr>
            <a:r>
              <a:rPr b="1" lang="fr-FR" sz="900" u="none" cap="none" strike="noStrike">
                <a:solidFill>
                  <a:srgbClr val="204669"/>
                </a:solidFill>
                <a:latin typeface="Montserrat SemiBold"/>
                <a:ea typeface="Montserrat SemiBold"/>
                <a:cs typeface="Montserrat SemiBold"/>
                <a:sym typeface="Montserrat SemiBold"/>
              </a:rPr>
              <a:t>Methods</a:t>
            </a:r>
            <a:endParaRPr/>
          </a:p>
          <a:p>
            <a:pPr indent="-88900" lvl="0" marL="266700" marR="0" rtl="0" algn="l">
              <a:spcBef>
                <a:spcPts val="0"/>
              </a:spcBef>
              <a:spcAft>
                <a:spcPts val="0"/>
              </a:spcAft>
              <a:buClr>
                <a:schemeClr val="dk1"/>
              </a:buClr>
              <a:buSzPts val="900"/>
              <a:buFont typeface="Arial"/>
              <a:buChar char="•"/>
            </a:pPr>
            <a:r>
              <a:rPr lang="fr-FR" sz="900" u="none" cap="none" strike="noStrike">
                <a:solidFill>
                  <a:schemeClr val="dk1"/>
                </a:solidFill>
                <a:latin typeface="Montserrat Light"/>
                <a:ea typeface="Montserrat Light"/>
                <a:cs typeface="Montserrat Light"/>
                <a:sym typeface="Montserrat Light"/>
              </a:rPr>
              <a:t>Eligibility criteria (inclusion/exclusion criteria)</a:t>
            </a:r>
            <a:endParaRPr/>
          </a:p>
          <a:p>
            <a:pPr indent="-88900" lvl="0" marL="266700" marR="0" rtl="0" algn="l">
              <a:spcBef>
                <a:spcPts val="0"/>
              </a:spcBef>
              <a:spcAft>
                <a:spcPts val="0"/>
              </a:spcAft>
              <a:buClr>
                <a:schemeClr val="dk1"/>
              </a:buClr>
              <a:buSzPts val="900"/>
              <a:buFont typeface="Arial"/>
              <a:buChar char="•"/>
            </a:pPr>
            <a:r>
              <a:rPr lang="fr-FR" sz="900" u="none" cap="none" strike="noStrike">
                <a:solidFill>
                  <a:schemeClr val="dk1"/>
                </a:solidFill>
                <a:latin typeface="Montserrat Light"/>
                <a:ea typeface="Montserrat Light"/>
                <a:cs typeface="Montserrat Light"/>
                <a:sym typeface="Montserrat Light"/>
              </a:rPr>
              <a:t>Information sources (databases, websites, registers, etc.)</a:t>
            </a:r>
            <a:endParaRPr/>
          </a:p>
          <a:p>
            <a:pPr indent="-88900" lvl="0" marL="266700" marR="0" rtl="0" algn="l">
              <a:spcBef>
                <a:spcPts val="0"/>
              </a:spcBef>
              <a:spcAft>
                <a:spcPts val="0"/>
              </a:spcAft>
              <a:buClr>
                <a:schemeClr val="dk1"/>
              </a:buClr>
              <a:buSzPts val="900"/>
              <a:buFont typeface="Arial"/>
              <a:buChar char="•"/>
            </a:pPr>
            <a:r>
              <a:rPr lang="fr-FR" sz="900" u="none" cap="none" strike="noStrike">
                <a:solidFill>
                  <a:schemeClr val="dk1"/>
                </a:solidFill>
                <a:latin typeface="Montserrat Light"/>
                <a:ea typeface="Montserrat Light"/>
                <a:cs typeface="Montserrat Light"/>
                <a:sym typeface="Montserrat Light"/>
              </a:rPr>
              <a:t>Search strategy</a:t>
            </a:r>
            <a:endParaRPr/>
          </a:p>
          <a:p>
            <a:pPr indent="-88900" lvl="0" marL="266700" marR="0" rtl="0" algn="l">
              <a:spcBef>
                <a:spcPts val="0"/>
              </a:spcBef>
              <a:spcAft>
                <a:spcPts val="0"/>
              </a:spcAft>
              <a:buClr>
                <a:schemeClr val="dk1"/>
              </a:buClr>
              <a:buSzPts val="900"/>
              <a:buFont typeface="Arial"/>
              <a:buChar char="•"/>
            </a:pPr>
            <a:r>
              <a:rPr lang="fr-FR" sz="900" u="none" cap="none" strike="noStrike">
                <a:solidFill>
                  <a:schemeClr val="dk1"/>
                </a:solidFill>
                <a:latin typeface="Montserrat Light"/>
                <a:ea typeface="Montserrat Light"/>
                <a:cs typeface="Montserrat Light"/>
                <a:sym typeface="Montserrat Light"/>
              </a:rPr>
              <a:t>Selection process</a:t>
            </a:r>
            <a:endParaRPr/>
          </a:p>
          <a:p>
            <a:pPr indent="-88900" lvl="0" marL="266700" marR="0" rtl="0" algn="l">
              <a:spcBef>
                <a:spcPts val="0"/>
              </a:spcBef>
              <a:spcAft>
                <a:spcPts val="0"/>
              </a:spcAft>
              <a:buClr>
                <a:schemeClr val="dk1"/>
              </a:buClr>
              <a:buSzPts val="900"/>
              <a:buFont typeface="Arial"/>
              <a:buChar char="•"/>
            </a:pPr>
            <a:r>
              <a:rPr lang="fr-FR" sz="900" u="none" cap="none" strike="noStrike">
                <a:solidFill>
                  <a:schemeClr val="dk1"/>
                </a:solidFill>
                <a:latin typeface="Montserrat Light"/>
                <a:ea typeface="Montserrat Light"/>
                <a:cs typeface="Montserrat Light"/>
                <a:sym typeface="Montserrat Light"/>
              </a:rPr>
              <a:t>Data extraction</a:t>
            </a:r>
            <a:endParaRPr/>
          </a:p>
          <a:p>
            <a:pPr indent="-88900" lvl="0" marL="266700" marR="0" rtl="0" algn="l">
              <a:spcBef>
                <a:spcPts val="0"/>
              </a:spcBef>
              <a:spcAft>
                <a:spcPts val="0"/>
              </a:spcAft>
              <a:buClr>
                <a:schemeClr val="dk1"/>
              </a:buClr>
              <a:buSzPts val="900"/>
              <a:buFont typeface="Arial"/>
              <a:buChar char="•"/>
            </a:pPr>
            <a:r>
              <a:rPr lang="fr-FR" sz="900" u="none" cap="none" strike="noStrike">
                <a:solidFill>
                  <a:schemeClr val="dk1"/>
                </a:solidFill>
                <a:latin typeface="Montserrat Light"/>
                <a:ea typeface="Montserrat Light"/>
                <a:cs typeface="Montserrat Light"/>
                <a:sym typeface="Montserrat Light"/>
              </a:rPr>
              <a:t>Quality assessment</a:t>
            </a:r>
            <a:endParaRPr/>
          </a:p>
          <a:p>
            <a:pPr indent="-88900" lvl="0" marL="266700" marR="0" rtl="0" algn="l">
              <a:spcBef>
                <a:spcPts val="0"/>
              </a:spcBef>
              <a:spcAft>
                <a:spcPts val="0"/>
              </a:spcAft>
              <a:buClr>
                <a:schemeClr val="dk1"/>
              </a:buClr>
              <a:buSzPts val="900"/>
              <a:buFont typeface="Arial"/>
              <a:buChar char="•"/>
            </a:pPr>
            <a:r>
              <a:rPr lang="fr-FR" sz="900" u="none" cap="none" strike="noStrike">
                <a:solidFill>
                  <a:schemeClr val="dk1"/>
                </a:solidFill>
                <a:latin typeface="Montserrat Light"/>
                <a:ea typeface="Montserrat Light"/>
                <a:cs typeface="Montserrat Light"/>
                <a:sym typeface="Montserrat Light"/>
              </a:rPr>
              <a:t>Synthesis methods</a:t>
            </a:r>
            <a:endParaRPr/>
          </a:p>
        </p:txBody>
      </p:sp>
      <p:sp>
        <p:nvSpPr>
          <p:cNvPr id="288" name="Google Shape;288;p22"/>
          <p:cNvSpPr/>
          <p:nvPr/>
        </p:nvSpPr>
        <p:spPr>
          <a:xfrm>
            <a:off x="628650" y="1417969"/>
            <a:ext cx="7251256" cy="3416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Montserrat"/>
              <a:buNone/>
            </a:pPr>
            <a:r>
              <a:rPr b="1" lang="fr-FR" sz="900" u="none" cap="none" strike="noStrike">
                <a:solidFill>
                  <a:schemeClr val="dk1"/>
                </a:solidFill>
                <a:latin typeface="Montserrat"/>
                <a:ea typeface="Montserrat"/>
                <a:cs typeface="Montserrat"/>
                <a:sym typeface="Montserrat"/>
              </a:rPr>
              <a:t>Main dimensions included in reporting standards for systematic reviews?</a:t>
            </a:r>
            <a:endParaRPr b="0" i="0" sz="1800" u="none" cap="none" strike="noStrike">
              <a:solidFill>
                <a:schemeClr val="dk1"/>
              </a:solidFill>
              <a:latin typeface="Arial"/>
              <a:ea typeface="Arial"/>
              <a:cs typeface="Arial"/>
              <a:sym typeface="Arial"/>
            </a:endParaRPr>
          </a:p>
        </p:txBody>
      </p:sp>
      <p:sp>
        <p:nvSpPr>
          <p:cNvPr id="289" name="Google Shape;289;p22"/>
          <p:cNvSpPr/>
          <p:nvPr/>
        </p:nvSpPr>
        <p:spPr>
          <a:xfrm>
            <a:off x="4169154" y="1759601"/>
            <a:ext cx="2711227" cy="2768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fr-FR" sz="900">
                <a:solidFill>
                  <a:srgbClr val="204669"/>
                </a:solidFill>
                <a:latin typeface="Montserrat SemiBold"/>
                <a:ea typeface="Montserrat SemiBold"/>
                <a:cs typeface="Montserrat SemiBold"/>
                <a:sym typeface="Montserrat SemiBold"/>
              </a:rPr>
              <a:t>Results</a:t>
            </a:r>
            <a:endParaRPr/>
          </a:p>
          <a:p>
            <a:pPr indent="-88900" lvl="0" marL="266700" marR="0" rtl="0" algn="l">
              <a:spcBef>
                <a:spcPts val="0"/>
              </a:spcBef>
              <a:spcAft>
                <a:spcPts val="0"/>
              </a:spcAft>
              <a:buClr>
                <a:schemeClr val="dk1"/>
              </a:buClr>
              <a:buSzPts val="900"/>
              <a:buFont typeface="Arial"/>
              <a:buChar char="•"/>
            </a:pPr>
            <a:r>
              <a:rPr lang="fr-FR" sz="900">
                <a:solidFill>
                  <a:schemeClr val="dk1"/>
                </a:solidFill>
                <a:latin typeface="Montserrat Light"/>
                <a:ea typeface="Montserrat Light"/>
                <a:cs typeface="Montserrat Light"/>
                <a:sym typeface="Montserrat Light"/>
              </a:rPr>
              <a:t>Selected sources selection</a:t>
            </a:r>
            <a:endParaRPr/>
          </a:p>
          <a:p>
            <a:pPr indent="-88900" lvl="0" marL="266700" marR="0" rtl="0" algn="l">
              <a:spcBef>
                <a:spcPts val="0"/>
              </a:spcBef>
              <a:spcAft>
                <a:spcPts val="0"/>
              </a:spcAft>
              <a:buClr>
                <a:schemeClr val="dk1"/>
              </a:buClr>
              <a:buSzPts val="900"/>
              <a:buFont typeface="Arial"/>
              <a:buChar char="•"/>
            </a:pPr>
            <a:r>
              <a:rPr lang="fr-FR" sz="900">
                <a:solidFill>
                  <a:schemeClr val="dk1"/>
                </a:solidFill>
                <a:latin typeface="Montserrat Light"/>
                <a:ea typeface="Montserrat Light"/>
                <a:cs typeface="Montserrat Light"/>
                <a:sym typeface="Montserrat Light"/>
              </a:rPr>
              <a:t>Characteristics of the included evidence</a:t>
            </a:r>
            <a:endParaRPr/>
          </a:p>
          <a:p>
            <a:pPr indent="-88900" lvl="0" marL="266700" marR="0" rtl="0" algn="l">
              <a:spcBef>
                <a:spcPts val="0"/>
              </a:spcBef>
              <a:spcAft>
                <a:spcPts val="0"/>
              </a:spcAft>
              <a:buClr>
                <a:schemeClr val="dk1"/>
              </a:buClr>
              <a:buSzPts val="900"/>
              <a:buFont typeface="Arial"/>
              <a:buChar char="•"/>
            </a:pPr>
            <a:r>
              <a:rPr lang="fr-FR" sz="900">
                <a:solidFill>
                  <a:schemeClr val="dk1"/>
                </a:solidFill>
                <a:latin typeface="Montserrat Light"/>
                <a:ea typeface="Montserrat Light"/>
                <a:cs typeface="Montserrat Light"/>
                <a:sym typeface="Montserrat Light"/>
              </a:rPr>
              <a:t>Results of the quality assessment</a:t>
            </a:r>
            <a:endParaRPr/>
          </a:p>
          <a:p>
            <a:pPr indent="-88900" lvl="0" marL="266700" marR="0" rtl="0" algn="l">
              <a:spcBef>
                <a:spcPts val="0"/>
              </a:spcBef>
              <a:spcAft>
                <a:spcPts val="0"/>
              </a:spcAft>
              <a:buClr>
                <a:schemeClr val="dk1"/>
              </a:buClr>
              <a:buSzPts val="900"/>
              <a:buFont typeface="Arial"/>
              <a:buChar char="•"/>
            </a:pPr>
            <a:r>
              <a:rPr lang="fr-FR" sz="900">
                <a:solidFill>
                  <a:schemeClr val="dk1"/>
                </a:solidFill>
                <a:latin typeface="Montserrat Light"/>
                <a:ea typeface="Montserrat Light"/>
                <a:cs typeface="Montserrat Light"/>
                <a:sym typeface="Montserrat Light"/>
              </a:rPr>
              <a:t>Synthesis of the main findings</a:t>
            </a:r>
            <a:endParaRPr b="1" sz="900" u="none" cap="none" strike="noStrike">
              <a:solidFill>
                <a:schemeClr val="dk1"/>
              </a:solidFill>
              <a:latin typeface="Montserrat SemiBold"/>
              <a:ea typeface="Montserrat SemiBold"/>
              <a:cs typeface="Montserrat SemiBold"/>
              <a:sym typeface="Montserrat SemiBold"/>
            </a:endParaRPr>
          </a:p>
          <a:p>
            <a:pPr indent="0" lvl="0" marL="0" marR="0" rtl="0" algn="l">
              <a:spcBef>
                <a:spcPts val="600"/>
              </a:spcBef>
              <a:spcAft>
                <a:spcPts val="0"/>
              </a:spcAft>
              <a:buNone/>
            </a:pPr>
            <a:r>
              <a:rPr b="1" lang="fr-FR" sz="900" u="none" cap="none" strike="noStrike">
                <a:solidFill>
                  <a:srgbClr val="204669"/>
                </a:solidFill>
                <a:latin typeface="Montserrat SemiBold"/>
                <a:ea typeface="Montserrat SemiBold"/>
                <a:cs typeface="Montserrat SemiBold"/>
                <a:sym typeface="Montserrat SemiBold"/>
              </a:rPr>
              <a:t>Discussion</a:t>
            </a:r>
            <a:endParaRPr/>
          </a:p>
          <a:p>
            <a:pPr indent="-133350" lvl="0" marL="311150" marR="0" rtl="0" algn="l">
              <a:spcBef>
                <a:spcPts val="0"/>
              </a:spcBef>
              <a:spcAft>
                <a:spcPts val="0"/>
              </a:spcAft>
              <a:buClr>
                <a:schemeClr val="dk1"/>
              </a:buClr>
              <a:buSzPts val="900"/>
              <a:buFont typeface="Arial"/>
              <a:buChar char="•"/>
            </a:pPr>
            <a:r>
              <a:rPr lang="fr-FR" sz="900" u="none" cap="none" strike="noStrike">
                <a:solidFill>
                  <a:schemeClr val="dk1"/>
                </a:solidFill>
                <a:latin typeface="Montserrat Light"/>
                <a:ea typeface="Montserrat Light"/>
                <a:cs typeface="Montserrat Light"/>
                <a:sym typeface="Montserrat Light"/>
              </a:rPr>
              <a:t>Interpretation of the results in relation to other evidence</a:t>
            </a:r>
            <a:endParaRPr/>
          </a:p>
          <a:p>
            <a:pPr indent="-133350" lvl="0" marL="311150" marR="0" rtl="0" algn="l">
              <a:spcBef>
                <a:spcPts val="0"/>
              </a:spcBef>
              <a:spcAft>
                <a:spcPts val="0"/>
              </a:spcAft>
              <a:buClr>
                <a:schemeClr val="dk1"/>
              </a:buClr>
              <a:buSzPts val="900"/>
              <a:buFont typeface="Arial"/>
              <a:buChar char="•"/>
            </a:pPr>
            <a:r>
              <a:rPr lang="fr-FR" sz="900" u="none" cap="none" strike="noStrike">
                <a:solidFill>
                  <a:schemeClr val="dk1"/>
                </a:solidFill>
                <a:latin typeface="Montserrat Light"/>
                <a:ea typeface="Montserrat Light"/>
                <a:cs typeface="Montserrat Light"/>
                <a:sym typeface="Montserrat Light"/>
              </a:rPr>
              <a:t>Limitations of the evidence included in the review</a:t>
            </a:r>
            <a:endParaRPr/>
          </a:p>
          <a:p>
            <a:pPr indent="-133350" lvl="0" marL="311150" marR="0" rtl="0" algn="l">
              <a:spcBef>
                <a:spcPts val="0"/>
              </a:spcBef>
              <a:spcAft>
                <a:spcPts val="0"/>
              </a:spcAft>
              <a:buClr>
                <a:schemeClr val="dk1"/>
              </a:buClr>
              <a:buSzPts val="900"/>
              <a:buFont typeface="Arial"/>
              <a:buChar char="•"/>
            </a:pPr>
            <a:r>
              <a:rPr lang="fr-FR" sz="900" u="none" cap="none" strike="noStrike">
                <a:solidFill>
                  <a:schemeClr val="dk1"/>
                </a:solidFill>
                <a:latin typeface="Montserrat Light"/>
                <a:ea typeface="Montserrat Light"/>
                <a:cs typeface="Montserrat Light"/>
                <a:sym typeface="Montserrat Light"/>
              </a:rPr>
              <a:t>Limitations of the review</a:t>
            </a:r>
            <a:endParaRPr/>
          </a:p>
          <a:p>
            <a:pPr indent="-133350" lvl="0" marL="311150" marR="0" rtl="0" algn="l">
              <a:spcBef>
                <a:spcPts val="0"/>
              </a:spcBef>
              <a:spcAft>
                <a:spcPts val="0"/>
              </a:spcAft>
              <a:buClr>
                <a:schemeClr val="dk1"/>
              </a:buClr>
              <a:buSzPts val="900"/>
              <a:buFont typeface="Arial"/>
              <a:buChar char="•"/>
            </a:pPr>
            <a:r>
              <a:rPr lang="fr-FR" sz="900" u="none" cap="none" strike="noStrike">
                <a:solidFill>
                  <a:schemeClr val="dk1"/>
                </a:solidFill>
                <a:latin typeface="Montserrat Light"/>
                <a:ea typeface="Montserrat Light"/>
                <a:cs typeface="Montserrat Light"/>
                <a:sym typeface="Montserrat Light"/>
              </a:rPr>
              <a:t>Implications of the findings for practice, policy, future research, etc.</a:t>
            </a:r>
            <a:endParaRPr/>
          </a:p>
          <a:p>
            <a:pPr indent="0" lvl="0" marL="0" marR="0" rtl="0" algn="l">
              <a:lnSpc>
                <a:spcPct val="100000"/>
              </a:lnSpc>
              <a:spcBef>
                <a:spcPts val="0"/>
              </a:spcBef>
              <a:spcAft>
                <a:spcPts val="0"/>
              </a:spcAft>
              <a:buClr>
                <a:schemeClr val="dk1"/>
              </a:buClr>
              <a:buSzPts val="600"/>
              <a:buFont typeface="Calibri"/>
              <a:buNone/>
            </a:pPr>
            <a:r>
              <a:t/>
            </a:r>
            <a:endParaRPr b="0" i="0" sz="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cxnSp>
        <p:nvCxnSpPr>
          <p:cNvPr id="290" name="Google Shape;290;p22"/>
          <p:cNvCxnSpPr/>
          <p:nvPr/>
        </p:nvCxnSpPr>
        <p:spPr>
          <a:xfrm>
            <a:off x="3830249" y="1772389"/>
            <a:ext cx="0" cy="2065393"/>
          </a:xfrm>
          <a:prstGeom prst="straightConnector1">
            <a:avLst/>
          </a:prstGeom>
          <a:noFill/>
          <a:ln cap="flat" cmpd="sng" w="9525">
            <a:solidFill>
              <a:srgbClr val="2F9C67"/>
            </a:solidFill>
            <a:prstDash val="solid"/>
            <a:miter lim="800000"/>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3"/>
          <p:cNvSpPr txBox="1"/>
          <p:nvPr/>
        </p:nvSpPr>
        <p:spPr>
          <a:xfrm>
            <a:off x="3159512" y="1382751"/>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23"/>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REPORTING FINDINGS OF SYNTHESIS</a:t>
            </a:r>
            <a:endParaRPr/>
          </a:p>
        </p:txBody>
      </p:sp>
      <p:sp>
        <p:nvSpPr>
          <p:cNvPr id="297" name="Google Shape;297;p23"/>
          <p:cNvSpPr txBox="1"/>
          <p:nvPr>
            <p:ph idx="1" type="body"/>
          </p:nvPr>
        </p:nvSpPr>
        <p:spPr>
          <a:xfrm>
            <a:off x="628650" y="1369219"/>
            <a:ext cx="5531518" cy="3263504"/>
          </a:xfrm>
          <a:prstGeom prst="rect">
            <a:avLst/>
          </a:prstGeom>
          <a:noFill/>
          <a:ln>
            <a:noFill/>
          </a:ln>
        </p:spPr>
        <p:txBody>
          <a:bodyPr anchorCtr="0" anchor="t" bIns="45700" lIns="91425" spcFirstLastPara="1" rIns="91425" wrap="square" tIns="45700">
            <a:normAutofit/>
          </a:bodyPr>
          <a:lstStyle/>
          <a:p>
            <a:pPr indent="-171450" lvl="0" marL="171450" marR="0" rtl="0" algn="l">
              <a:lnSpc>
                <a:spcPct val="128333"/>
              </a:lnSpc>
              <a:spcBef>
                <a:spcPts val="0"/>
              </a:spcBef>
              <a:spcAft>
                <a:spcPts val="0"/>
              </a:spcAft>
              <a:buClr>
                <a:srgbClr val="204669"/>
              </a:buClr>
              <a:buSzPts val="1200"/>
              <a:buFont typeface="Arial"/>
              <a:buChar char="•"/>
            </a:pPr>
            <a:r>
              <a:rPr lang="fr-FR"/>
              <a:t>Users interested in using the evidence to inform rapid decision-making processes will often prefer brief summaries of findings, highlighting the most important aspects of the existing evidence as well as evidence gaps. </a:t>
            </a:r>
            <a:endParaRPr/>
          </a:p>
          <a:p>
            <a:pPr indent="-171450" lvl="0" marL="171450" marR="0" rtl="0" algn="l">
              <a:lnSpc>
                <a:spcPct val="128333"/>
              </a:lnSpc>
              <a:spcBef>
                <a:spcPts val="750"/>
              </a:spcBef>
              <a:spcAft>
                <a:spcPts val="0"/>
              </a:spcAft>
              <a:buClr>
                <a:srgbClr val="204669"/>
              </a:buClr>
              <a:buSzPts val="1200"/>
              <a:buFont typeface="Arial"/>
              <a:buChar char="•"/>
            </a:pPr>
            <a:r>
              <a:rPr lang="fr-FR"/>
              <a:t>They also tend to prefer brief reports or visual representation of the evidence, over longer reports or manuscripts.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4"/>
          <p:cNvSpPr txBox="1"/>
          <p:nvPr/>
        </p:nvSpPr>
        <p:spPr>
          <a:xfrm>
            <a:off x="3159512" y="1382751"/>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24"/>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REPORTING FINDINGS OF SYNTHESIS</a:t>
            </a:r>
            <a:endParaRPr/>
          </a:p>
        </p:txBody>
      </p:sp>
      <p:grpSp>
        <p:nvGrpSpPr>
          <p:cNvPr id="304" name="Google Shape;304;p24"/>
          <p:cNvGrpSpPr/>
          <p:nvPr/>
        </p:nvGrpSpPr>
        <p:grpSpPr>
          <a:xfrm>
            <a:off x="2239010" y="1174792"/>
            <a:ext cx="3932126" cy="3434991"/>
            <a:chOff x="2239010" y="533718"/>
            <a:chExt cx="4665980" cy="4076065"/>
          </a:xfrm>
        </p:grpSpPr>
        <p:pic>
          <p:nvPicPr>
            <p:cNvPr id="305" name="Google Shape;305;p24"/>
            <p:cNvPicPr preferRelativeResize="0"/>
            <p:nvPr/>
          </p:nvPicPr>
          <p:blipFill rotWithShape="1">
            <a:blip r:embed="rId3">
              <a:alphaModFix/>
            </a:blip>
            <a:srcRect b="0" l="0" r="0" t="0"/>
            <a:stretch/>
          </p:blipFill>
          <p:spPr>
            <a:xfrm>
              <a:off x="2239010" y="534353"/>
              <a:ext cx="2311400" cy="4075430"/>
            </a:xfrm>
            <a:prstGeom prst="rect">
              <a:avLst/>
            </a:prstGeom>
            <a:noFill/>
            <a:ln cap="flat" cmpd="sng" w="9525">
              <a:solidFill>
                <a:srgbClr val="2F9C67"/>
              </a:solidFill>
              <a:prstDash val="solid"/>
              <a:round/>
              <a:headEnd len="sm" w="sm" type="none"/>
              <a:tailEnd len="sm" w="sm" type="none"/>
            </a:ln>
            <a:effectLst>
              <a:outerShdw blurRad="50800" rotWithShape="0" algn="tl" dir="2700000" dist="38100">
                <a:srgbClr val="000000">
                  <a:alpha val="40000"/>
                </a:srgbClr>
              </a:outerShdw>
            </a:effectLst>
          </p:spPr>
        </p:pic>
        <p:pic>
          <p:nvPicPr>
            <p:cNvPr id="306" name="Google Shape;306;p24"/>
            <p:cNvPicPr preferRelativeResize="0"/>
            <p:nvPr/>
          </p:nvPicPr>
          <p:blipFill rotWithShape="1">
            <a:blip r:embed="rId4">
              <a:alphaModFix/>
            </a:blip>
            <a:srcRect b="0" l="0" r="0" t="0"/>
            <a:stretch/>
          </p:blipFill>
          <p:spPr>
            <a:xfrm>
              <a:off x="4649470" y="533718"/>
              <a:ext cx="2255520" cy="2664460"/>
            </a:xfrm>
            <a:prstGeom prst="rect">
              <a:avLst/>
            </a:prstGeom>
            <a:noFill/>
            <a:ln cap="flat" cmpd="sng" w="9525">
              <a:solidFill>
                <a:srgbClr val="2F9C67"/>
              </a:solidFill>
              <a:prstDash val="solid"/>
              <a:round/>
              <a:headEnd len="sm" w="sm" type="none"/>
              <a:tailEnd len="sm" w="sm" type="none"/>
            </a:ln>
            <a:effectLst>
              <a:outerShdw blurRad="50800" rotWithShape="0" algn="tl" dir="2700000" dist="38100">
                <a:srgbClr val="000000">
                  <a:alpha val="40000"/>
                </a:srgbClr>
              </a:outerShdw>
            </a:effectLst>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5"/>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EVIDENCE SYNTHESIS, BUT RAPID!</a:t>
            </a:r>
            <a:endParaRPr/>
          </a:p>
        </p:txBody>
      </p:sp>
      <p:sp>
        <p:nvSpPr>
          <p:cNvPr id="312" name="Google Shape;312;p2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p>
            <a:pPr indent="0" lvl="0" marL="0" rtl="0" algn="l">
              <a:lnSpc>
                <a:spcPct val="128333"/>
              </a:lnSpc>
              <a:spcBef>
                <a:spcPts val="0"/>
              </a:spcBef>
              <a:spcAft>
                <a:spcPts val="0"/>
              </a:spcAft>
              <a:buSzPts val="1200"/>
              <a:buNone/>
            </a:pPr>
            <a:r>
              <a:rPr lang="fr-FR"/>
              <a:t>Some of the adaptations that can be made to save time include:</a:t>
            </a:r>
            <a:endParaRPr/>
          </a:p>
          <a:p>
            <a:pPr indent="-171450" lvl="0" marL="171450" marR="0" rtl="0" algn="l">
              <a:lnSpc>
                <a:spcPct val="128333"/>
              </a:lnSpc>
              <a:spcBef>
                <a:spcPts val="750"/>
              </a:spcBef>
              <a:spcAft>
                <a:spcPts val="0"/>
              </a:spcAft>
              <a:buClr>
                <a:srgbClr val="204669"/>
              </a:buClr>
              <a:buSzPts val="1200"/>
              <a:buFont typeface="Arial"/>
              <a:buChar char="•"/>
            </a:pPr>
            <a:r>
              <a:rPr lang="fr-FR"/>
              <a:t>Limit the number of questions, interventions, or outcomes considered </a:t>
            </a:r>
            <a:endParaRPr/>
          </a:p>
          <a:p>
            <a:pPr indent="-171450" lvl="0" marL="171450" marR="0" rtl="0" algn="l">
              <a:lnSpc>
                <a:spcPct val="128333"/>
              </a:lnSpc>
              <a:spcBef>
                <a:spcPts val="750"/>
              </a:spcBef>
              <a:spcAft>
                <a:spcPts val="0"/>
              </a:spcAft>
              <a:buClr>
                <a:srgbClr val="204669"/>
              </a:buClr>
              <a:buSzPts val="1200"/>
              <a:buFont typeface="Arial"/>
              <a:buChar char="•"/>
            </a:pPr>
            <a:r>
              <a:rPr lang="fr-FR"/>
              <a:t>Limit the type of questions </a:t>
            </a:r>
            <a:endParaRPr/>
          </a:p>
          <a:p>
            <a:pPr indent="-171450" lvl="0" marL="171450" marR="0" rtl="0" algn="l">
              <a:lnSpc>
                <a:spcPct val="128333"/>
              </a:lnSpc>
              <a:spcBef>
                <a:spcPts val="750"/>
              </a:spcBef>
              <a:spcAft>
                <a:spcPts val="0"/>
              </a:spcAft>
              <a:buClr>
                <a:srgbClr val="204669"/>
              </a:buClr>
              <a:buSzPts val="1200"/>
              <a:buFont typeface="Arial"/>
              <a:buChar char="•"/>
            </a:pPr>
            <a:r>
              <a:rPr lang="fr-FR"/>
              <a:t>Increase the number of people working on the project (if resources allow)</a:t>
            </a:r>
            <a:endParaRPr/>
          </a:p>
          <a:p>
            <a:pPr indent="-171450" lvl="0" marL="171450" marR="0" rtl="0" algn="l">
              <a:lnSpc>
                <a:spcPct val="128333"/>
              </a:lnSpc>
              <a:spcBef>
                <a:spcPts val="750"/>
              </a:spcBef>
              <a:spcAft>
                <a:spcPts val="0"/>
              </a:spcAft>
              <a:buClr>
                <a:srgbClr val="204669"/>
              </a:buClr>
              <a:buSzPts val="1200"/>
              <a:buFont typeface="Arial"/>
              <a:buChar char="•"/>
            </a:pPr>
            <a:r>
              <a:rPr lang="fr-FR"/>
              <a:t>Conduct tasks in parallel/at the same time (e.g., screening, data extraction, risk of bias assessments) </a:t>
            </a:r>
            <a:endParaRPr/>
          </a:p>
          <a:p>
            <a:pPr indent="-171450" lvl="0" marL="171450" marR="0" rtl="0" algn="l">
              <a:lnSpc>
                <a:spcPct val="128333"/>
              </a:lnSpc>
              <a:spcBef>
                <a:spcPts val="750"/>
              </a:spcBef>
              <a:spcAft>
                <a:spcPts val="0"/>
              </a:spcAft>
              <a:buClr>
                <a:srgbClr val="204669"/>
              </a:buClr>
              <a:buSzPts val="1200"/>
              <a:buFont typeface="Arial"/>
              <a:buChar char="•"/>
            </a:pPr>
            <a:r>
              <a:rPr lang="fr-FR"/>
              <a:t>Limit the literature search dates, focusing on more recent research</a:t>
            </a:r>
            <a:endParaRPr/>
          </a:p>
          <a:p>
            <a:pPr indent="-171450" lvl="0" marL="171450" marR="0" rtl="0" algn="l">
              <a:lnSpc>
                <a:spcPct val="128333"/>
              </a:lnSpc>
              <a:spcBef>
                <a:spcPts val="750"/>
              </a:spcBef>
              <a:spcAft>
                <a:spcPts val="0"/>
              </a:spcAft>
              <a:buClr>
                <a:srgbClr val="204669"/>
              </a:buClr>
              <a:buSzPts val="1200"/>
              <a:buFont typeface="Arial"/>
              <a:buChar char="•"/>
            </a:pPr>
            <a:r>
              <a:rPr lang="fr-FR"/>
              <a:t>Language limits </a:t>
            </a:r>
            <a:endParaRPr/>
          </a:p>
          <a:p>
            <a:pPr indent="-171450" lvl="0" marL="171450" marR="0" rtl="0" algn="l">
              <a:lnSpc>
                <a:spcPct val="128333"/>
              </a:lnSpc>
              <a:spcBef>
                <a:spcPts val="750"/>
              </a:spcBef>
              <a:spcAft>
                <a:spcPts val="0"/>
              </a:spcAft>
              <a:buClr>
                <a:srgbClr val="204669"/>
              </a:buClr>
              <a:buSzPts val="1200"/>
              <a:buFont typeface="Arial"/>
              <a:buChar char="•"/>
            </a:pPr>
            <a:r>
              <a:rPr lang="fr-FR"/>
              <a:t>Reduce the number of electronic databases</a:t>
            </a:r>
            <a:endParaRPr/>
          </a:p>
          <a:p>
            <a:pPr indent="-171450" lvl="0" marL="171450" marR="0" rtl="0" algn="l">
              <a:lnSpc>
                <a:spcPct val="128333"/>
              </a:lnSpc>
              <a:spcBef>
                <a:spcPts val="750"/>
              </a:spcBef>
              <a:spcAft>
                <a:spcPts val="0"/>
              </a:spcAft>
              <a:buClr>
                <a:srgbClr val="204669"/>
              </a:buClr>
              <a:buSzPts val="1200"/>
              <a:buFont typeface="Arial"/>
              <a:buChar char="•"/>
            </a:pPr>
            <a:r>
              <a:rPr lang="fr-FR"/>
              <a:t>Use one reviewer for study selection, risk of bias assessment, or data extraction </a:t>
            </a:r>
            <a:endParaRPr/>
          </a:p>
          <a:p>
            <a:pPr indent="-171450" lvl="0" marL="171450" marR="0" rtl="0" algn="l">
              <a:lnSpc>
                <a:spcPct val="128333"/>
              </a:lnSpc>
              <a:spcBef>
                <a:spcPts val="750"/>
              </a:spcBef>
              <a:spcAft>
                <a:spcPts val="0"/>
              </a:spcAft>
              <a:buClr>
                <a:srgbClr val="204669"/>
              </a:buClr>
              <a:buSzPts val="1200"/>
              <a:buFont typeface="Arial"/>
              <a:buChar char="•"/>
            </a:pPr>
            <a:r>
              <a:rPr lang="fr-FR"/>
              <a:t>Can use one reviewer but check 25% of work using a second reviewer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6"/>
          <p:cNvSpPr txBox="1"/>
          <p:nvPr>
            <p:ph idx="1" type="body"/>
          </p:nvPr>
        </p:nvSpPr>
        <p:spPr>
          <a:xfrm>
            <a:off x="594840" y="1301069"/>
            <a:ext cx="7886700" cy="3263504"/>
          </a:xfrm>
          <a:prstGeom prst="rect">
            <a:avLst/>
          </a:prstGeom>
          <a:noFill/>
          <a:ln>
            <a:noFill/>
          </a:ln>
        </p:spPr>
        <p:txBody>
          <a:bodyPr anchorCtr="0" anchor="t" bIns="45700" lIns="91425" spcFirstLastPara="1" rIns="91425" wrap="square" tIns="45700">
            <a:noAutofit/>
          </a:bodyPr>
          <a:lstStyle/>
          <a:p>
            <a:pPr indent="0" lvl="0" marL="0" rtl="0" algn="l">
              <a:lnSpc>
                <a:spcPct val="112727"/>
              </a:lnSpc>
              <a:spcBef>
                <a:spcPts val="0"/>
              </a:spcBef>
              <a:spcAft>
                <a:spcPts val="0"/>
              </a:spcAft>
              <a:buSzPts val="1100"/>
              <a:buNone/>
            </a:pPr>
            <a:r>
              <a:rPr b="1" lang="fr-FR" sz="1100">
                <a:solidFill>
                  <a:srgbClr val="204669"/>
                </a:solidFill>
                <a:latin typeface="Open Sans ExtraBold"/>
                <a:ea typeface="Open Sans ExtraBold"/>
                <a:cs typeface="Open Sans ExtraBold"/>
                <a:sym typeface="Open Sans ExtraBold"/>
              </a:rPr>
              <a:t>Practitioners’ account</a:t>
            </a:r>
            <a:endParaRPr/>
          </a:p>
        </p:txBody>
      </p:sp>
      <p:sp>
        <p:nvSpPr>
          <p:cNvPr id="318" name="Google Shape;318;p26"/>
          <p:cNvSpPr/>
          <p:nvPr/>
        </p:nvSpPr>
        <p:spPr>
          <a:xfrm>
            <a:off x="7333814" y="257316"/>
            <a:ext cx="1584176" cy="1584176"/>
          </a:xfrm>
          <a:prstGeom prst="ellipse">
            <a:avLst/>
          </a:prstGeom>
          <a:solidFill>
            <a:srgbClr val="FCCF9E">
              <a:alpha val="9803"/>
            </a:srgbClr>
          </a:solidFill>
          <a:ln cap="flat" cmpd="sng" w="9525">
            <a:solidFill>
              <a:srgbClr val="FCCF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9" name="Google Shape;319;p26"/>
          <p:cNvPicPr preferRelativeResize="0"/>
          <p:nvPr/>
        </p:nvPicPr>
        <p:blipFill rotWithShape="1">
          <a:blip r:embed="rId3">
            <a:alphaModFix/>
          </a:blip>
          <a:srcRect b="0" l="0" r="0" t="0"/>
          <a:stretch/>
        </p:blipFill>
        <p:spPr>
          <a:xfrm>
            <a:off x="7705313" y="578927"/>
            <a:ext cx="933595" cy="904420"/>
          </a:xfrm>
          <a:prstGeom prst="rect">
            <a:avLst/>
          </a:prstGeom>
          <a:noFill/>
          <a:ln>
            <a:noFill/>
          </a:ln>
        </p:spPr>
      </p:pic>
      <p:sp>
        <p:nvSpPr>
          <p:cNvPr id="320" name="Google Shape;320;p26"/>
          <p:cNvSpPr txBox="1"/>
          <p:nvPr/>
        </p:nvSpPr>
        <p:spPr>
          <a:xfrm>
            <a:off x="594841" y="1588190"/>
            <a:ext cx="3252540" cy="3274421"/>
          </a:xfrm>
          <a:prstGeom prst="rect">
            <a:avLst/>
          </a:prstGeom>
          <a:noFill/>
          <a:ln>
            <a:noFill/>
          </a:ln>
        </p:spPr>
        <p:txBody>
          <a:bodyPr anchorCtr="0" anchor="t" bIns="45700" lIns="91425" spcFirstLastPara="1" rIns="91425" wrap="square" tIns="45700">
            <a:noAutofit/>
          </a:bodyPr>
          <a:lstStyle/>
          <a:p>
            <a:pPr indent="-171450" lvl="0" marL="171450" marR="0" rtl="0" algn="l">
              <a:lnSpc>
                <a:spcPct val="112727"/>
              </a:lnSpc>
              <a:spcBef>
                <a:spcPts val="0"/>
              </a:spcBef>
              <a:spcAft>
                <a:spcPts val="0"/>
              </a:spcAft>
              <a:buClr>
                <a:srgbClr val="204669"/>
              </a:buClr>
              <a:buSzPts val="1100"/>
              <a:buFont typeface="Arial"/>
              <a:buChar char="•"/>
            </a:pPr>
            <a:r>
              <a:rPr b="0" i="0" lang="fr-FR" sz="1100">
                <a:solidFill>
                  <a:srgbClr val="000000"/>
                </a:solidFill>
                <a:latin typeface="Open Sans Light"/>
                <a:ea typeface="Open Sans Light"/>
                <a:cs typeface="Open Sans Light"/>
                <a:sym typeface="Open Sans Light"/>
              </a:rPr>
              <a:t>What is the data telling us? </a:t>
            </a:r>
            <a:endParaRPr/>
          </a:p>
          <a:p>
            <a:pPr indent="-171450" lvl="0" marL="171450" marR="0" rtl="0" algn="l">
              <a:lnSpc>
                <a:spcPct val="112727"/>
              </a:lnSpc>
              <a:spcBef>
                <a:spcPts val="600"/>
              </a:spcBef>
              <a:spcAft>
                <a:spcPts val="0"/>
              </a:spcAft>
              <a:buClr>
                <a:srgbClr val="204669"/>
              </a:buClr>
              <a:buSzPts val="1100"/>
              <a:buFont typeface="Arial"/>
              <a:buChar char="•"/>
            </a:pPr>
            <a:r>
              <a:rPr b="0" i="0" lang="fr-FR" sz="1100">
                <a:solidFill>
                  <a:srgbClr val="000000"/>
                </a:solidFill>
                <a:latin typeface="Open Sans Light"/>
                <a:ea typeface="Open Sans Light"/>
                <a:cs typeface="Open Sans Light"/>
                <a:sym typeface="Open Sans Light"/>
              </a:rPr>
              <a:t>What is the quality of the methodology? </a:t>
            </a:r>
            <a:endParaRPr/>
          </a:p>
          <a:p>
            <a:pPr indent="-171450" lvl="0" marL="171450" marR="0" rtl="0" algn="l">
              <a:lnSpc>
                <a:spcPct val="112727"/>
              </a:lnSpc>
              <a:spcBef>
                <a:spcPts val="600"/>
              </a:spcBef>
              <a:spcAft>
                <a:spcPts val="0"/>
              </a:spcAft>
              <a:buClr>
                <a:srgbClr val="204669"/>
              </a:buClr>
              <a:buSzPts val="1100"/>
              <a:buFont typeface="Arial"/>
              <a:buChar char="•"/>
            </a:pPr>
            <a:r>
              <a:rPr b="0" i="0" lang="fr-FR" sz="1100">
                <a:solidFill>
                  <a:srgbClr val="000000"/>
                </a:solidFill>
                <a:latin typeface="Open Sans Light"/>
                <a:ea typeface="Open Sans Light"/>
                <a:cs typeface="Open Sans Light"/>
                <a:sym typeface="Open Sans Light"/>
              </a:rPr>
              <a:t>Other reflections?</a:t>
            </a:r>
            <a:endParaRPr/>
          </a:p>
          <a:p>
            <a:pPr indent="-171450" lvl="0" marL="171450" marR="0" rtl="0" algn="l">
              <a:lnSpc>
                <a:spcPct val="112727"/>
              </a:lnSpc>
              <a:spcBef>
                <a:spcPts val="600"/>
              </a:spcBef>
              <a:spcAft>
                <a:spcPts val="0"/>
              </a:spcAft>
              <a:buClr>
                <a:srgbClr val="204669"/>
              </a:buClr>
              <a:buSzPts val="1100"/>
              <a:buFont typeface="Arial"/>
              <a:buChar char="•"/>
            </a:pPr>
            <a:r>
              <a:rPr b="0" i="0" lang="fr-FR" sz="1100">
                <a:solidFill>
                  <a:srgbClr val="000000"/>
                </a:solidFill>
                <a:latin typeface="Open Sans Light"/>
                <a:ea typeface="Open Sans Light"/>
                <a:cs typeface="Open Sans Light"/>
                <a:sym typeface="Open Sans Light"/>
              </a:rPr>
              <a:t>What are some gaps in the data?</a:t>
            </a:r>
            <a:endParaRPr/>
          </a:p>
        </p:txBody>
      </p:sp>
      <p:sp>
        <p:nvSpPr>
          <p:cNvPr id="321" name="Google Shape;321;p26"/>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CASE EXAMPLE</a:t>
            </a:r>
            <a:endParaRPr/>
          </a:p>
        </p:txBody>
      </p:sp>
      <p:pic>
        <p:nvPicPr>
          <p:cNvPr id="322" name="Google Shape;322;p26"/>
          <p:cNvPicPr preferRelativeResize="0"/>
          <p:nvPr/>
        </p:nvPicPr>
        <p:blipFill rotWithShape="1">
          <a:blip r:embed="rId4">
            <a:alphaModFix/>
          </a:blip>
          <a:srcRect b="0" l="0" r="0" t="0"/>
          <a:stretch/>
        </p:blipFill>
        <p:spPr>
          <a:xfrm>
            <a:off x="3511939" y="1301069"/>
            <a:ext cx="3636125" cy="3324457"/>
          </a:xfrm>
          <a:prstGeom prst="rect">
            <a:avLst/>
          </a:prstGeom>
          <a:noFill/>
          <a:ln cap="flat" cmpd="sng" w="9525">
            <a:solidFill>
              <a:srgbClr val="2F9C67"/>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7"/>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SUMMARY</a:t>
            </a:r>
            <a:endParaRPr/>
          </a:p>
        </p:txBody>
      </p:sp>
      <p:sp>
        <p:nvSpPr>
          <p:cNvPr id="328" name="Google Shape;328;p27"/>
          <p:cNvSpPr txBox="1"/>
          <p:nvPr>
            <p:ph idx="1" type="body"/>
          </p:nvPr>
        </p:nvSpPr>
        <p:spPr>
          <a:xfrm>
            <a:off x="628651" y="1369219"/>
            <a:ext cx="6359978" cy="3263504"/>
          </a:xfrm>
          <a:prstGeom prst="rect">
            <a:avLst/>
          </a:prstGeom>
          <a:noFill/>
          <a:ln>
            <a:noFill/>
          </a:ln>
        </p:spPr>
        <p:txBody>
          <a:bodyPr anchorCtr="0" anchor="t" bIns="45700" lIns="91425" spcFirstLastPara="1" rIns="91425" wrap="square" tIns="45700">
            <a:normAutofit/>
          </a:bodyPr>
          <a:lstStyle/>
          <a:p>
            <a:pPr indent="-171450" lvl="0" marL="171450" marR="0" rtl="0" algn="l">
              <a:lnSpc>
                <a:spcPct val="128333"/>
              </a:lnSpc>
              <a:spcBef>
                <a:spcPts val="0"/>
              </a:spcBef>
              <a:spcAft>
                <a:spcPts val="0"/>
              </a:spcAft>
              <a:buClr>
                <a:srgbClr val="204669"/>
              </a:buClr>
              <a:buSzPts val="1200"/>
              <a:buFont typeface="Arial"/>
              <a:buChar char="•"/>
            </a:pPr>
            <a:r>
              <a:rPr lang="fr-FR"/>
              <a:t>The </a:t>
            </a:r>
            <a:r>
              <a:rPr b="1" lang="fr-FR">
                <a:solidFill>
                  <a:srgbClr val="204669"/>
                </a:solidFill>
                <a:latin typeface="Open Sans SemiBold"/>
                <a:ea typeface="Open Sans SemiBold"/>
                <a:cs typeface="Open Sans SemiBold"/>
                <a:sym typeface="Open Sans SemiBold"/>
              </a:rPr>
              <a:t>8</a:t>
            </a:r>
            <a:r>
              <a:rPr lang="fr-FR"/>
              <a:t> steps of a qualitative evidence synthesis include:</a:t>
            </a:r>
            <a:endParaRPr/>
          </a:p>
          <a:p>
            <a:pPr indent="-166688" lvl="0" marL="317500" rtl="0" algn="l">
              <a:lnSpc>
                <a:spcPct val="128333"/>
              </a:lnSpc>
              <a:spcBef>
                <a:spcPts val="750"/>
              </a:spcBef>
              <a:spcAft>
                <a:spcPts val="0"/>
              </a:spcAft>
              <a:buClr>
                <a:srgbClr val="2F9C67"/>
              </a:buClr>
              <a:buSzPts val="840"/>
              <a:buFont typeface="Noto Sans Symbols"/>
              <a:buChar char="⮚"/>
            </a:pPr>
            <a:r>
              <a:rPr lang="fr-FR"/>
              <a:t>Deciding whether the evidence synthesis is needed</a:t>
            </a:r>
            <a:endParaRPr/>
          </a:p>
          <a:p>
            <a:pPr indent="-166688" lvl="0" marL="317500" rtl="0" algn="l">
              <a:lnSpc>
                <a:spcPct val="128333"/>
              </a:lnSpc>
              <a:spcBef>
                <a:spcPts val="750"/>
              </a:spcBef>
              <a:spcAft>
                <a:spcPts val="0"/>
              </a:spcAft>
              <a:buClr>
                <a:srgbClr val="2F9C67"/>
              </a:buClr>
              <a:buSzPts val="840"/>
              <a:buFont typeface="Noto Sans Symbols"/>
              <a:buChar char="⮚"/>
            </a:pPr>
            <a:r>
              <a:rPr lang="fr-FR"/>
              <a:t>Developing the search strategy</a:t>
            </a:r>
            <a:endParaRPr/>
          </a:p>
          <a:p>
            <a:pPr indent="-166688" lvl="0" marL="317500" rtl="0" algn="l">
              <a:lnSpc>
                <a:spcPct val="128333"/>
              </a:lnSpc>
              <a:spcBef>
                <a:spcPts val="750"/>
              </a:spcBef>
              <a:spcAft>
                <a:spcPts val="0"/>
              </a:spcAft>
              <a:buClr>
                <a:srgbClr val="2F9C67"/>
              </a:buClr>
              <a:buSzPts val="840"/>
              <a:buFont typeface="Noto Sans Symbols"/>
              <a:buChar char="⮚"/>
            </a:pPr>
            <a:r>
              <a:rPr lang="fr-FR"/>
              <a:t>Implementing the search strategy</a:t>
            </a:r>
            <a:endParaRPr/>
          </a:p>
          <a:p>
            <a:pPr indent="-166688" lvl="0" marL="317500" rtl="0" algn="l">
              <a:lnSpc>
                <a:spcPct val="128333"/>
              </a:lnSpc>
              <a:spcBef>
                <a:spcPts val="750"/>
              </a:spcBef>
              <a:spcAft>
                <a:spcPts val="0"/>
              </a:spcAft>
              <a:buClr>
                <a:srgbClr val="2F9C67"/>
              </a:buClr>
              <a:buSzPts val="840"/>
              <a:buFont typeface="Noto Sans Symbols"/>
              <a:buChar char="⮚"/>
            </a:pPr>
            <a:r>
              <a:rPr lang="fr-FR"/>
              <a:t>Identifying and selecting evidence</a:t>
            </a:r>
            <a:endParaRPr/>
          </a:p>
          <a:p>
            <a:pPr indent="-166688" lvl="0" marL="317500" rtl="0" algn="l">
              <a:lnSpc>
                <a:spcPct val="128333"/>
              </a:lnSpc>
              <a:spcBef>
                <a:spcPts val="750"/>
              </a:spcBef>
              <a:spcAft>
                <a:spcPts val="0"/>
              </a:spcAft>
              <a:buClr>
                <a:srgbClr val="2F9C67"/>
              </a:buClr>
              <a:buSzPts val="840"/>
              <a:buFont typeface="Noto Sans Symbols"/>
              <a:buChar char="⮚"/>
            </a:pPr>
            <a:r>
              <a:rPr lang="fr-FR"/>
              <a:t>Extracting data</a:t>
            </a:r>
            <a:endParaRPr/>
          </a:p>
          <a:p>
            <a:pPr indent="-166688" lvl="0" marL="317500" rtl="0" algn="l">
              <a:lnSpc>
                <a:spcPct val="128333"/>
              </a:lnSpc>
              <a:spcBef>
                <a:spcPts val="750"/>
              </a:spcBef>
              <a:spcAft>
                <a:spcPts val="0"/>
              </a:spcAft>
              <a:buClr>
                <a:srgbClr val="2F9C67"/>
              </a:buClr>
              <a:buSzPts val="840"/>
              <a:buFont typeface="Noto Sans Symbols"/>
              <a:buChar char="⮚"/>
            </a:pPr>
            <a:r>
              <a:rPr lang="fr-FR"/>
              <a:t>Synthesizing data </a:t>
            </a:r>
            <a:endParaRPr/>
          </a:p>
          <a:p>
            <a:pPr indent="-166688" lvl="0" marL="317500" rtl="0" algn="l">
              <a:lnSpc>
                <a:spcPct val="128333"/>
              </a:lnSpc>
              <a:spcBef>
                <a:spcPts val="750"/>
              </a:spcBef>
              <a:spcAft>
                <a:spcPts val="0"/>
              </a:spcAft>
              <a:buClr>
                <a:srgbClr val="2F9C67"/>
              </a:buClr>
              <a:buSzPts val="840"/>
              <a:buFont typeface="Noto Sans Symbols"/>
              <a:buChar char="⮚"/>
            </a:pPr>
            <a:r>
              <a:rPr lang="fr-FR"/>
              <a:t>Assessing the quality of evidence</a:t>
            </a:r>
            <a:endParaRPr/>
          </a:p>
          <a:p>
            <a:pPr indent="-166688" lvl="0" marL="317500" rtl="0" algn="l">
              <a:lnSpc>
                <a:spcPct val="128333"/>
              </a:lnSpc>
              <a:spcBef>
                <a:spcPts val="750"/>
              </a:spcBef>
              <a:spcAft>
                <a:spcPts val="0"/>
              </a:spcAft>
              <a:buClr>
                <a:srgbClr val="2F9C67"/>
              </a:buClr>
              <a:buSzPts val="840"/>
              <a:buFont typeface="Noto Sans Symbols"/>
              <a:buChar char="⮚"/>
            </a:pPr>
            <a:r>
              <a:rPr lang="fr-FR"/>
              <a:t>Displaying and disseminating the findings of the synthesis</a:t>
            </a:r>
            <a:endParaRPr/>
          </a:p>
          <a:p>
            <a:pPr indent="-95250" lvl="0" marL="171450" marR="0" rtl="0" algn="l">
              <a:lnSpc>
                <a:spcPct val="128333"/>
              </a:lnSpc>
              <a:spcBef>
                <a:spcPts val="750"/>
              </a:spcBef>
              <a:spcAft>
                <a:spcPts val="0"/>
              </a:spcAft>
              <a:buClr>
                <a:srgbClr val="204669"/>
              </a:buClr>
              <a:buSzPts val="1200"/>
              <a:buFont typeface="Arial"/>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8"/>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SUMMARY</a:t>
            </a:r>
            <a:endParaRPr/>
          </a:p>
        </p:txBody>
      </p:sp>
      <p:sp>
        <p:nvSpPr>
          <p:cNvPr id="334" name="Google Shape;334;p28"/>
          <p:cNvSpPr txBox="1"/>
          <p:nvPr>
            <p:ph idx="1" type="body"/>
          </p:nvPr>
        </p:nvSpPr>
        <p:spPr>
          <a:xfrm>
            <a:off x="628651" y="1369219"/>
            <a:ext cx="6359978" cy="3263504"/>
          </a:xfrm>
          <a:prstGeom prst="rect">
            <a:avLst/>
          </a:prstGeom>
          <a:noFill/>
          <a:ln>
            <a:noFill/>
          </a:ln>
        </p:spPr>
        <p:txBody>
          <a:bodyPr anchorCtr="0" anchor="t" bIns="45700" lIns="91425" spcFirstLastPara="1" rIns="91425" wrap="square" tIns="45700">
            <a:normAutofit/>
          </a:bodyPr>
          <a:lstStyle/>
          <a:p>
            <a:pPr indent="-171450" lvl="0" marL="171450" rtl="0" algn="l">
              <a:lnSpc>
                <a:spcPct val="128333"/>
              </a:lnSpc>
              <a:spcBef>
                <a:spcPts val="0"/>
              </a:spcBef>
              <a:spcAft>
                <a:spcPts val="0"/>
              </a:spcAft>
              <a:buSzPts val="1200"/>
              <a:buChar char="•"/>
            </a:pPr>
            <a:r>
              <a:rPr lang="fr-FR"/>
              <a:t>Adaptations for syntheses in a resource restricted, emergency setting might include:</a:t>
            </a:r>
            <a:endParaRPr/>
          </a:p>
          <a:p>
            <a:pPr indent="-166688" lvl="0" marL="317500" rtl="0" algn="l">
              <a:lnSpc>
                <a:spcPct val="128333"/>
              </a:lnSpc>
              <a:spcBef>
                <a:spcPts val="600"/>
              </a:spcBef>
              <a:spcAft>
                <a:spcPts val="0"/>
              </a:spcAft>
              <a:buClr>
                <a:srgbClr val="2F9C67"/>
              </a:buClr>
              <a:buSzPts val="840"/>
              <a:buFont typeface="Noto Sans Symbols"/>
              <a:buChar char="⮚"/>
            </a:pPr>
            <a:r>
              <a:rPr lang="fr-FR"/>
              <a:t>Limiting the number and type of questions</a:t>
            </a:r>
            <a:endParaRPr/>
          </a:p>
          <a:p>
            <a:pPr indent="-166688" lvl="0" marL="317500" rtl="0" algn="l">
              <a:lnSpc>
                <a:spcPct val="128333"/>
              </a:lnSpc>
              <a:spcBef>
                <a:spcPts val="0"/>
              </a:spcBef>
              <a:spcAft>
                <a:spcPts val="0"/>
              </a:spcAft>
              <a:buClr>
                <a:srgbClr val="2F9C67"/>
              </a:buClr>
              <a:buSzPts val="840"/>
              <a:buFont typeface="Noto Sans Symbols"/>
              <a:buChar char="⮚"/>
            </a:pPr>
            <a:r>
              <a:rPr lang="fr-FR"/>
              <a:t>Conducting steps in parallel</a:t>
            </a:r>
            <a:endParaRPr/>
          </a:p>
          <a:p>
            <a:pPr indent="-166688" lvl="0" marL="317500" rtl="0" algn="l">
              <a:lnSpc>
                <a:spcPct val="128333"/>
              </a:lnSpc>
              <a:spcBef>
                <a:spcPts val="0"/>
              </a:spcBef>
              <a:spcAft>
                <a:spcPts val="0"/>
              </a:spcAft>
              <a:buClr>
                <a:srgbClr val="2F9C67"/>
              </a:buClr>
              <a:buSzPts val="840"/>
              <a:buFont typeface="Noto Sans Symbols"/>
              <a:buChar char="⮚"/>
            </a:pPr>
            <a:r>
              <a:rPr lang="fr-FR"/>
              <a:t>Focusing only on very recent research</a:t>
            </a:r>
            <a:endParaRPr/>
          </a:p>
          <a:p>
            <a:pPr indent="-166688" lvl="0" marL="317500" rtl="0" algn="l">
              <a:lnSpc>
                <a:spcPct val="128333"/>
              </a:lnSpc>
              <a:spcBef>
                <a:spcPts val="0"/>
              </a:spcBef>
              <a:spcAft>
                <a:spcPts val="0"/>
              </a:spcAft>
              <a:buClr>
                <a:srgbClr val="2F9C67"/>
              </a:buClr>
              <a:buSzPts val="840"/>
              <a:buFont typeface="Noto Sans Symbols"/>
              <a:buChar char="⮚"/>
            </a:pPr>
            <a:r>
              <a:rPr lang="fr-FR"/>
              <a:t>Limiting the language</a:t>
            </a:r>
            <a:endParaRPr/>
          </a:p>
          <a:p>
            <a:pPr indent="-166688" lvl="0" marL="317500" rtl="0" algn="l">
              <a:lnSpc>
                <a:spcPct val="128333"/>
              </a:lnSpc>
              <a:spcBef>
                <a:spcPts val="0"/>
              </a:spcBef>
              <a:spcAft>
                <a:spcPts val="0"/>
              </a:spcAft>
              <a:buClr>
                <a:srgbClr val="2F9C67"/>
              </a:buClr>
              <a:buSzPts val="840"/>
              <a:buFont typeface="Noto Sans Symbols"/>
              <a:buChar char="⮚"/>
            </a:pPr>
            <a:r>
              <a:rPr lang="fr-FR"/>
              <a:t>Reducing the number of academic databases searched</a:t>
            </a:r>
            <a:endParaRPr/>
          </a:p>
          <a:p>
            <a:pPr indent="0" lvl="0" marL="150812" rtl="0" algn="l">
              <a:lnSpc>
                <a:spcPct val="128333"/>
              </a:lnSpc>
              <a:spcBef>
                <a:spcPts val="0"/>
              </a:spcBef>
              <a:spcAft>
                <a:spcPts val="0"/>
              </a:spcAft>
              <a:buClr>
                <a:srgbClr val="2F9C67"/>
              </a:buClr>
              <a:buSzPts val="840"/>
              <a:buNone/>
            </a:pPr>
            <a:r>
              <a:t/>
            </a:r>
            <a:endParaRPr/>
          </a:p>
          <a:p>
            <a:pPr indent="-171450" lvl="0" marL="171450" rtl="0" algn="l">
              <a:lnSpc>
                <a:spcPct val="128333"/>
              </a:lnSpc>
              <a:spcBef>
                <a:spcPts val="600"/>
              </a:spcBef>
              <a:spcAft>
                <a:spcPts val="0"/>
              </a:spcAft>
              <a:buSzPts val="1200"/>
              <a:buChar char="•"/>
            </a:pPr>
            <a:r>
              <a:rPr lang="fr-FR"/>
              <a:t>Other practical adaptations might include:</a:t>
            </a:r>
            <a:endParaRPr/>
          </a:p>
          <a:p>
            <a:pPr indent="-166688" lvl="0" marL="317500" rtl="0" algn="l">
              <a:lnSpc>
                <a:spcPct val="128333"/>
              </a:lnSpc>
              <a:spcBef>
                <a:spcPts val="600"/>
              </a:spcBef>
              <a:spcAft>
                <a:spcPts val="0"/>
              </a:spcAft>
              <a:buClr>
                <a:srgbClr val="2F9C67"/>
              </a:buClr>
              <a:buSzPts val="840"/>
              <a:buFont typeface="Noto Sans Symbols"/>
              <a:buChar char="⮚"/>
            </a:pPr>
            <a:r>
              <a:rPr lang="fr-FR"/>
              <a:t>Accessing data sets direct from organizations producing them, for the latest evidence</a:t>
            </a:r>
            <a:endParaRPr/>
          </a:p>
          <a:p>
            <a:pPr indent="-166688" lvl="0" marL="317500" rtl="0" algn="l">
              <a:lnSpc>
                <a:spcPct val="128333"/>
              </a:lnSpc>
              <a:spcBef>
                <a:spcPts val="0"/>
              </a:spcBef>
              <a:spcAft>
                <a:spcPts val="0"/>
              </a:spcAft>
              <a:buClr>
                <a:srgbClr val="2F9C67"/>
              </a:buClr>
              <a:buSzPts val="840"/>
              <a:buFont typeface="Noto Sans Symbols"/>
              <a:buChar char="⮚"/>
            </a:pPr>
            <a:r>
              <a:rPr lang="fr-FR"/>
              <a:t>Allowing the scope of the review to develop during the search</a:t>
            </a:r>
            <a:endParaRPr/>
          </a:p>
          <a:p>
            <a:pPr indent="-166688" lvl="0" marL="317500" rtl="0" algn="l">
              <a:lnSpc>
                <a:spcPct val="128333"/>
              </a:lnSpc>
              <a:spcBef>
                <a:spcPts val="0"/>
              </a:spcBef>
              <a:spcAft>
                <a:spcPts val="0"/>
              </a:spcAft>
              <a:buClr>
                <a:srgbClr val="2F9C67"/>
              </a:buClr>
              <a:buSzPts val="840"/>
              <a:buFont typeface="Noto Sans Symbols"/>
              <a:buChar char="⮚"/>
            </a:pPr>
            <a:r>
              <a:rPr lang="fr-FR"/>
              <a:t>No formal quality review</a:t>
            </a:r>
            <a:endParaRPr/>
          </a:p>
          <a:p>
            <a:pPr indent="-166688" lvl="0" marL="317500" rtl="0" algn="l">
              <a:lnSpc>
                <a:spcPct val="128333"/>
              </a:lnSpc>
              <a:spcBef>
                <a:spcPts val="0"/>
              </a:spcBef>
              <a:spcAft>
                <a:spcPts val="0"/>
              </a:spcAft>
              <a:buClr>
                <a:srgbClr val="2F9C67"/>
              </a:buClr>
              <a:buSzPts val="840"/>
              <a:buFont typeface="Noto Sans Symbols"/>
              <a:buChar char="⮚"/>
            </a:pPr>
            <a:r>
              <a:rPr lang="fr-FR"/>
              <a:t>Input and validation from partners external to the research team, especially when sharing recommendations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9411"/>
          </a:srgbClr>
        </a:solidFill>
      </p:bgPr>
    </p:bg>
    <p:spTree>
      <p:nvGrpSpPr>
        <p:cNvPr id="101" name="Shape 101"/>
        <p:cNvGrpSpPr/>
        <p:nvPr/>
      </p:nvGrpSpPr>
      <p:grpSpPr>
        <a:xfrm>
          <a:off x="0" y="0"/>
          <a:ext cx="0" cy="0"/>
          <a:chOff x="0" y="0"/>
          <a:chExt cx="0" cy="0"/>
        </a:xfrm>
      </p:grpSpPr>
      <p:sp>
        <p:nvSpPr>
          <p:cNvPr id="102" name="Google Shape;102;p3"/>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KEY QUESTIONS IN SOCIAL SCIENCE RESEARCH</a:t>
            </a:r>
            <a:endParaRPr/>
          </a:p>
        </p:txBody>
      </p:sp>
      <p:grpSp>
        <p:nvGrpSpPr>
          <p:cNvPr id="103" name="Google Shape;103;p3"/>
          <p:cNvGrpSpPr/>
          <p:nvPr/>
        </p:nvGrpSpPr>
        <p:grpSpPr>
          <a:xfrm>
            <a:off x="2215379" y="1132113"/>
            <a:ext cx="4932907" cy="3341189"/>
            <a:chOff x="2215379" y="1132113"/>
            <a:chExt cx="4932907" cy="3341189"/>
          </a:xfrm>
        </p:grpSpPr>
        <p:sp>
          <p:nvSpPr>
            <p:cNvPr id="104" name="Google Shape;104;p3"/>
            <p:cNvSpPr/>
            <p:nvPr/>
          </p:nvSpPr>
          <p:spPr>
            <a:xfrm>
              <a:off x="3760932" y="3077987"/>
              <a:ext cx="3387354" cy="488201"/>
            </a:xfrm>
            <a:prstGeom prst="rect">
              <a:avLst/>
            </a:prstGeom>
            <a:noFill/>
            <a:ln cap="flat" cmpd="sng" w="9525">
              <a:solidFill>
                <a:srgbClr val="2F9C67"/>
              </a:solidFill>
              <a:prstDash val="solid"/>
              <a:miter lim="800000"/>
              <a:headEnd len="sm" w="sm" type="none"/>
              <a:tailEnd len="sm" w="sm" type="none"/>
            </a:ln>
          </p:spPr>
          <p:txBody>
            <a:bodyPr anchorCtr="0" anchor="ctr" bIns="36000" lIns="108000" spcFirstLastPara="1" rIns="36000" wrap="square" tIns="36000">
              <a:spAutoFit/>
            </a:bodyPr>
            <a:lstStyle/>
            <a:p>
              <a:pPr indent="-136525" lvl="0" marL="136525" marR="0" rtl="0" algn="l">
                <a:spcBef>
                  <a:spcPts val="0"/>
                </a:spcBef>
                <a:spcAft>
                  <a:spcPts val="0"/>
                </a:spcAft>
                <a:buClr>
                  <a:srgbClr val="204669"/>
                </a:buClr>
                <a:buSzPts val="900"/>
                <a:buFont typeface="Calibri"/>
                <a:buAutoNum type="arabicPeriod" startAt="6"/>
              </a:pPr>
              <a:r>
                <a:rPr lang="fr-FR" sz="900">
                  <a:solidFill>
                    <a:srgbClr val="2F9C67"/>
                  </a:solidFill>
                  <a:latin typeface="Open Sans Light"/>
                  <a:ea typeface="Open Sans Light"/>
                  <a:cs typeface="Open Sans Light"/>
                  <a:sym typeface="Open Sans Light"/>
                </a:rPr>
                <a:t>How to ensure that this information goes back to communities? To inform community-level actions and decision-making of the broader response?</a:t>
              </a:r>
              <a:endParaRPr sz="900">
                <a:solidFill>
                  <a:schemeClr val="lt1"/>
                </a:solidFill>
                <a:latin typeface="Open Sans Light"/>
                <a:ea typeface="Open Sans Light"/>
                <a:cs typeface="Open Sans Light"/>
                <a:sym typeface="Open Sans Light"/>
              </a:endParaRPr>
            </a:p>
          </p:txBody>
        </p:sp>
        <p:sp>
          <p:nvSpPr>
            <p:cNvPr id="105" name="Google Shape;105;p3"/>
            <p:cNvSpPr/>
            <p:nvPr/>
          </p:nvSpPr>
          <p:spPr>
            <a:xfrm>
              <a:off x="3760932" y="2632537"/>
              <a:ext cx="3387354" cy="349702"/>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36000" lIns="108000" spcFirstLastPara="1" rIns="36000" wrap="square" tIns="36000">
              <a:spAutoFit/>
            </a:bodyPr>
            <a:lstStyle/>
            <a:p>
              <a:pPr indent="-136525" lvl="0" marL="136525" marR="0" rtl="0" algn="l">
                <a:spcBef>
                  <a:spcPts val="0"/>
                </a:spcBef>
                <a:spcAft>
                  <a:spcPts val="0"/>
                </a:spcAft>
                <a:buClr>
                  <a:srgbClr val="204669"/>
                </a:buClr>
                <a:buSzPts val="900"/>
                <a:buFont typeface="Calibri"/>
                <a:buAutoNum type="arabicPeriod" startAt="5"/>
              </a:pPr>
              <a:r>
                <a:rPr lang="fr-FR" sz="900">
                  <a:solidFill>
                    <a:srgbClr val="2F9C67"/>
                  </a:solidFill>
                  <a:latin typeface="Open Sans Light"/>
                  <a:ea typeface="Open Sans Light"/>
                  <a:cs typeface="Open Sans Light"/>
                  <a:sym typeface="Open Sans Light"/>
                </a:rPr>
                <a:t>What methodology and tools should be used to collect and analyse this information?</a:t>
              </a:r>
              <a:endParaRPr sz="900">
                <a:solidFill>
                  <a:schemeClr val="lt1"/>
                </a:solidFill>
                <a:latin typeface="Open Sans Light"/>
                <a:ea typeface="Open Sans Light"/>
                <a:cs typeface="Open Sans Light"/>
                <a:sym typeface="Open Sans Light"/>
              </a:endParaRPr>
            </a:p>
          </p:txBody>
        </p:sp>
        <p:sp>
          <p:nvSpPr>
            <p:cNvPr id="106" name="Google Shape;106;p3"/>
            <p:cNvSpPr/>
            <p:nvPr/>
          </p:nvSpPr>
          <p:spPr>
            <a:xfrm>
              <a:off x="3760932" y="4109684"/>
              <a:ext cx="3387354" cy="349702"/>
            </a:xfrm>
            <a:prstGeom prst="rect">
              <a:avLst/>
            </a:prstGeom>
            <a:noFill/>
            <a:ln cap="flat" cmpd="sng" w="9525">
              <a:solidFill>
                <a:srgbClr val="2F9C67"/>
              </a:solidFill>
              <a:prstDash val="solid"/>
              <a:miter lim="800000"/>
              <a:headEnd len="sm" w="sm" type="none"/>
              <a:tailEnd len="sm" w="sm" type="none"/>
            </a:ln>
          </p:spPr>
          <p:txBody>
            <a:bodyPr anchorCtr="0" anchor="ctr" bIns="36000" lIns="108000" spcFirstLastPara="1" rIns="36000" wrap="square" tIns="36000">
              <a:spAutoFit/>
            </a:bodyPr>
            <a:lstStyle/>
            <a:p>
              <a:pPr indent="-136525" lvl="0" marL="136525" marR="0" rtl="0" algn="l">
                <a:spcBef>
                  <a:spcPts val="0"/>
                </a:spcBef>
                <a:spcAft>
                  <a:spcPts val="0"/>
                </a:spcAft>
                <a:buClr>
                  <a:srgbClr val="204669"/>
                </a:buClr>
                <a:buSzPts val="900"/>
                <a:buFont typeface="Calibri"/>
                <a:buAutoNum type="arabicPeriod" startAt="8"/>
              </a:pPr>
              <a:r>
                <a:rPr lang="fr-FR" sz="900">
                  <a:solidFill>
                    <a:srgbClr val="2F9C67"/>
                  </a:solidFill>
                  <a:latin typeface="Open Sans Light"/>
                  <a:ea typeface="Open Sans Light"/>
                  <a:cs typeface="Open Sans Light"/>
                  <a:sym typeface="Open Sans Light"/>
                </a:rPr>
                <a:t>How to track the information used to ensure that it effectively contributes to operational and strategic priorities? </a:t>
              </a:r>
              <a:endParaRPr sz="900">
                <a:solidFill>
                  <a:schemeClr val="lt1"/>
                </a:solidFill>
                <a:latin typeface="Open Sans Light"/>
                <a:ea typeface="Open Sans Light"/>
                <a:cs typeface="Open Sans Light"/>
                <a:sym typeface="Open Sans Light"/>
              </a:endParaRPr>
            </a:p>
          </p:txBody>
        </p:sp>
        <p:sp>
          <p:nvSpPr>
            <p:cNvPr id="107" name="Google Shape;107;p3"/>
            <p:cNvSpPr/>
            <p:nvPr/>
          </p:nvSpPr>
          <p:spPr>
            <a:xfrm>
              <a:off x="3760932" y="2304478"/>
              <a:ext cx="3387354" cy="211203"/>
            </a:xfrm>
            <a:prstGeom prst="rect">
              <a:avLst/>
            </a:prstGeom>
            <a:noFill/>
            <a:ln cap="flat" cmpd="sng" w="9525">
              <a:solidFill>
                <a:srgbClr val="2F9C67"/>
              </a:solidFill>
              <a:prstDash val="solid"/>
              <a:miter lim="800000"/>
              <a:headEnd len="sm" w="sm" type="none"/>
              <a:tailEnd len="sm" w="sm" type="none"/>
            </a:ln>
          </p:spPr>
          <p:txBody>
            <a:bodyPr anchorCtr="0" anchor="ctr" bIns="36000" lIns="108000" spcFirstLastPara="1" rIns="36000" wrap="square" tIns="36000">
              <a:spAutoFit/>
            </a:bodyPr>
            <a:lstStyle/>
            <a:p>
              <a:pPr indent="-136525" lvl="0" marL="136525" marR="0" rtl="0" algn="l">
                <a:spcBef>
                  <a:spcPts val="0"/>
                </a:spcBef>
                <a:spcAft>
                  <a:spcPts val="0"/>
                </a:spcAft>
                <a:buClr>
                  <a:srgbClr val="204669"/>
                </a:buClr>
                <a:buSzPts val="900"/>
                <a:buFont typeface="Calibri"/>
                <a:buAutoNum type="arabicPeriod" startAt="4"/>
              </a:pPr>
              <a:r>
                <a:rPr lang="fr-FR" sz="900">
                  <a:solidFill>
                    <a:srgbClr val="2F9C67"/>
                  </a:solidFill>
                  <a:latin typeface="Open Sans Light"/>
                  <a:ea typeface="Open Sans Light"/>
                  <a:cs typeface="Open Sans Light"/>
                  <a:sym typeface="Open Sans Light"/>
                </a:rPr>
                <a:t>Who can collect this information?</a:t>
              </a:r>
              <a:endParaRPr sz="900">
                <a:solidFill>
                  <a:schemeClr val="lt1"/>
                </a:solidFill>
                <a:latin typeface="Open Sans Light"/>
                <a:ea typeface="Open Sans Light"/>
                <a:cs typeface="Open Sans Light"/>
                <a:sym typeface="Open Sans Light"/>
              </a:endParaRPr>
            </a:p>
          </p:txBody>
        </p:sp>
        <p:sp>
          <p:nvSpPr>
            <p:cNvPr id="108" name="Google Shape;108;p3"/>
            <p:cNvSpPr/>
            <p:nvPr/>
          </p:nvSpPr>
          <p:spPr>
            <a:xfrm>
              <a:off x="3760932" y="1840161"/>
              <a:ext cx="3387354" cy="349702"/>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36000" lIns="108000" spcFirstLastPara="1" rIns="36000" wrap="square" tIns="36000">
              <a:spAutoFit/>
            </a:bodyPr>
            <a:lstStyle/>
            <a:p>
              <a:pPr indent="-136525" lvl="0" marL="136525" marR="0" rtl="0" algn="l">
                <a:spcBef>
                  <a:spcPts val="0"/>
                </a:spcBef>
                <a:spcAft>
                  <a:spcPts val="0"/>
                </a:spcAft>
                <a:buClr>
                  <a:srgbClr val="204669"/>
                </a:buClr>
                <a:buSzPts val="900"/>
                <a:buFont typeface="Calibri"/>
                <a:buAutoNum type="arabicPeriod" startAt="3"/>
              </a:pPr>
              <a:r>
                <a:rPr lang="fr-FR" sz="900">
                  <a:solidFill>
                    <a:srgbClr val="2F9C67"/>
                  </a:solidFill>
                  <a:latin typeface="Open Sans Light"/>
                  <a:ea typeface="Open Sans Light"/>
                  <a:cs typeface="Open Sans Light"/>
                  <a:sym typeface="Open Sans Light"/>
                </a:rPr>
                <a:t>Does this information already exist? Is there a related needs assessment or study? </a:t>
              </a:r>
              <a:endParaRPr sz="900">
                <a:solidFill>
                  <a:schemeClr val="lt1"/>
                </a:solidFill>
                <a:latin typeface="Open Sans Light"/>
                <a:ea typeface="Open Sans Light"/>
                <a:cs typeface="Open Sans Light"/>
                <a:sym typeface="Open Sans Light"/>
              </a:endParaRPr>
            </a:p>
          </p:txBody>
        </p:sp>
        <p:sp>
          <p:nvSpPr>
            <p:cNvPr id="109" name="Google Shape;109;p3"/>
            <p:cNvSpPr/>
            <p:nvPr/>
          </p:nvSpPr>
          <p:spPr>
            <a:xfrm>
              <a:off x="3760932" y="1159934"/>
              <a:ext cx="3387354" cy="211203"/>
            </a:xfrm>
            <a:prstGeom prst="rect">
              <a:avLst/>
            </a:prstGeom>
            <a:solidFill>
              <a:srgbClr val="2F9C67">
                <a:alpha val="9803"/>
              </a:srgbClr>
            </a:solidFill>
            <a:ln cap="flat" cmpd="sng" w="9525">
              <a:solidFill>
                <a:srgbClr val="2F9C67"/>
              </a:solidFill>
              <a:prstDash val="solid"/>
              <a:miter lim="800000"/>
              <a:headEnd len="sm" w="sm" type="none"/>
              <a:tailEnd len="sm" w="sm" type="none"/>
            </a:ln>
          </p:spPr>
          <p:txBody>
            <a:bodyPr anchorCtr="0" anchor="ctr" bIns="36000" lIns="108000" spcFirstLastPara="1" rIns="36000" wrap="square" tIns="36000">
              <a:spAutoFit/>
            </a:bodyPr>
            <a:lstStyle/>
            <a:p>
              <a:pPr indent="-136525" lvl="0" marL="136525" marR="0" rtl="0" algn="l">
                <a:spcBef>
                  <a:spcPts val="0"/>
                </a:spcBef>
                <a:spcAft>
                  <a:spcPts val="0"/>
                </a:spcAft>
                <a:buClr>
                  <a:srgbClr val="204669"/>
                </a:buClr>
                <a:buSzPts val="900"/>
                <a:buFont typeface="Calibri"/>
                <a:buAutoNum type="arabicPeriod"/>
              </a:pPr>
              <a:r>
                <a:rPr lang="fr-FR" sz="900">
                  <a:solidFill>
                    <a:srgbClr val="2F9C67"/>
                  </a:solidFill>
                  <a:latin typeface="Open Sans Light"/>
                  <a:ea typeface="Open Sans Light"/>
                  <a:cs typeface="Open Sans Light"/>
                  <a:sym typeface="Open Sans Light"/>
                </a:rPr>
                <a:t>What information is needed? </a:t>
              </a:r>
              <a:endParaRPr sz="900">
                <a:solidFill>
                  <a:schemeClr val="lt1"/>
                </a:solidFill>
                <a:latin typeface="Open Sans Light"/>
                <a:ea typeface="Open Sans Light"/>
                <a:cs typeface="Open Sans Light"/>
                <a:sym typeface="Open Sans Light"/>
              </a:endParaRPr>
            </a:p>
          </p:txBody>
        </p:sp>
        <p:sp>
          <p:nvSpPr>
            <p:cNvPr id="110" name="Google Shape;110;p3"/>
            <p:cNvSpPr/>
            <p:nvPr/>
          </p:nvSpPr>
          <p:spPr>
            <a:xfrm>
              <a:off x="2215379" y="1132113"/>
              <a:ext cx="1070638" cy="3341189"/>
            </a:xfrm>
            <a:prstGeom prst="rect">
              <a:avLst/>
            </a:prstGeom>
            <a:solidFill>
              <a:srgbClr val="204669"/>
            </a:solidFill>
            <a:ln>
              <a:noFill/>
            </a:ln>
          </p:spPr>
          <p:txBody>
            <a:bodyPr anchorCtr="0" anchor="ctr" bIns="108000" lIns="108000" spcFirstLastPara="1" rIns="108000" wrap="square" tIns="108000">
              <a:noAutofit/>
            </a:bodyPr>
            <a:lstStyle/>
            <a:p>
              <a:pPr indent="0" lvl="0" marL="0" marR="0" rtl="0" algn="ctr">
                <a:spcBef>
                  <a:spcPts val="0"/>
                </a:spcBef>
                <a:spcAft>
                  <a:spcPts val="0"/>
                </a:spcAft>
                <a:buNone/>
              </a:pPr>
              <a:r>
                <a:rPr b="1" lang="fr-FR" sz="1100">
                  <a:solidFill>
                    <a:srgbClr val="FFFFFF"/>
                  </a:solidFill>
                  <a:latin typeface="Open Sans SemiBold"/>
                  <a:ea typeface="Open Sans SemiBold"/>
                  <a:cs typeface="Open Sans SemiBold"/>
                  <a:sym typeface="Open Sans SemiBold"/>
                </a:rPr>
                <a:t>DATA TO ACTION:</a:t>
              </a:r>
              <a:r>
                <a:rPr lang="fr-FR" sz="900">
                  <a:solidFill>
                    <a:srgbClr val="FFFFFF"/>
                  </a:solidFill>
                  <a:latin typeface="Open Sans Light"/>
                  <a:ea typeface="Open Sans Light"/>
                  <a:cs typeface="Open Sans Light"/>
                  <a:sym typeface="Open Sans Light"/>
                </a:rPr>
                <a:t> </a:t>
              </a:r>
              <a:br>
                <a:rPr lang="fr-FR" sz="900">
                  <a:solidFill>
                    <a:srgbClr val="FFFFFF"/>
                  </a:solidFill>
                  <a:latin typeface="Open Sans Light"/>
                  <a:ea typeface="Open Sans Light"/>
                  <a:cs typeface="Open Sans Light"/>
                  <a:sym typeface="Open Sans Light"/>
                </a:rPr>
              </a:br>
              <a:endParaRPr sz="900">
                <a:solidFill>
                  <a:schemeClr val="lt1"/>
                </a:solidFill>
                <a:latin typeface="Open Sans Light"/>
                <a:ea typeface="Open Sans Light"/>
                <a:cs typeface="Open Sans Light"/>
                <a:sym typeface="Open Sans Light"/>
              </a:endParaRPr>
            </a:p>
            <a:p>
              <a:pPr indent="0" lvl="0" marL="0" marR="0" rtl="0" algn="ctr">
                <a:spcBef>
                  <a:spcPts val="0"/>
                </a:spcBef>
                <a:spcAft>
                  <a:spcPts val="0"/>
                </a:spcAft>
                <a:buNone/>
              </a:pPr>
              <a:r>
                <a:rPr lang="fr-FR" sz="900">
                  <a:solidFill>
                    <a:srgbClr val="FFFFFF"/>
                  </a:solidFill>
                  <a:latin typeface="Open Sans Light"/>
                  <a:ea typeface="Open Sans Light"/>
                  <a:cs typeface="Open Sans Light"/>
                  <a:sym typeface="Open Sans Light"/>
                </a:rPr>
                <a:t>Key questions in social science research</a:t>
              </a:r>
              <a:endParaRPr sz="900">
                <a:solidFill>
                  <a:schemeClr val="lt1"/>
                </a:solidFill>
                <a:latin typeface="Open Sans Light"/>
                <a:ea typeface="Open Sans Light"/>
                <a:cs typeface="Open Sans Light"/>
                <a:sym typeface="Open Sans Light"/>
              </a:endParaRPr>
            </a:p>
            <a:p>
              <a:pPr indent="0" lvl="0" marL="0" marR="0" rtl="0" algn="ctr">
                <a:spcBef>
                  <a:spcPts val="0"/>
                </a:spcBef>
                <a:spcAft>
                  <a:spcPts val="0"/>
                </a:spcAft>
                <a:buNone/>
              </a:pPr>
              <a:r>
                <a:rPr lang="fr-FR" sz="1100">
                  <a:solidFill>
                    <a:schemeClr val="lt1"/>
                  </a:solidFill>
                  <a:latin typeface="Open Sans Light"/>
                  <a:ea typeface="Open Sans Light"/>
                  <a:cs typeface="Open Sans Light"/>
                  <a:sym typeface="Open Sans Light"/>
                </a:rPr>
                <a:t> </a:t>
              </a:r>
              <a:endParaRPr sz="1100">
                <a:solidFill>
                  <a:schemeClr val="lt1"/>
                </a:solidFill>
                <a:latin typeface="Open Sans Light"/>
                <a:ea typeface="Open Sans Light"/>
                <a:cs typeface="Open Sans Light"/>
                <a:sym typeface="Open Sans Light"/>
              </a:endParaRPr>
            </a:p>
          </p:txBody>
        </p:sp>
        <p:sp>
          <p:nvSpPr>
            <p:cNvPr id="111" name="Google Shape;111;p3"/>
            <p:cNvSpPr/>
            <p:nvPr/>
          </p:nvSpPr>
          <p:spPr>
            <a:xfrm>
              <a:off x="3760932" y="1502319"/>
              <a:ext cx="3387354" cy="211203"/>
            </a:xfrm>
            <a:prstGeom prst="rect">
              <a:avLst/>
            </a:prstGeom>
            <a:noFill/>
            <a:ln cap="flat" cmpd="sng" w="9525">
              <a:solidFill>
                <a:srgbClr val="2F9C67"/>
              </a:solidFill>
              <a:prstDash val="solid"/>
              <a:miter lim="800000"/>
              <a:headEnd len="sm" w="sm" type="none"/>
              <a:tailEnd len="sm" w="sm" type="none"/>
            </a:ln>
          </p:spPr>
          <p:txBody>
            <a:bodyPr anchorCtr="0" anchor="ctr" bIns="36000" lIns="108000" spcFirstLastPara="1" rIns="36000" wrap="square" tIns="36000">
              <a:spAutoFit/>
            </a:bodyPr>
            <a:lstStyle/>
            <a:p>
              <a:pPr indent="-136525" lvl="0" marL="136525" marR="0" rtl="0" algn="l">
                <a:spcBef>
                  <a:spcPts val="0"/>
                </a:spcBef>
                <a:spcAft>
                  <a:spcPts val="0"/>
                </a:spcAft>
                <a:buClr>
                  <a:srgbClr val="204669"/>
                </a:buClr>
                <a:buSzPts val="900"/>
                <a:buFont typeface="Calibri"/>
                <a:buAutoNum type="arabicPeriod" startAt="2"/>
              </a:pPr>
              <a:r>
                <a:rPr lang="fr-FR" sz="900">
                  <a:solidFill>
                    <a:srgbClr val="2F9C67"/>
                  </a:solidFill>
                  <a:latin typeface="Open Sans Light"/>
                  <a:ea typeface="Open Sans Light"/>
                  <a:cs typeface="Open Sans Light"/>
                  <a:sym typeface="Open Sans Light"/>
                </a:rPr>
                <a:t>Who needs this information? </a:t>
              </a:r>
              <a:endParaRPr sz="900">
                <a:solidFill>
                  <a:schemeClr val="lt1"/>
                </a:solidFill>
                <a:latin typeface="Open Sans Light"/>
                <a:ea typeface="Open Sans Light"/>
                <a:cs typeface="Open Sans Light"/>
                <a:sym typeface="Open Sans Light"/>
              </a:endParaRPr>
            </a:p>
          </p:txBody>
        </p:sp>
        <p:cxnSp>
          <p:nvCxnSpPr>
            <p:cNvPr id="112" name="Google Shape;112;p3"/>
            <p:cNvCxnSpPr/>
            <p:nvPr/>
          </p:nvCxnSpPr>
          <p:spPr>
            <a:xfrm>
              <a:off x="3281616" y="2892950"/>
              <a:ext cx="252864" cy="0"/>
            </a:xfrm>
            <a:prstGeom prst="straightConnector1">
              <a:avLst/>
            </a:prstGeom>
            <a:noFill/>
            <a:ln cap="flat" cmpd="sng" w="12700">
              <a:solidFill>
                <a:srgbClr val="204669"/>
              </a:solidFill>
              <a:prstDash val="solid"/>
              <a:miter lim="800000"/>
              <a:headEnd len="sm" w="sm" type="none"/>
              <a:tailEnd len="sm" w="sm" type="none"/>
            </a:ln>
          </p:spPr>
        </p:cxnSp>
        <p:cxnSp>
          <p:nvCxnSpPr>
            <p:cNvPr id="113" name="Google Shape;113;p3"/>
            <p:cNvCxnSpPr/>
            <p:nvPr/>
          </p:nvCxnSpPr>
          <p:spPr>
            <a:xfrm rot="10800000">
              <a:off x="3535947" y="1278849"/>
              <a:ext cx="0" cy="3002228"/>
            </a:xfrm>
            <a:prstGeom prst="straightConnector1">
              <a:avLst/>
            </a:prstGeom>
            <a:noFill/>
            <a:ln cap="flat" cmpd="sng" w="12700">
              <a:solidFill>
                <a:srgbClr val="204669"/>
              </a:solidFill>
              <a:prstDash val="solid"/>
              <a:miter lim="800000"/>
              <a:headEnd len="sm" w="sm" type="none"/>
              <a:tailEnd len="sm" w="sm" type="none"/>
            </a:ln>
          </p:spPr>
        </p:cxnSp>
        <p:cxnSp>
          <p:nvCxnSpPr>
            <p:cNvPr id="114" name="Google Shape;114;p3"/>
            <p:cNvCxnSpPr/>
            <p:nvPr/>
          </p:nvCxnSpPr>
          <p:spPr>
            <a:xfrm>
              <a:off x="3535947" y="1278849"/>
              <a:ext cx="220584" cy="0"/>
            </a:xfrm>
            <a:prstGeom prst="straightConnector1">
              <a:avLst/>
            </a:prstGeom>
            <a:noFill/>
            <a:ln cap="flat" cmpd="sng" w="12700">
              <a:solidFill>
                <a:srgbClr val="204669"/>
              </a:solidFill>
              <a:prstDash val="solid"/>
              <a:miter lim="800000"/>
              <a:headEnd len="sm" w="sm" type="none"/>
              <a:tailEnd len="sm" w="sm" type="none"/>
            </a:ln>
          </p:spPr>
        </p:cxnSp>
        <p:cxnSp>
          <p:nvCxnSpPr>
            <p:cNvPr id="115" name="Google Shape;115;p3"/>
            <p:cNvCxnSpPr/>
            <p:nvPr/>
          </p:nvCxnSpPr>
          <p:spPr>
            <a:xfrm>
              <a:off x="3535947" y="4282056"/>
              <a:ext cx="220584" cy="0"/>
            </a:xfrm>
            <a:prstGeom prst="straightConnector1">
              <a:avLst/>
            </a:prstGeom>
            <a:noFill/>
            <a:ln cap="flat" cmpd="sng" w="12700">
              <a:solidFill>
                <a:srgbClr val="204669"/>
              </a:solidFill>
              <a:prstDash val="solid"/>
              <a:miter lim="800000"/>
              <a:headEnd len="sm" w="sm" type="none"/>
              <a:tailEnd len="sm" w="sm" type="none"/>
            </a:ln>
          </p:spPr>
        </p:cxnSp>
        <p:cxnSp>
          <p:nvCxnSpPr>
            <p:cNvPr id="116" name="Google Shape;116;p3"/>
            <p:cNvCxnSpPr/>
            <p:nvPr/>
          </p:nvCxnSpPr>
          <p:spPr>
            <a:xfrm rot="10800000">
              <a:off x="3535947" y="1611452"/>
              <a:ext cx="220584" cy="0"/>
            </a:xfrm>
            <a:prstGeom prst="straightConnector1">
              <a:avLst/>
            </a:prstGeom>
            <a:noFill/>
            <a:ln cap="flat" cmpd="sng" w="12700">
              <a:solidFill>
                <a:srgbClr val="204669"/>
              </a:solidFill>
              <a:prstDash val="solid"/>
              <a:miter lim="800000"/>
              <a:headEnd len="sm" w="sm" type="none"/>
              <a:tailEnd len="sm" w="sm" type="none"/>
            </a:ln>
          </p:spPr>
        </p:cxnSp>
        <p:cxnSp>
          <p:nvCxnSpPr>
            <p:cNvPr id="117" name="Google Shape;117;p3"/>
            <p:cNvCxnSpPr/>
            <p:nvPr/>
          </p:nvCxnSpPr>
          <p:spPr>
            <a:xfrm rot="10800000">
              <a:off x="3535947" y="2012532"/>
              <a:ext cx="220584" cy="0"/>
            </a:xfrm>
            <a:prstGeom prst="straightConnector1">
              <a:avLst/>
            </a:prstGeom>
            <a:noFill/>
            <a:ln cap="flat" cmpd="sng" w="12700">
              <a:solidFill>
                <a:srgbClr val="204669"/>
              </a:solidFill>
              <a:prstDash val="solid"/>
              <a:miter lim="800000"/>
              <a:headEnd len="sm" w="sm" type="none"/>
              <a:tailEnd len="sm" w="sm" type="none"/>
            </a:ln>
          </p:spPr>
        </p:cxnSp>
        <p:cxnSp>
          <p:nvCxnSpPr>
            <p:cNvPr id="118" name="Google Shape;118;p3"/>
            <p:cNvCxnSpPr/>
            <p:nvPr/>
          </p:nvCxnSpPr>
          <p:spPr>
            <a:xfrm rot="10800000">
              <a:off x="3535947" y="2403829"/>
              <a:ext cx="220584" cy="0"/>
            </a:xfrm>
            <a:prstGeom prst="straightConnector1">
              <a:avLst/>
            </a:prstGeom>
            <a:noFill/>
            <a:ln cap="flat" cmpd="sng" w="12700">
              <a:solidFill>
                <a:srgbClr val="204669"/>
              </a:solidFill>
              <a:prstDash val="solid"/>
              <a:miter lim="800000"/>
              <a:headEnd len="sm" w="sm" type="none"/>
              <a:tailEnd len="sm" w="sm" type="none"/>
            </a:ln>
          </p:spPr>
        </p:cxnSp>
        <p:cxnSp>
          <p:nvCxnSpPr>
            <p:cNvPr id="119" name="Google Shape;119;p3"/>
            <p:cNvCxnSpPr/>
            <p:nvPr/>
          </p:nvCxnSpPr>
          <p:spPr>
            <a:xfrm rot="10800000">
              <a:off x="3535947" y="2765779"/>
              <a:ext cx="220584" cy="0"/>
            </a:xfrm>
            <a:prstGeom prst="straightConnector1">
              <a:avLst/>
            </a:prstGeom>
            <a:noFill/>
            <a:ln cap="flat" cmpd="sng" w="12700">
              <a:solidFill>
                <a:srgbClr val="204669"/>
              </a:solidFill>
              <a:prstDash val="solid"/>
              <a:miter lim="800000"/>
              <a:headEnd len="sm" w="sm" type="none"/>
              <a:tailEnd len="sm" w="sm" type="none"/>
            </a:ln>
          </p:spPr>
        </p:cxnSp>
        <p:sp>
          <p:nvSpPr>
            <p:cNvPr id="120" name="Google Shape;120;p3"/>
            <p:cNvSpPr/>
            <p:nvPr/>
          </p:nvSpPr>
          <p:spPr>
            <a:xfrm>
              <a:off x="3760932" y="3649910"/>
              <a:ext cx="3387354" cy="349702"/>
            </a:xfrm>
            <a:prstGeom prst="rect">
              <a:avLst/>
            </a:prstGeom>
            <a:noFill/>
            <a:ln cap="flat" cmpd="sng" w="9525">
              <a:solidFill>
                <a:srgbClr val="2F9C67"/>
              </a:solidFill>
              <a:prstDash val="solid"/>
              <a:miter lim="800000"/>
              <a:headEnd len="sm" w="sm" type="none"/>
              <a:tailEnd len="sm" w="sm" type="none"/>
            </a:ln>
          </p:spPr>
          <p:txBody>
            <a:bodyPr anchorCtr="0" anchor="ctr" bIns="36000" lIns="108000" spcFirstLastPara="1" rIns="36000" wrap="square" tIns="36000">
              <a:spAutoFit/>
            </a:bodyPr>
            <a:lstStyle/>
            <a:p>
              <a:pPr indent="-136525" lvl="0" marL="136525" marR="0" rtl="0" algn="l">
                <a:spcBef>
                  <a:spcPts val="0"/>
                </a:spcBef>
                <a:spcAft>
                  <a:spcPts val="0"/>
                </a:spcAft>
                <a:buClr>
                  <a:srgbClr val="204669"/>
                </a:buClr>
                <a:buSzPts val="900"/>
                <a:buFont typeface="Calibri"/>
                <a:buAutoNum type="arabicPeriod" startAt="7"/>
              </a:pPr>
              <a:r>
                <a:rPr lang="fr-FR" sz="900">
                  <a:solidFill>
                    <a:srgbClr val="2F9C67"/>
                  </a:solidFill>
                  <a:latin typeface="Open Sans Light"/>
                  <a:ea typeface="Open Sans Light"/>
                  <a:cs typeface="Open Sans Light"/>
                  <a:sym typeface="Open Sans Light"/>
                </a:rPr>
                <a:t>How to ensure that the information is used to make operational and/or strategic decisions? </a:t>
              </a:r>
              <a:endParaRPr sz="900">
                <a:solidFill>
                  <a:schemeClr val="lt1"/>
                </a:solidFill>
                <a:latin typeface="Open Sans Light"/>
                <a:ea typeface="Open Sans Light"/>
                <a:cs typeface="Open Sans Light"/>
                <a:sym typeface="Open Sans Light"/>
              </a:endParaRPr>
            </a:p>
          </p:txBody>
        </p:sp>
        <p:cxnSp>
          <p:nvCxnSpPr>
            <p:cNvPr id="121" name="Google Shape;121;p3"/>
            <p:cNvCxnSpPr/>
            <p:nvPr/>
          </p:nvCxnSpPr>
          <p:spPr>
            <a:xfrm rot="10800000">
              <a:off x="3535947" y="3294030"/>
              <a:ext cx="220584" cy="0"/>
            </a:xfrm>
            <a:prstGeom prst="straightConnector1">
              <a:avLst/>
            </a:prstGeom>
            <a:noFill/>
            <a:ln cap="flat" cmpd="sng" w="12700">
              <a:solidFill>
                <a:srgbClr val="204669"/>
              </a:solidFill>
              <a:prstDash val="solid"/>
              <a:miter lim="800000"/>
              <a:headEnd len="sm" w="sm" type="none"/>
              <a:tailEnd len="sm" w="sm" type="none"/>
            </a:ln>
          </p:spPr>
        </p:cxnSp>
        <p:cxnSp>
          <p:nvCxnSpPr>
            <p:cNvPr id="122" name="Google Shape;122;p3"/>
            <p:cNvCxnSpPr/>
            <p:nvPr/>
          </p:nvCxnSpPr>
          <p:spPr>
            <a:xfrm rot="10800000">
              <a:off x="3535947" y="3861411"/>
              <a:ext cx="220584" cy="0"/>
            </a:xfrm>
            <a:prstGeom prst="straightConnector1">
              <a:avLst/>
            </a:prstGeom>
            <a:noFill/>
            <a:ln cap="flat" cmpd="sng" w="12700">
              <a:solidFill>
                <a:srgbClr val="204669"/>
              </a:solidFill>
              <a:prstDash val="solid"/>
              <a:miter lim="800000"/>
              <a:headEnd len="sm" w="sm" type="none"/>
              <a:tailEnd len="sm" w="sm" type="non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EVIDENCE</a:t>
            </a:r>
            <a:endParaRPr/>
          </a:p>
        </p:txBody>
      </p:sp>
      <p:sp>
        <p:nvSpPr>
          <p:cNvPr id="128" name="Google Shape;128;p4"/>
          <p:cNvSpPr txBox="1"/>
          <p:nvPr>
            <p:ph idx="1" type="body"/>
          </p:nvPr>
        </p:nvSpPr>
        <p:spPr>
          <a:xfrm>
            <a:off x="628650" y="1369219"/>
            <a:ext cx="4761106" cy="3263504"/>
          </a:xfrm>
          <a:prstGeom prst="rect">
            <a:avLst/>
          </a:prstGeom>
          <a:noFill/>
          <a:ln>
            <a:noFill/>
          </a:ln>
        </p:spPr>
        <p:txBody>
          <a:bodyPr anchorCtr="0" anchor="t" bIns="45700" lIns="91425" spcFirstLastPara="1" rIns="91425" wrap="square" tIns="45700">
            <a:normAutofit/>
          </a:bodyPr>
          <a:lstStyle/>
          <a:p>
            <a:pPr indent="-171450" lvl="0" marL="171450" marR="0" rtl="0" algn="l">
              <a:lnSpc>
                <a:spcPct val="128333"/>
              </a:lnSpc>
              <a:spcBef>
                <a:spcPts val="0"/>
              </a:spcBef>
              <a:spcAft>
                <a:spcPts val="0"/>
              </a:spcAft>
              <a:buClr>
                <a:srgbClr val="204669"/>
              </a:buClr>
              <a:buSzPts val="1200"/>
              <a:buFont typeface="Arial"/>
              <a:buChar char="•"/>
            </a:pPr>
            <a:r>
              <a:rPr lang="fr-FR"/>
              <a:t>How would you define evidence?</a:t>
            </a:r>
            <a:endParaRPr/>
          </a:p>
          <a:p>
            <a:pPr indent="-95250" lvl="0" marL="171450" marR="0" rtl="0" algn="l">
              <a:lnSpc>
                <a:spcPct val="128333"/>
              </a:lnSpc>
              <a:spcBef>
                <a:spcPts val="750"/>
              </a:spcBef>
              <a:spcAft>
                <a:spcPts val="0"/>
              </a:spcAft>
              <a:buClr>
                <a:srgbClr val="204669"/>
              </a:buClr>
              <a:buSzPts val="1200"/>
              <a:buFont typeface="Arial"/>
              <a:buNone/>
            </a:pPr>
            <a:r>
              <a:t/>
            </a:r>
            <a:endParaRPr/>
          </a:p>
          <a:p>
            <a:pPr indent="0" lvl="0" marL="0" rtl="0" algn="l">
              <a:lnSpc>
                <a:spcPct val="128333"/>
              </a:lnSpc>
              <a:spcBef>
                <a:spcPts val="750"/>
              </a:spcBef>
              <a:spcAft>
                <a:spcPts val="0"/>
              </a:spcAft>
              <a:buSzPts val="1200"/>
              <a:buNone/>
            </a:pPr>
            <a:r>
              <a:rPr b="1" lang="fr-FR">
                <a:solidFill>
                  <a:srgbClr val="204669"/>
                </a:solidFill>
                <a:latin typeface="Montserrat SemiBold"/>
                <a:ea typeface="Montserrat SemiBold"/>
                <a:cs typeface="Montserrat SemiBold"/>
                <a:sym typeface="Montserrat SemiBold"/>
              </a:rPr>
              <a:t>Synthesizing evidence is the process of bringing together the different information available on a topic </a:t>
            </a:r>
            <a:endParaRPr/>
          </a:p>
          <a:p>
            <a:pPr indent="-95250" lvl="0" marL="171450" marR="0" rtl="0" algn="l">
              <a:lnSpc>
                <a:spcPct val="128333"/>
              </a:lnSpc>
              <a:spcBef>
                <a:spcPts val="750"/>
              </a:spcBef>
              <a:spcAft>
                <a:spcPts val="0"/>
              </a:spcAft>
              <a:buClr>
                <a:srgbClr val="204669"/>
              </a:buClr>
              <a:buSzPts val="1200"/>
              <a:buFont typeface="Arial"/>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EVIDENCE</a:t>
            </a:r>
            <a:endParaRPr/>
          </a:p>
        </p:txBody>
      </p:sp>
      <p:sp>
        <p:nvSpPr>
          <p:cNvPr id="134" name="Google Shape;134;p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p>
            <a:pPr indent="0" lvl="0" marL="0" rtl="0" algn="l">
              <a:lnSpc>
                <a:spcPct val="128333"/>
              </a:lnSpc>
              <a:spcBef>
                <a:spcPts val="0"/>
              </a:spcBef>
              <a:spcAft>
                <a:spcPts val="0"/>
              </a:spcAft>
              <a:buSzPts val="1200"/>
              <a:buNone/>
            </a:pPr>
            <a:r>
              <a:rPr lang="fr-FR"/>
              <a:t>What are the different types of evidence we might bring together?</a:t>
            </a:r>
            <a:endParaRPr/>
          </a:p>
          <a:p>
            <a:pPr indent="-285750" lvl="0" marL="285750" rtl="0" algn="l">
              <a:lnSpc>
                <a:spcPct val="128333"/>
              </a:lnSpc>
              <a:spcBef>
                <a:spcPts val="750"/>
              </a:spcBef>
              <a:spcAft>
                <a:spcPts val="0"/>
              </a:spcAft>
              <a:buSzPts val="1200"/>
              <a:buChar char="•"/>
            </a:pPr>
            <a:r>
              <a:rPr lang="fr-FR"/>
              <a:t>Situation reports (SitReps)</a:t>
            </a:r>
            <a:endParaRPr/>
          </a:p>
          <a:p>
            <a:pPr indent="-285750" lvl="0" marL="285750" rtl="0" algn="l">
              <a:lnSpc>
                <a:spcPct val="128333"/>
              </a:lnSpc>
              <a:spcBef>
                <a:spcPts val="750"/>
              </a:spcBef>
              <a:spcAft>
                <a:spcPts val="0"/>
              </a:spcAft>
              <a:buSzPts val="1200"/>
              <a:buChar char="•"/>
            </a:pPr>
            <a:r>
              <a:rPr lang="fr-FR"/>
              <a:t>Cluster reports or dashboards</a:t>
            </a:r>
            <a:endParaRPr/>
          </a:p>
          <a:p>
            <a:pPr indent="-285750" lvl="0" marL="285750" rtl="0" algn="l">
              <a:lnSpc>
                <a:spcPct val="128333"/>
              </a:lnSpc>
              <a:spcBef>
                <a:spcPts val="750"/>
              </a:spcBef>
              <a:spcAft>
                <a:spcPts val="0"/>
              </a:spcAft>
              <a:buSzPts val="1200"/>
              <a:buChar char="•"/>
            </a:pPr>
            <a:r>
              <a:rPr lang="fr-FR"/>
              <a:t>Data regularly produced by key responding agencies (UNICEF, WHO, IFRC)</a:t>
            </a:r>
            <a:endParaRPr/>
          </a:p>
          <a:p>
            <a:pPr indent="-285750" lvl="0" marL="285750" rtl="0" algn="l">
              <a:lnSpc>
                <a:spcPct val="128333"/>
              </a:lnSpc>
              <a:spcBef>
                <a:spcPts val="750"/>
              </a:spcBef>
              <a:spcAft>
                <a:spcPts val="0"/>
              </a:spcAft>
              <a:buSzPts val="1200"/>
              <a:buChar char="•"/>
            </a:pPr>
            <a:r>
              <a:rPr lang="fr-FR"/>
              <a:t>Health system data</a:t>
            </a:r>
            <a:endParaRPr/>
          </a:p>
          <a:p>
            <a:pPr indent="-285750" lvl="0" marL="285750" rtl="0" algn="l">
              <a:lnSpc>
                <a:spcPct val="128333"/>
              </a:lnSpc>
              <a:spcBef>
                <a:spcPts val="750"/>
              </a:spcBef>
              <a:spcAft>
                <a:spcPts val="0"/>
              </a:spcAft>
              <a:buSzPts val="1200"/>
              <a:buChar char="•"/>
            </a:pPr>
            <a:r>
              <a:rPr lang="fr-FR"/>
              <a:t>Articles published in journals</a:t>
            </a:r>
            <a:endParaRPr/>
          </a:p>
          <a:p>
            <a:pPr indent="-285750" lvl="0" marL="285750" rtl="0" algn="l">
              <a:lnSpc>
                <a:spcPct val="128333"/>
              </a:lnSpc>
              <a:spcBef>
                <a:spcPts val="750"/>
              </a:spcBef>
              <a:spcAft>
                <a:spcPts val="0"/>
              </a:spcAft>
              <a:buSzPts val="1200"/>
              <a:buChar char="•"/>
            </a:pPr>
            <a:r>
              <a:rPr lang="fr-FR"/>
              <a:t>Grey literature </a:t>
            </a:r>
            <a:endParaRPr/>
          </a:p>
          <a:p>
            <a:pPr indent="-285750" lvl="0" marL="285750" rtl="0" algn="l">
              <a:lnSpc>
                <a:spcPct val="128333"/>
              </a:lnSpc>
              <a:spcBef>
                <a:spcPts val="750"/>
              </a:spcBef>
              <a:spcAft>
                <a:spcPts val="0"/>
              </a:spcAft>
              <a:buSzPts val="1200"/>
              <a:buChar char="•"/>
            </a:pPr>
            <a:r>
              <a:rPr lang="fr-FR"/>
              <a:t>Relevant websites (e.g. </a:t>
            </a:r>
            <a:r>
              <a:rPr lang="fr-FR" u="sng">
                <a:solidFill>
                  <a:schemeClr val="hlink"/>
                </a:solidFill>
                <a:hlinkClick r:id="rId3"/>
              </a:rPr>
              <a:t>Social Science in Humanitarian Action Platform</a:t>
            </a:r>
            <a:r>
              <a:rPr lang="fr-FR" u="sng"/>
              <a:t>)</a:t>
            </a:r>
            <a:endParaRPr/>
          </a:p>
          <a:p>
            <a:pPr indent="-285750" lvl="0" marL="285750" rtl="0" algn="l">
              <a:lnSpc>
                <a:spcPct val="128333"/>
              </a:lnSpc>
              <a:spcBef>
                <a:spcPts val="750"/>
              </a:spcBef>
              <a:spcAft>
                <a:spcPts val="0"/>
              </a:spcAft>
              <a:buSzPts val="1200"/>
              <a:buChar char="•"/>
            </a:pPr>
            <a:r>
              <a:rPr lang="fr-FR"/>
              <a:t>Policies (public policies, guidelines, frameworks produced by governmental orgs)</a:t>
            </a:r>
            <a:endParaRPr/>
          </a:p>
          <a:p>
            <a:pPr indent="-285750" lvl="0" marL="285750" rtl="0" algn="l">
              <a:lnSpc>
                <a:spcPct val="128333"/>
              </a:lnSpc>
              <a:spcBef>
                <a:spcPts val="750"/>
              </a:spcBef>
              <a:spcAft>
                <a:spcPts val="0"/>
              </a:spcAft>
              <a:buSzPts val="1200"/>
              <a:buChar char="•"/>
            </a:pPr>
            <a:r>
              <a:rPr lang="fr-FR"/>
              <a:t>Media (articles published in newspapers and magazines)</a:t>
            </a:r>
            <a:endParaRPr/>
          </a:p>
          <a:p>
            <a:pPr indent="-285750" lvl="0" marL="285750" rtl="0" algn="l">
              <a:lnSpc>
                <a:spcPct val="128333"/>
              </a:lnSpc>
              <a:spcBef>
                <a:spcPts val="750"/>
              </a:spcBef>
              <a:spcAft>
                <a:spcPts val="0"/>
              </a:spcAft>
              <a:buSzPts val="1200"/>
              <a:buChar char="•"/>
            </a:pPr>
            <a:r>
              <a:rPr lang="fr-FR"/>
              <a:t>Reports (published and unpublished)</a:t>
            </a:r>
            <a:endParaRPr/>
          </a:p>
          <a:p>
            <a:pPr indent="-95250" lvl="0" marL="171450" marR="0" rtl="0" algn="l">
              <a:lnSpc>
                <a:spcPct val="128333"/>
              </a:lnSpc>
              <a:spcBef>
                <a:spcPts val="750"/>
              </a:spcBef>
              <a:spcAft>
                <a:spcPts val="0"/>
              </a:spcAft>
              <a:buClr>
                <a:srgbClr val="204669"/>
              </a:buClr>
              <a:buSzPts val="1200"/>
              <a:buFont typeface="Arial"/>
              <a:buNone/>
            </a:pPr>
            <a:r>
              <a:t/>
            </a:r>
            <a:endParaRPr/>
          </a:p>
        </p:txBody>
      </p:sp>
      <p:sp>
        <p:nvSpPr>
          <p:cNvPr id="135" name="Google Shape;135;p5"/>
          <p:cNvSpPr/>
          <p:nvPr/>
        </p:nvSpPr>
        <p:spPr>
          <a:xfrm>
            <a:off x="7103356" y="367818"/>
            <a:ext cx="1584176" cy="1584176"/>
          </a:xfrm>
          <a:prstGeom prst="ellipse">
            <a:avLst/>
          </a:prstGeom>
          <a:solidFill>
            <a:srgbClr val="204669">
              <a:alpha val="9803"/>
            </a:srgbClr>
          </a:solidFill>
          <a:ln cap="flat" cmpd="sng" w="9525">
            <a:solidFill>
              <a:srgbClr val="2046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6" name="Google Shape;136;p5"/>
          <p:cNvPicPr preferRelativeResize="0"/>
          <p:nvPr/>
        </p:nvPicPr>
        <p:blipFill rotWithShape="1">
          <a:blip r:embed="rId4">
            <a:alphaModFix/>
          </a:blip>
          <a:srcRect b="0" l="0" r="0" t="0"/>
          <a:stretch/>
        </p:blipFill>
        <p:spPr>
          <a:xfrm>
            <a:off x="7456626" y="627534"/>
            <a:ext cx="807638" cy="10932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WHAT IS THE PURPOSE OF EVIDENCE SYNTHESIS?</a:t>
            </a:r>
            <a:endParaRPr/>
          </a:p>
        </p:txBody>
      </p:sp>
      <p:sp>
        <p:nvSpPr>
          <p:cNvPr id="142" name="Google Shape;142;p6"/>
          <p:cNvSpPr txBox="1"/>
          <p:nvPr>
            <p:ph idx="1" type="body"/>
          </p:nvPr>
        </p:nvSpPr>
        <p:spPr>
          <a:xfrm>
            <a:off x="628651" y="1369219"/>
            <a:ext cx="6359448" cy="3263504"/>
          </a:xfrm>
          <a:prstGeom prst="rect">
            <a:avLst/>
          </a:prstGeom>
          <a:noFill/>
          <a:ln>
            <a:noFill/>
          </a:ln>
        </p:spPr>
        <p:txBody>
          <a:bodyPr anchorCtr="0" anchor="t" bIns="45700" lIns="91425" spcFirstLastPara="1" rIns="91425" wrap="square" tIns="45700">
            <a:normAutofit/>
          </a:bodyPr>
          <a:lstStyle/>
          <a:p>
            <a:pPr indent="-171450" lvl="0" marL="171450" marR="0" rtl="0" algn="l">
              <a:lnSpc>
                <a:spcPct val="128333"/>
              </a:lnSpc>
              <a:spcBef>
                <a:spcPts val="0"/>
              </a:spcBef>
              <a:spcAft>
                <a:spcPts val="0"/>
              </a:spcAft>
              <a:buClr>
                <a:srgbClr val="204669"/>
              </a:buClr>
              <a:buSzPts val="1200"/>
              <a:buFont typeface="Arial"/>
              <a:buChar char="•"/>
            </a:pPr>
            <a:r>
              <a:rPr lang="fr-FR"/>
              <a:t>An important first step in the evidence synthesis is the establishment of a clear aim. The aim can help the review team determine the scope of the synthesis and the best approach to select and review the existing evidence.</a:t>
            </a:r>
            <a:endParaRPr/>
          </a:p>
          <a:p>
            <a:pPr indent="-171450" lvl="0" marL="171450" marR="0" rtl="0" algn="l">
              <a:lnSpc>
                <a:spcPct val="128333"/>
              </a:lnSpc>
              <a:spcBef>
                <a:spcPts val="750"/>
              </a:spcBef>
              <a:spcAft>
                <a:spcPts val="0"/>
              </a:spcAft>
              <a:buClr>
                <a:srgbClr val="204669"/>
              </a:buClr>
              <a:buSzPts val="1200"/>
              <a:buFont typeface="Arial"/>
              <a:buChar char="•"/>
            </a:pPr>
            <a:r>
              <a:rPr lang="fr-FR"/>
              <a:t>The scope of a review is normally decided through the development of questions that guide the development of the synthesis.</a:t>
            </a:r>
            <a:endParaRPr/>
          </a:p>
          <a:p>
            <a:pPr indent="-171450" lvl="0" marL="171450" marR="0" rtl="0" algn="l">
              <a:lnSpc>
                <a:spcPct val="128333"/>
              </a:lnSpc>
              <a:spcBef>
                <a:spcPts val="750"/>
              </a:spcBef>
              <a:spcAft>
                <a:spcPts val="0"/>
              </a:spcAft>
              <a:buClr>
                <a:srgbClr val="204669"/>
              </a:buClr>
              <a:buSzPts val="1200"/>
              <a:buFont typeface="Arial"/>
              <a:buChar char="•"/>
            </a:pPr>
            <a:r>
              <a:rPr lang="fr-FR"/>
              <a:t>If the evidence synthesis will be used to generate findings that can be translated into changes in policy or practice, it is good practice to involve all relevant stakeholders in the process of defining the research questions.</a:t>
            </a:r>
            <a:endParaRPr/>
          </a:p>
          <a:p>
            <a:pPr indent="-171450" lvl="0" marL="171450" marR="0" rtl="0" algn="l">
              <a:lnSpc>
                <a:spcPct val="128333"/>
              </a:lnSpc>
              <a:spcBef>
                <a:spcPts val="750"/>
              </a:spcBef>
              <a:spcAft>
                <a:spcPts val="0"/>
              </a:spcAft>
              <a:buClr>
                <a:srgbClr val="204669"/>
              </a:buClr>
              <a:buSzPts val="1200"/>
              <a:buFont typeface="Arial"/>
              <a:buChar char="•"/>
            </a:pPr>
            <a:r>
              <a:rPr lang="fr-FR"/>
              <a:t>During a humanitarian crisis an important consideration will be how quickly you can collect the information that you need to synthesize so that it can inform response activities. Your approach should be tailored to the needs and urgency of the situation.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7"/>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WHAT IS THE PURPOSE OF EVIDENCE SYNTHESIS?</a:t>
            </a:r>
            <a:endParaRPr/>
          </a:p>
        </p:txBody>
      </p:sp>
      <p:sp>
        <p:nvSpPr>
          <p:cNvPr id="148" name="Google Shape;148;p7"/>
          <p:cNvSpPr txBox="1"/>
          <p:nvPr>
            <p:ph idx="1" type="body"/>
          </p:nvPr>
        </p:nvSpPr>
        <p:spPr>
          <a:xfrm>
            <a:off x="628651" y="1369218"/>
            <a:ext cx="6474706" cy="3228661"/>
          </a:xfrm>
          <a:prstGeom prst="rect">
            <a:avLst/>
          </a:prstGeom>
          <a:noFill/>
          <a:ln>
            <a:noFill/>
          </a:ln>
        </p:spPr>
        <p:txBody>
          <a:bodyPr anchorCtr="0" anchor="t" bIns="45700" lIns="91425" spcFirstLastPara="1" rIns="91425" wrap="square" tIns="45700">
            <a:normAutofit/>
          </a:bodyPr>
          <a:lstStyle/>
          <a:p>
            <a:pPr indent="0" lvl="0" marL="0" rtl="0" algn="l">
              <a:lnSpc>
                <a:spcPct val="128333"/>
              </a:lnSpc>
              <a:spcBef>
                <a:spcPts val="0"/>
              </a:spcBef>
              <a:spcAft>
                <a:spcPts val="0"/>
              </a:spcAft>
              <a:buSzPts val="1200"/>
              <a:buNone/>
            </a:pPr>
            <a:r>
              <a:rPr b="1" lang="fr-FR">
                <a:solidFill>
                  <a:srgbClr val="1E4E79"/>
                </a:solidFill>
                <a:latin typeface="Montserrat"/>
                <a:ea typeface="Montserrat"/>
                <a:cs typeface="Montserrat"/>
                <a:sym typeface="Montserrat"/>
              </a:rPr>
              <a:t>Case example</a:t>
            </a:r>
            <a:endParaRPr/>
          </a:p>
          <a:p>
            <a:pPr indent="0" lvl="0" marL="0" rtl="0" algn="l">
              <a:lnSpc>
                <a:spcPct val="128333"/>
              </a:lnSpc>
              <a:spcBef>
                <a:spcPts val="0"/>
              </a:spcBef>
              <a:spcAft>
                <a:spcPts val="0"/>
              </a:spcAft>
              <a:buSzPts val="1200"/>
              <a:buNone/>
            </a:pPr>
            <a:r>
              <a:rPr lang="fr-FR" u="sng">
                <a:solidFill>
                  <a:schemeClr val="hlink"/>
                </a:solidFill>
                <a:hlinkClick r:id="rId3"/>
              </a:rPr>
              <a:t>‘Training and redeployment of health care professionals to intensive care during COVID-19: A systematic review’</a:t>
            </a:r>
            <a:r>
              <a:rPr lang="fr-FR"/>
              <a:t> (</a:t>
            </a:r>
            <a:r>
              <a:rPr b="1" lang="fr-FR">
                <a:solidFill>
                  <a:srgbClr val="002060"/>
                </a:solidFill>
              </a:rPr>
              <a:t>Handout 1</a:t>
            </a:r>
            <a:r>
              <a:rPr lang="fr-FR"/>
              <a:t>)</a:t>
            </a:r>
            <a:endParaRPr/>
          </a:p>
          <a:p>
            <a:pPr indent="0" lvl="0" marL="0" rtl="0" algn="l">
              <a:lnSpc>
                <a:spcPct val="128333"/>
              </a:lnSpc>
              <a:spcBef>
                <a:spcPts val="600"/>
              </a:spcBef>
              <a:spcAft>
                <a:spcPts val="0"/>
              </a:spcAft>
              <a:buSzPts val="1200"/>
              <a:buNone/>
            </a:pPr>
            <a:r>
              <a:rPr b="1" lang="fr-FR">
                <a:solidFill>
                  <a:srgbClr val="000000"/>
                </a:solidFill>
                <a:latin typeface="Open Sans SemiBold"/>
                <a:ea typeface="Open Sans SemiBold"/>
                <a:cs typeface="Open Sans SemiBold"/>
                <a:sym typeface="Open Sans SemiBold"/>
              </a:rPr>
              <a:t>Aim</a:t>
            </a:r>
            <a:endParaRPr b="1">
              <a:latin typeface="Open Sans SemiBold"/>
              <a:ea typeface="Open Sans SemiBold"/>
              <a:cs typeface="Open Sans SemiBold"/>
              <a:sym typeface="Open Sans SemiBold"/>
            </a:endParaRPr>
          </a:p>
          <a:p>
            <a:pPr indent="-171450" lvl="0" marL="355600" rtl="0" algn="l">
              <a:lnSpc>
                <a:spcPct val="128333"/>
              </a:lnSpc>
              <a:spcBef>
                <a:spcPts val="600"/>
              </a:spcBef>
              <a:spcAft>
                <a:spcPts val="0"/>
              </a:spcAft>
              <a:buSzPts val="1200"/>
              <a:buChar char="•"/>
            </a:pPr>
            <a:r>
              <a:rPr lang="fr-FR">
                <a:solidFill>
                  <a:srgbClr val="000000"/>
                </a:solidFill>
              </a:rPr>
              <a:t>The aim of this review was to provide a detailed understanding of the characteristics of redeployment to Intensive Care </a:t>
            </a:r>
            <a:r>
              <a:rPr lang="fr-FR"/>
              <a:t>Units (</a:t>
            </a:r>
            <a:r>
              <a:rPr lang="fr-FR">
                <a:solidFill>
                  <a:srgbClr val="000000"/>
                </a:solidFill>
              </a:rPr>
              <a:t>ICUs) and training provision during the first year of the COVID-19 pandemic. It sought to identify what worked in redeployment and training, and what are concerns with redeployment </a:t>
            </a:r>
            <a:r>
              <a:rPr lang="fr-FR"/>
              <a:t>planning going forward.</a:t>
            </a:r>
            <a:endParaRPr/>
          </a:p>
          <a:p>
            <a:pPr indent="0" lvl="0" marL="0" rtl="0" algn="l">
              <a:lnSpc>
                <a:spcPct val="128333"/>
              </a:lnSpc>
              <a:spcBef>
                <a:spcPts val="600"/>
              </a:spcBef>
              <a:spcAft>
                <a:spcPts val="0"/>
              </a:spcAft>
              <a:buSzPts val="1200"/>
              <a:buNone/>
            </a:pPr>
            <a:r>
              <a:rPr b="1" lang="fr-FR">
                <a:latin typeface="Open Sans SemiBold"/>
                <a:ea typeface="Open Sans SemiBold"/>
                <a:cs typeface="Open Sans SemiBold"/>
                <a:sym typeface="Open Sans SemiBold"/>
              </a:rPr>
              <a:t> Research questions guiding the review were:</a:t>
            </a:r>
            <a:endParaRPr/>
          </a:p>
          <a:p>
            <a:pPr indent="-171450" lvl="0" marL="355600" rtl="0" algn="l">
              <a:lnSpc>
                <a:spcPct val="128333"/>
              </a:lnSpc>
              <a:spcBef>
                <a:spcPts val="0"/>
              </a:spcBef>
              <a:spcAft>
                <a:spcPts val="0"/>
              </a:spcAft>
              <a:buSzPts val="1200"/>
              <a:buChar char="•"/>
            </a:pPr>
            <a:r>
              <a:rPr lang="fr-FR">
                <a:solidFill>
                  <a:srgbClr val="000000"/>
                </a:solidFill>
              </a:rPr>
              <a:t>What were the main strategies developed to redeploy staff to ICU?</a:t>
            </a:r>
            <a:endParaRPr/>
          </a:p>
          <a:p>
            <a:pPr indent="-171450" lvl="0" marL="355600" rtl="0" algn="l">
              <a:lnSpc>
                <a:spcPct val="128333"/>
              </a:lnSpc>
              <a:spcBef>
                <a:spcPts val="0"/>
              </a:spcBef>
              <a:spcAft>
                <a:spcPts val="0"/>
              </a:spcAft>
              <a:buSzPts val="1200"/>
              <a:buChar char="•"/>
            </a:pPr>
            <a:r>
              <a:rPr lang="fr-FR">
                <a:solidFill>
                  <a:srgbClr val="000000"/>
                </a:solidFill>
              </a:rPr>
              <a:t>What were the principles of redeployment?</a:t>
            </a:r>
            <a:endParaRPr/>
          </a:p>
          <a:p>
            <a:pPr indent="-171450" lvl="0" marL="355600" rtl="0" algn="l">
              <a:lnSpc>
                <a:spcPct val="128333"/>
              </a:lnSpc>
              <a:spcBef>
                <a:spcPts val="0"/>
              </a:spcBef>
              <a:spcAft>
                <a:spcPts val="0"/>
              </a:spcAft>
              <a:buSzPts val="1200"/>
              <a:buChar char="•"/>
            </a:pPr>
            <a:r>
              <a:rPr lang="fr-FR">
                <a:solidFill>
                  <a:srgbClr val="000000"/>
                </a:solidFill>
              </a:rPr>
              <a:t>What were redeployed staff experiences and perceived training needs?</a:t>
            </a:r>
            <a:endParaRPr/>
          </a:p>
          <a:p>
            <a:pPr indent="-171450" lvl="0" marL="355600" rtl="0" algn="l">
              <a:lnSpc>
                <a:spcPct val="128333"/>
              </a:lnSpc>
              <a:spcBef>
                <a:spcPts val="0"/>
              </a:spcBef>
              <a:spcAft>
                <a:spcPts val="0"/>
              </a:spcAft>
              <a:buSzPts val="1200"/>
              <a:buChar char="•"/>
            </a:pPr>
            <a:r>
              <a:rPr lang="fr-FR">
                <a:solidFill>
                  <a:srgbClr val="000000"/>
                </a:solidFill>
              </a:rPr>
              <a:t>How were these needs addressed?</a:t>
            </a:r>
            <a:endParaRPr/>
          </a:p>
          <a:p>
            <a:pPr indent="-171450" lvl="0" marL="355600" rtl="0" algn="l">
              <a:lnSpc>
                <a:spcPct val="128333"/>
              </a:lnSpc>
              <a:spcBef>
                <a:spcPts val="0"/>
              </a:spcBef>
              <a:spcAft>
                <a:spcPts val="0"/>
              </a:spcAft>
              <a:buSzPts val="1200"/>
              <a:buChar char="•"/>
            </a:pPr>
            <a:r>
              <a:rPr lang="fr-FR">
                <a:solidFill>
                  <a:srgbClr val="000000"/>
                </a:solidFill>
              </a:rPr>
              <a:t>What worked for redeployment and training?</a:t>
            </a:r>
            <a:endParaRPr/>
          </a:p>
        </p:txBody>
      </p:sp>
      <p:sp>
        <p:nvSpPr>
          <p:cNvPr id="149" name="Google Shape;149;p7"/>
          <p:cNvSpPr/>
          <p:nvPr/>
        </p:nvSpPr>
        <p:spPr>
          <a:xfrm>
            <a:off x="7103356" y="367818"/>
            <a:ext cx="1584176" cy="1584176"/>
          </a:xfrm>
          <a:prstGeom prst="ellipse">
            <a:avLst/>
          </a:prstGeom>
          <a:solidFill>
            <a:srgbClr val="FCCF9E">
              <a:alpha val="9803"/>
            </a:srgbClr>
          </a:solidFill>
          <a:ln cap="flat" cmpd="sng" w="9525">
            <a:solidFill>
              <a:srgbClr val="FCCF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0" name="Google Shape;150;p7"/>
          <p:cNvPicPr preferRelativeResize="0"/>
          <p:nvPr/>
        </p:nvPicPr>
        <p:blipFill rotWithShape="1">
          <a:blip r:embed="rId4">
            <a:alphaModFix/>
          </a:blip>
          <a:srcRect b="0" l="0" r="0" t="0"/>
          <a:stretch/>
        </p:blipFill>
        <p:spPr>
          <a:xfrm>
            <a:off x="7474855" y="689429"/>
            <a:ext cx="933595" cy="9044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SEARCHING FOR EVIDENCE</a:t>
            </a:r>
            <a:endParaRPr/>
          </a:p>
        </p:txBody>
      </p:sp>
      <p:sp>
        <p:nvSpPr>
          <p:cNvPr id="156" name="Google Shape;156;p8"/>
          <p:cNvSpPr txBox="1"/>
          <p:nvPr>
            <p:ph idx="1" type="body"/>
          </p:nvPr>
        </p:nvSpPr>
        <p:spPr>
          <a:xfrm>
            <a:off x="628650" y="1879996"/>
            <a:ext cx="5913399" cy="2364902"/>
          </a:xfrm>
          <a:prstGeom prst="rect">
            <a:avLst/>
          </a:prstGeom>
          <a:noFill/>
          <a:ln>
            <a:noFill/>
          </a:ln>
        </p:spPr>
        <p:txBody>
          <a:bodyPr anchorCtr="0" anchor="t" bIns="45700" lIns="91425" spcFirstLastPara="1" rIns="91425" wrap="square" tIns="45700">
            <a:normAutofit/>
          </a:bodyPr>
          <a:lstStyle/>
          <a:p>
            <a:pPr indent="0" lvl="0" marL="0" rtl="0" algn="l">
              <a:lnSpc>
                <a:spcPct val="128333"/>
              </a:lnSpc>
              <a:spcBef>
                <a:spcPts val="0"/>
              </a:spcBef>
              <a:spcAft>
                <a:spcPts val="0"/>
              </a:spcAft>
              <a:buSzPts val="1200"/>
              <a:buNone/>
            </a:pPr>
            <a:r>
              <a:rPr b="1" lang="fr-FR">
                <a:latin typeface="Open Sans SemiBold"/>
                <a:ea typeface="Open Sans SemiBold"/>
                <a:cs typeface="Open Sans SemiBold"/>
                <a:sym typeface="Open Sans SemiBold"/>
              </a:rPr>
              <a:t>Literature reviews </a:t>
            </a:r>
            <a:r>
              <a:rPr lang="fr-FR"/>
              <a:t>identify evidence without a strictly standardized search strategy or inclusion criteria.</a:t>
            </a:r>
            <a:endParaRPr b="1"/>
          </a:p>
          <a:p>
            <a:pPr indent="0" lvl="0" marL="0" rtl="0" algn="l">
              <a:lnSpc>
                <a:spcPct val="128333"/>
              </a:lnSpc>
              <a:spcBef>
                <a:spcPts val="750"/>
              </a:spcBef>
              <a:spcAft>
                <a:spcPts val="0"/>
              </a:spcAft>
              <a:buSzPts val="1200"/>
              <a:buNone/>
            </a:pPr>
            <a:r>
              <a:rPr b="1" lang="fr-FR">
                <a:latin typeface="Open Sans SemiBold"/>
                <a:ea typeface="Open Sans SemiBold"/>
                <a:cs typeface="Open Sans SemiBold"/>
                <a:sym typeface="Open Sans SemiBold"/>
              </a:rPr>
              <a:t>Systematic reviews </a:t>
            </a:r>
            <a:r>
              <a:rPr lang="fr-FR"/>
              <a:t>have</a:t>
            </a:r>
            <a:r>
              <a:rPr b="1" lang="fr-FR"/>
              <a:t>:</a:t>
            </a:r>
            <a:endParaRPr/>
          </a:p>
          <a:p>
            <a:pPr indent="-285750" lvl="0" marL="285750" rtl="0" algn="l">
              <a:lnSpc>
                <a:spcPct val="128333"/>
              </a:lnSpc>
              <a:spcBef>
                <a:spcPts val="0"/>
              </a:spcBef>
              <a:spcAft>
                <a:spcPts val="0"/>
              </a:spcAft>
              <a:buSzPts val="1200"/>
              <a:buChar char="•"/>
            </a:pPr>
            <a:r>
              <a:rPr lang="fr-FR"/>
              <a:t>A clear set of objectives with pre-established inclusion criteria for identified literature</a:t>
            </a:r>
            <a:endParaRPr/>
          </a:p>
          <a:p>
            <a:pPr indent="-285750" lvl="0" marL="285750" rtl="0" algn="l">
              <a:lnSpc>
                <a:spcPct val="128333"/>
              </a:lnSpc>
              <a:spcBef>
                <a:spcPts val="0"/>
              </a:spcBef>
              <a:spcAft>
                <a:spcPts val="0"/>
              </a:spcAft>
              <a:buSzPts val="1200"/>
              <a:buChar char="•"/>
            </a:pPr>
            <a:r>
              <a:rPr lang="fr-FR"/>
              <a:t>An explicit, reproducible methodology</a:t>
            </a:r>
            <a:endParaRPr/>
          </a:p>
          <a:p>
            <a:pPr indent="-285750" lvl="0" marL="285750" rtl="0" algn="l">
              <a:lnSpc>
                <a:spcPct val="128333"/>
              </a:lnSpc>
              <a:spcBef>
                <a:spcPts val="0"/>
              </a:spcBef>
              <a:spcAft>
                <a:spcPts val="0"/>
              </a:spcAft>
              <a:buSzPts val="1200"/>
              <a:buChar char="•"/>
            </a:pPr>
            <a:r>
              <a:rPr lang="fr-FR"/>
              <a:t>A systematic search which seeks to identify all eligible literature – that matches the inclusion criteria</a:t>
            </a:r>
            <a:endParaRPr/>
          </a:p>
          <a:p>
            <a:pPr indent="-285750" lvl="0" marL="285750" rtl="0" algn="l">
              <a:lnSpc>
                <a:spcPct val="128333"/>
              </a:lnSpc>
              <a:spcBef>
                <a:spcPts val="0"/>
              </a:spcBef>
              <a:spcAft>
                <a:spcPts val="0"/>
              </a:spcAft>
              <a:buSzPts val="1200"/>
              <a:buChar char="•"/>
            </a:pPr>
            <a:r>
              <a:rPr lang="fr-FR"/>
              <a:t>A formal assessment of the quality of the included literature</a:t>
            </a:r>
            <a:endParaRPr/>
          </a:p>
          <a:p>
            <a:pPr indent="-285750" lvl="0" marL="285750" rtl="0" algn="l">
              <a:lnSpc>
                <a:spcPct val="128333"/>
              </a:lnSpc>
              <a:spcBef>
                <a:spcPts val="0"/>
              </a:spcBef>
              <a:spcAft>
                <a:spcPts val="0"/>
              </a:spcAft>
              <a:buSzPts val="1200"/>
              <a:buChar char="•"/>
            </a:pPr>
            <a:r>
              <a:rPr lang="fr-FR"/>
              <a:t>Systematic synthesis (bringing together) and presentation of the findings</a:t>
            </a:r>
            <a:endParaRPr/>
          </a:p>
        </p:txBody>
      </p:sp>
      <p:sp>
        <p:nvSpPr>
          <p:cNvPr id="157" name="Google Shape;157;p8"/>
          <p:cNvSpPr txBox="1"/>
          <p:nvPr/>
        </p:nvSpPr>
        <p:spPr>
          <a:xfrm>
            <a:off x="5293598" y="775014"/>
            <a:ext cx="2837542" cy="694614"/>
          </a:xfrm>
          <a:prstGeom prst="rect">
            <a:avLst/>
          </a:prstGeom>
          <a:noFill/>
          <a:ln>
            <a:noFill/>
          </a:ln>
        </p:spPr>
        <p:txBody>
          <a:bodyPr anchorCtr="0" anchor="t" bIns="45700" lIns="91425" spcFirstLastPara="1" rIns="91425" wrap="square" tIns="45700">
            <a:spAutoFit/>
          </a:bodyPr>
          <a:lstStyle/>
          <a:p>
            <a:pPr indent="0" lvl="0" marL="0" marR="0" rtl="0" algn="r">
              <a:lnSpc>
                <a:spcPct val="133333"/>
              </a:lnSpc>
              <a:spcBef>
                <a:spcPts val="0"/>
              </a:spcBef>
              <a:spcAft>
                <a:spcPts val="0"/>
              </a:spcAft>
              <a:buClr>
                <a:srgbClr val="204669"/>
              </a:buClr>
              <a:buSzPts val="1200"/>
              <a:buFont typeface="Arial"/>
              <a:buNone/>
            </a:pPr>
            <a:r>
              <a:rPr b="0" i="0" lang="fr-FR" sz="1200">
                <a:solidFill>
                  <a:srgbClr val="204669"/>
                </a:solidFill>
                <a:latin typeface="Montserrat Medium"/>
                <a:ea typeface="Montserrat Medium"/>
                <a:cs typeface="Montserrat Medium"/>
                <a:sym typeface="Montserrat Medium"/>
              </a:rPr>
              <a:t>Not all evidence is equal. Some is stronger – and more relevant to your challenge – than others.</a:t>
            </a:r>
            <a:endParaRPr/>
          </a:p>
        </p:txBody>
      </p:sp>
      <p:sp>
        <p:nvSpPr>
          <p:cNvPr id="158" name="Google Shape;158;p8"/>
          <p:cNvSpPr txBox="1"/>
          <p:nvPr/>
        </p:nvSpPr>
        <p:spPr>
          <a:xfrm>
            <a:off x="5040198" y="265898"/>
            <a:ext cx="822661"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0000">
                <a:solidFill>
                  <a:srgbClr val="2F9C67"/>
                </a:solidFill>
                <a:latin typeface="Montserrat"/>
                <a:ea typeface="Montserrat"/>
                <a:cs typeface="Montserrat"/>
                <a:sym typeface="Montserrat"/>
              </a:rPr>
              <a:t>“</a:t>
            </a:r>
            <a:endParaRPr sz="10000">
              <a:solidFill>
                <a:srgbClr val="2F9C67"/>
              </a:solidFill>
              <a:latin typeface="Calibri"/>
              <a:ea typeface="Calibri"/>
              <a:cs typeface="Calibri"/>
              <a:sym typeface="Calibri"/>
            </a:endParaRPr>
          </a:p>
        </p:txBody>
      </p:sp>
      <p:sp>
        <p:nvSpPr>
          <p:cNvPr id="159" name="Google Shape;159;p8"/>
          <p:cNvSpPr txBox="1"/>
          <p:nvPr/>
        </p:nvSpPr>
        <p:spPr>
          <a:xfrm>
            <a:off x="7941385" y="1165309"/>
            <a:ext cx="5516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204669"/>
                </a:solidFill>
                <a:latin typeface="Montserrat"/>
                <a:ea typeface="Montserrat"/>
                <a:cs typeface="Montserrat"/>
                <a:sym typeface="Montserrat"/>
              </a:rPr>
              <a:t>”</a:t>
            </a:r>
            <a:endParaRPr sz="1800">
              <a:solidFill>
                <a:schemeClr val="dk1"/>
              </a:solidFill>
              <a:latin typeface="Calibri"/>
              <a:ea typeface="Calibri"/>
              <a:cs typeface="Calibri"/>
              <a:sym typeface="Calibri"/>
            </a:endParaRPr>
          </a:p>
        </p:txBody>
      </p:sp>
      <p:sp>
        <p:nvSpPr>
          <p:cNvPr id="160" name="Google Shape;160;p8"/>
          <p:cNvSpPr txBox="1"/>
          <p:nvPr/>
        </p:nvSpPr>
        <p:spPr>
          <a:xfrm>
            <a:off x="6300190" y="1411530"/>
            <a:ext cx="1830950"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fr-FR" sz="1000">
                <a:solidFill>
                  <a:srgbClr val="1E4E79"/>
                </a:solidFill>
                <a:latin typeface="Montserrat Light"/>
                <a:ea typeface="Montserrat Light"/>
                <a:cs typeface="Montserrat Light"/>
                <a:sym typeface="Montserrat Light"/>
              </a:rPr>
              <a:t>(Breckon et al., 2016, p. 18).</a:t>
            </a:r>
            <a:endParaRPr i="1" sz="1000">
              <a:solidFill>
                <a:schemeClr val="dk1"/>
              </a:solidFill>
              <a:latin typeface="Montserrat Light"/>
              <a:ea typeface="Montserrat Light"/>
              <a:cs typeface="Montserrat Light"/>
              <a:sym typeface="Montserrat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9"/>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fr-FR"/>
              <a:t>STEPS (1-4) TO EVIDENCE SYNTHESIS</a:t>
            </a:r>
            <a:endParaRPr/>
          </a:p>
        </p:txBody>
      </p:sp>
      <p:pic>
        <p:nvPicPr>
          <p:cNvPr id="166" name="Google Shape;166;p9"/>
          <p:cNvPicPr preferRelativeResize="0"/>
          <p:nvPr/>
        </p:nvPicPr>
        <p:blipFill rotWithShape="1">
          <a:blip r:embed="rId3">
            <a:alphaModFix/>
          </a:blip>
          <a:srcRect b="0" l="0" r="0" t="0"/>
          <a:stretch/>
        </p:blipFill>
        <p:spPr>
          <a:xfrm>
            <a:off x="1044975" y="1650062"/>
            <a:ext cx="6894047" cy="1820338"/>
          </a:xfrm>
          <a:prstGeom prst="rect">
            <a:avLst/>
          </a:prstGeom>
          <a:noFill/>
          <a:ln>
            <a:noFill/>
          </a:ln>
        </p:spPr>
      </p:pic>
      <p:sp>
        <p:nvSpPr>
          <p:cNvPr id="167" name="Google Shape;167;p9"/>
          <p:cNvSpPr/>
          <p:nvPr/>
        </p:nvSpPr>
        <p:spPr>
          <a:xfrm>
            <a:off x="1288801" y="2302482"/>
            <a:ext cx="13392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000">
                <a:solidFill>
                  <a:srgbClr val="2F9C67"/>
                </a:solidFill>
                <a:latin typeface="Montserrat Light"/>
                <a:ea typeface="Montserrat Light"/>
                <a:cs typeface="Montserrat Light"/>
                <a:sym typeface="Montserrat Light"/>
              </a:rPr>
              <a:t>IS AN EVIDENCE SYNTHESIS NEEDED?</a:t>
            </a:r>
            <a:endParaRPr/>
          </a:p>
        </p:txBody>
      </p:sp>
      <p:sp>
        <p:nvSpPr>
          <p:cNvPr id="168" name="Google Shape;168;p9"/>
          <p:cNvSpPr/>
          <p:nvPr/>
        </p:nvSpPr>
        <p:spPr>
          <a:xfrm>
            <a:off x="2964580" y="2302482"/>
            <a:ext cx="138429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000">
                <a:solidFill>
                  <a:srgbClr val="204669"/>
                </a:solidFill>
                <a:latin typeface="Montserrat Light"/>
                <a:ea typeface="Montserrat Light"/>
                <a:cs typeface="Montserrat Light"/>
                <a:sym typeface="Montserrat Light"/>
              </a:rPr>
              <a:t>DEVELOPING </a:t>
            </a:r>
            <a:br>
              <a:rPr lang="fr-FR" sz="1000">
                <a:solidFill>
                  <a:srgbClr val="204669"/>
                </a:solidFill>
                <a:latin typeface="Montserrat Light"/>
                <a:ea typeface="Montserrat Light"/>
                <a:cs typeface="Montserrat Light"/>
                <a:sym typeface="Montserrat Light"/>
              </a:rPr>
            </a:br>
            <a:r>
              <a:rPr lang="fr-FR" sz="1000">
                <a:solidFill>
                  <a:srgbClr val="204669"/>
                </a:solidFill>
                <a:latin typeface="Montserrat Light"/>
                <a:ea typeface="Montserrat Light"/>
                <a:cs typeface="Montserrat Light"/>
                <a:sym typeface="Montserrat Light"/>
              </a:rPr>
              <a:t>THE SEARCH STRATEGY</a:t>
            </a:r>
            <a:endParaRPr/>
          </a:p>
        </p:txBody>
      </p:sp>
      <p:sp>
        <p:nvSpPr>
          <p:cNvPr id="169" name="Google Shape;169;p9"/>
          <p:cNvSpPr/>
          <p:nvPr/>
        </p:nvSpPr>
        <p:spPr>
          <a:xfrm>
            <a:off x="4651200" y="2302482"/>
            <a:ext cx="1396984"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000">
                <a:solidFill>
                  <a:srgbClr val="FCCF9E"/>
                </a:solidFill>
                <a:latin typeface="Montserrat Light"/>
                <a:ea typeface="Montserrat Light"/>
                <a:cs typeface="Montserrat Light"/>
                <a:sym typeface="Montserrat Light"/>
              </a:rPr>
              <a:t>SEARCHING </a:t>
            </a:r>
            <a:br>
              <a:rPr lang="fr-FR" sz="1000">
                <a:solidFill>
                  <a:srgbClr val="FCCF9E"/>
                </a:solidFill>
                <a:latin typeface="Montserrat Light"/>
                <a:ea typeface="Montserrat Light"/>
                <a:cs typeface="Montserrat Light"/>
                <a:sym typeface="Montserrat Light"/>
              </a:rPr>
            </a:br>
            <a:r>
              <a:rPr lang="fr-FR" sz="1000">
                <a:solidFill>
                  <a:srgbClr val="FCCF9E"/>
                </a:solidFill>
                <a:latin typeface="Montserrat Light"/>
                <a:ea typeface="Montserrat Light"/>
                <a:cs typeface="Montserrat Light"/>
                <a:sym typeface="Montserrat Light"/>
              </a:rPr>
              <a:t>FOR </a:t>
            </a:r>
            <a:br>
              <a:rPr lang="fr-FR" sz="1000">
                <a:solidFill>
                  <a:srgbClr val="FCCF9E"/>
                </a:solidFill>
                <a:latin typeface="Montserrat Light"/>
                <a:ea typeface="Montserrat Light"/>
                <a:cs typeface="Montserrat Light"/>
                <a:sym typeface="Montserrat Light"/>
              </a:rPr>
            </a:br>
            <a:r>
              <a:rPr lang="fr-FR" sz="1000">
                <a:solidFill>
                  <a:srgbClr val="FCCF9E"/>
                </a:solidFill>
                <a:latin typeface="Montserrat Light"/>
                <a:ea typeface="Montserrat Light"/>
                <a:cs typeface="Montserrat Light"/>
                <a:sym typeface="Montserrat Light"/>
              </a:rPr>
              <a:t>THE EVIDENCE</a:t>
            </a:r>
            <a:endParaRPr/>
          </a:p>
        </p:txBody>
      </p:sp>
      <p:sp>
        <p:nvSpPr>
          <p:cNvPr id="170" name="Google Shape;170;p9"/>
          <p:cNvSpPr/>
          <p:nvPr/>
        </p:nvSpPr>
        <p:spPr>
          <a:xfrm>
            <a:off x="6400800" y="2302482"/>
            <a:ext cx="126000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FR" sz="1000">
                <a:solidFill>
                  <a:srgbClr val="7B6A67"/>
                </a:solidFill>
                <a:latin typeface="Montserrat Light"/>
                <a:ea typeface="Montserrat Light"/>
                <a:cs typeface="Montserrat Light"/>
                <a:sym typeface="Montserrat Light"/>
              </a:rPr>
              <a:t>IDENTIFYING </a:t>
            </a:r>
            <a:br>
              <a:rPr lang="fr-FR" sz="1000">
                <a:solidFill>
                  <a:srgbClr val="7B6A67"/>
                </a:solidFill>
                <a:latin typeface="Montserrat Light"/>
                <a:ea typeface="Montserrat Light"/>
                <a:cs typeface="Montserrat Light"/>
                <a:sym typeface="Montserrat Light"/>
              </a:rPr>
            </a:br>
            <a:r>
              <a:rPr lang="fr-FR" sz="1000">
                <a:solidFill>
                  <a:srgbClr val="7B6A67"/>
                </a:solidFill>
                <a:latin typeface="Montserrat Light"/>
                <a:ea typeface="Montserrat Light"/>
                <a:cs typeface="Montserrat Light"/>
                <a:sym typeface="Montserrat Light"/>
              </a:rPr>
              <a:t>AND SELECTING EVIDENCE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2022-03-21T09:09:42Z</dcterms:created>
  <dc:creator>Microsoft Office User</dc:creator>
</cp:coreProperties>
</file>