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authors.xml" ContentType="application/vnd.ms-powerpoint.authors+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9" r:id="rId3"/>
    <p:sldId id="287" r:id="rId4"/>
    <p:sldId id="408" r:id="rId5"/>
    <p:sldId id="394" r:id="rId6"/>
    <p:sldId id="399" r:id="rId7"/>
    <p:sldId id="400" r:id="rId8"/>
    <p:sldId id="401" r:id="rId9"/>
    <p:sldId id="402" r:id="rId10"/>
    <p:sldId id="403" r:id="rId11"/>
    <p:sldId id="404" r:id="rId12"/>
    <p:sldId id="405" r:id="rId13"/>
    <p:sldId id="409" r:id="rId14"/>
    <p:sldId id="406" r:id="rId15"/>
    <p:sldId id="407" r:id="rId16"/>
    <p:sldId id="410" r:id="rId17"/>
    <p:sldId id="411" r:id="rId18"/>
    <p:sldId id="337" r:id="rId19"/>
    <p:sldId id="393" r:id="rId20"/>
    <p:sldId id="412" r:id="rId21"/>
    <p:sldId id="413" r:id="rId22"/>
    <p:sldId id="414" r:id="rId23"/>
    <p:sldId id="415" r:id="rId24"/>
    <p:sldId id="416" r:id="rId25"/>
    <p:sldId id="417" r:id="rId26"/>
    <p:sldId id="419" r:id="rId27"/>
    <p:sldId id="398" r:id="rId28"/>
    <p:sldId id="42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3" userDrawn="1">
          <p15:clr>
            <a:srgbClr val="A4A3A4"/>
          </p15:clr>
        </p15:guide>
        <p15:guide id="2" pos="4626" userDrawn="1">
          <p15:clr>
            <a:srgbClr val="A4A3A4"/>
          </p15:clr>
        </p15:guide>
        <p15:guide id="3" orient="horz" pos="758" userDrawn="1">
          <p15:clr>
            <a:srgbClr val="A4A3A4"/>
          </p15:clr>
        </p15:guide>
        <p15:guide id="4" orient="horz" pos="2663" userDrawn="1">
          <p15:clr>
            <a:srgbClr val="A4A3A4"/>
          </p15:clr>
        </p15:guide>
        <p15:guide id="5" pos="544" userDrawn="1">
          <p15:clr>
            <a:srgbClr val="A4A3A4"/>
          </p15:clr>
        </p15:guide>
        <p15:guide id="6" pos="34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ADD424-A52C-8C17-39F8-39B2AE9249EE}" name="Alexandre Edo" initials="AE" userId="S::AlexandreEdo@AlexandreEdo.onmicrosoft.com::9527abf9-c61a-4cdf-9100-b9e801a774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669"/>
    <a:srgbClr val="2F9C67"/>
    <a:srgbClr val="E4E6ED"/>
    <a:srgbClr val="EEF5EF"/>
    <a:srgbClr val="EEECEB"/>
    <a:srgbClr val="FCCF9E"/>
    <a:srgbClr val="D90368"/>
    <a:srgbClr val="7B6A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p:restoredTop sz="92354" autoAdjust="0"/>
  </p:normalViewPr>
  <p:slideViewPr>
    <p:cSldViewPr snapToGrid="0" snapToObjects="1" showGuides="1">
      <p:cViewPr varScale="1">
        <p:scale>
          <a:sx n="130" d="100"/>
          <a:sy n="130" d="100"/>
        </p:scale>
        <p:origin x="1206" y="114"/>
      </p:cViewPr>
      <p:guideLst>
        <p:guide orient="horz" pos="1053"/>
        <p:guide pos="4626"/>
        <p:guide orient="horz" pos="758"/>
        <p:guide orient="horz" pos="2663"/>
        <p:guide pos="544"/>
        <p:guide pos="347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85FB7-AE7A-644D-9572-54AB9FD75633}" type="datetimeFigureOut">
              <a:t>12/10/2024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1CB56-0F3F-C84B-AA86-8857D567A561}" type="slidenum">
              <a:t>‹N°›</a:t>
            </a:fld>
            <a:endParaRPr lang="fr-FR" dirty="0"/>
          </a:p>
        </p:txBody>
      </p:sp>
    </p:spTree>
    <p:extLst>
      <p:ext uri="{BB962C8B-B14F-4D97-AF65-F5344CB8AC3E}">
        <p14:creationId xmlns:p14="http://schemas.microsoft.com/office/powerpoint/2010/main" val="331453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31CB56-0F3F-C84B-AA86-8857D567A561}" type="slidenum">
              <a:rPr lang="fr-FR" smtClean="0"/>
              <a:t>14</a:t>
            </a:fld>
            <a:endParaRPr lang="fr-FR" dirty="0"/>
          </a:p>
        </p:txBody>
      </p:sp>
    </p:spTree>
    <p:extLst>
      <p:ext uri="{BB962C8B-B14F-4D97-AF65-F5344CB8AC3E}">
        <p14:creationId xmlns:p14="http://schemas.microsoft.com/office/powerpoint/2010/main" val="3230089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12/10/2024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CF3803-D53F-D949-8B94-05B7A9B04541}" type="slidenum">
              <a:t>‹N°›</a:t>
            </a:fld>
            <a:endParaRPr lang="fr-FR" dirty="0"/>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5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Question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12/10/2024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CF3803-D53F-D949-8B94-05B7A9B04541}" type="slidenum">
              <a:t>‹N°›</a:t>
            </a:fld>
            <a:endParaRPr lang="fr-FR" dirty="0"/>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27DE961B-0C10-DC4A-A6DC-3B0E4817B522}"/>
              </a:ext>
            </a:extLst>
          </p:cNvPr>
          <p:cNvSpPr/>
          <p:nvPr userDrawn="1"/>
        </p:nvSpPr>
        <p:spPr>
          <a:xfrm>
            <a:off x="7103356" y="367818"/>
            <a:ext cx="1584176" cy="1584176"/>
          </a:xfrm>
          <a:prstGeom prst="ellipse">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E2EC3894-018F-AE43-8A08-58CA159B2BB2}"/>
              </a:ext>
            </a:extLst>
          </p:cNvPr>
          <p:cNvPicPr>
            <a:picLocks noChangeAspect="1"/>
          </p:cNvPicPr>
          <p:nvPr userDrawn="1"/>
        </p:nvPicPr>
        <p:blipFill>
          <a:blip r:embed="rId3"/>
          <a:stretch>
            <a:fillRect/>
          </a:stretch>
        </p:blipFill>
        <p:spPr>
          <a:xfrm>
            <a:off x="7522653" y="643071"/>
            <a:ext cx="716698" cy="1056186"/>
          </a:xfrm>
          <a:prstGeom prst="rect">
            <a:avLst/>
          </a:prstGeom>
        </p:spPr>
      </p:pic>
    </p:spTree>
    <p:extLst>
      <p:ext uri="{BB962C8B-B14F-4D97-AF65-F5344CB8AC3E}">
        <p14:creationId xmlns:p14="http://schemas.microsoft.com/office/powerpoint/2010/main" val="219538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um_Green">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341632"/>
          </a:xfrm>
        </p:spPr>
        <p:txBody>
          <a:bodyPr/>
          <a:lstStyle>
            <a:lvl1pPr>
              <a:defRPr sz="1800" cap="all" baseline="0"/>
            </a:lvl1pPr>
          </a:lstStyle>
          <a:p>
            <a:r>
              <a:rPr lang="fr-FR" dirty="0"/>
              <a:t>MODIFIEZ LE STYLE DU TITRE</a:t>
            </a:r>
            <a:endParaRPr lang="en-US" dirty="0"/>
          </a:p>
        </p:txBody>
      </p:sp>
      <p:sp>
        <p:nvSpPr>
          <p:cNvPr id="3" name="Content Placeholder 2"/>
          <p:cNvSpPr>
            <a:spLocks noGrp="1"/>
          </p:cNvSpPr>
          <p:nvPr>
            <p:ph idx="1"/>
          </p:nvPr>
        </p:nvSpPr>
        <p:spPr>
          <a:xfrm>
            <a:off x="628650" y="1168497"/>
            <a:ext cx="7886700" cy="593396"/>
          </a:xfrm>
        </p:spPr>
        <p:txBody>
          <a:bodyPr>
            <a:normAutofit/>
          </a:bodyPr>
          <a:lstStyle>
            <a:lvl1pPr marL="0" marR="0" indent="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None/>
              <a:tabLst/>
              <a:defRPr sz="1200"/>
            </a:lvl1pPr>
          </a:lstStyle>
          <a:p>
            <a:pPr lvl="0"/>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12/10/2024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CF3803-D53F-D949-8B94-05B7A9B04541}" type="slidenum">
              <a:t>‹N°›</a:t>
            </a:fld>
            <a:endParaRPr lang="fr-FR" dirty="0"/>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Straight Connector 55">
            <a:extLst>
              <a:ext uri="{FF2B5EF4-FFF2-40B4-BE49-F238E27FC236}">
                <a16:creationId xmlns:a16="http://schemas.microsoft.com/office/drawing/2014/main" id="{3263465F-B70D-D24D-84B7-C440CF6A924C}"/>
              </a:ext>
            </a:extLst>
          </p:cNvPr>
          <p:cNvCxnSpPr/>
          <p:nvPr userDrawn="1"/>
        </p:nvCxnSpPr>
        <p:spPr>
          <a:xfrm>
            <a:off x="648261" y="907368"/>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55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46E275-F756-B54F-B064-666DB2939B1D}"/>
              </a:ext>
            </a:extLst>
          </p:cNvPr>
          <p:cNvSpPr>
            <a:spLocks noGrp="1"/>
          </p:cNvSpPr>
          <p:nvPr>
            <p:ph type="dt" sz="half" idx="10"/>
          </p:nvPr>
        </p:nvSpPr>
        <p:spPr>
          <a:xfrm>
            <a:off x="628650" y="4767263"/>
            <a:ext cx="2057400" cy="273844"/>
          </a:xfrm>
        </p:spPr>
        <p:txBody>
          <a:bodyPr/>
          <a:lstStyle/>
          <a:p>
            <a:fld id="{278E3EE0-6525-C74C-B657-6658108501C7}" type="datetimeFigureOut">
              <a:t>12/10/2024</a:t>
            </a:fld>
            <a:endParaRPr lang="fr-FR" dirty="0"/>
          </a:p>
        </p:txBody>
      </p:sp>
      <p:sp>
        <p:nvSpPr>
          <p:cNvPr id="6" name="Footer Placeholder 4">
            <a:extLst>
              <a:ext uri="{FF2B5EF4-FFF2-40B4-BE49-F238E27FC236}">
                <a16:creationId xmlns:a16="http://schemas.microsoft.com/office/drawing/2014/main" id="{D8C191D6-7CD2-4147-8A8B-0427C9E0CEE9}"/>
              </a:ext>
            </a:extLst>
          </p:cNvPr>
          <p:cNvSpPr>
            <a:spLocks noGrp="1"/>
          </p:cNvSpPr>
          <p:nvPr>
            <p:ph type="ftr" sz="quarter" idx="11"/>
          </p:nvPr>
        </p:nvSpPr>
        <p:spPr>
          <a:xfrm>
            <a:off x="3028950" y="4767263"/>
            <a:ext cx="3086100" cy="273844"/>
          </a:xfrm>
        </p:spPr>
        <p:txBody>
          <a:bodyPr/>
          <a:lstStyle/>
          <a:p>
            <a:endParaRPr lang="fr-FR" dirty="0"/>
          </a:p>
        </p:txBody>
      </p:sp>
      <p:sp>
        <p:nvSpPr>
          <p:cNvPr id="7" name="Slide Number Placeholder 5">
            <a:extLst>
              <a:ext uri="{FF2B5EF4-FFF2-40B4-BE49-F238E27FC236}">
                <a16:creationId xmlns:a16="http://schemas.microsoft.com/office/drawing/2014/main" id="{6D64C85E-F58C-2242-9B63-FC203A3D5B1B}"/>
              </a:ext>
            </a:extLst>
          </p:cNvPr>
          <p:cNvSpPr>
            <a:spLocks noGrp="1"/>
          </p:cNvSpPr>
          <p:nvPr>
            <p:ph type="sldNum" sz="quarter" idx="12"/>
          </p:nvPr>
        </p:nvSpPr>
        <p:spPr>
          <a:xfrm>
            <a:off x="6457950" y="4767263"/>
            <a:ext cx="2057400" cy="273844"/>
          </a:xfrm>
        </p:spPr>
        <p:txBody>
          <a:bodyPr/>
          <a:lstStyle/>
          <a:p>
            <a:fld id="{AC7B9000-7EE9-434F-99E7-74615C45F7D6}" type="slidenum">
              <a:t>‹N°›</a:t>
            </a:fld>
            <a:endParaRPr lang="fr-FR" dirty="0"/>
          </a:p>
        </p:txBody>
      </p:sp>
      <p:pic>
        <p:nvPicPr>
          <p:cNvPr id="8" name="Imagem 3" descr="Uma imagem com texto&#10;&#10;Descrição gerada automaticamente">
            <a:extLst>
              <a:ext uri="{FF2B5EF4-FFF2-40B4-BE49-F238E27FC236}">
                <a16:creationId xmlns:a16="http://schemas.microsoft.com/office/drawing/2014/main" id="{80C7DE60-FD07-BF46-B454-A1802CF6C4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9023" y="211756"/>
            <a:ext cx="3648064" cy="559989"/>
          </a:xfrm>
          <a:prstGeom prst="rect">
            <a:avLst/>
          </a:prstGeom>
        </p:spPr>
      </p:pic>
      <p:pic>
        <p:nvPicPr>
          <p:cNvPr id="9" name="Imagem 2">
            <a:extLst>
              <a:ext uri="{FF2B5EF4-FFF2-40B4-BE49-F238E27FC236}">
                <a16:creationId xmlns:a16="http://schemas.microsoft.com/office/drawing/2014/main" id="{30A5BBB5-F030-A74C-9F3A-CF577125C31C}"/>
              </a:ext>
            </a:extLst>
          </p:cNvPr>
          <p:cNvPicPr>
            <a:picLocks noChangeAspect="1"/>
          </p:cNvPicPr>
          <p:nvPr userDrawn="1"/>
        </p:nvPicPr>
        <p:blipFill>
          <a:blip r:embed="rId3"/>
          <a:srcRect l="782" r="782"/>
          <a:stretch/>
        </p:blipFill>
        <p:spPr>
          <a:xfrm>
            <a:off x="0" y="996132"/>
            <a:ext cx="9144000" cy="2361042"/>
          </a:xfrm>
          <a:prstGeom prst="rect">
            <a:avLst/>
          </a:prstGeom>
        </p:spPr>
      </p:pic>
      <p:sp>
        <p:nvSpPr>
          <p:cNvPr id="10" name="TextBox 7">
            <a:extLst>
              <a:ext uri="{FF2B5EF4-FFF2-40B4-BE49-F238E27FC236}">
                <a16:creationId xmlns:a16="http://schemas.microsoft.com/office/drawing/2014/main" id="{9774ACF8-263B-4D43-8400-0912E1FAC6FC}"/>
              </a:ext>
            </a:extLst>
          </p:cNvPr>
          <p:cNvSpPr txBox="1"/>
          <p:nvPr userDrawn="1"/>
        </p:nvSpPr>
        <p:spPr>
          <a:xfrm>
            <a:off x="400261" y="3558747"/>
            <a:ext cx="8157143" cy="276999"/>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noProof="0" dirty="0">
                <a:solidFill>
                  <a:srgbClr val="2B9C67"/>
                </a:solidFill>
                <a:latin typeface="Montserrat" panose="00000500000000000000" pitchFamily="2" charset="0"/>
              </a:rPr>
              <a:t>Synthèse de données factuelles sociales et comportementales</a:t>
            </a:r>
          </a:p>
        </p:txBody>
      </p:sp>
      <p:sp>
        <p:nvSpPr>
          <p:cNvPr id="12" name="docshape7">
            <a:extLst>
              <a:ext uri="{FF2B5EF4-FFF2-40B4-BE49-F238E27FC236}">
                <a16:creationId xmlns:a16="http://schemas.microsoft.com/office/drawing/2014/main" id="{DC7D3BC4-E2EB-1E44-8F2F-E32982A30D28}"/>
              </a:ext>
            </a:extLst>
          </p:cNvPr>
          <p:cNvSpPr>
            <a:spLocks/>
          </p:cNvSpPr>
          <p:nvPr userDrawn="1"/>
        </p:nvSpPr>
        <p:spPr bwMode="auto">
          <a:xfrm>
            <a:off x="0" y="982045"/>
            <a:ext cx="9144000" cy="45719"/>
          </a:xfrm>
          <a:prstGeom prst="rect">
            <a:avLst/>
          </a:prstGeom>
          <a:solidFill>
            <a:srgbClr val="2F9C6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dirty="0"/>
          </a:p>
        </p:txBody>
      </p:sp>
      <p:sp>
        <p:nvSpPr>
          <p:cNvPr id="13" name="ZoneTexte 12">
            <a:extLst>
              <a:ext uri="{FF2B5EF4-FFF2-40B4-BE49-F238E27FC236}">
                <a16:creationId xmlns:a16="http://schemas.microsoft.com/office/drawing/2014/main" id="{08A887B5-B729-E548-B22A-F6F0B4F0314E}"/>
              </a:ext>
            </a:extLst>
          </p:cNvPr>
          <p:cNvSpPr txBox="1"/>
          <p:nvPr userDrawn="1"/>
        </p:nvSpPr>
        <p:spPr>
          <a:xfrm>
            <a:off x="395288" y="1012432"/>
            <a:ext cx="2841398" cy="492443"/>
          </a:xfrm>
          <a:prstGeom prst="rect">
            <a:avLst/>
          </a:prstGeom>
          <a:solidFill>
            <a:srgbClr val="2F9C67"/>
          </a:solidFill>
        </p:spPr>
        <p:txBody>
          <a:bodyPr wrap="square" lIns="72000" rIns="72000" rtlCol="0">
            <a:spAutoFit/>
          </a:bodyPr>
          <a:lstStyle/>
          <a:p>
            <a:r>
              <a:rPr lang="fr-FR" sz="1000" b="1" dirty="0">
                <a:solidFill>
                  <a:schemeClr val="bg1"/>
                </a:solidFill>
                <a:latin typeface="Montserrat" pitchFamily="2" charset="77"/>
              </a:rPr>
              <a:t>MODULE 5, SESSION 1</a:t>
            </a:r>
          </a:p>
          <a:p>
            <a:r>
              <a:rPr lang="fr-FR" sz="800" dirty="0">
                <a:solidFill>
                  <a:schemeClr val="bg1"/>
                </a:solidFill>
                <a:latin typeface="Montserrat Light" pitchFamily="2" charset="77"/>
              </a:rPr>
              <a:t>Formation du Service collectif sur les sciences sociales</a:t>
            </a:r>
          </a:p>
        </p:txBody>
      </p:sp>
      <p:grpSp>
        <p:nvGrpSpPr>
          <p:cNvPr id="14" name="Groupe 13">
            <a:extLst>
              <a:ext uri="{FF2B5EF4-FFF2-40B4-BE49-F238E27FC236}">
                <a16:creationId xmlns:a16="http://schemas.microsoft.com/office/drawing/2014/main" id="{96F33D36-5F34-4143-BD49-F8C8DEBC4602}"/>
              </a:ext>
            </a:extLst>
          </p:cNvPr>
          <p:cNvGrpSpPr/>
          <p:nvPr userDrawn="1"/>
        </p:nvGrpSpPr>
        <p:grpSpPr>
          <a:xfrm>
            <a:off x="5608156" y="4577334"/>
            <a:ext cx="3373919" cy="499684"/>
            <a:chOff x="5608156" y="3987387"/>
            <a:chExt cx="3373919" cy="499684"/>
          </a:xfrm>
        </p:grpSpPr>
        <p:pic>
          <p:nvPicPr>
            <p:cNvPr id="15" name="Image 14">
              <a:extLst>
                <a:ext uri="{FF2B5EF4-FFF2-40B4-BE49-F238E27FC236}">
                  <a16:creationId xmlns:a16="http://schemas.microsoft.com/office/drawing/2014/main" id="{05C151B3-E0DE-2B49-8700-B184B4D6891E}"/>
                </a:ext>
              </a:extLst>
            </p:cNvPr>
            <p:cNvPicPr>
              <a:picLocks noChangeAspect="1"/>
            </p:cNvPicPr>
            <p:nvPr userDrawn="1"/>
          </p:nvPicPr>
          <p:blipFill>
            <a:blip r:embed="rId4"/>
            <a:stretch>
              <a:fillRect/>
            </a:stretch>
          </p:blipFill>
          <p:spPr>
            <a:xfrm>
              <a:off x="5608156" y="4171951"/>
              <a:ext cx="610318" cy="186356"/>
            </a:xfrm>
            <a:prstGeom prst="rect">
              <a:avLst/>
            </a:prstGeom>
          </p:spPr>
        </p:pic>
        <p:pic>
          <p:nvPicPr>
            <p:cNvPr id="16" name="Image 15">
              <a:extLst>
                <a:ext uri="{FF2B5EF4-FFF2-40B4-BE49-F238E27FC236}">
                  <a16:creationId xmlns:a16="http://schemas.microsoft.com/office/drawing/2014/main" id="{1FBAFB1D-5715-9541-B822-8C949552288A}"/>
                </a:ext>
              </a:extLst>
            </p:cNvPr>
            <p:cNvPicPr>
              <a:picLocks noChangeAspect="1"/>
            </p:cNvPicPr>
            <p:nvPr userDrawn="1"/>
          </p:nvPicPr>
          <p:blipFill>
            <a:blip r:embed="rId5"/>
            <a:stretch>
              <a:fillRect/>
            </a:stretch>
          </p:blipFill>
          <p:spPr>
            <a:xfrm>
              <a:off x="8289926" y="4105311"/>
              <a:ext cx="692149" cy="216021"/>
            </a:xfrm>
            <a:prstGeom prst="rect">
              <a:avLst/>
            </a:prstGeom>
          </p:spPr>
        </p:pic>
        <p:pic>
          <p:nvPicPr>
            <p:cNvPr id="17" name="Image 16">
              <a:extLst>
                <a:ext uri="{FF2B5EF4-FFF2-40B4-BE49-F238E27FC236}">
                  <a16:creationId xmlns:a16="http://schemas.microsoft.com/office/drawing/2014/main" id="{EB88C227-A28A-9A4D-A19D-7500942989FF}"/>
                </a:ext>
              </a:extLst>
            </p:cNvPr>
            <p:cNvPicPr>
              <a:picLocks noChangeAspect="1"/>
            </p:cNvPicPr>
            <p:nvPr userDrawn="1"/>
          </p:nvPicPr>
          <p:blipFill>
            <a:blip r:embed="rId6"/>
            <a:stretch>
              <a:fillRect/>
            </a:stretch>
          </p:blipFill>
          <p:spPr>
            <a:xfrm>
              <a:off x="7266608" y="4119751"/>
              <a:ext cx="855042" cy="205444"/>
            </a:xfrm>
            <a:prstGeom prst="rect">
              <a:avLst/>
            </a:prstGeom>
          </p:spPr>
        </p:pic>
        <p:pic>
          <p:nvPicPr>
            <p:cNvPr id="18" name="Image 17">
              <a:extLst>
                <a:ext uri="{FF2B5EF4-FFF2-40B4-BE49-F238E27FC236}">
                  <a16:creationId xmlns:a16="http://schemas.microsoft.com/office/drawing/2014/main" id="{479FD79C-3CAD-5244-881C-6FAA3F26827E}"/>
                </a:ext>
              </a:extLst>
            </p:cNvPr>
            <p:cNvPicPr>
              <a:picLocks noChangeAspect="1"/>
            </p:cNvPicPr>
            <p:nvPr userDrawn="1"/>
          </p:nvPicPr>
          <p:blipFill>
            <a:blip r:embed="rId7"/>
            <a:stretch>
              <a:fillRect/>
            </a:stretch>
          </p:blipFill>
          <p:spPr>
            <a:xfrm>
              <a:off x="6191586" y="3987387"/>
              <a:ext cx="1107193" cy="499684"/>
            </a:xfrm>
            <a:prstGeom prst="rect">
              <a:avLst/>
            </a:prstGeom>
          </p:spPr>
        </p:pic>
      </p:grpSp>
    </p:spTree>
    <p:extLst>
      <p:ext uri="{BB962C8B-B14F-4D97-AF65-F5344CB8AC3E}">
        <p14:creationId xmlns:p14="http://schemas.microsoft.com/office/powerpoint/2010/main" val="140487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EFF5F0">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12/10/2024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CF3803-D53F-D949-8B94-05B7A9B04541}" type="slidenum">
              <a:t>‹N°›</a:t>
            </a:fld>
            <a:endParaRPr lang="fr-FR" dirty="0"/>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70371"/>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2lignes et contenu">
    <p:bg>
      <p:bgPr>
        <a:solidFill>
          <a:srgbClr val="2F9C67">
            <a:alpha val="9598"/>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37795"/>
            <a:ext cx="7886700" cy="590931"/>
          </a:xfrm>
        </p:spPr>
        <p:txBody>
          <a:bodyPr/>
          <a:lstStyle>
            <a:lvl1pPr>
              <a:defRPr sz="1800" cap="all" baseline="0"/>
            </a:lvl1pPr>
          </a:lstStyle>
          <a:p>
            <a:r>
              <a:rPr lang="fr-FR" dirty="0"/>
              <a:t>MODIFIEZ LE STYLE </a:t>
            </a:r>
            <a:br>
              <a:rPr lang="fr-FR" dirty="0"/>
            </a:br>
            <a:r>
              <a:rPr lang="fr-FR" dirty="0"/>
              <a:t>DU TITRE</a:t>
            </a:r>
            <a:endParaRPr lang="en-US" dirty="0"/>
          </a:p>
        </p:txBody>
      </p:sp>
      <p:sp>
        <p:nvSpPr>
          <p:cNvPr id="3" name="Content Placeholder 2"/>
          <p:cNvSpPr>
            <a:spLocks noGrp="1"/>
          </p:cNvSpPr>
          <p:nvPr>
            <p:ph idx="1"/>
          </p:nvPr>
        </p:nvSpPr>
        <p:spPr/>
        <p:txBody>
          <a:bodyPr>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a:lvl1pPr>
          </a:lstStyle>
          <a:p>
            <a:pPr lvl="0"/>
            <a:r>
              <a:rPr lang="fr-FR" dirty="0"/>
              <a:t>Cliquez pour modifier les styles du texte du masque</a:t>
            </a:r>
          </a:p>
          <a:p>
            <a:pPr marL="171450" marR="0" lvl="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a:pPr>
            <a:r>
              <a:rPr lang="fr-FR" dirty="0"/>
              <a:t>Cliquez pour modifier les styles du texte du masque</a:t>
            </a:r>
          </a:p>
          <a:p>
            <a:pPr lvl="0"/>
            <a:endParaRPr lang="fr-FR" dirty="0"/>
          </a:p>
        </p:txBody>
      </p:sp>
      <p:sp>
        <p:nvSpPr>
          <p:cNvPr id="4" name="Date Placeholder 3"/>
          <p:cNvSpPr>
            <a:spLocks noGrp="1"/>
          </p:cNvSpPr>
          <p:nvPr>
            <p:ph type="dt" sz="half" idx="10"/>
          </p:nvPr>
        </p:nvSpPr>
        <p:spPr/>
        <p:txBody>
          <a:bodyPr/>
          <a:lstStyle/>
          <a:p>
            <a:fld id="{BF28C12E-EC51-9B4C-8F1D-972D2A6352E0}" type="datetimeFigureOut">
              <a:t>12/10/2024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CF3803-D53F-D949-8B94-05B7A9B04541}" type="slidenum">
              <a:t>‹N°›</a:t>
            </a:fld>
            <a:endParaRPr lang="fr-FR" dirty="0"/>
          </a:p>
        </p:txBody>
      </p:sp>
      <p:pic>
        <p:nvPicPr>
          <p:cNvPr id="7" name="Google Shape;465;p26" descr="Uma imagem com texto&#10;&#10;Descrição gerada automaticamente">
            <a:extLst>
              <a:ext uri="{FF2B5EF4-FFF2-40B4-BE49-F238E27FC236}">
                <a16:creationId xmlns:a16="http://schemas.microsoft.com/office/drawing/2014/main" id="{0F11E9ED-9324-4642-BEA1-F3D27DE65F57}"/>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8" name="Rectangle 7">
            <a:extLst>
              <a:ext uri="{FF2B5EF4-FFF2-40B4-BE49-F238E27FC236}">
                <a16:creationId xmlns:a16="http://schemas.microsoft.com/office/drawing/2014/main" id="{A70E3D1D-D1C0-CE4B-AAB2-13B895B5424F}"/>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936BCC4-5D77-7B41-AC08-7E1F66CCE45F}"/>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Straight Connector 55">
            <a:extLst>
              <a:ext uri="{FF2B5EF4-FFF2-40B4-BE49-F238E27FC236}">
                <a16:creationId xmlns:a16="http://schemas.microsoft.com/office/drawing/2014/main" id="{26EA9F77-F733-E24D-94C9-4CBF860ED091}"/>
              </a:ext>
            </a:extLst>
          </p:cNvPr>
          <p:cNvCxnSpPr/>
          <p:nvPr userDrawn="1"/>
        </p:nvCxnSpPr>
        <p:spPr>
          <a:xfrm>
            <a:off x="648261" y="1132339"/>
            <a:ext cx="444000"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27570"/>
      </p:ext>
    </p:extLst>
  </p:cSld>
  <p:clrMapOvr>
    <a:masterClrMapping/>
  </p:clrMapOvr>
  <p:extLst>
    <p:ext uri="{DCECCB84-F9BA-43D5-87BE-67443E8EF086}">
      <p15:sldGuideLst xmlns:p15="http://schemas.microsoft.com/office/powerpoint/2012/main">
        <p15:guide id="1" orient="horz" pos="486" userDrawn="1">
          <p15:clr>
            <a:srgbClr val="FBAE40"/>
          </p15:clr>
        </p15:guide>
        <p15:guide id="2" orient="horz" pos="5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solidFill>
          <a:srgbClr val="2F9C67">
            <a:alpha val="10000"/>
          </a:srgb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8C12E-EC51-9B4C-8F1D-972D2A6352E0}" type="datetimeFigureOut">
              <a:t>12/10/2024</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2FCF3803-D53F-D949-8B94-05B7A9B04541}" type="slidenum">
              <a:t>‹N°›</a:t>
            </a:fld>
            <a:endParaRPr lang="fr-FR" dirty="0"/>
          </a:p>
        </p:txBody>
      </p:sp>
      <p:pic>
        <p:nvPicPr>
          <p:cNvPr id="5" name="Google Shape;465;p26" descr="Uma imagem com texto&#10;&#10;Descrição gerada automaticamente">
            <a:extLst>
              <a:ext uri="{FF2B5EF4-FFF2-40B4-BE49-F238E27FC236}">
                <a16:creationId xmlns:a16="http://schemas.microsoft.com/office/drawing/2014/main" id="{50AFC060-56BB-684A-BF96-33ED1E4224FE}"/>
              </a:ext>
            </a:extLst>
          </p:cNvPr>
          <p:cNvPicPr preferRelativeResize="0"/>
          <p:nvPr userDrawn="1"/>
        </p:nvPicPr>
        <p:blipFill rotWithShape="1">
          <a:blip r:embed="rId2">
            <a:alphaModFix/>
          </a:blip>
          <a:srcRect/>
          <a:stretch/>
        </p:blipFill>
        <p:spPr>
          <a:xfrm>
            <a:off x="6946922" y="4721902"/>
            <a:ext cx="2013224" cy="309036"/>
          </a:xfrm>
          <a:prstGeom prst="rect">
            <a:avLst/>
          </a:prstGeom>
          <a:noFill/>
          <a:ln>
            <a:noFill/>
          </a:ln>
        </p:spPr>
      </p:pic>
      <p:sp>
        <p:nvSpPr>
          <p:cNvPr id="6" name="Rectangle 5">
            <a:extLst>
              <a:ext uri="{FF2B5EF4-FFF2-40B4-BE49-F238E27FC236}">
                <a16:creationId xmlns:a16="http://schemas.microsoft.com/office/drawing/2014/main" id="{30732601-92C5-FB47-9385-C112E4E42C1B}"/>
              </a:ext>
            </a:extLst>
          </p:cNvPr>
          <p:cNvSpPr/>
          <p:nvPr userDrawn="1"/>
        </p:nvSpPr>
        <p:spPr>
          <a:xfrm>
            <a:off x="0" y="0"/>
            <a:ext cx="215900" cy="2571750"/>
          </a:xfrm>
          <a:prstGeom prst="rect">
            <a:avLst/>
          </a:prstGeom>
          <a:solidFill>
            <a:srgbClr val="204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0ECDADAD-AB9A-104F-A8BF-6AE380C2D5F6}"/>
              </a:ext>
            </a:extLst>
          </p:cNvPr>
          <p:cNvSpPr/>
          <p:nvPr userDrawn="1"/>
        </p:nvSpPr>
        <p:spPr>
          <a:xfrm>
            <a:off x="0" y="2571750"/>
            <a:ext cx="215900" cy="2571750"/>
          </a:xfrm>
          <a:prstGeom prst="rect">
            <a:avLst/>
          </a:prstGeom>
          <a:solidFill>
            <a:srgbClr val="2F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1173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7795"/>
            <a:ext cx="7886700" cy="341632"/>
          </a:xfrm>
          <a:prstGeom prst="rect">
            <a:avLst/>
          </a:prstGeom>
        </p:spPr>
        <p:txBody>
          <a:bodyPr vert="horz" lIns="0" tIns="45720" rIns="91440" bIns="45720" rtlCol="0" anchor="t" anchorCtr="0">
            <a:sp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28C12E-EC51-9B4C-8F1D-972D2A6352E0}" type="datetimeFigureOut">
              <a:t>12/10/2024</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CF3803-D53F-D949-8B94-05B7A9B04541}" type="slidenum">
              <a:t>‹N°›</a:t>
            </a:fld>
            <a:endParaRPr lang="fr-FR" dirty="0"/>
          </a:p>
        </p:txBody>
      </p:sp>
    </p:spTree>
    <p:extLst>
      <p:ext uri="{BB962C8B-B14F-4D97-AF65-F5344CB8AC3E}">
        <p14:creationId xmlns:p14="http://schemas.microsoft.com/office/powerpoint/2010/main" val="4096800940"/>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7" r:id="rId3"/>
    <p:sldLayoutId id="2147483679" r:id="rId4"/>
    <p:sldLayoutId id="2147483684" r:id="rId5"/>
    <p:sldLayoutId id="2147483686" r:id="rId6"/>
    <p:sldLayoutId id="2147483667" r:id="rId7"/>
  </p:sldLayoutIdLst>
  <p:txStyles>
    <p:titleStyle>
      <a:lvl1pPr algn="l" defTabSz="685800" rtl="0" eaLnBrk="1" latinLnBrk="0" hangingPunct="1">
        <a:lnSpc>
          <a:spcPct val="90000"/>
        </a:lnSpc>
        <a:spcBef>
          <a:spcPct val="0"/>
        </a:spcBef>
        <a:buNone/>
        <a:defRPr sz="1800" b="1" i="0" kern="1200">
          <a:solidFill>
            <a:srgbClr val="2F9C67"/>
          </a:solidFill>
          <a:latin typeface="Montserrat" pitchFamily="2" charset="77"/>
          <a:ea typeface="+mj-ea"/>
          <a:cs typeface="+mj-cs"/>
        </a:defRPr>
      </a:lvl1pPr>
    </p:titleStyle>
    <p:bodyStyle>
      <a:lvl1pPr marL="171450" indent="-171450" algn="l" defTabSz="685800" rtl="0" eaLnBrk="1" latinLnBrk="0" hangingPunct="1">
        <a:lnSpc>
          <a:spcPct val="90000"/>
        </a:lnSpc>
        <a:spcBef>
          <a:spcPts val="750"/>
        </a:spcBef>
        <a:buClr>
          <a:srgbClr val="204669"/>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bmjopen.bmj.com/content/12/1/e050038.lo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dspace.flinders.edu.au/xmlui/bitstream/handle/2328/3326/AACODS_Checklist.pdf;jsessionid=9FC36FE60BE7F83B454CB24AA013F380?sequence=4" TargetMode="External"/><Relationship Id="rId2" Type="http://schemas.openxmlformats.org/officeDocument/2006/relationships/hyperlink" Target="http://mixedmethodsappraisaltoolpublic.pbworks.com/w/file/fetch/127916259/MMAT_2018_criteria-manual_2018-08-01_ENG.pdf" TargetMode="External"/><Relationship Id="rId1" Type="http://schemas.openxmlformats.org/officeDocument/2006/relationships/slideLayout" Target="../slideLayouts/slideLayout1.xml"/><Relationship Id="rId6" Type="http://schemas.openxmlformats.org/officeDocument/2006/relationships/hyperlink" Target="https://www.gradeworkinggroup.org/" TargetMode="External"/><Relationship Id="rId5" Type="http://schemas.openxmlformats.org/officeDocument/2006/relationships/hyperlink" Target="https://handbook-5-1.cochrane.org/chapter_21/21_4_assessment_of_study_quality_and_risk_of_bias.htm" TargetMode="External"/><Relationship Id="rId4" Type="http://schemas.openxmlformats.org/officeDocument/2006/relationships/hyperlink" Target="https://casp-uk.net/casp-tools-checklis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socialscienceinaction.org/fr/a-propo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bmjopen.bmj.com/content/12/1/e050038.lon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374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dirty="0"/>
              <a:t>Stratégie de recherche</a:t>
            </a:r>
          </a:p>
        </p:txBody>
      </p:sp>
      <p:sp>
        <p:nvSpPr>
          <p:cNvPr id="3" name="Espace réservé du contenu 2">
            <a:extLst>
              <a:ext uri="{FF2B5EF4-FFF2-40B4-BE49-F238E27FC236}">
                <a16:creationId xmlns:a16="http://schemas.microsoft.com/office/drawing/2014/main" id="{0B1E1C69-E760-4A45-9ABA-06B0F2BC30E4}"/>
              </a:ext>
            </a:extLst>
          </p:cNvPr>
          <p:cNvSpPr>
            <a:spLocks noGrp="1"/>
          </p:cNvSpPr>
          <p:nvPr>
            <p:ph idx="1"/>
          </p:nvPr>
        </p:nvSpPr>
        <p:spPr>
          <a:xfrm>
            <a:off x="628650" y="1369219"/>
            <a:ext cx="3445262" cy="3263504"/>
          </a:xfrm>
        </p:spPr>
        <p:txBody>
          <a:bodyPr/>
          <a:lstStyle/>
          <a:p>
            <a:pPr marL="0" indent="0">
              <a:buNone/>
            </a:pPr>
            <a:r>
              <a:rPr lang="fr-FR" b="1" dirty="0">
                <a:solidFill>
                  <a:srgbClr val="204669"/>
                </a:solidFill>
                <a:latin typeface="Montserrat" pitchFamily="2" charset="77"/>
              </a:rPr>
              <a:t>Quoi ?</a:t>
            </a:r>
          </a:p>
          <a:p>
            <a:r>
              <a:rPr lang="fr-FR" dirty="0"/>
              <a:t>Les principaux concepts autour desquels votre synthèse s’articulera – vos </a:t>
            </a:r>
            <a:r>
              <a:rPr lang="fr-FR" b="1" i="1" dirty="0">
                <a:latin typeface="Open Sans SemiBold" panose="020B0606030504020204" pitchFamily="34" charset="0"/>
                <a:ea typeface="Open Sans SemiBold" panose="020B0606030504020204" pitchFamily="34" charset="0"/>
                <a:cs typeface="Open Sans SemiBold" panose="020B0606030504020204" pitchFamily="34" charset="0"/>
              </a:rPr>
              <a:t>termes clés</a:t>
            </a:r>
          </a:p>
          <a:p>
            <a:r>
              <a:rPr lang="fr-FR" dirty="0"/>
              <a:t>Les termes de recherche liés aux sous-concepts</a:t>
            </a:r>
          </a:p>
          <a:p>
            <a:r>
              <a:rPr lang="fr-FR" dirty="0"/>
              <a:t>Des limites appropriées</a:t>
            </a:r>
          </a:p>
        </p:txBody>
      </p:sp>
      <p:sp>
        <p:nvSpPr>
          <p:cNvPr id="4" name="Espace réservé du contenu 2">
            <a:extLst>
              <a:ext uri="{FF2B5EF4-FFF2-40B4-BE49-F238E27FC236}">
                <a16:creationId xmlns:a16="http://schemas.microsoft.com/office/drawing/2014/main" id="{D2C8C90D-A89C-F64A-A754-D5D27E6421F7}"/>
              </a:ext>
            </a:extLst>
          </p:cNvPr>
          <p:cNvSpPr txBox="1">
            <a:spLocks/>
          </p:cNvSpPr>
          <p:nvPr/>
        </p:nvSpPr>
        <p:spPr>
          <a:xfrm>
            <a:off x="4613352" y="1369219"/>
            <a:ext cx="4359193" cy="3263504"/>
          </a:xfrm>
          <a:prstGeom prst="rect">
            <a:avLst/>
          </a:prstGeom>
        </p:spPr>
        <p:txBody>
          <a:bodyPr vert="horz" lIns="91440" tIns="45720" rIns="91440" bIns="45720" rtlCol="0">
            <a:norm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FR" b="1" dirty="0">
                <a:solidFill>
                  <a:srgbClr val="204669"/>
                </a:solidFill>
                <a:latin typeface="Montserrat" pitchFamily="2" charset="77"/>
              </a:rPr>
              <a:t>Où ?</a:t>
            </a:r>
          </a:p>
          <a:p>
            <a:r>
              <a:rPr lang="fr-FR" dirty="0"/>
              <a:t>Rapports de situation et tableaux de bord des interventions</a:t>
            </a:r>
          </a:p>
          <a:p>
            <a:r>
              <a:rPr lang="fr-FR" dirty="0"/>
              <a:t>Données issues des réunions des groupes sectoriels</a:t>
            </a:r>
          </a:p>
          <a:p>
            <a:r>
              <a:rPr lang="fr-FR" dirty="0"/>
              <a:t>Contact direct avec les partenaires pour les études réalisées localement, les rapports de suivi et d’évaluation ou les documents stratégiques</a:t>
            </a:r>
          </a:p>
          <a:p>
            <a:r>
              <a:rPr lang="fr-FR" dirty="0"/>
              <a:t>Sites web importants (p. ex. pouvoirs publics, ONG)</a:t>
            </a:r>
          </a:p>
          <a:p>
            <a:r>
              <a:rPr lang="fr-FR" dirty="0"/>
              <a:t>Bases de données bibliographiques</a:t>
            </a:r>
          </a:p>
          <a:p>
            <a:r>
              <a:rPr lang="fr-FR" dirty="0"/>
              <a:t>Recherche manuelle de références d’articles</a:t>
            </a:r>
          </a:p>
          <a:p>
            <a:pPr marL="0" indent="0">
              <a:buNone/>
            </a:pPr>
            <a:endParaRPr lang="fr-FR" dirty="0"/>
          </a:p>
        </p:txBody>
      </p:sp>
      <p:cxnSp>
        <p:nvCxnSpPr>
          <p:cNvPr id="6" name="Connecteur droit 5">
            <a:extLst>
              <a:ext uri="{FF2B5EF4-FFF2-40B4-BE49-F238E27FC236}">
                <a16:creationId xmlns:a16="http://schemas.microsoft.com/office/drawing/2014/main" id="{FAC3E2E7-2388-9341-ABC3-DB98BC5DA1E4}"/>
              </a:ext>
            </a:extLst>
          </p:cNvPr>
          <p:cNvCxnSpPr/>
          <p:nvPr/>
        </p:nvCxnSpPr>
        <p:spPr>
          <a:xfrm>
            <a:off x="4319239" y="1457093"/>
            <a:ext cx="0" cy="2252546"/>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0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E42E9-31A5-6942-B1AB-F12EBA0DE36E}"/>
              </a:ext>
            </a:extLst>
          </p:cNvPr>
          <p:cNvSpPr>
            <a:spLocks noGrp="1"/>
          </p:cNvSpPr>
          <p:nvPr>
            <p:ph type="title"/>
          </p:nvPr>
        </p:nvSpPr>
        <p:spPr>
          <a:xfrm>
            <a:off x="628650" y="537795"/>
            <a:ext cx="7886700" cy="341632"/>
          </a:xfrm>
        </p:spPr>
        <p:txBody>
          <a:bodyPr/>
          <a:lstStyle/>
          <a:p>
            <a:r>
              <a:rPr lang="fr-FR" dirty="0"/>
              <a:t>Stratégie de recherche – Niveau avancé</a:t>
            </a:r>
          </a:p>
        </p:txBody>
      </p:sp>
      <p:graphicFrame>
        <p:nvGraphicFramePr>
          <p:cNvPr id="10" name="Tableau 9">
            <a:extLst>
              <a:ext uri="{FF2B5EF4-FFF2-40B4-BE49-F238E27FC236}">
                <a16:creationId xmlns:a16="http://schemas.microsoft.com/office/drawing/2014/main" id="{F383DD5A-AEED-684C-9349-E229D1C1043A}"/>
              </a:ext>
            </a:extLst>
          </p:cNvPr>
          <p:cNvGraphicFramePr>
            <a:graphicFrameLocks noGrp="1"/>
          </p:cNvGraphicFramePr>
          <p:nvPr>
            <p:extLst>
              <p:ext uri="{D42A27DB-BD31-4B8C-83A1-F6EECF244321}">
                <p14:modId xmlns:p14="http://schemas.microsoft.com/office/powerpoint/2010/main" val="1278760671"/>
              </p:ext>
            </p:extLst>
          </p:nvPr>
        </p:nvGraphicFramePr>
        <p:xfrm>
          <a:off x="1363800" y="1466690"/>
          <a:ext cx="6874426" cy="2420592"/>
        </p:xfrm>
        <a:graphic>
          <a:graphicData uri="http://schemas.openxmlformats.org/drawingml/2006/table">
            <a:tbl>
              <a:tblPr firstRow="1" firstCol="1" bandRow="1"/>
              <a:tblGrid>
                <a:gridCol w="1408197">
                  <a:extLst>
                    <a:ext uri="{9D8B030D-6E8A-4147-A177-3AD203B41FA5}">
                      <a16:colId xmlns:a16="http://schemas.microsoft.com/office/drawing/2014/main" val="1577474603"/>
                    </a:ext>
                  </a:extLst>
                </a:gridCol>
                <a:gridCol w="5466229">
                  <a:extLst>
                    <a:ext uri="{9D8B030D-6E8A-4147-A177-3AD203B41FA5}">
                      <a16:colId xmlns:a16="http://schemas.microsoft.com/office/drawing/2014/main" val="285356919"/>
                    </a:ext>
                  </a:extLst>
                </a:gridCol>
              </a:tblGrid>
              <a:tr h="323500">
                <a:tc>
                  <a:txBody>
                    <a:bodyPr/>
                    <a:lstStyle/>
                    <a:p>
                      <a:r>
                        <a:rPr lang="fr-FR" sz="900" b="1" noProof="0" dirty="0">
                          <a:solidFill>
                            <a:srgbClr val="FFFFFF"/>
                          </a:solidFill>
                          <a:effectLst/>
                          <a:latin typeface="Montserrat SemiBold" pitchFamily="2" charset="77"/>
                          <a:ea typeface="OpenSans-Light" panose="020B0606030504020204" pitchFamily="34" charset="0"/>
                          <a:cs typeface="Open Sans ExtraBold" panose="020B0606030504020204" pitchFamily="34" charset="0"/>
                        </a:rPr>
                        <a:t>Opérateur de recherche</a:t>
                      </a:r>
                    </a:p>
                  </a:txBody>
                  <a:tcPr marL="68580" marR="68580" marT="53975" marB="53975">
                    <a:lnL w="6350" cap="flat" cmpd="sng" algn="ctr">
                      <a:solidFill>
                        <a:srgbClr val="2F9C67"/>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tc>
                  <a:txBody>
                    <a:bodyPr/>
                    <a:lstStyle/>
                    <a:p>
                      <a:r>
                        <a:rPr lang="fr-FR" sz="900" b="1" noProof="0" dirty="0">
                          <a:solidFill>
                            <a:srgbClr val="FFFFFF"/>
                          </a:solidFill>
                          <a:effectLst/>
                          <a:latin typeface="Montserrat SemiBold" pitchFamily="2" charset="77"/>
                          <a:ea typeface="OpenSans-Light" panose="020B0606030504020204" pitchFamily="34" charset="0"/>
                          <a:cs typeface="Open Sans ExtraBold" panose="020B0606030504020204" pitchFamily="34" charset="0"/>
                        </a:rPr>
                        <a:t>Fonction</a:t>
                      </a:r>
                    </a:p>
                  </a:txBody>
                  <a:tcPr marL="68580" marR="68580" marT="53975" marB="53975">
                    <a:lnL w="6350" cap="flat" cmpd="sng" algn="ctr">
                      <a:solidFill>
                        <a:schemeClr val="bg1"/>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2F9C67"/>
                    </a:solidFill>
                  </a:tcPr>
                </a:tc>
                <a:extLst>
                  <a:ext uri="{0D108BD9-81ED-4DB2-BD59-A6C34878D82A}">
                    <a16:rowId xmlns:a16="http://schemas.microsoft.com/office/drawing/2014/main" val="1840325082"/>
                  </a:ext>
                </a:extLst>
              </a:tr>
              <a:tr h="504526">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ET/AND</a:t>
                      </a:r>
                      <a:endParaRPr lang="fr-FR" sz="900" noProof="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Relie deux termes clés pour indiquer à la base de données que </a:t>
                      </a:r>
                      <a:r>
                        <a:rPr lang="fr-FR" sz="900" i="1" u="sng"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les deux</a:t>
                      </a:r>
                      <a:r>
                        <a:rPr lang="fr-FR" sz="900" i="1" u="none"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a:t>
                      </a:r>
                      <a:r>
                        <a:rPr lang="fr-FR" sz="900" i="0" u="none"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notions </a:t>
                      </a:r>
                      <a:r>
                        <a:rPr lang="fr-FR" sz="900" u="none"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doivent figurer dans les résultats de recherche. P. ex. « distanciation sociale » ET « perception ».</a:t>
                      </a:r>
                      <a:endPar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4230901181"/>
                  </a:ext>
                </a:extLst>
              </a:tr>
              <a:tr h="504526">
                <a:tc>
                  <a:txBody>
                    <a:bodyPr/>
                    <a:lstStyle/>
                    <a:p>
                      <a:r>
                        <a:rPr lang="fr-FR" sz="900" noProof="0" dirty="0">
                          <a:effectLst/>
                          <a:latin typeface="Open Sans Light" panose="020B0306030504020204" pitchFamily="34" charset="0"/>
                          <a:ea typeface="OpenSans-Light" panose="020B0606030504020204" pitchFamily="34" charset="0"/>
                          <a:cs typeface="Arial" panose="020B0604020202020204" pitchFamily="34" charset="0"/>
                        </a:rPr>
                        <a:t>OU/OR</a:t>
                      </a: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fr-FR" sz="900" noProof="0" dirty="0">
                          <a:effectLst/>
                          <a:latin typeface="Open Sans Light" panose="020B0306030504020204" pitchFamily="34" charset="0"/>
                          <a:ea typeface="OpenSans-Light" panose="020B0606030504020204" pitchFamily="34" charset="0"/>
                          <a:cs typeface="Arial" panose="020B0604020202020204" pitchFamily="34" charset="0"/>
                        </a:rPr>
                        <a:t>Relie deux termes clés pour indiquer à la base de données que l’un ou l’autre, ou les deux, doivent se trouver dans les résultats de recherche. P. ex. « distanciation sociale » OU « distanciation physique ». </a:t>
                      </a: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360231552"/>
                  </a:ext>
                </a:extLst>
              </a:tr>
              <a:tr h="323500">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SAUF/NOT</a:t>
                      </a:r>
                      <a:endParaRPr lang="fr-FR" sz="900" noProof="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Permet d’exclure les études comportant un terme clé identifié comme non pertinent pour la revue.</a:t>
                      </a: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1510240750"/>
                  </a:ext>
                </a:extLst>
              </a:tr>
              <a:tr h="323500">
                <a:tc>
                  <a:txBody>
                    <a:bodyPr/>
                    <a:lstStyle/>
                    <a:p>
                      <a:r>
                        <a:rPr lang="fr-FR" sz="900" noProof="0" dirty="0">
                          <a:effectLst/>
                          <a:latin typeface="Open Sans Light" panose="020B0306030504020204" pitchFamily="34" charset="0"/>
                          <a:ea typeface="OpenSans-Light" panose="020B0606030504020204" pitchFamily="34" charset="0"/>
                          <a:cs typeface="Arial" panose="020B0604020202020204" pitchFamily="34" charset="0"/>
                        </a:rPr>
                        <a:t>*</a:t>
                      </a: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tc>
                  <a:txBody>
                    <a:bodyPr/>
                    <a:lstStyle/>
                    <a:p>
                      <a:r>
                        <a:rPr lang="fr-FR" sz="900" noProof="0" dirty="0">
                          <a:effectLst/>
                          <a:latin typeface="Open Sans Light" panose="020B0306030504020204" pitchFamily="34" charset="0"/>
                          <a:ea typeface="OpenSans-Light" panose="020B0606030504020204" pitchFamily="34" charset="0"/>
                          <a:cs typeface="Arial" panose="020B0604020202020204" pitchFamily="34" charset="0"/>
                        </a:rPr>
                        <a:t>Permet de rechercher des mots dont la terminaison ou l’orthographe est susceptible de varier. P. ex. masque*, visière* de protection.</a:t>
                      </a: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tcPr>
                </a:tc>
                <a:extLst>
                  <a:ext uri="{0D108BD9-81ED-4DB2-BD59-A6C34878D82A}">
                    <a16:rowId xmlns:a16="http://schemas.microsoft.com/office/drawing/2014/main" val="2694036240"/>
                  </a:ext>
                </a:extLst>
              </a:tr>
              <a:tr h="323500">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 “</a:t>
                      </a:r>
                      <a:endParaRPr lang="fr-FR" sz="900" noProof="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tc>
                  <a:txBody>
                    <a:bodyPr/>
                    <a:lstStyle/>
                    <a:p>
                      <a:r>
                        <a:rPr lang="fr-FR" sz="900" noProof="0" dirty="0">
                          <a:solidFill>
                            <a:srgbClr val="000000"/>
                          </a:solidFill>
                          <a:effectLst/>
                          <a:latin typeface="Open Sans Light" panose="020B0306030504020204" pitchFamily="34" charset="0"/>
                          <a:ea typeface="OpenSans-Light" panose="020B0606030504020204" pitchFamily="34" charset="0"/>
                          <a:cs typeface="Arial" panose="020B0604020202020204" pitchFamily="34" charset="0"/>
                        </a:rPr>
                        <a:t>Permet de rechercher des termes ou expressions exactes. P. ex. « diarrhée aqueuse aiguë ».</a:t>
                      </a:r>
                      <a:endParaRPr lang="fr-FR" sz="900" noProof="0" dirty="0">
                        <a:effectLst/>
                        <a:latin typeface="Open Sans Light" panose="020B0306030504020204" pitchFamily="34" charset="0"/>
                        <a:ea typeface="OpenSans-Light" panose="020B0606030504020204" pitchFamily="34" charset="0"/>
                        <a:cs typeface="Arial" panose="020B0604020202020204" pitchFamily="34" charset="0"/>
                      </a:endParaRPr>
                    </a:p>
                  </a:txBody>
                  <a:tcPr marL="68580" marR="68580" marT="53975" marB="53975">
                    <a:lnL w="6350" cap="flat" cmpd="sng" algn="ctr">
                      <a:solidFill>
                        <a:srgbClr val="2F9C67"/>
                      </a:solidFill>
                      <a:prstDash val="solid"/>
                      <a:round/>
                      <a:headEnd type="none" w="med" len="med"/>
                      <a:tailEnd type="none" w="med" len="med"/>
                    </a:lnL>
                    <a:lnR w="6350" cap="flat" cmpd="sng" algn="ctr">
                      <a:solidFill>
                        <a:srgbClr val="2F9C67"/>
                      </a:solidFill>
                      <a:prstDash val="solid"/>
                      <a:round/>
                      <a:headEnd type="none" w="med" len="med"/>
                      <a:tailEnd type="none" w="med" len="med"/>
                    </a:lnR>
                    <a:lnT w="6350" cap="flat" cmpd="sng" algn="ctr">
                      <a:solidFill>
                        <a:srgbClr val="2F9C67"/>
                      </a:solidFill>
                      <a:prstDash val="solid"/>
                      <a:round/>
                      <a:headEnd type="none" w="med" len="med"/>
                      <a:tailEnd type="none" w="med" len="med"/>
                    </a:lnT>
                    <a:lnB w="6350" cap="flat" cmpd="sng" algn="ctr">
                      <a:solidFill>
                        <a:srgbClr val="2F9C67"/>
                      </a:solidFill>
                      <a:prstDash val="solid"/>
                      <a:round/>
                      <a:headEnd type="none" w="med" len="med"/>
                      <a:tailEnd type="none" w="med" len="med"/>
                    </a:lnB>
                    <a:solidFill>
                      <a:srgbClr val="EEF5EF"/>
                    </a:solidFill>
                  </a:tcPr>
                </a:tc>
                <a:extLst>
                  <a:ext uri="{0D108BD9-81ED-4DB2-BD59-A6C34878D82A}">
                    <a16:rowId xmlns:a16="http://schemas.microsoft.com/office/drawing/2014/main" val="62007318"/>
                  </a:ext>
                </a:extLst>
              </a:tr>
            </a:tbl>
          </a:graphicData>
        </a:graphic>
      </p:graphicFrame>
    </p:spTree>
    <p:extLst>
      <p:ext uri="{BB962C8B-B14F-4D97-AF65-F5344CB8AC3E}">
        <p14:creationId xmlns:p14="http://schemas.microsoft.com/office/powerpoint/2010/main" val="423080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dirty="0"/>
              <a:t>Stratégie de recherche – Niveau avancé</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0" y="1659409"/>
            <a:ext cx="3229671" cy="2995957"/>
          </a:xfrm>
        </p:spPr>
        <p:txBody>
          <a:bodyPr>
            <a:normAutofit/>
          </a:bodyPr>
          <a:lstStyle/>
          <a:p>
            <a:pPr marL="0" indent="0">
              <a:spcBef>
                <a:spcPts val="0"/>
              </a:spcBef>
              <a:buNone/>
            </a:pPr>
            <a:r>
              <a:rPr lang="fr-FR" b="1" dirty="0">
                <a:solidFill>
                  <a:schemeClr val="accent5">
                    <a:lumMod val="50000"/>
                  </a:schemeClr>
                </a:solidFill>
                <a:latin typeface="Montserrat" pitchFamily="2" charset="77"/>
              </a:rPr>
              <a:t>Étude de cas</a:t>
            </a:r>
          </a:p>
          <a:p>
            <a:pPr marL="0" indent="0">
              <a:spcBef>
                <a:spcPts val="0"/>
              </a:spcBef>
              <a:spcAft>
                <a:spcPts val="600"/>
              </a:spcAft>
              <a:buNone/>
            </a:pPr>
            <a:r>
              <a:rPr lang="fr-FR" sz="1000" u="sng" dirty="0">
                <a:hlinkClick r:id="rId2"/>
              </a:rPr>
              <a:t>‘Training and redeployment of health care professionals to intensive care during COVID-19: A systematic review’</a:t>
            </a:r>
            <a:r>
              <a:rPr lang="fr-FR" sz="1000" dirty="0"/>
              <a:t> (</a:t>
            </a:r>
            <a:r>
              <a:rPr lang="fr-FR" sz="1000" b="1" dirty="0">
                <a:solidFill>
                  <a:srgbClr val="002060"/>
                </a:solidFill>
              </a:rPr>
              <a:t>document 1</a:t>
            </a:r>
            <a:r>
              <a:rPr lang="fr-FR" sz="1000" dirty="0"/>
              <a:t>)</a:t>
            </a:r>
          </a:p>
          <a:p>
            <a:pPr marL="0" indent="0">
              <a:spcBef>
                <a:spcPts val="0"/>
              </a:spcBef>
              <a:buNone/>
            </a:pPr>
            <a:r>
              <a:rPr lang="fr-FR" sz="1000" dirty="0">
                <a:solidFill>
                  <a:srgbClr val="000000"/>
                </a:solidFill>
              </a:rPr>
              <a:t>La stratégie de recherche a consisté à utiliser des termes clés recouvrant les soins intensifs ET la formation ET le redéploiement ET les professionnels de la santé. </a:t>
            </a:r>
          </a:p>
          <a:p>
            <a:pPr marL="0" indent="0">
              <a:spcBef>
                <a:spcPts val="0"/>
              </a:spcBef>
              <a:buNone/>
            </a:pPr>
            <a:r>
              <a:rPr lang="fr-FR" sz="1000" dirty="0">
                <a:solidFill>
                  <a:srgbClr val="000000"/>
                </a:solidFill>
              </a:rPr>
              <a:t>Dans cette revue rapide de la documentation, nous avons commencé par ces notions génériques avant de les préciser pour affiner la stratégie de recherche, telle que celle figurant dans l’encadré 1. La stratégie de recherche a été simplifiée lorsque les bases de données de documentation grise le nécessitaient.  </a:t>
            </a:r>
            <a:r>
              <a:rPr lang="fr-FR" dirty="0">
                <a:solidFill>
                  <a:srgbClr val="000000"/>
                </a:solidFill>
              </a:rPr>
              <a:t> </a:t>
            </a:r>
          </a:p>
          <a:p>
            <a:pPr marL="0" indent="0">
              <a:spcBef>
                <a:spcPts val="0"/>
              </a:spcBef>
              <a:buNone/>
            </a:pPr>
            <a:endParaRPr lang="fr-FR" dirty="0">
              <a:solidFill>
                <a:srgbClr val="000000"/>
              </a:solidFill>
            </a:endParaRP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474855" y="689429"/>
            <a:ext cx="933595" cy="904420"/>
          </a:xfrm>
          <a:prstGeom prst="rect">
            <a:avLst/>
          </a:prstGeom>
        </p:spPr>
      </p:pic>
      <p:grpSp>
        <p:nvGrpSpPr>
          <p:cNvPr id="4" name="Groupe 3">
            <a:extLst>
              <a:ext uri="{FF2B5EF4-FFF2-40B4-BE49-F238E27FC236}">
                <a16:creationId xmlns:a16="http://schemas.microsoft.com/office/drawing/2014/main" id="{CC80E597-5769-8D49-90E6-37A6D06DC226}"/>
              </a:ext>
            </a:extLst>
          </p:cNvPr>
          <p:cNvGrpSpPr/>
          <p:nvPr/>
        </p:nvGrpSpPr>
        <p:grpSpPr>
          <a:xfrm>
            <a:off x="4006120" y="1744417"/>
            <a:ext cx="3817080" cy="2622559"/>
            <a:chOff x="4098538" y="1590997"/>
            <a:chExt cx="3817080" cy="2481288"/>
          </a:xfrm>
        </p:grpSpPr>
        <p:sp>
          <p:nvSpPr>
            <p:cNvPr id="8" name="Rectangle 7">
              <a:extLst>
                <a:ext uri="{FF2B5EF4-FFF2-40B4-BE49-F238E27FC236}">
                  <a16:creationId xmlns:a16="http://schemas.microsoft.com/office/drawing/2014/main" id="{F7185A36-99FA-9E43-B52D-358DB061F96A}"/>
                </a:ext>
              </a:extLst>
            </p:cNvPr>
            <p:cNvSpPr/>
            <p:nvPr/>
          </p:nvSpPr>
          <p:spPr>
            <a:xfrm>
              <a:off x="4098538" y="1590997"/>
              <a:ext cx="3817080" cy="2481288"/>
            </a:xfrm>
            <a:prstGeom prst="rect">
              <a:avLst/>
            </a:prstGeom>
            <a:solidFill>
              <a:srgbClr val="204669">
                <a:alpha val="10000"/>
              </a:srgbClr>
            </a:solidFill>
            <a:ln w="6350" cap="flat" cmpd="sng" algn="ctr">
              <a:solidFill>
                <a:srgbClr val="204669"/>
              </a:solidFill>
              <a:prstDash val="solid"/>
              <a:miter lim="800000"/>
            </a:ln>
            <a:effectLst/>
          </p:spPr>
          <p:txBody>
            <a:bodyPr rot="0" spcFirstLastPara="0" vert="horz" wrap="square" lIns="108000" tIns="72000" rIns="108000" bIns="72000" numCol="1" spcCol="0" rtlCol="0" fromWordArt="0" anchor="ctr" anchorCtr="0" forceAA="0" compatLnSpc="1">
              <a:prstTxWarp prst="textNoShape">
                <a:avLst/>
              </a:prstTxWarp>
              <a:spAutoFit/>
            </a:bodyPr>
            <a:lstStyle/>
            <a:p>
              <a:pPr lvl="0" defTabSz="914400">
                <a:spcAft>
                  <a:spcPts val="1200"/>
                </a:spcAft>
              </a:pPr>
              <a:r>
                <a:rPr lang="en-US" sz="900" b="1" kern="0" dirty="0">
                  <a:solidFill>
                    <a:srgbClr val="204669"/>
                  </a:solidFill>
                  <a:latin typeface="Montserrat" pitchFamily="2" charset="77"/>
                  <a:ea typeface="OpenSans-Light" panose="020B0606030504020204" pitchFamily="34" charset="0"/>
                  <a:cs typeface="Open Sans Light" panose="020B0306030504020204" pitchFamily="34" charset="0"/>
                </a:rPr>
                <a:t>ENCADRÉ 1 : </a:t>
              </a:r>
            </a:p>
            <a:p>
              <a:pPr lvl="0" defTabSz="914400">
                <a:spcAft>
                  <a:spcPts val="600"/>
                </a:spcAft>
              </a:pPr>
              <a:r>
                <a:rPr lang="fr-FR" sz="900" kern="0" dirty="0">
                  <a:solidFill>
                    <a:srgbClr val="204669"/>
                  </a:solidFill>
                  <a:latin typeface="Montserrat Light" pitchFamily="2" charset="77"/>
                  <a:ea typeface="OpenSans-Light" panose="020B0606030504020204" pitchFamily="34" charset="0"/>
                  <a:cs typeface="Open Sans Light" panose="020B0306030504020204" pitchFamily="34" charset="0"/>
                </a:rPr>
                <a:t>Exemple de stratégie de recherche et mise en œuvre de celle-ci dans différentes bases de données :</a:t>
              </a:r>
            </a:p>
            <a:p>
              <a:pPr marL="236538" marR="0" lvl="0" indent="-192088" defTabSz="914400" eaLnBrk="1" fontAlgn="auto" latinLnBrk="0" hangingPunct="1">
                <a:lnSpc>
                  <a:spcPct val="100000"/>
                </a:lnSpc>
                <a:spcBef>
                  <a:spcPts val="0"/>
                </a:spcBef>
                <a:spcAft>
                  <a:spcPts val="0"/>
                </a:spcAft>
                <a:buClrTx/>
                <a:buSzTx/>
                <a:buFont typeface="+mj-lt"/>
                <a:buAutoNum type="arabicPeriod"/>
                <a:defRPr/>
              </a:pPr>
              <a:r>
                <a:rPr lang="fr-FR" sz="900" kern="0" dirty="0">
                  <a:solidFill>
                    <a:srgbClr val="204669"/>
                  </a:solidFill>
                  <a:latin typeface="Open Sans Light" panose="020B0306030504020204" pitchFamily="34" charset="0"/>
                  <a:ea typeface="OpenSans-Light" panose="020B0606030504020204" pitchFamily="34" charset="0"/>
                  <a:cs typeface="Open Sans Light" panose="020B0306030504020204" pitchFamily="34" charset="0"/>
                </a:rPr>
                <a:t>« Soins intensifs » OU « services de prise en charge aiguë » OU « soins critiques » OU « état critique » OU « forme sévère » OU « unité de soins intensifs » OU « service de réanimation »  OU « unité de soins continus » ou USI ou « réa » ou USC</a:t>
              </a:r>
              <a:endParaRPr kumimoji="0" lang="fr-FR" sz="900" b="0" i="0" u="none" strike="noStrike" kern="0" cap="none" spc="0" normalizeH="0" baseline="0" noProof="0" dirty="0">
                <a:ln>
                  <a:noFill/>
                </a:ln>
                <a:solidFill>
                  <a:srgbClr val="204669"/>
                </a:solidFill>
                <a:effectLst/>
                <a:uLnTx/>
                <a:uFillTx/>
                <a:latin typeface="Open Sans Light" panose="020B0306030504020204" pitchFamily="34" charset="0"/>
                <a:ea typeface="OpenSans-Light" panose="020B0606030504020204" pitchFamily="34" charset="0"/>
                <a:cs typeface="Open Sans Light" panose="020B0306030504020204" pitchFamily="34" charset="0"/>
              </a:endParaRPr>
            </a:p>
            <a:p>
              <a:pPr marL="236538" lvl="0" indent="-192088" defTabSz="914400">
                <a:lnSpc>
                  <a:spcPts val="1000"/>
                </a:lnSpc>
                <a:buClr>
                  <a:srgbClr val="204669"/>
                </a:buClr>
                <a:buFont typeface="+mj-lt"/>
                <a:buAutoNum type="arabicPeriod"/>
              </a:pPr>
              <a:r>
                <a:rPr lang="fr-FR" sz="800" kern="0" dirty="0">
                  <a:solidFill>
                    <a:srgbClr val="204669"/>
                  </a:solidFill>
                  <a:latin typeface="Open Sans Light" panose="020B0306030504020204" pitchFamily="34" charset="0"/>
                  <a:ea typeface="OpenSans-Light" panose="020B0606030504020204" pitchFamily="34" charset="0"/>
                  <a:cs typeface="Symbol" pitchFamily="2" charset="2"/>
                </a:rPr>
                <a:t>Formation OU enseignement OU cours OU prépar* OU « compétences cliniques » OU « activité d’enseignement » OU « activité de formation » OU aptitude OU « enseignement axé sur les compétences » OU « simulation » OU « formation par simulation »</a:t>
              </a:r>
            </a:p>
            <a:p>
              <a:pPr marL="236538" lvl="0" indent="-192088" defTabSz="914400">
                <a:lnSpc>
                  <a:spcPts val="1000"/>
                </a:lnSpc>
                <a:buClr>
                  <a:srgbClr val="204669"/>
                </a:buClr>
                <a:buFont typeface="+mj-lt"/>
                <a:buAutoNum type="arabicPeriod"/>
              </a:pPr>
              <a:r>
                <a:rPr lang="fr-FR" sz="800" kern="0" dirty="0">
                  <a:solidFill>
                    <a:srgbClr val="204669"/>
                  </a:solidFill>
                  <a:latin typeface="Open Sans Light" panose="020B0306030504020204" pitchFamily="34" charset="0"/>
                  <a:ea typeface="OpenSans-Light" panose="020B0606030504020204" pitchFamily="34" charset="0"/>
                  <a:cs typeface="Symbol" pitchFamily="2" charset="2"/>
                </a:rPr>
                <a:t>Redéploi* OU déploi* OU réaffectation OU réaffecter</a:t>
              </a:r>
            </a:p>
            <a:p>
              <a:pPr marL="236538" lvl="0" indent="-192088" defTabSz="914400">
                <a:lnSpc>
                  <a:spcPts val="1000"/>
                </a:lnSpc>
                <a:buClr>
                  <a:srgbClr val="204669"/>
                </a:buClr>
                <a:buFont typeface="+mj-lt"/>
                <a:buAutoNum type="arabicPeriod"/>
              </a:pPr>
              <a:r>
                <a:rPr lang="fr-FR" sz="800" kern="0" dirty="0">
                  <a:solidFill>
                    <a:srgbClr val="204669"/>
                  </a:solidFill>
                  <a:latin typeface="Open Sans Light" panose="020B0306030504020204" pitchFamily="34" charset="0"/>
                  <a:ea typeface="OpenSans-Light" panose="020B0606030504020204" pitchFamily="34" charset="0"/>
                  <a:cs typeface="Symbol" pitchFamily="2" charset="2"/>
                </a:rPr>
                <a:t>Personnel OU « personnel de santé » OU « professionnel de la santé » OU clinicien OU « personnel infirmier » OU « anesthésiste »  OU médecin OU interne OU « professions du paramédical »</a:t>
              </a:r>
            </a:p>
            <a:p>
              <a:pPr lvl="0" defTabSz="914400">
                <a:lnSpc>
                  <a:spcPts val="1000"/>
                </a:lnSpc>
                <a:buClr>
                  <a:srgbClr val="204669"/>
                </a:buClr>
              </a:pPr>
              <a:r>
                <a:rPr lang="fr-FR" sz="800" kern="0" dirty="0">
                  <a:solidFill>
                    <a:srgbClr val="204669"/>
                  </a:solidFill>
                  <a:latin typeface="Open Sans Light" panose="020B0306030504020204" pitchFamily="34" charset="0"/>
                  <a:ea typeface="OpenSans-Light" panose="020B0606030504020204" pitchFamily="34" charset="0"/>
                  <a:cs typeface="Symbol" pitchFamily="2" charset="2"/>
                </a:rPr>
                <a:t>Recherche 1 ET 2 ET 3 ET 4</a:t>
              </a:r>
            </a:p>
            <a:p>
              <a:pPr lvl="0" defTabSz="914400">
                <a:lnSpc>
                  <a:spcPts val="1000"/>
                </a:lnSpc>
                <a:buClr>
                  <a:srgbClr val="204669"/>
                </a:buClr>
              </a:pPr>
              <a:r>
                <a:rPr lang="fr-FR" sz="800" kern="0" dirty="0">
                  <a:solidFill>
                    <a:srgbClr val="204669"/>
                  </a:solidFill>
                  <a:latin typeface="Open Sans Light" panose="020B0306030504020204" pitchFamily="34" charset="0"/>
                  <a:ea typeface="OpenSans-Light" panose="020B0606030504020204" pitchFamily="34" charset="0"/>
                  <a:cs typeface="Symbol" pitchFamily="2" charset="2"/>
                </a:rPr>
                <a:t>Période de publication : Déc. 2019-Déc. 2020</a:t>
              </a:r>
            </a:p>
          </p:txBody>
        </p:sp>
        <p:cxnSp>
          <p:nvCxnSpPr>
            <p:cNvPr id="12" name="Connecteur droit 11">
              <a:extLst>
                <a:ext uri="{FF2B5EF4-FFF2-40B4-BE49-F238E27FC236}">
                  <a16:creationId xmlns:a16="http://schemas.microsoft.com/office/drawing/2014/main" id="{0BF8E5F8-B170-C14A-8801-3E6CB800F54F}"/>
                </a:ext>
              </a:extLst>
            </p:cNvPr>
            <p:cNvCxnSpPr/>
            <p:nvPr/>
          </p:nvCxnSpPr>
          <p:spPr>
            <a:xfrm>
              <a:off x="4206348" y="1812506"/>
              <a:ext cx="348615" cy="0"/>
            </a:xfrm>
            <a:prstGeom prst="line">
              <a:avLst/>
            </a:prstGeom>
            <a:ln w="28575">
              <a:solidFill>
                <a:srgbClr val="D9036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890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6A31C-62D7-B14E-A972-83905D45D456}"/>
              </a:ext>
            </a:extLst>
          </p:cNvPr>
          <p:cNvSpPr>
            <a:spLocks noGrp="1"/>
          </p:cNvSpPr>
          <p:nvPr>
            <p:ph type="title"/>
          </p:nvPr>
        </p:nvSpPr>
        <p:spPr>
          <a:xfrm>
            <a:off x="628650" y="537795"/>
            <a:ext cx="7886700" cy="341632"/>
          </a:xfrm>
        </p:spPr>
        <p:txBody>
          <a:bodyPr/>
          <a:lstStyle/>
          <a:p>
            <a:r>
              <a:rPr lang="fr-FR" dirty="0"/>
              <a:t>Identifier et sélectionner les données factuelles</a:t>
            </a:r>
          </a:p>
        </p:txBody>
      </p:sp>
      <p:sp>
        <p:nvSpPr>
          <p:cNvPr id="3" name="Espace réservé du contenu 2">
            <a:extLst>
              <a:ext uri="{FF2B5EF4-FFF2-40B4-BE49-F238E27FC236}">
                <a16:creationId xmlns:a16="http://schemas.microsoft.com/office/drawing/2014/main" id="{3B624BA0-8B95-AA45-91D3-92A8556FE7FD}"/>
              </a:ext>
            </a:extLst>
          </p:cNvPr>
          <p:cNvSpPr>
            <a:spLocks noGrp="1"/>
          </p:cNvSpPr>
          <p:nvPr>
            <p:ph idx="1"/>
          </p:nvPr>
        </p:nvSpPr>
        <p:spPr>
          <a:xfrm>
            <a:off x="628650" y="1216819"/>
            <a:ext cx="7556500" cy="3263504"/>
          </a:xfrm>
        </p:spPr>
        <p:txBody>
          <a:bodyPr>
            <a:normAutofit/>
          </a:bodyPr>
          <a:lstStyle/>
          <a:p>
            <a:pPr marL="0" indent="0">
              <a:buNone/>
            </a:pPr>
            <a:r>
              <a:rPr lang="fr-FR" dirty="0"/>
              <a:t>Une fois que vous avez terminé votre recherche de données/éléments factuels </a:t>
            </a:r>
            <a:r>
              <a:rPr lang="fr-FR" i="1" dirty="0"/>
              <a:t>potentiellement pertinents</a:t>
            </a:r>
            <a:r>
              <a:rPr lang="fr-FR" dirty="0"/>
              <a:t> et enregistré ceux-ci dans un logiciel de gestion de données, il vous faut identifier et sélectionner ceux qui sont </a:t>
            </a:r>
            <a:r>
              <a:rPr lang="fr-FR" i="1" dirty="0"/>
              <a:t>effectivement pertinents </a:t>
            </a:r>
            <a:r>
              <a:rPr lang="fr-FR" dirty="0"/>
              <a:t>pour votre synthèse. </a:t>
            </a:r>
          </a:p>
          <a:p>
            <a:pPr marL="0" indent="0">
              <a:buNone/>
            </a:pPr>
            <a:r>
              <a:rPr lang="fr-FR" dirty="0"/>
              <a:t>Les critères d’inclusion/d’exclusion peuvent comprendre :</a:t>
            </a:r>
          </a:p>
          <a:p>
            <a:r>
              <a:rPr lang="fr-FR" dirty="0"/>
              <a:t>Le groupe de population et le contexte</a:t>
            </a:r>
          </a:p>
          <a:p>
            <a:r>
              <a:rPr lang="fr-FR" dirty="0"/>
              <a:t>Le thème de recherche (p. ex. une maladie ou une intervention particulière)</a:t>
            </a:r>
          </a:p>
          <a:p>
            <a:r>
              <a:rPr lang="fr-FR" dirty="0"/>
              <a:t>Le phénomène connexe étudié (p. ex. attitudes, connaissances, expérience, facteurs favorables/obstacles, accessibilité)</a:t>
            </a:r>
          </a:p>
          <a:p>
            <a:r>
              <a:rPr lang="fr-FR" dirty="0"/>
              <a:t>Le type de données qualitatives</a:t>
            </a:r>
          </a:p>
          <a:p>
            <a:r>
              <a:rPr lang="fr-FR" dirty="0"/>
              <a:t>Le résultat de l’évaluation de la qualité (point discuté ultérieurement)</a:t>
            </a:r>
          </a:p>
        </p:txBody>
      </p:sp>
    </p:spTree>
    <p:extLst>
      <p:ext uri="{BB962C8B-B14F-4D97-AF65-F5344CB8AC3E}">
        <p14:creationId xmlns:p14="http://schemas.microsoft.com/office/powerpoint/2010/main" val="220407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0" y="537795"/>
            <a:ext cx="7886700" cy="341632"/>
          </a:xfrm>
        </p:spPr>
        <p:txBody>
          <a:bodyPr/>
          <a:lstStyle/>
          <a:p>
            <a:r>
              <a:rPr lang="fr-FR" dirty="0"/>
              <a:t>étude de cas :</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6699" y="1035459"/>
            <a:ext cx="6675369" cy="248893"/>
          </a:xfrm>
        </p:spPr>
        <p:txBody>
          <a:bodyPr>
            <a:noAutofit/>
          </a:bodyPr>
          <a:lstStyle/>
          <a:p>
            <a:pPr marL="0" indent="0">
              <a:spcBef>
                <a:spcPts val="0"/>
              </a:spcBef>
              <a:spcAft>
                <a:spcPts val="600"/>
              </a:spcAft>
              <a:buNone/>
            </a:pPr>
            <a:r>
              <a:rPr lang="en-US" sz="900" u="sng" dirty="0">
                <a:hlinkClick r:id="rId3"/>
              </a:rPr>
              <a:t>‘Training and redeployment of health care professionals to intensive care during COVID-19: A systematic review’</a:t>
            </a:r>
            <a:r>
              <a:rPr lang="en-US" sz="900" dirty="0"/>
              <a:t> (</a:t>
            </a:r>
            <a:r>
              <a:rPr lang="en-US" sz="900" b="1" dirty="0">
                <a:solidFill>
                  <a:srgbClr val="002060"/>
                </a:solidFill>
              </a:rPr>
              <a:t>document 1</a:t>
            </a:r>
            <a:r>
              <a:rPr lang="en-US" sz="900" dirty="0"/>
              <a:t>)</a:t>
            </a: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4"/>
          <a:stretch>
            <a:fillRect/>
          </a:stretch>
        </p:blipFill>
        <p:spPr>
          <a:xfrm>
            <a:off x="7705313" y="578927"/>
            <a:ext cx="933595" cy="904420"/>
          </a:xfrm>
          <a:prstGeom prst="rect">
            <a:avLst/>
          </a:prstGeom>
        </p:spPr>
      </p:pic>
      <p:grpSp>
        <p:nvGrpSpPr>
          <p:cNvPr id="7" name="Groupe 6">
            <a:extLst>
              <a:ext uri="{FF2B5EF4-FFF2-40B4-BE49-F238E27FC236}">
                <a16:creationId xmlns:a16="http://schemas.microsoft.com/office/drawing/2014/main" id="{5146AADC-DB5E-C245-9463-90FC24B046A1}"/>
              </a:ext>
            </a:extLst>
          </p:cNvPr>
          <p:cNvGrpSpPr/>
          <p:nvPr/>
        </p:nvGrpSpPr>
        <p:grpSpPr>
          <a:xfrm>
            <a:off x="3618554" y="1427781"/>
            <a:ext cx="3844345" cy="3342140"/>
            <a:chOff x="3968943" y="1453696"/>
            <a:chExt cx="3451225" cy="3000375"/>
          </a:xfrm>
        </p:grpSpPr>
        <p:pic>
          <p:nvPicPr>
            <p:cNvPr id="9" name="Picture 6">
              <a:extLst>
                <a:ext uri="{FF2B5EF4-FFF2-40B4-BE49-F238E27FC236}">
                  <a16:creationId xmlns:a16="http://schemas.microsoft.com/office/drawing/2014/main" id="{BA35C084-57AD-EF4C-A9E6-9BB4F16B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8943" y="1453696"/>
              <a:ext cx="3451225" cy="3000375"/>
            </a:xfrm>
            <a:prstGeom prst="rect">
              <a:avLst/>
            </a:prstGeom>
          </p:spPr>
        </p:pic>
        <p:sp>
          <p:nvSpPr>
            <p:cNvPr id="13" name="Zone de texte 452">
              <a:extLst>
                <a:ext uri="{FF2B5EF4-FFF2-40B4-BE49-F238E27FC236}">
                  <a16:creationId xmlns:a16="http://schemas.microsoft.com/office/drawing/2014/main" id="{C96C91D4-3407-8C41-994A-D24C79A3CBE2}"/>
                </a:ext>
              </a:extLst>
            </p:cNvPr>
            <p:cNvSpPr txBox="1"/>
            <p:nvPr/>
          </p:nvSpPr>
          <p:spPr>
            <a:xfrm>
              <a:off x="4084435" y="160673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dirty="0">
                  <a:solidFill>
                    <a:srgbClr val="FFFFFF"/>
                  </a:solidFill>
                  <a:effectLst/>
                  <a:latin typeface="Montserrat" pitchFamily="2" charset="77"/>
                  <a:ea typeface="OpenSans-Light" panose="020B0606030504020204" pitchFamily="34" charset="0"/>
                </a:rPr>
                <a:t>IDENTIFICATION</a:t>
              </a:r>
              <a:endParaRPr lang="fr-FR" sz="1100" dirty="0">
                <a:effectLst/>
                <a:latin typeface="OpenSans-Light" panose="020B0606030504020204" pitchFamily="34" charset="0"/>
                <a:ea typeface="OpenSans-Light" panose="020B0606030504020204" pitchFamily="34" charset="0"/>
              </a:endParaRPr>
            </a:p>
          </p:txBody>
        </p:sp>
        <p:sp>
          <p:nvSpPr>
            <p:cNvPr id="14" name="Zone de texte 454">
              <a:extLst>
                <a:ext uri="{FF2B5EF4-FFF2-40B4-BE49-F238E27FC236}">
                  <a16:creationId xmlns:a16="http://schemas.microsoft.com/office/drawing/2014/main" id="{74D9E810-A2FD-924D-8FD4-1D06C5F8DCB5}"/>
                </a:ext>
              </a:extLst>
            </p:cNvPr>
            <p:cNvSpPr txBox="1"/>
            <p:nvPr/>
          </p:nvSpPr>
          <p:spPr>
            <a:xfrm>
              <a:off x="4084435" y="2310945"/>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dirty="0">
                  <a:solidFill>
                    <a:srgbClr val="FFFFFF"/>
                  </a:solidFill>
                  <a:effectLst/>
                  <a:latin typeface="Montserrat" pitchFamily="2" charset="77"/>
                  <a:ea typeface="OpenSans-Light" panose="020B0606030504020204" pitchFamily="34" charset="0"/>
                </a:rPr>
                <a:t>FILTRAGE</a:t>
              </a:r>
              <a:endParaRPr lang="fr-FR" sz="1100" dirty="0">
                <a:effectLst/>
                <a:latin typeface="OpenSans-Light" panose="020B0606030504020204" pitchFamily="34" charset="0"/>
                <a:ea typeface="OpenSans-Light" panose="020B0606030504020204" pitchFamily="34" charset="0"/>
              </a:endParaRPr>
            </a:p>
          </p:txBody>
        </p:sp>
        <p:sp>
          <p:nvSpPr>
            <p:cNvPr id="15" name="Zone de texte 455">
              <a:extLst>
                <a:ext uri="{FF2B5EF4-FFF2-40B4-BE49-F238E27FC236}">
                  <a16:creationId xmlns:a16="http://schemas.microsoft.com/office/drawing/2014/main" id="{9DB6D8DD-35BF-A34F-899B-7AF649A8D17D}"/>
                </a:ext>
              </a:extLst>
            </p:cNvPr>
            <p:cNvSpPr txBox="1"/>
            <p:nvPr/>
          </p:nvSpPr>
          <p:spPr>
            <a:xfrm>
              <a:off x="4084435" y="302151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dirty="0">
                  <a:solidFill>
                    <a:srgbClr val="FFFFFF"/>
                  </a:solidFill>
                  <a:effectLst/>
                  <a:latin typeface="Montserrat" pitchFamily="2" charset="77"/>
                  <a:ea typeface="OpenSans-Light" panose="020B0606030504020204" pitchFamily="34" charset="0"/>
                </a:rPr>
                <a:t>ÉLIGIBILITÉ</a:t>
              </a:r>
              <a:endParaRPr lang="fr-CH" sz="1100" dirty="0">
                <a:effectLst/>
                <a:latin typeface="OpenSans-Light" panose="020B0606030504020204" pitchFamily="34" charset="0"/>
                <a:ea typeface="OpenSans-Light" panose="020B0606030504020204" pitchFamily="34" charset="0"/>
              </a:endParaRPr>
            </a:p>
          </p:txBody>
        </p:sp>
        <p:sp>
          <p:nvSpPr>
            <p:cNvPr id="16" name="Zone de texte 456">
              <a:extLst>
                <a:ext uri="{FF2B5EF4-FFF2-40B4-BE49-F238E27FC236}">
                  <a16:creationId xmlns:a16="http://schemas.microsoft.com/office/drawing/2014/main" id="{F0BDA129-DB60-5D4C-A269-7746BAED217B}"/>
                </a:ext>
              </a:extLst>
            </p:cNvPr>
            <p:cNvSpPr txBox="1"/>
            <p:nvPr/>
          </p:nvSpPr>
          <p:spPr>
            <a:xfrm>
              <a:off x="4084435" y="3718740"/>
              <a:ext cx="124460" cy="582295"/>
            </a:xfrm>
            <a:prstGeom prst="rect">
              <a:avLst/>
            </a:prstGeom>
            <a:noFill/>
            <a:ln w="6350">
              <a:noFill/>
            </a:ln>
          </p:spPr>
          <p:txBody>
            <a:bodyPr rot="0" spcFirstLastPara="0" vert="vert270" wrap="square" lIns="0" tIns="0" rIns="0" bIns="0" numCol="1" spcCol="0" rtlCol="0" fromWordArt="0" anchor="ctr" anchorCtr="0" forceAA="0" compatLnSpc="1">
              <a:prstTxWarp prst="textNoShape">
                <a:avLst/>
              </a:prstTxWarp>
              <a:noAutofit/>
            </a:bodyPr>
            <a:lstStyle/>
            <a:p>
              <a:pPr algn="ctr"/>
              <a:r>
                <a:rPr lang="fr-CH" sz="500" b="1" dirty="0">
                  <a:solidFill>
                    <a:srgbClr val="FFFFFF"/>
                  </a:solidFill>
                  <a:effectLst/>
                  <a:latin typeface="Montserrat" pitchFamily="2" charset="77"/>
                  <a:ea typeface="OpenSans-Light" panose="020B0606030504020204" pitchFamily="34" charset="0"/>
                </a:rPr>
                <a:t>INCLUSION</a:t>
              </a:r>
              <a:endParaRPr lang="fr-FR" sz="1100" dirty="0">
                <a:effectLst/>
                <a:latin typeface="OpenSans-Light" panose="020B0606030504020204" pitchFamily="34" charset="0"/>
                <a:ea typeface="OpenSans-Light" panose="020B0606030504020204" pitchFamily="34" charset="0"/>
              </a:endParaRPr>
            </a:p>
          </p:txBody>
        </p:sp>
        <p:sp>
          <p:nvSpPr>
            <p:cNvPr id="17" name="Zone de texte 457">
              <a:extLst>
                <a:ext uri="{FF2B5EF4-FFF2-40B4-BE49-F238E27FC236}">
                  <a16:creationId xmlns:a16="http://schemas.microsoft.com/office/drawing/2014/main" id="{8CABE538-BA10-4E4D-AF36-143F69CC2E1F}"/>
                </a:ext>
              </a:extLst>
            </p:cNvPr>
            <p:cNvSpPr txBox="1"/>
            <p:nvPr/>
          </p:nvSpPr>
          <p:spPr>
            <a:xfrm>
              <a:off x="4500360" y="168102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N=326 </a:t>
              </a:r>
              <a:r>
                <a:rPr lang="fr-FR" sz="500" dirty="0">
                  <a:solidFill>
                    <a:srgbClr val="204669"/>
                  </a:solidFill>
                  <a:effectLst/>
                  <a:latin typeface="Montserrat Light" pitchFamily="2" charset="77"/>
                  <a:ea typeface="OpenSans-Light" panose="020B0606030504020204" pitchFamily="34" charset="0"/>
                </a:rPr>
                <a:t>nbre total de publications après suppression des doublons</a:t>
              </a:r>
              <a:endParaRPr lang="fr-FR" sz="1100" dirty="0">
                <a:effectLst/>
                <a:latin typeface="OpenSans-Light" panose="020B0606030504020204" pitchFamily="34" charset="0"/>
                <a:ea typeface="OpenSans-Light" panose="020B0606030504020204" pitchFamily="34" charset="0"/>
              </a:endParaRPr>
            </a:p>
          </p:txBody>
        </p:sp>
        <p:sp>
          <p:nvSpPr>
            <p:cNvPr id="18" name="Zone de texte 458">
              <a:extLst>
                <a:ext uri="{FF2B5EF4-FFF2-40B4-BE49-F238E27FC236}">
                  <a16:creationId xmlns:a16="http://schemas.microsoft.com/office/drawing/2014/main" id="{3EC4A37D-59CA-EC4A-B3F5-78F255C9701F}"/>
                </a:ext>
              </a:extLst>
            </p:cNvPr>
            <p:cNvSpPr txBox="1"/>
            <p:nvPr/>
          </p:nvSpPr>
          <p:spPr>
            <a:xfrm>
              <a:off x="5765280" y="168102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N=3 </a:t>
              </a:r>
              <a:r>
                <a:rPr lang="fr-FR" sz="500" dirty="0">
                  <a:solidFill>
                    <a:srgbClr val="204669"/>
                  </a:solidFill>
                  <a:latin typeface="Montserrat Light" pitchFamily="2" charset="77"/>
                </a:rPr>
                <a:t>publications identifiées par recherche de références et examen préliminaire</a:t>
              </a:r>
              <a:endParaRPr lang="fr-FR" sz="1100" dirty="0">
                <a:effectLst/>
                <a:latin typeface="OpenSans-Light" panose="020B0606030504020204" pitchFamily="34" charset="0"/>
                <a:ea typeface="OpenSans-Light" panose="020B0606030504020204" pitchFamily="34" charset="0"/>
              </a:endParaRPr>
            </a:p>
          </p:txBody>
        </p:sp>
        <p:sp>
          <p:nvSpPr>
            <p:cNvPr id="19" name="Zone de texte 460">
              <a:extLst>
                <a:ext uri="{FF2B5EF4-FFF2-40B4-BE49-F238E27FC236}">
                  <a16:creationId xmlns:a16="http://schemas.microsoft.com/office/drawing/2014/main" id="{70BD5809-D405-DA4E-8E8C-6A715E1757D5}"/>
                </a:ext>
              </a:extLst>
            </p:cNvPr>
            <p:cNvSpPr txBox="1"/>
            <p:nvPr/>
          </p:nvSpPr>
          <p:spPr>
            <a:xfrm>
              <a:off x="5769090" y="2376985"/>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N=307 </a:t>
              </a:r>
              <a:r>
                <a:rPr lang="fr-FR" sz="500" dirty="0">
                  <a:solidFill>
                    <a:srgbClr val="204669"/>
                  </a:solidFill>
                  <a:effectLst/>
                  <a:latin typeface="Montserrat Light" pitchFamily="2" charset="77"/>
                  <a:ea typeface="OpenSans-Light" panose="020B0606030504020204" pitchFamily="34" charset="0"/>
                </a:rPr>
                <a:t>publications exclues car </a:t>
              </a:r>
              <a:r>
                <a:rPr lang="fr-FR" sz="500" i="1" dirty="0">
                  <a:solidFill>
                    <a:srgbClr val="204669"/>
                  </a:solidFill>
                  <a:effectLst/>
                  <a:latin typeface="Montserrat Light" pitchFamily="2" charset="77"/>
                  <a:ea typeface="OpenSans-Light" panose="020B0606030504020204" pitchFamily="34" charset="0"/>
                </a:rPr>
                <a:t>ne remplissaient pas les critères de filtrage initiaux</a:t>
              </a:r>
              <a:r>
                <a:rPr lang="fr-FR" sz="500" dirty="0">
                  <a:solidFill>
                    <a:srgbClr val="204669"/>
                  </a:solidFill>
                  <a:effectLst/>
                  <a:latin typeface="Montserrat Light" pitchFamily="2" charset="77"/>
                  <a:ea typeface="OpenSans-Light" panose="020B0606030504020204" pitchFamily="34" charset="0"/>
                </a:rPr>
                <a:t>.</a:t>
              </a:r>
              <a:endParaRPr lang="fr-FR" sz="1100" dirty="0">
                <a:effectLst/>
                <a:latin typeface="OpenSans-Light" panose="020B0606030504020204" pitchFamily="34" charset="0"/>
                <a:ea typeface="OpenSans-Light" panose="020B0606030504020204" pitchFamily="34" charset="0"/>
              </a:endParaRPr>
            </a:p>
          </p:txBody>
        </p:sp>
        <p:sp>
          <p:nvSpPr>
            <p:cNvPr id="20" name="Zone de texte 461">
              <a:extLst>
                <a:ext uri="{FF2B5EF4-FFF2-40B4-BE49-F238E27FC236}">
                  <a16:creationId xmlns:a16="http://schemas.microsoft.com/office/drawing/2014/main" id="{F6162BC6-FEEA-1B47-9BBF-1E420A881731}"/>
                </a:ext>
              </a:extLst>
            </p:cNvPr>
            <p:cNvSpPr txBox="1"/>
            <p:nvPr/>
          </p:nvSpPr>
          <p:spPr>
            <a:xfrm>
              <a:off x="4509250" y="3102790"/>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N=22 </a:t>
              </a:r>
              <a:r>
                <a:rPr lang="fr-FR" sz="500" dirty="0">
                  <a:solidFill>
                    <a:srgbClr val="204669"/>
                  </a:solidFill>
                  <a:effectLst/>
                  <a:latin typeface="Montserrat Light" pitchFamily="2" charset="77"/>
                  <a:ea typeface="OpenSans-Light" panose="020B0606030504020204" pitchFamily="34" charset="0"/>
                </a:rPr>
                <a:t>publications </a:t>
              </a:r>
              <a:r>
                <a:rPr lang="fr-FR" sz="500" dirty="0">
                  <a:solidFill>
                    <a:srgbClr val="204669"/>
                  </a:solidFill>
                  <a:latin typeface="Montserrat Light" pitchFamily="2" charset="77"/>
                  <a:ea typeface="OpenSans-Light" panose="020B0606030504020204" pitchFamily="34" charset="0"/>
                </a:rPr>
                <a:t>soumises aux critères d’éligibilité sur la base du texte entier</a:t>
              </a:r>
              <a:endParaRPr lang="fr-FR" sz="1100" dirty="0">
                <a:effectLst/>
                <a:latin typeface="OpenSans-Light" panose="020B0606030504020204" pitchFamily="34" charset="0"/>
                <a:ea typeface="OpenSans-Light" panose="020B0606030504020204" pitchFamily="34" charset="0"/>
              </a:endParaRPr>
            </a:p>
          </p:txBody>
        </p:sp>
        <p:sp>
          <p:nvSpPr>
            <p:cNvPr id="21" name="Zone de texte 462">
              <a:extLst>
                <a:ext uri="{FF2B5EF4-FFF2-40B4-BE49-F238E27FC236}">
                  <a16:creationId xmlns:a16="http://schemas.microsoft.com/office/drawing/2014/main" id="{F1418757-5D55-A341-9777-F3AF6A631C99}"/>
                </a:ext>
              </a:extLst>
            </p:cNvPr>
            <p:cNvSpPr txBox="1"/>
            <p:nvPr/>
          </p:nvSpPr>
          <p:spPr>
            <a:xfrm>
              <a:off x="5774170" y="3102790"/>
              <a:ext cx="148590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N=2 </a:t>
              </a:r>
              <a:r>
                <a:rPr lang="fr-FR" sz="500" dirty="0">
                  <a:solidFill>
                    <a:srgbClr val="204669"/>
                  </a:solidFill>
                  <a:effectLst/>
                  <a:latin typeface="Montserrat Light" pitchFamily="2" charset="77"/>
                  <a:ea typeface="OpenSans-Light" panose="020B0606030504020204" pitchFamily="34" charset="0"/>
                </a:rPr>
                <a:t>publications exclues</a:t>
              </a:r>
              <a:r>
                <a:rPr lang="fr-FR" sz="500" dirty="0">
                  <a:solidFill>
                    <a:srgbClr val="204669"/>
                  </a:solidFill>
                  <a:latin typeface="Montserrat Light" pitchFamily="2" charset="77"/>
                  <a:ea typeface="OpenSans-Light" panose="020B0606030504020204" pitchFamily="34" charset="0"/>
                </a:rPr>
                <a:t> après évaluation du texte entier</a:t>
              </a:r>
              <a:endParaRPr lang="fr-FR" sz="1100" dirty="0">
                <a:effectLst/>
                <a:latin typeface="OpenSans-Light" panose="020B0606030504020204" pitchFamily="34" charset="0"/>
                <a:ea typeface="OpenSans-Light" panose="020B0606030504020204" pitchFamily="34" charset="0"/>
              </a:endParaRPr>
            </a:p>
          </p:txBody>
        </p:sp>
        <p:sp>
          <p:nvSpPr>
            <p:cNvPr id="22" name="Zone de texte 463">
              <a:extLst>
                <a:ext uri="{FF2B5EF4-FFF2-40B4-BE49-F238E27FC236}">
                  <a16:creationId xmlns:a16="http://schemas.microsoft.com/office/drawing/2014/main" id="{139C5385-BC93-124E-991D-9E3D1C8F302C}"/>
                </a:ext>
              </a:extLst>
            </p:cNvPr>
            <p:cNvSpPr txBox="1"/>
            <p:nvPr/>
          </p:nvSpPr>
          <p:spPr>
            <a:xfrm>
              <a:off x="4508615" y="380573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N=20 </a:t>
              </a:r>
              <a:r>
                <a:rPr lang="fr-FR" sz="500" dirty="0">
                  <a:solidFill>
                    <a:srgbClr val="204669"/>
                  </a:solidFill>
                  <a:latin typeface="Montserrat Light" pitchFamily="2" charset="77"/>
                </a:rPr>
                <a:t>publications</a:t>
              </a:r>
              <a:r>
                <a:rPr lang="fr-FR" sz="500" dirty="0">
                  <a:solidFill>
                    <a:srgbClr val="204669"/>
                  </a:solidFill>
                  <a:effectLst/>
                  <a:latin typeface="Montserrat Light" pitchFamily="2" charset="77"/>
                  <a:ea typeface="OpenSans-Light" panose="020B0606030504020204" pitchFamily="34" charset="0"/>
                </a:rPr>
                <a:t> incluses dans la synthèse</a:t>
              </a:r>
              <a:endParaRPr lang="fr-FR" sz="1100" dirty="0">
                <a:effectLst/>
                <a:latin typeface="OpenSans-Light" panose="020B0606030504020204" pitchFamily="34" charset="0"/>
                <a:ea typeface="OpenSans-Light" panose="020B0606030504020204" pitchFamily="34" charset="0"/>
              </a:endParaRPr>
            </a:p>
          </p:txBody>
        </p:sp>
        <p:sp>
          <p:nvSpPr>
            <p:cNvPr id="23" name="Zone de texte 459">
              <a:extLst>
                <a:ext uri="{FF2B5EF4-FFF2-40B4-BE49-F238E27FC236}">
                  <a16:creationId xmlns:a16="http://schemas.microsoft.com/office/drawing/2014/main" id="{B8AA7828-9CE7-4C49-8AA1-C3099193A578}"/>
                </a:ext>
              </a:extLst>
            </p:cNvPr>
            <p:cNvSpPr txBox="1"/>
            <p:nvPr/>
          </p:nvSpPr>
          <p:spPr>
            <a:xfrm>
              <a:off x="4498386" y="2369645"/>
              <a:ext cx="980440" cy="415925"/>
            </a:xfrm>
            <a:prstGeom prst="rect">
              <a:avLst/>
            </a:prstGeom>
            <a:noFill/>
            <a:ln w="6350">
              <a:noFill/>
            </a:ln>
          </p:spPr>
          <p:txBody>
            <a:bodyPr rot="0" spcFirstLastPara="0" vert="horz" wrap="square" lIns="72000" tIns="0" rIns="72000" bIns="0" numCol="1" spcCol="0" rtlCol="0" fromWordArt="0" anchor="ctr" anchorCtr="0" forceAA="0" compatLnSpc="1">
              <a:prstTxWarp prst="textNoShape">
                <a:avLst/>
              </a:prstTxWarp>
              <a:noAutofit/>
            </a:bodyPr>
            <a:lstStyle/>
            <a:p>
              <a:r>
                <a:rPr lang="fr-FR" sz="500" b="1" dirty="0">
                  <a:solidFill>
                    <a:srgbClr val="204669"/>
                  </a:solidFill>
                  <a:effectLst/>
                  <a:latin typeface="Montserrat" pitchFamily="2" charset="77"/>
                  <a:ea typeface="OpenSans-Light" panose="020B0606030504020204" pitchFamily="34" charset="0"/>
                </a:rPr>
                <a:t>N=329 </a:t>
              </a:r>
              <a:r>
                <a:rPr lang="fr-FR" sz="500" dirty="0">
                  <a:solidFill>
                    <a:srgbClr val="204669"/>
                  </a:solidFill>
                  <a:effectLst/>
                  <a:latin typeface="Montserrat Light" pitchFamily="2" charset="77"/>
                  <a:ea typeface="OpenSans-Light" panose="020B0606030504020204" pitchFamily="34" charset="0"/>
                </a:rPr>
                <a:t>publications filtrées</a:t>
              </a:r>
              <a:br>
                <a:rPr lang="fr-FR" sz="500" dirty="0">
                  <a:solidFill>
                    <a:srgbClr val="204669"/>
                  </a:solidFill>
                  <a:effectLst/>
                  <a:latin typeface="Montserrat Light" pitchFamily="2" charset="77"/>
                  <a:ea typeface="OpenSans-Light" panose="020B0606030504020204" pitchFamily="34" charset="0"/>
                </a:rPr>
              </a:br>
              <a:r>
                <a:rPr lang="fr-FR" sz="500" i="1" dirty="0">
                  <a:solidFill>
                    <a:srgbClr val="204669"/>
                  </a:solidFill>
                  <a:effectLst/>
                  <a:latin typeface="Montserrat Light" pitchFamily="2" charset="77"/>
                  <a:ea typeface="OpenSans-Light" panose="020B0606030504020204" pitchFamily="34" charset="0"/>
                </a:rPr>
                <a:t>titre et résumé.</a:t>
              </a:r>
              <a:endParaRPr lang="fr-FR" sz="1100" dirty="0">
                <a:effectLst/>
                <a:latin typeface="OpenSans-Light" panose="020B0606030504020204" pitchFamily="34" charset="0"/>
                <a:ea typeface="OpenSans-Light" panose="020B0606030504020204" pitchFamily="34" charset="0"/>
              </a:endParaRPr>
            </a:p>
          </p:txBody>
        </p:sp>
      </p:grpSp>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1" y="1357732"/>
            <a:ext cx="2974026"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buFont typeface="Arial" panose="020B0604020202020204" pitchFamily="34" charset="0"/>
              <a:buNone/>
            </a:pPr>
            <a:r>
              <a:rPr lang="fr-FR" sz="900" b="1" dirty="0">
                <a:latin typeface="Open Sans SemiBold" panose="020B0606030504020204" pitchFamily="34" charset="0"/>
                <a:ea typeface="Open Sans SemiBold" panose="020B0606030504020204" pitchFamily="34" charset="0"/>
                <a:cs typeface="Open Sans SemiBold" panose="020B0606030504020204" pitchFamily="34" charset="0"/>
              </a:rPr>
              <a:t>Critères d’inclusion/d’exclusion</a:t>
            </a:r>
          </a:p>
          <a:p>
            <a:pPr marL="0" indent="0">
              <a:lnSpc>
                <a:spcPts val="1240"/>
              </a:lnSpc>
              <a:spcBef>
                <a:spcPts val="0"/>
              </a:spcBef>
              <a:spcAft>
                <a:spcPts val="600"/>
              </a:spcAft>
              <a:buFont typeface="Arial" panose="020B0604020202020204" pitchFamily="34" charset="0"/>
              <a:buNone/>
            </a:pPr>
            <a:r>
              <a:rPr lang="fr-FR" sz="900" dirty="0">
                <a:solidFill>
                  <a:srgbClr val="000000"/>
                </a:solidFill>
              </a:rPr>
              <a:t>Seuls ont été inclus dans cette synthèse les études et commentaires publiés dans des revues à comité de lecture ou les rapports officiels qui traitaient du redéploiement des personnels de santé vers les unités de soins intensifs et les services connexes dans le contexte du Covid-19. Notre recherche s’est limitée aux documents publiés entre décembre 2019 et le 8 décembre 2020 (date de réalisation de la recherche). Aucune restriction n’a été appliquée concernant les langues. Ont été exclues les publications sur le redéploiement vers d’autres secteurs de soins, sur les urgences liées à d’autres infections virales ou sur les changements survenus dans les activités de soins tels que le passage au télétravail. </a:t>
            </a:r>
          </a:p>
          <a:p>
            <a:pPr marL="0" indent="0">
              <a:lnSpc>
                <a:spcPts val="1240"/>
              </a:lnSpc>
              <a:spcBef>
                <a:spcPts val="0"/>
              </a:spcBef>
              <a:buFont typeface="Arial" panose="020B0604020202020204" pitchFamily="34" charset="0"/>
              <a:buNone/>
            </a:pPr>
            <a:r>
              <a:rPr lang="fr-FR" sz="900" b="1" dirty="0">
                <a:latin typeface="Open Sans SemiBold" panose="020B0606030504020204" pitchFamily="34" charset="0"/>
                <a:ea typeface="Open Sans SemiBold" panose="020B0606030504020204" pitchFamily="34" charset="0"/>
                <a:cs typeface="Open Sans SemiBold" panose="020B0606030504020204" pitchFamily="34" charset="0"/>
              </a:rPr>
              <a:t>Résultats</a:t>
            </a:r>
            <a:r>
              <a:rPr lang="fr-FR" sz="900" dirty="0">
                <a:solidFill>
                  <a:srgbClr val="000000"/>
                </a:solidFill>
              </a:rPr>
              <a:t> </a:t>
            </a:r>
          </a:p>
          <a:p>
            <a:pPr marL="0" indent="0">
              <a:lnSpc>
                <a:spcPts val="1240"/>
              </a:lnSpc>
              <a:spcBef>
                <a:spcPts val="0"/>
              </a:spcBef>
              <a:buFont typeface="Arial" panose="020B0604020202020204" pitchFamily="34" charset="0"/>
              <a:buNone/>
            </a:pPr>
            <a:r>
              <a:rPr lang="fr-FR" sz="900" dirty="0">
                <a:solidFill>
                  <a:srgbClr val="000000"/>
                </a:solidFill>
              </a:rPr>
              <a:t>Figure 1. Diagramme de flux PRISMA (</a:t>
            </a:r>
            <a:r>
              <a:rPr lang="fr-FR" sz="900" i="1" dirty="0">
                <a:solidFill>
                  <a:srgbClr val="000000"/>
                </a:solidFill>
              </a:rPr>
              <a:t>Preferred Reporting Items for Systematic Reviews and Meta-Analyses*</a:t>
            </a:r>
            <a:r>
              <a:rPr lang="fr-FR" sz="900" dirty="0">
                <a:solidFill>
                  <a:srgbClr val="000000"/>
                </a:solidFill>
              </a:rPr>
              <a:t>) du processus de filtrage et de sélection réalisé aux fins de cette revue systématique.</a:t>
            </a:r>
          </a:p>
          <a:p>
            <a:pPr marL="0" indent="0">
              <a:lnSpc>
                <a:spcPts val="1240"/>
              </a:lnSpc>
              <a:spcBef>
                <a:spcPts val="0"/>
              </a:spcBef>
              <a:buFont typeface="Arial" panose="020B0604020202020204" pitchFamily="34" charset="0"/>
              <a:buNone/>
            </a:pPr>
            <a:endParaRPr lang="fr-FR" sz="900" dirty="0">
              <a:solidFill>
                <a:srgbClr val="000000"/>
              </a:solidFill>
            </a:endParaRPr>
          </a:p>
          <a:p>
            <a:pPr marL="0" indent="0">
              <a:lnSpc>
                <a:spcPts val="1240"/>
              </a:lnSpc>
              <a:spcBef>
                <a:spcPts val="0"/>
              </a:spcBef>
              <a:buFont typeface="Arial" panose="020B0604020202020204" pitchFamily="34" charset="0"/>
              <a:buNone/>
            </a:pPr>
            <a:r>
              <a:rPr lang="fr-FR" sz="800" dirty="0">
                <a:solidFill>
                  <a:srgbClr val="000000"/>
                </a:solidFill>
              </a:rPr>
              <a:t>* </a:t>
            </a:r>
            <a:r>
              <a:rPr lang="fr-FR" sz="800" i="1" dirty="0">
                <a:solidFill>
                  <a:srgbClr val="000000"/>
                </a:solidFill>
              </a:rPr>
              <a:t>Norme énonçant les éléments nécessaires à la publication d’une revue systématique ou d’une méta-analyse</a:t>
            </a:r>
          </a:p>
        </p:txBody>
      </p:sp>
    </p:spTree>
    <p:extLst>
      <p:ext uri="{BB962C8B-B14F-4D97-AF65-F5344CB8AC3E}">
        <p14:creationId xmlns:p14="http://schemas.microsoft.com/office/powerpoint/2010/main" val="213276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dirty="0"/>
              <a:t>étape (5-8) d’une synthèse de données factuelles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6931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379426"/>
            <a:ext cx="1339200" cy="400110"/>
          </a:xfrm>
          <a:prstGeom prst="rect">
            <a:avLst/>
          </a:prstGeom>
        </p:spPr>
        <p:txBody>
          <a:bodyPr wrap="square">
            <a:spAutoFit/>
          </a:bodyPr>
          <a:lstStyle/>
          <a:p>
            <a:pPr lvl="0" algn="ctr"/>
            <a:r>
              <a:rPr lang="en-US" sz="1000" dirty="0">
                <a:solidFill>
                  <a:srgbClr val="2F9C67"/>
                </a:solidFill>
                <a:latin typeface="Montserrat Light" pitchFamily="2" charset="77"/>
              </a:rPr>
              <a:t>EXTRACTION DES DONNÉES</a:t>
            </a:r>
          </a:p>
        </p:txBody>
      </p:sp>
      <p:sp>
        <p:nvSpPr>
          <p:cNvPr id="6" name="Rectangle 5">
            <a:extLst>
              <a:ext uri="{FF2B5EF4-FFF2-40B4-BE49-F238E27FC236}">
                <a16:creationId xmlns:a16="http://schemas.microsoft.com/office/drawing/2014/main" id="{32F3F08A-0181-A448-87E8-D5E127BA891F}"/>
              </a:ext>
            </a:extLst>
          </p:cNvPr>
          <p:cNvSpPr/>
          <p:nvPr/>
        </p:nvSpPr>
        <p:spPr>
          <a:xfrm>
            <a:off x="2964580" y="2302482"/>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SYNTHÈSE DES DONNÉES QUALITATIVES</a:t>
            </a:r>
          </a:p>
        </p:txBody>
      </p:sp>
      <p:sp>
        <p:nvSpPr>
          <p:cNvPr id="7" name="Rectangle 6">
            <a:extLst>
              <a:ext uri="{FF2B5EF4-FFF2-40B4-BE49-F238E27FC236}">
                <a16:creationId xmlns:a16="http://schemas.microsoft.com/office/drawing/2014/main" id="{FBC571BD-AB91-6F46-A894-FD604A6E9131}"/>
              </a:ext>
            </a:extLst>
          </p:cNvPr>
          <p:cNvSpPr/>
          <p:nvPr/>
        </p:nvSpPr>
        <p:spPr>
          <a:xfrm>
            <a:off x="4629635" y="2225538"/>
            <a:ext cx="1396984" cy="707886"/>
          </a:xfrm>
          <a:prstGeom prst="rect">
            <a:avLst/>
          </a:prstGeom>
        </p:spPr>
        <p:txBody>
          <a:bodyPr wrap="square">
            <a:spAutoFit/>
          </a:bodyPr>
          <a:lstStyle/>
          <a:p>
            <a:pPr lvl="0" algn="ctr"/>
            <a:r>
              <a:rPr lang="en-US" sz="1000" dirty="0">
                <a:solidFill>
                  <a:srgbClr val="FCCF9E"/>
                </a:solidFill>
                <a:latin typeface="Montserrat Light" pitchFamily="2" charset="77"/>
              </a:rPr>
              <a:t>ÉVALUATION DE LA QUALITÉ DES DONNÉES FACTUELLES</a:t>
            </a:r>
          </a:p>
        </p:txBody>
      </p:sp>
      <p:sp>
        <p:nvSpPr>
          <p:cNvPr id="8" name="Rectangle 7">
            <a:extLst>
              <a:ext uri="{FF2B5EF4-FFF2-40B4-BE49-F238E27FC236}">
                <a16:creationId xmlns:a16="http://schemas.microsoft.com/office/drawing/2014/main" id="{CC685216-E9CE-3540-8873-1B4371F11E75}"/>
              </a:ext>
            </a:extLst>
          </p:cNvPr>
          <p:cNvSpPr/>
          <p:nvPr/>
        </p:nvSpPr>
        <p:spPr>
          <a:xfrm>
            <a:off x="6350509" y="2299914"/>
            <a:ext cx="1384294" cy="553998"/>
          </a:xfrm>
          <a:prstGeom prst="rect">
            <a:avLst/>
          </a:prstGeom>
        </p:spPr>
        <p:txBody>
          <a:bodyPr wrap="square">
            <a:spAutoFit/>
          </a:bodyPr>
          <a:lstStyle/>
          <a:p>
            <a:pPr lvl="0" algn="ctr"/>
            <a:r>
              <a:rPr lang="en-US" sz="1000" dirty="0">
                <a:solidFill>
                  <a:srgbClr val="7B6A67"/>
                </a:solidFill>
                <a:latin typeface="Montserrat Light" pitchFamily="2" charset="77"/>
              </a:rPr>
              <a:t>COMMUNICATION DES RÉSULTATS DE LA SYNTHÈSE</a:t>
            </a:r>
          </a:p>
        </p:txBody>
      </p:sp>
    </p:spTree>
    <p:extLst>
      <p:ext uri="{BB962C8B-B14F-4D97-AF65-F5344CB8AC3E}">
        <p14:creationId xmlns:p14="http://schemas.microsoft.com/office/powerpoint/2010/main" val="260558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7FD6E-A390-7749-A651-84AF1149921E}"/>
              </a:ext>
            </a:extLst>
          </p:cNvPr>
          <p:cNvSpPr>
            <a:spLocks noGrp="1"/>
          </p:cNvSpPr>
          <p:nvPr>
            <p:ph type="title"/>
          </p:nvPr>
        </p:nvSpPr>
        <p:spPr>
          <a:xfrm>
            <a:off x="628650" y="537795"/>
            <a:ext cx="7886700" cy="341632"/>
          </a:xfrm>
        </p:spPr>
        <p:txBody>
          <a:bodyPr/>
          <a:lstStyle/>
          <a:p>
            <a:r>
              <a:rPr lang="fr-FR" dirty="0"/>
              <a:t>Exemple de formulaire d’extraction de données</a:t>
            </a:r>
          </a:p>
        </p:txBody>
      </p:sp>
      <p:pic>
        <p:nvPicPr>
          <p:cNvPr id="5" name="Picture 7">
            <a:extLst>
              <a:ext uri="{FF2B5EF4-FFF2-40B4-BE49-F238E27FC236}">
                <a16:creationId xmlns:a16="http://schemas.microsoft.com/office/drawing/2014/main" id="{49D73D68-E66D-6F4C-B310-FE30A2464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652" y="1497930"/>
            <a:ext cx="6915068" cy="2147639"/>
          </a:xfrm>
          <a:prstGeom prst="rect">
            <a:avLst/>
          </a:prstGeom>
          <a:ln w="6350">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161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223410"/>
          </a:xfrm>
        </p:spPr>
        <p:txBody>
          <a:bodyPr>
            <a:noAutofit/>
          </a:bodyPr>
          <a:lstStyle/>
          <a:p>
            <a:pPr marL="0" indent="0">
              <a:lnSpc>
                <a:spcPts val="1240"/>
              </a:lnSpc>
              <a:spcBef>
                <a:spcPts val="0"/>
              </a:spcBef>
              <a:spcAft>
                <a:spcPts val="600"/>
              </a:spcAft>
              <a:buNone/>
            </a:pPr>
            <a:r>
              <a:rPr lang="fr-FR" sz="900" b="1" dirty="0">
                <a:solidFill>
                  <a:schemeClr val="accent5">
                    <a:lumMod val="50000"/>
                  </a:schemeClr>
                </a:solidFill>
                <a:latin typeface="Montserrat" pitchFamily="2" charset="77"/>
              </a:rPr>
              <a:t>Étude de cas</a:t>
            </a:r>
          </a:p>
          <a:p>
            <a:pPr marL="0" indent="0">
              <a:lnSpc>
                <a:spcPts val="1240"/>
              </a:lnSpc>
              <a:spcBef>
                <a:spcPts val="0"/>
              </a:spcBef>
              <a:spcAft>
                <a:spcPts val="600"/>
              </a:spcAft>
              <a:buNone/>
            </a:pPr>
            <a:r>
              <a:rPr lang="en-US" sz="900" u="sng" dirty="0">
                <a:hlinkClick r:id="rId2"/>
              </a:rPr>
              <a:t>‘Training and redeployment of health care professionals to intensive care during COVID-19: A systematic review’</a:t>
            </a:r>
            <a:r>
              <a:rPr lang="en-US" sz="900" dirty="0"/>
              <a:t> (</a:t>
            </a:r>
            <a:r>
              <a:rPr lang="en-US" sz="900" b="1" dirty="0">
                <a:solidFill>
                  <a:srgbClr val="002060"/>
                </a:solidFill>
              </a:rPr>
              <a:t>Document 1</a:t>
            </a:r>
            <a:r>
              <a:rPr lang="en-US" sz="900" dirty="0"/>
              <a:t>)</a:t>
            </a:r>
          </a:p>
          <a:p>
            <a:pPr marL="0" indent="0">
              <a:lnSpc>
                <a:spcPts val="1240"/>
              </a:lnSpc>
              <a:spcBef>
                <a:spcPts val="0"/>
              </a:spcBef>
              <a:spcAft>
                <a:spcPts val="600"/>
              </a:spcAft>
              <a:buNone/>
            </a:pPr>
            <a:endParaRPr lang="en-GB" sz="900" b="1" dirty="0">
              <a:solidFill>
                <a:schemeClr val="accent5">
                  <a:lumMod val="50000"/>
                </a:schemeClr>
              </a:solidFill>
              <a:latin typeface="Montserrat" pitchFamily="2" charset="77"/>
            </a:endParaRP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94840" y="1869079"/>
            <a:ext cx="7558560"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240"/>
              </a:lnSpc>
              <a:spcBef>
                <a:spcPts val="0"/>
              </a:spcBef>
              <a:spcAft>
                <a:spcPts val="600"/>
              </a:spcAft>
              <a:buNone/>
            </a:pPr>
            <a:r>
              <a:rPr lang="fr-FR" sz="900" dirty="0">
                <a:solidFill>
                  <a:srgbClr val="000000"/>
                </a:solidFill>
              </a:rPr>
              <a:t>Liste préliminaire des données à extraire (une colonne par élément dans Excel) : </a:t>
            </a:r>
          </a:p>
          <a:p>
            <a:pPr marL="222250" indent="0">
              <a:lnSpc>
                <a:spcPts val="1240"/>
              </a:lnSpc>
              <a:spcBef>
                <a:spcPts val="0"/>
              </a:spcBef>
              <a:buNone/>
            </a:pPr>
            <a:r>
              <a:rPr lang="fr-FR" sz="900" dirty="0">
                <a:solidFill>
                  <a:srgbClr val="000000"/>
                </a:solidFill>
              </a:rPr>
              <a:t>Références du document cité</a:t>
            </a:r>
          </a:p>
          <a:p>
            <a:pPr marL="222250" indent="0">
              <a:lnSpc>
                <a:spcPts val="1240"/>
              </a:lnSpc>
              <a:spcBef>
                <a:spcPts val="0"/>
              </a:spcBef>
              <a:buNone/>
            </a:pPr>
            <a:r>
              <a:rPr lang="fr-FR" sz="900" dirty="0">
                <a:solidFill>
                  <a:srgbClr val="000000"/>
                </a:solidFill>
              </a:rPr>
              <a:t>Lieu de l’étude </a:t>
            </a:r>
          </a:p>
          <a:p>
            <a:pPr marL="222250" indent="0">
              <a:lnSpc>
                <a:spcPts val="1240"/>
              </a:lnSpc>
              <a:spcBef>
                <a:spcPts val="0"/>
              </a:spcBef>
              <a:buNone/>
            </a:pPr>
            <a:r>
              <a:rPr lang="fr-FR" sz="900" dirty="0">
                <a:solidFill>
                  <a:srgbClr val="000000"/>
                </a:solidFill>
              </a:rPr>
              <a:t>Méthodes utilisées pour recueillir les données / sources des données (pour les analyses de données secondaires) </a:t>
            </a:r>
          </a:p>
          <a:p>
            <a:pPr marL="222250" indent="0">
              <a:lnSpc>
                <a:spcPts val="1240"/>
              </a:lnSpc>
              <a:spcBef>
                <a:spcPts val="0"/>
              </a:spcBef>
              <a:buNone/>
            </a:pPr>
            <a:r>
              <a:rPr lang="fr-FR" sz="900" dirty="0">
                <a:solidFill>
                  <a:srgbClr val="000000"/>
                </a:solidFill>
              </a:rPr>
              <a:t>Méthodes d’analyse des données </a:t>
            </a:r>
          </a:p>
          <a:p>
            <a:pPr marL="222250" indent="0">
              <a:lnSpc>
                <a:spcPts val="1240"/>
              </a:lnSpc>
              <a:spcBef>
                <a:spcPts val="0"/>
              </a:spcBef>
              <a:buNone/>
            </a:pPr>
            <a:r>
              <a:rPr lang="fr-FR" sz="900" dirty="0">
                <a:solidFill>
                  <a:srgbClr val="000000"/>
                </a:solidFill>
              </a:rPr>
              <a:t>Population</a:t>
            </a:r>
          </a:p>
          <a:p>
            <a:pPr marL="222250" indent="0">
              <a:lnSpc>
                <a:spcPts val="1240"/>
              </a:lnSpc>
              <a:spcBef>
                <a:spcPts val="0"/>
              </a:spcBef>
              <a:buNone/>
            </a:pPr>
            <a:endParaRPr lang="fr-FR" sz="900" dirty="0">
              <a:solidFill>
                <a:srgbClr val="000000"/>
              </a:solidFill>
            </a:endParaRPr>
          </a:p>
          <a:p>
            <a:pPr marL="222250" indent="0">
              <a:lnSpc>
                <a:spcPts val="1240"/>
              </a:lnSpc>
              <a:spcBef>
                <a:spcPts val="0"/>
              </a:spcBef>
              <a:buNone/>
            </a:pPr>
            <a:r>
              <a:rPr lang="fr-FR" sz="900" dirty="0">
                <a:solidFill>
                  <a:srgbClr val="000000"/>
                </a:solidFill>
              </a:rPr>
              <a:t>Concernant la question de recherche n°1 : redéploiement</a:t>
            </a:r>
          </a:p>
          <a:p>
            <a:pPr marL="444500" indent="0">
              <a:lnSpc>
                <a:spcPts val="1240"/>
              </a:lnSpc>
              <a:spcBef>
                <a:spcPts val="0"/>
              </a:spcBef>
              <a:buNone/>
            </a:pPr>
            <a:r>
              <a:rPr lang="fr-FR" sz="900" dirty="0">
                <a:solidFill>
                  <a:srgbClr val="000000"/>
                </a:solidFill>
              </a:rPr>
              <a:t>Processus de redéploiement </a:t>
            </a:r>
          </a:p>
          <a:p>
            <a:pPr marL="444500" indent="0">
              <a:lnSpc>
                <a:spcPts val="1240"/>
              </a:lnSpc>
              <a:spcBef>
                <a:spcPts val="0"/>
              </a:spcBef>
              <a:buNone/>
            </a:pPr>
            <a:r>
              <a:rPr lang="fr-FR" sz="900" dirty="0">
                <a:solidFill>
                  <a:srgbClr val="000000"/>
                </a:solidFill>
              </a:rPr>
              <a:t>Personnel redéployé </a:t>
            </a:r>
          </a:p>
          <a:p>
            <a:pPr marL="222250" indent="0">
              <a:lnSpc>
                <a:spcPts val="1240"/>
              </a:lnSpc>
              <a:spcBef>
                <a:spcPts val="0"/>
              </a:spcBef>
              <a:buNone/>
            </a:pPr>
            <a:r>
              <a:rPr lang="fr-FR" sz="900" dirty="0">
                <a:solidFill>
                  <a:srgbClr val="000000"/>
                </a:solidFill>
              </a:rPr>
              <a:t> </a:t>
            </a:r>
          </a:p>
          <a:p>
            <a:pPr marL="222250" indent="0">
              <a:lnSpc>
                <a:spcPts val="1240"/>
              </a:lnSpc>
              <a:spcBef>
                <a:spcPts val="0"/>
              </a:spcBef>
              <a:buNone/>
            </a:pPr>
            <a:r>
              <a:rPr lang="fr-FR" sz="900" dirty="0">
                <a:solidFill>
                  <a:srgbClr val="000000"/>
                </a:solidFill>
              </a:rPr>
              <a:t>Concernant la question de recherche n°2 : formation</a:t>
            </a:r>
          </a:p>
          <a:p>
            <a:pPr marL="444500" indent="0">
              <a:lnSpc>
                <a:spcPts val="1240"/>
              </a:lnSpc>
              <a:spcBef>
                <a:spcPts val="0"/>
              </a:spcBef>
              <a:buNone/>
            </a:pPr>
            <a:r>
              <a:rPr lang="fr-FR" sz="900" dirty="0">
                <a:solidFill>
                  <a:srgbClr val="000000"/>
                </a:solidFill>
              </a:rPr>
              <a:t>Programmes de formation proposés/mis au point </a:t>
            </a:r>
          </a:p>
          <a:p>
            <a:pPr marL="444500" indent="0">
              <a:lnSpc>
                <a:spcPts val="1240"/>
              </a:lnSpc>
              <a:spcBef>
                <a:spcPts val="0"/>
              </a:spcBef>
              <a:buNone/>
            </a:pPr>
            <a:r>
              <a:rPr lang="fr-FR" sz="900" dirty="0">
                <a:solidFill>
                  <a:srgbClr val="000000"/>
                </a:solidFill>
              </a:rPr>
              <a:t>Évaluations des programmes de formation </a:t>
            </a:r>
          </a:p>
          <a:p>
            <a:pPr marL="444500" indent="0">
              <a:lnSpc>
                <a:spcPts val="1240"/>
              </a:lnSpc>
              <a:spcBef>
                <a:spcPts val="0"/>
              </a:spcBef>
              <a:buNone/>
            </a:pPr>
            <a:r>
              <a:rPr lang="fr-FR" sz="900" dirty="0">
                <a:solidFill>
                  <a:srgbClr val="000000"/>
                </a:solidFill>
              </a:rPr>
              <a:t>Apprentissage – ce qui a donné de bons résultats</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dirty="0"/>
              <a:t>Extraction de données</a:t>
            </a:r>
          </a:p>
        </p:txBody>
      </p:sp>
    </p:spTree>
    <p:extLst>
      <p:ext uri="{BB962C8B-B14F-4D97-AF65-F5344CB8AC3E}">
        <p14:creationId xmlns:p14="http://schemas.microsoft.com/office/powerpoint/2010/main" val="362642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8470900" cy="341632"/>
          </a:xfrm>
        </p:spPr>
        <p:txBody>
          <a:bodyPr/>
          <a:lstStyle/>
          <a:p>
            <a:r>
              <a:rPr lang="fr-FR" dirty="0"/>
              <a:t>Synthèse thématique de données factuelles qualitatives</a:t>
            </a:r>
          </a:p>
        </p:txBody>
      </p:sp>
      <p:sp>
        <p:nvSpPr>
          <p:cNvPr id="6" name="Espace réservé du contenu 2">
            <a:extLst>
              <a:ext uri="{FF2B5EF4-FFF2-40B4-BE49-F238E27FC236}">
                <a16:creationId xmlns:a16="http://schemas.microsoft.com/office/drawing/2014/main" id="{DFB570CB-91D9-454D-8F1C-54DF9DF55361}"/>
              </a:ext>
            </a:extLst>
          </p:cNvPr>
          <p:cNvSpPr>
            <a:spLocks noGrp="1"/>
          </p:cNvSpPr>
          <p:nvPr>
            <p:ph idx="1"/>
          </p:nvPr>
        </p:nvSpPr>
        <p:spPr>
          <a:xfrm>
            <a:off x="850624" y="1770765"/>
            <a:ext cx="3070934" cy="899798"/>
          </a:xfrm>
        </p:spPr>
        <p:txBody>
          <a:bodyPr wrap="square">
            <a:spAutoFit/>
          </a:bodyPr>
          <a:lstStyle/>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a:t>
            </a:r>
            <a:r>
              <a:rPr lang="fr-FR" dirty="0">
                <a:solidFill>
                  <a:srgbClr val="204669"/>
                </a:solidFill>
                <a:latin typeface="Montserrat Medium" pitchFamily="2" charset="77"/>
                <a:ea typeface="Times New Roman" panose="02020603050405020304" pitchFamily="18" charset="0"/>
                <a:cs typeface="Arial" panose="020B0604020202020204" pitchFamily="34" charset="0"/>
              </a:rPr>
              <a:t>méthode visant à identifier, analyser et communiquer les notions récurrentes (thèmes) qui émergent des données</a:t>
            </a:r>
            <a:r>
              <a:rPr lang="en-GB" dirty="0">
                <a:solidFill>
                  <a:srgbClr val="204669"/>
                </a:solidFill>
                <a:latin typeface="Montserrat Medium" pitchFamily="2" charset="77"/>
                <a:ea typeface="Times New Roman" panose="02020603050405020304" pitchFamily="18" charset="0"/>
                <a:cs typeface="Arial" panose="020B0604020202020204" pitchFamily="34" charset="0"/>
              </a:rPr>
              <a:t>. </a:t>
            </a:r>
          </a:p>
        </p:txBody>
      </p:sp>
      <p:sp>
        <p:nvSpPr>
          <p:cNvPr id="7" name="ZoneTexte 6">
            <a:extLst>
              <a:ext uri="{FF2B5EF4-FFF2-40B4-BE49-F238E27FC236}">
                <a16:creationId xmlns:a16="http://schemas.microsoft.com/office/drawing/2014/main" id="{7147E77D-B7D2-834C-91CA-E1D1C3B19273}"/>
              </a:ext>
            </a:extLst>
          </p:cNvPr>
          <p:cNvSpPr txBox="1"/>
          <p:nvPr/>
        </p:nvSpPr>
        <p:spPr>
          <a:xfrm>
            <a:off x="885871" y="1267130"/>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dirty="0">
              <a:solidFill>
                <a:srgbClr val="2F9C67">
                  <a:alpha val="20937"/>
                </a:srgbClr>
              </a:solidFill>
            </a:endParaRPr>
          </a:p>
        </p:txBody>
      </p:sp>
      <p:sp>
        <p:nvSpPr>
          <p:cNvPr id="8" name="ZoneTexte 7">
            <a:extLst>
              <a:ext uri="{FF2B5EF4-FFF2-40B4-BE49-F238E27FC236}">
                <a16:creationId xmlns:a16="http://schemas.microsoft.com/office/drawing/2014/main" id="{FDEB628F-191D-E143-A1F7-991D107D9763}"/>
              </a:ext>
            </a:extLst>
          </p:cNvPr>
          <p:cNvSpPr txBox="1"/>
          <p:nvPr/>
        </p:nvSpPr>
        <p:spPr>
          <a:xfrm>
            <a:off x="3761516" y="2387084"/>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dirty="0"/>
          </a:p>
        </p:txBody>
      </p:sp>
      <p:sp>
        <p:nvSpPr>
          <p:cNvPr id="16" name="ZoneTexte 15">
            <a:extLst>
              <a:ext uri="{FF2B5EF4-FFF2-40B4-BE49-F238E27FC236}">
                <a16:creationId xmlns:a16="http://schemas.microsoft.com/office/drawing/2014/main" id="{52E45B88-81ED-3A4A-BCAC-0805C436249D}"/>
              </a:ext>
            </a:extLst>
          </p:cNvPr>
          <p:cNvSpPr txBox="1"/>
          <p:nvPr/>
        </p:nvSpPr>
        <p:spPr>
          <a:xfrm>
            <a:off x="2239437" y="2588298"/>
            <a:ext cx="1781257" cy="230832"/>
          </a:xfrm>
          <a:prstGeom prst="rect">
            <a:avLst/>
          </a:prstGeom>
          <a:noFill/>
        </p:spPr>
        <p:txBody>
          <a:bodyPr wrap="none" rtlCol="0">
            <a:spAutoFit/>
          </a:bodyPr>
          <a:lstStyle/>
          <a:p>
            <a:r>
              <a:rPr lang="fr-FR" sz="900" i="1" dirty="0">
                <a:solidFill>
                  <a:srgbClr val="204669"/>
                </a:solidFill>
                <a:latin typeface="Montserrat Light" pitchFamily="2" charset="77"/>
              </a:rPr>
              <a:t>(Braun &amp; Clarke, 2006, p. 79)</a:t>
            </a:r>
          </a:p>
        </p:txBody>
      </p:sp>
      <p:sp>
        <p:nvSpPr>
          <p:cNvPr id="20" name="Espace réservé du contenu 2">
            <a:extLst>
              <a:ext uri="{FF2B5EF4-FFF2-40B4-BE49-F238E27FC236}">
                <a16:creationId xmlns:a16="http://schemas.microsoft.com/office/drawing/2014/main" id="{91AFDB19-16B7-D446-82C6-9BC0C19A8791}"/>
              </a:ext>
            </a:extLst>
          </p:cNvPr>
          <p:cNvSpPr txBox="1">
            <a:spLocks/>
          </p:cNvSpPr>
          <p:nvPr/>
        </p:nvSpPr>
        <p:spPr>
          <a:xfrm>
            <a:off x="4248390" y="1331891"/>
            <a:ext cx="4235545" cy="2849050"/>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fr-FR" dirty="0">
                <a:solidFill>
                  <a:srgbClr val="204669"/>
                </a:solidFill>
                <a:latin typeface="Montserrat Medium" pitchFamily="2" charset="77"/>
                <a:ea typeface="Times New Roman" panose="02020603050405020304" pitchFamily="18" charset="0"/>
                <a:cs typeface="Arial" panose="020B0604020202020204" pitchFamily="34" charset="0"/>
              </a:rPr>
              <a:t>Sur le fond, cette méthode nécessite d’identifier des notions clés dans des études et de les traduire entre elles. Dans ce contexte, le terme « traduire » renvoie au processus consistant à extraire les notions d’une étude et à reconnaître les mêmes idées dans une autre étude, même si elles ne sont pas formulées à l’identique. Les explications ou théories liées à ces notions sont également extraites et un raisonnement peut alors être élaboré en rapprochant les notions qui s’étayent mutuellement et, surtout, en poussant la réflexion au-delà du contenu des études initiales…  </a:t>
            </a:r>
          </a:p>
          <a:p>
            <a:pPr marL="0" indent="0" algn="r">
              <a:lnSpc>
                <a:spcPts val="1600"/>
              </a:lnSpc>
              <a:buNone/>
            </a:pPr>
            <a:r>
              <a:rPr lang="en-GB" dirty="0">
                <a:solidFill>
                  <a:srgbClr val="204669"/>
                </a:solidFill>
                <a:latin typeface="Montserrat Medium" pitchFamily="2" charset="77"/>
                <a:ea typeface="Times New Roman" panose="02020603050405020304" pitchFamily="18" charset="0"/>
                <a:cs typeface="Arial" panose="020B0604020202020204" pitchFamily="34" charset="0"/>
              </a:rPr>
              <a:t> </a:t>
            </a:r>
          </a:p>
        </p:txBody>
      </p:sp>
      <p:sp>
        <p:nvSpPr>
          <p:cNvPr id="22" name="ZoneTexte 21">
            <a:extLst>
              <a:ext uri="{FF2B5EF4-FFF2-40B4-BE49-F238E27FC236}">
                <a16:creationId xmlns:a16="http://schemas.microsoft.com/office/drawing/2014/main" id="{7DCC018F-E6F3-AD40-BFB2-0028D316A5FB}"/>
              </a:ext>
            </a:extLst>
          </p:cNvPr>
          <p:cNvSpPr txBox="1"/>
          <p:nvPr/>
        </p:nvSpPr>
        <p:spPr>
          <a:xfrm>
            <a:off x="3626016" y="871229"/>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dirty="0">
              <a:solidFill>
                <a:srgbClr val="2F9C67">
                  <a:alpha val="20937"/>
                </a:srgbClr>
              </a:solidFill>
            </a:endParaRPr>
          </a:p>
        </p:txBody>
      </p:sp>
      <p:sp>
        <p:nvSpPr>
          <p:cNvPr id="23" name="ZoneTexte 22">
            <a:extLst>
              <a:ext uri="{FF2B5EF4-FFF2-40B4-BE49-F238E27FC236}">
                <a16:creationId xmlns:a16="http://schemas.microsoft.com/office/drawing/2014/main" id="{C9D0FF28-941F-0D4E-8B8A-8E2C5DB50CC7}"/>
              </a:ext>
            </a:extLst>
          </p:cNvPr>
          <p:cNvSpPr txBox="1"/>
          <p:nvPr/>
        </p:nvSpPr>
        <p:spPr>
          <a:xfrm>
            <a:off x="8309941" y="3552730"/>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dirty="0"/>
          </a:p>
        </p:txBody>
      </p:sp>
      <p:sp>
        <p:nvSpPr>
          <p:cNvPr id="24" name="ZoneTexte 23">
            <a:extLst>
              <a:ext uri="{FF2B5EF4-FFF2-40B4-BE49-F238E27FC236}">
                <a16:creationId xmlns:a16="http://schemas.microsoft.com/office/drawing/2014/main" id="{5411DA5B-9E37-B243-B379-DEFA5E4DB036}"/>
              </a:ext>
            </a:extLst>
          </p:cNvPr>
          <p:cNvSpPr txBox="1"/>
          <p:nvPr/>
        </p:nvSpPr>
        <p:spPr>
          <a:xfrm>
            <a:off x="6561614" y="3829733"/>
            <a:ext cx="1922321" cy="230832"/>
          </a:xfrm>
          <a:prstGeom prst="rect">
            <a:avLst/>
          </a:prstGeom>
          <a:noFill/>
        </p:spPr>
        <p:txBody>
          <a:bodyPr wrap="none" rtlCol="0">
            <a:spAutoFit/>
          </a:bodyPr>
          <a:lstStyle/>
          <a:p>
            <a:r>
              <a:rPr lang="fr-FR" sz="900" i="1" dirty="0">
                <a:solidFill>
                  <a:srgbClr val="204669"/>
                </a:solidFill>
                <a:latin typeface="Montserrat Light" pitchFamily="2" charset="77"/>
              </a:rPr>
              <a:t>(Thomas &amp; Harden, 2008, p. 3)</a:t>
            </a:r>
          </a:p>
        </p:txBody>
      </p:sp>
      <p:sp>
        <p:nvSpPr>
          <p:cNvPr id="25" name="TextBox 4">
            <a:extLst>
              <a:ext uri="{FF2B5EF4-FFF2-40B4-BE49-F238E27FC236}">
                <a16:creationId xmlns:a16="http://schemas.microsoft.com/office/drawing/2014/main" id="{0CE592B5-E29F-BD4C-B878-9DAF99C6C717}"/>
              </a:ext>
            </a:extLst>
          </p:cNvPr>
          <p:cNvSpPr txBox="1"/>
          <p:nvPr/>
        </p:nvSpPr>
        <p:spPr>
          <a:xfrm>
            <a:off x="834059" y="3473158"/>
            <a:ext cx="3143209" cy="646331"/>
          </a:xfrm>
          <a:prstGeom prst="rect">
            <a:avLst/>
          </a:prstGeom>
          <a:noFill/>
        </p:spPr>
        <p:txBody>
          <a:bodyPr wrap="square" rtlCol="0">
            <a:spAutoFit/>
          </a:bodyPr>
          <a:lstStyle/>
          <a:p>
            <a:pPr marL="177800" indent="-177800">
              <a:buClr>
                <a:srgbClr val="204669"/>
              </a:buClr>
              <a:buFont typeface="+mj-lt"/>
              <a:buAutoNum type="arabicPeriod"/>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Coder un texte</a:t>
            </a:r>
          </a:p>
          <a:p>
            <a:pPr marL="177800" indent="-177800">
              <a:buClr>
                <a:srgbClr val="204669"/>
              </a:buClr>
              <a:buFont typeface="+mj-lt"/>
              <a:buAutoNum type="arabicPeriod"/>
            </a:pPr>
            <a:endParaRPr lang="fr-FR" sz="1200" dirty="0">
              <a:latin typeface="Open Sans Light" panose="020B0306030504020204" pitchFamily="34" charset="0"/>
              <a:ea typeface="Open Sans Light" panose="020B0306030504020204" pitchFamily="34" charset="0"/>
              <a:cs typeface="Open Sans Light" panose="020B0306030504020204" pitchFamily="34" charset="0"/>
            </a:endParaRPr>
          </a:p>
          <a:p>
            <a:pPr marL="177800" indent="-177800">
              <a:buClr>
                <a:srgbClr val="204669"/>
              </a:buClr>
              <a:buFont typeface="+mj-lt"/>
              <a:buAutoNum type="arabicPeriod"/>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Élaborer des thèmes descriptifs</a:t>
            </a:r>
          </a:p>
        </p:txBody>
      </p:sp>
    </p:spTree>
    <p:extLst>
      <p:ext uri="{BB962C8B-B14F-4D97-AF65-F5344CB8AC3E}">
        <p14:creationId xmlns:p14="http://schemas.microsoft.com/office/powerpoint/2010/main" val="314168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dirty="0"/>
              <a:t>Coder un texte</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7886700" cy="3236487"/>
          </a:xfrm>
        </p:spPr>
        <p:txBody>
          <a:bodyPr>
            <a:noAutofit/>
          </a:bodyPr>
          <a:lstStyle/>
          <a:p>
            <a:pPr marL="0" indent="0">
              <a:buNone/>
            </a:pPr>
            <a:r>
              <a:rPr lang="fr-FR" dirty="0"/>
              <a:t>Examinez les données extraites </a:t>
            </a:r>
            <a:r>
              <a:rPr lang="fr-FR" b="1" dirty="0">
                <a:solidFill>
                  <a:srgbClr val="204669"/>
                </a:solidFill>
                <a:latin typeface="Open Sans ExtraBold" panose="020B0606030504020204" pitchFamily="34" charset="0"/>
                <a:ea typeface="Open Sans ExtraBold" panose="020B0606030504020204" pitchFamily="34" charset="0"/>
                <a:cs typeface="Open Sans ExtraBold" panose="020B0606030504020204" pitchFamily="34" charset="0"/>
              </a:rPr>
              <a:t>ligne par ligne</a:t>
            </a:r>
            <a:r>
              <a:rPr lang="fr-FR" b="1" dirty="0"/>
              <a:t> </a:t>
            </a:r>
            <a:r>
              <a:rPr lang="fr-FR" dirty="0"/>
              <a:t>et attribuez-leur des « codes » résumant le sens du texte sélectionné. Ces « codes » sont simplement des termes déterminés par le chercheur, qui doivent être </a:t>
            </a:r>
            <a:r>
              <a:rPr lang="fr-FR" b="1" dirty="0">
                <a:solidFill>
                  <a:srgbClr val="204669"/>
                </a:solidFill>
                <a:latin typeface="Open Sans ExtraBold" panose="020B0606030504020204" pitchFamily="34" charset="0"/>
                <a:ea typeface="Open Sans ExtraBold" panose="020B0606030504020204" pitchFamily="34" charset="0"/>
                <a:cs typeface="Open Sans ExtraBold" panose="020B0606030504020204" pitchFamily="34" charset="0"/>
              </a:rPr>
              <a:t>appliqués de façon systématique </a:t>
            </a:r>
            <a:r>
              <a:rPr lang="fr-FR" dirty="0"/>
              <a:t>à l’ensemble des données extraites. </a:t>
            </a:r>
          </a:p>
          <a:p>
            <a:r>
              <a:rPr lang="fr-FR" dirty="0"/>
              <a:t>Par exemple, vous lisez des données extraites pour mieux comprendre comment les personnels de santé ont vécu leur redéploiement, et les toutes premières lignes décrivent des personnes en proie à l’« anxiété ». Vous créez donc un code « anxiété », que vous appliquez à cette partie du texte. </a:t>
            </a:r>
          </a:p>
          <a:p>
            <a:r>
              <a:rPr lang="fr-FR" dirty="0"/>
              <a:t>Les codes peuvent être associés à un petit ensemble de mots, à quelques phrases ou à un paragraphe entier, le cas échéant. </a:t>
            </a:r>
          </a:p>
          <a:p>
            <a:r>
              <a:rPr lang="fr-FR" dirty="0"/>
              <a:t>Certaines parties d’un texte renvoient parfois à plusieurs notions. Dans ce cas, plusieurs codes peuvent être attribués à la même partie du texte. </a:t>
            </a:r>
          </a:p>
          <a:p>
            <a:pPr marL="0" indent="0">
              <a:buNone/>
            </a:pPr>
            <a:r>
              <a:rPr lang="fr-FR" dirty="0"/>
              <a:t>Les codes se répéteront dans les données extraites de différentes bases, ce qui vous aidera à organiser ces données et à identifier les notions qui se retrouvent d’une étude à l’autre.</a:t>
            </a:r>
          </a:p>
          <a:p>
            <a:pPr marL="0" indent="0">
              <a:buNone/>
            </a:pPr>
            <a:r>
              <a:rPr lang="fr-FR" dirty="0"/>
              <a:t>Une bonne pratique consiste à recontrôler les codes appliqués et à déterminer si des codes créés à un stade ultérieur du processus peuvent s’appliquer aux données analysées en premier. </a:t>
            </a:r>
          </a:p>
          <a:p>
            <a:pPr marL="0" indent="0">
              <a:buNone/>
            </a:pPr>
            <a:endParaRPr lang="fr-FR" dirty="0"/>
          </a:p>
        </p:txBody>
      </p:sp>
    </p:spTree>
    <p:extLst>
      <p:ext uri="{BB962C8B-B14F-4D97-AF65-F5344CB8AC3E}">
        <p14:creationId xmlns:p14="http://schemas.microsoft.com/office/powerpoint/2010/main" val="294655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42F09-33D9-1F4E-9FB8-47778B6A4BB2}"/>
              </a:ext>
            </a:extLst>
          </p:cNvPr>
          <p:cNvSpPr>
            <a:spLocks noGrp="1"/>
          </p:cNvSpPr>
          <p:nvPr>
            <p:ph type="title"/>
          </p:nvPr>
        </p:nvSpPr>
        <p:spPr>
          <a:xfrm>
            <a:off x="628650" y="537795"/>
            <a:ext cx="7886700" cy="341632"/>
          </a:xfrm>
        </p:spPr>
        <p:txBody>
          <a:bodyPr/>
          <a:lstStyle/>
          <a:p>
            <a:r>
              <a:rPr lang="fr-FR" dirty="0"/>
              <a:t>Objectifs pédagogiques</a:t>
            </a:r>
          </a:p>
        </p:txBody>
      </p:sp>
      <p:sp>
        <p:nvSpPr>
          <p:cNvPr id="3" name="Espace réservé du contenu 2">
            <a:extLst>
              <a:ext uri="{FF2B5EF4-FFF2-40B4-BE49-F238E27FC236}">
                <a16:creationId xmlns:a16="http://schemas.microsoft.com/office/drawing/2014/main" id="{0A1F27E5-375B-8442-A4DC-9FCE040E43F0}"/>
              </a:ext>
            </a:extLst>
          </p:cNvPr>
          <p:cNvSpPr>
            <a:spLocks noGrp="1"/>
          </p:cNvSpPr>
          <p:nvPr>
            <p:ph idx="1"/>
          </p:nvPr>
        </p:nvSpPr>
        <p:spPr>
          <a:xfrm>
            <a:off x="628649" y="1369219"/>
            <a:ext cx="8198109" cy="3263504"/>
          </a:xfrm>
        </p:spPr>
        <p:txBody>
          <a:bodyPr/>
          <a:lstStyle/>
          <a:p>
            <a:pPr marL="342900" lvl="0" indent="-209550"/>
            <a:r>
              <a:rPr lang="fr-FR" dirty="0"/>
              <a:t>Être capable d’identifier les données factuelles à recueillir auprès de différentes sources, d’accéder à ces données et de les évaluer en vue d’orienter les stratégies et l’élaboration des politiques.</a:t>
            </a:r>
          </a:p>
          <a:p>
            <a:pPr marL="342900" lvl="0" indent="-209550"/>
            <a:r>
              <a:rPr lang="fr-FR" dirty="0"/>
              <a:t>Se familiariser avec les étapes nécessaires pour synthétiser efficacement des données factuelles qualitatives.</a:t>
            </a:r>
          </a:p>
          <a:p>
            <a:pPr marL="342900" lvl="0" indent="-209550"/>
            <a:r>
              <a:rPr lang="fr-FR" dirty="0"/>
              <a:t>Comprendre les possibilités et les difficultés liées à la synthèse de données factuelles qualitatives et quantitatives dans un contexte d’urgence.</a:t>
            </a:r>
          </a:p>
        </p:txBody>
      </p:sp>
    </p:spTree>
    <p:extLst>
      <p:ext uri="{BB962C8B-B14F-4D97-AF65-F5344CB8AC3E}">
        <p14:creationId xmlns:p14="http://schemas.microsoft.com/office/powerpoint/2010/main" val="107553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537795"/>
            <a:ext cx="7886700" cy="341632"/>
          </a:xfrm>
        </p:spPr>
        <p:txBody>
          <a:bodyPr/>
          <a:lstStyle/>
          <a:p>
            <a:r>
              <a:rPr lang="fr-FR" dirty="0"/>
              <a:t>Élaborer des thèmes descriptifs</a:t>
            </a:r>
          </a:p>
        </p:txBody>
      </p:sp>
      <p:sp>
        <p:nvSpPr>
          <p:cNvPr id="5" name="Espace réservé du contenu 4">
            <a:extLst>
              <a:ext uri="{FF2B5EF4-FFF2-40B4-BE49-F238E27FC236}">
                <a16:creationId xmlns:a16="http://schemas.microsoft.com/office/drawing/2014/main" id="{888497D4-C854-2744-9489-13F3F8DBE436}"/>
              </a:ext>
            </a:extLst>
          </p:cNvPr>
          <p:cNvSpPr>
            <a:spLocks noGrp="1"/>
          </p:cNvSpPr>
          <p:nvPr>
            <p:ph idx="1"/>
          </p:nvPr>
        </p:nvSpPr>
        <p:spPr>
          <a:xfrm>
            <a:off x="628650" y="1369218"/>
            <a:ext cx="8026400" cy="3236487"/>
          </a:xfrm>
        </p:spPr>
        <p:txBody>
          <a:bodyPr>
            <a:noAutofit/>
          </a:bodyPr>
          <a:lstStyle/>
          <a:p>
            <a:pPr marL="0" indent="0">
              <a:buNone/>
            </a:pPr>
            <a:r>
              <a:rPr lang="fr-FR" dirty="0"/>
              <a:t>Vous devez à présent examiner vos codes pour y rechercher des similitudes et des différences, afin de les organiser en « thèmes descriptifs ».</a:t>
            </a:r>
          </a:p>
          <a:p>
            <a:pPr marL="0" indent="0">
              <a:buNone/>
            </a:pPr>
            <a:r>
              <a:rPr lang="fr-FR" dirty="0"/>
              <a:t>Un « thème descriptif » est simplement un terme générique qui traduit l’aspect essentiel de plusieurs codes connexes.  </a:t>
            </a:r>
          </a:p>
          <a:p>
            <a:pPr marL="0" indent="0">
              <a:buNone/>
            </a:pPr>
            <a:r>
              <a:rPr lang="fr-FR" dirty="0"/>
              <a:t>Un thème peut lui-même regrouper plusieurs sous-thèmes :</a:t>
            </a:r>
          </a:p>
          <a:p>
            <a:r>
              <a:rPr lang="fr-FR" dirty="0"/>
              <a:t>Par exemple, vous avez nommé certains de vos codes « anxiété », « stress », « burn-out », « dépression », « satisfaction », « fierté » et « motivation ». </a:t>
            </a:r>
          </a:p>
          <a:p>
            <a:r>
              <a:rPr lang="fr-FR" dirty="0"/>
              <a:t>Vous pouvez choisir de regrouper les codes « anxiété », « stress », « burn-out » et « dépression » sous un thème descriptif nommé « DÉTRESSE ».</a:t>
            </a:r>
          </a:p>
          <a:p>
            <a:r>
              <a:rPr lang="fr-FR" dirty="0"/>
              <a:t>Il vous est aussi possible de regrouper l’« anxiété » et le « stress » dans un sous-thème nommé « peur », puis d’utiliser le « burn-out » et la « dépression » comme des sous-thèmes.</a:t>
            </a:r>
          </a:p>
          <a:p>
            <a:pPr marL="0" indent="0">
              <a:buNone/>
            </a:pPr>
            <a:r>
              <a:rPr lang="fr-FR" dirty="0"/>
              <a:t>Ces thèmes ne doivent pas se chevaucher et doivent être structurés entre eux de manière systématique et cohérente.  </a:t>
            </a:r>
          </a:p>
        </p:txBody>
      </p:sp>
    </p:spTree>
    <p:extLst>
      <p:ext uri="{BB962C8B-B14F-4D97-AF65-F5344CB8AC3E}">
        <p14:creationId xmlns:p14="http://schemas.microsoft.com/office/powerpoint/2010/main" val="137904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D3C3F20-0342-3E4B-B5C6-FE9958F8DB3F}"/>
              </a:ext>
            </a:extLst>
          </p:cNvPr>
          <p:cNvSpPr>
            <a:spLocks noGrp="1"/>
          </p:cNvSpPr>
          <p:nvPr>
            <p:ph type="title"/>
          </p:nvPr>
        </p:nvSpPr>
        <p:spPr>
          <a:xfrm>
            <a:off x="628650" y="290145"/>
            <a:ext cx="7886700" cy="590931"/>
          </a:xfrm>
        </p:spPr>
        <p:txBody>
          <a:bodyPr/>
          <a:lstStyle/>
          <a:p>
            <a:r>
              <a:rPr lang="fr-FR" dirty="0"/>
              <a:t>Évaluer la qualité des données factuelles – niveau avancé</a:t>
            </a:r>
          </a:p>
        </p:txBody>
      </p:sp>
      <p:sp>
        <p:nvSpPr>
          <p:cNvPr id="3" name="Espace réservé du contenu 2">
            <a:extLst>
              <a:ext uri="{FF2B5EF4-FFF2-40B4-BE49-F238E27FC236}">
                <a16:creationId xmlns:a16="http://schemas.microsoft.com/office/drawing/2014/main" id="{F0E4FD36-833A-D844-A343-FE1309B70DEC}"/>
              </a:ext>
            </a:extLst>
          </p:cNvPr>
          <p:cNvSpPr>
            <a:spLocks noGrp="1"/>
          </p:cNvSpPr>
          <p:nvPr>
            <p:ph idx="1"/>
          </p:nvPr>
        </p:nvSpPr>
        <p:spPr>
          <a:xfrm>
            <a:off x="628650" y="1369219"/>
            <a:ext cx="7035955" cy="3263504"/>
          </a:xfrm>
        </p:spPr>
        <p:txBody>
          <a:bodyPr/>
          <a:lstStyle/>
          <a:p>
            <a:pPr marL="342900" lvl="0" indent="-342900">
              <a:buFont typeface="Symbol" pitchFamily="2" charset="2"/>
              <a:buChar char=""/>
            </a:pPr>
            <a:r>
              <a:rPr lang="en-GB" u="sng" dirty="0">
                <a:solidFill>
                  <a:srgbClr val="204669"/>
                </a:solidFill>
                <a:hlinkClick r:id="rId2">
                  <a:extLst>
                    <a:ext uri="{A12FA001-AC4F-418D-AE19-62706E023703}">
                      <ahyp:hlinkClr xmlns:ahyp="http://schemas.microsoft.com/office/drawing/2018/hyperlinkcolor" val="tx"/>
                    </a:ext>
                  </a:extLst>
                </a:hlinkClick>
              </a:rPr>
              <a:t>Mixed Methods Appraisal Tool</a:t>
            </a:r>
            <a:r>
              <a:rPr lang="en-GB" dirty="0">
                <a:solidFill>
                  <a:srgbClr val="204669"/>
                </a:solidFill>
              </a:rPr>
              <a:t> </a:t>
            </a:r>
            <a:r>
              <a:rPr lang="en-GB" dirty="0"/>
              <a:t>(MMAT) :</a:t>
            </a:r>
            <a:r>
              <a:rPr lang="fr-FR" dirty="0"/>
              <a:t> outil permettant aux équipes chargées d’effectuer la revue d’évaluer la qualité des études quantitatives, qualitatives et/ou mixtes à partir d’un seul et même instrument.</a:t>
            </a:r>
          </a:p>
          <a:p>
            <a:pPr marL="342900" lvl="0" indent="-342900">
              <a:buFont typeface="Symbol" pitchFamily="2" charset="2"/>
              <a:buChar char=""/>
            </a:pPr>
            <a:r>
              <a:rPr lang="en-GB" u="sng" dirty="0">
                <a:solidFill>
                  <a:srgbClr val="204669"/>
                </a:solidFill>
                <a:hlinkClick r:id="rId3">
                  <a:extLst>
                    <a:ext uri="{A12FA001-AC4F-418D-AE19-62706E023703}">
                      <ahyp:hlinkClr xmlns:ahyp="http://schemas.microsoft.com/office/drawing/2018/hyperlinkcolor" val="tx"/>
                    </a:ext>
                  </a:extLst>
                </a:hlinkClick>
              </a:rPr>
              <a:t>Authority, Accuracy, Coverage, Objectivity, Date and Significance</a:t>
            </a:r>
            <a:r>
              <a:rPr lang="en-GB" dirty="0">
                <a:solidFill>
                  <a:srgbClr val="204669"/>
                </a:solidFill>
              </a:rPr>
              <a:t> </a:t>
            </a:r>
            <a:r>
              <a:rPr lang="en-GB" dirty="0"/>
              <a:t>(AACODS) : </a:t>
            </a:r>
            <a:r>
              <a:rPr lang="fr-FR" dirty="0"/>
              <a:t>liste de contrôle conçue pour permettre une évaluation critique de la documentation grise.</a:t>
            </a:r>
          </a:p>
          <a:p>
            <a:pPr marL="342900" lvl="0" indent="-342900">
              <a:buFont typeface="Symbol" pitchFamily="2" charset="2"/>
              <a:buChar char=""/>
            </a:pPr>
            <a:r>
              <a:rPr lang="en-GB" u="sng" dirty="0">
                <a:solidFill>
                  <a:srgbClr val="204669"/>
                </a:solidFill>
                <a:hlinkClick r:id="rId4">
                  <a:extLst>
                    <a:ext uri="{A12FA001-AC4F-418D-AE19-62706E023703}">
                      <ahyp:hlinkClr xmlns:ahyp="http://schemas.microsoft.com/office/drawing/2018/hyperlinkcolor" val="tx"/>
                    </a:ext>
                  </a:extLst>
                </a:hlinkClick>
              </a:rPr>
              <a:t>Critical Appraisal Skills Programme</a:t>
            </a:r>
            <a:r>
              <a:rPr lang="en-GB" dirty="0">
                <a:solidFill>
                  <a:srgbClr val="204669"/>
                </a:solidFill>
              </a:rPr>
              <a:t> </a:t>
            </a:r>
            <a:r>
              <a:rPr lang="en-GB" dirty="0"/>
              <a:t>(CASP) : </a:t>
            </a:r>
            <a:r>
              <a:rPr lang="fr-FR" dirty="0"/>
              <a:t>initiative proposant huit outils conçus spécialement pour aider à l’évaluation critique de la qualité des études en fonction de leur type. </a:t>
            </a:r>
          </a:p>
          <a:p>
            <a:pPr marL="342900" lvl="0" indent="-342900">
              <a:buFont typeface="Symbol" pitchFamily="2" charset="2"/>
              <a:buChar char=""/>
            </a:pPr>
            <a:r>
              <a:rPr lang="en-GB" dirty="0"/>
              <a:t>Les </a:t>
            </a:r>
            <a:r>
              <a:rPr lang="fr-FR" u="sng" dirty="0">
                <a:solidFill>
                  <a:srgbClr val="204669"/>
                </a:solidFill>
                <a:hlinkClick r:id="rId5">
                  <a:extLst>
                    <a:ext uri="{A12FA001-AC4F-418D-AE19-62706E023703}">
                      <ahyp:hlinkClr xmlns:ahyp="http://schemas.microsoft.com/office/drawing/2018/hyperlinkcolor" val="tx"/>
                    </a:ext>
                  </a:extLst>
                </a:hlinkClick>
              </a:rPr>
              <a:t>outils d’évaluation du risque de biais</a:t>
            </a:r>
            <a:r>
              <a:rPr lang="fr-FR" dirty="0"/>
              <a:t>, plus traditionnels, pour les données quantitatives.</a:t>
            </a:r>
          </a:p>
          <a:p>
            <a:pPr marL="342900" lvl="0" indent="-342900">
              <a:buFont typeface="Symbol" pitchFamily="2" charset="2"/>
              <a:buChar char=""/>
            </a:pPr>
            <a:r>
              <a:rPr lang="en-GB" u="sng" dirty="0">
                <a:solidFill>
                  <a:srgbClr val="204669"/>
                </a:solidFill>
                <a:hlinkClick r:id="rId6">
                  <a:extLst>
                    <a:ext uri="{A12FA001-AC4F-418D-AE19-62706E023703}">
                      <ahyp:hlinkClr xmlns:ahyp="http://schemas.microsoft.com/office/drawing/2018/hyperlinkcolor" val="tx"/>
                    </a:ext>
                  </a:extLst>
                </a:hlinkClick>
              </a:rPr>
              <a:t>GRADE</a:t>
            </a:r>
            <a:r>
              <a:rPr lang="en-GB" dirty="0">
                <a:solidFill>
                  <a:srgbClr val="204669"/>
                </a:solidFill>
              </a:rPr>
              <a:t> </a:t>
            </a:r>
            <a:r>
              <a:rPr lang="en-GB" dirty="0"/>
              <a:t>: </a:t>
            </a:r>
            <a:r>
              <a:rPr lang="fr-FR" dirty="0"/>
              <a:t>approche destinée à coter la qualité ou la certitude des données factuelles, ainsi que la robustesse des recommandations. </a:t>
            </a:r>
          </a:p>
          <a:p>
            <a:pPr marL="0" indent="0">
              <a:buNone/>
            </a:pPr>
            <a:endParaRPr lang="fr-FR" dirty="0"/>
          </a:p>
        </p:txBody>
      </p:sp>
    </p:spTree>
    <p:extLst>
      <p:ext uri="{BB962C8B-B14F-4D97-AF65-F5344CB8AC3E}">
        <p14:creationId xmlns:p14="http://schemas.microsoft.com/office/powerpoint/2010/main" val="3963463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dirty="0"/>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a:xfrm>
            <a:off x="628650" y="537795"/>
            <a:ext cx="7886700" cy="341632"/>
          </a:xfrm>
        </p:spPr>
        <p:txBody>
          <a:bodyPr/>
          <a:lstStyle/>
          <a:p>
            <a:r>
              <a:rPr lang="fr-FR" dirty="0"/>
              <a:t>Communiquer les résultats d’une synthèse</a:t>
            </a:r>
          </a:p>
        </p:txBody>
      </p:sp>
      <p:sp>
        <p:nvSpPr>
          <p:cNvPr id="15" name="Rectangle 8">
            <a:extLst>
              <a:ext uri="{FF2B5EF4-FFF2-40B4-BE49-F238E27FC236}">
                <a16:creationId xmlns:a16="http://schemas.microsoft.com/office/drawing/2014/main" id="{E5A39A46-8A0F-244D-A778-BAD3BD27CC04}"/>
              </a:ext>
            </a:extLst>
          </p:cNvPr>
          <p:cNvSpPr>
            <a:spLocks noChangeArrowheads="1"/>
          </p:cNvSpPr>
          <p:nvPr/>
        </p:nvSpPr>
        <p:spPr bwMode="auto">
          <a:xfrm>
            <a:off x="786513"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kumimoji="0" lang="fr-FR" altLang="fr-FR" sz="900" b="1" u="none" strike="noStrike" cap="none" normalizeH="0" baseline="0" dirty="0">
                <a:ln>
                  <a:noFill/>
                </a:ln>
                <a:solidFill>
                  <a:srgbClr val="204669"/>
                </a:solidFill>
                <a:effectLst/>
                <a:latin typeface="Montserrat SemiBold" pitchFamily="2" charset="77"/>
              </a:rPr>
              <a:t>Introduction</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Raison d’être de la revue</a:t>
            </a:r>
          </a:p>
          <a:p>
            <a:pPr marL="266700" lvl="0" indent="-88900" defTabSz="914400" eaLnBrk="0" fontAlgn="base" hangingPunct="0">
              <a:spcBef>
                <a:spcPct val="0"/>
              </a:spcBef>
              <a:spcAft>
                <a:spcPts val="60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Objectifs de la revue</a:t>
            </a:r>
          </a:p>
          <a:p>
            <a:pPr lvl="0" defTabSz="914400" eaLnBrk="0" fontAlgn="base" hangingPunct="0">
              <a:spcBef>
                <a:spcPct val="0"/>
              </a:spcBef>
              <a:spcAft>
                <a:spcPct val="0"/>
              </a:spcAft>
            </a:pPr>
            <a:r>
              <a:rPr kumimoji="0" lang="fr-FR" altLang="fr-FR" sz="900" b="1" u="none" strike="noStrike" cap="none" normalizeH="0" baseline="0" dirty="0">
                <a:ln>
                  <a:noFill/>
                </a:ln>
                <a:solidFill>
                  <a:srgbClr val="204669"/>
                </a:solidFill>
                <a:effectLst/>
                <a:latin typeface="Montserrat SemiBold" pitchFamily="2" charset="77"/>
              </a:rPr>
              <a:t>Méthodes</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Critères d’éligibilité (critères d’inclusion/d’exclusion)</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Sources d’information (bases de données, sites web, registres, etc.)</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Stratégie de recherche</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Processus de sélection</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Extraction des données</a:t>
            </a:r>
          </a:p>
          <a:p>
            <a:pPr marL="266700" lvl="0" indent="-8890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Évaluation qualitative</a:t>
            </a:r>
          </a:p>
          <a:p>
            <a:pPr marL="266700" lvl="0" indent="-88900" defTabSz="914400" eaLnBrk="0" fontAlgn="base" hangingPunct="0">
              <a:spcBef>
                <a:spcPct val="0"/>
              </a:spcBef>
              <a:spcAft>
                <a:spcPts val="60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Méthodes de synthèse</a:t>
            </a:r>
          </a:p>
        </p:txBody>
      </p:sp>
      <p:sp>
        <p:nvSpPr>
          <p:cNvPr id="20" name="Rectangle 8">
            <a:extLst>
              <a:ext uri="{FF2B5EF4-FFF2-40B4-BE49-F238E27FC236}">
                <a16:creationId xmlns:a16="http://schemas.microsoft.com/office/drawing/2014/main" id="{97DC1433-6AB3-1249-A761-898701DC1253}"/>
              </a:ext>
            </a:extLst>
          </p:cNvPr>
          <p:cNvSpPr>
            <a:spLocks noChangeArrowheads="1"/>
          </p:cNvSpPr>
          <p:nvPr/>
        </p:nvSpPr>
        <p:spPr bwMode="auto">
          <a:xfrm>
            <a:off x="628650" y="1417969"/>
            <a:ext cx="725125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u="none" strike="noStrike" cap="none" normalizeH="0" baseline="0" dirty="0">
                <a:ln>
                  <a:noFill/>
                </a:ln>
                <a:effectLst/>
                <a:latin typeface="Montserrat" pitchFamily="2" charset="77"/>
                <a:ea typeface="OpenSans-Light" panose="020B0606030504020204" pitchFamily="34" charset="0"/>
              </a:rPr>
              <a:t>Quels sont les principaux éléments couverts par les normes de publication des revues systématiques ?</a:t>
            </a:r>
          </a:p>
        </p:txBody>
      </p:sp>
      <p:sp>
        <p:nvSpPr>
          <p:cNvPr id="21" name="Rectangle 8">
            <a:extLst>
              <a:ext uri="{FF2B5EF4-FFF2-40B4-BE49-F238E27FC236}">
                <a16:creationId xmlns:a16="http://schemas.microsoft.com/office/drawing/2014/main" id="{61E6ADCC-BA7C-9D4D-A9D9-AE38FD86EF6C}"/>
              </a:ext>
            </a:extLst>
          </p:cNvPr>
          <p:cNvSpPr>
            <a:spLocks noChangeArrowheads="1"/>
          </p:cNvSpPr>
          <p:nvPr/>
        </p:nvSpPr>
        <p:spPr bwMode="auto">
          <a:xfrm>
            <a:off x="4169154" y="1759601"/>
            <a:ext cx="2711227" cy="27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defTabSz="914400" eaLnBrk="0" fontAlgn="base" hangingPunct="0">
              <a:spcBef>
                <a:spcPct val="0"/>
              </a:spcBef>
              <a:spcAft>
                <a:spcPct val="0"/>
              </a:spcAft>
            </a:pPr>
            <a:r>
              <a:rPr lang="fr-FR" altLang="fr-FR" sz="900" b="1" dirty="0">
                <a:solidFill>
                  <a:srgbClr val="204669"/>
                </a:solidFill>
                <a:latin typeface="Montserrat SemiBold" pitchFamily="2" charset="77"/>
              </a:rPr>
              <a:t>Résultats</a:t>
            </a:r>
          </a:p>
          <a:p>
            <a:pPr marL="266700" lvl="0" indent="-88900" defTabSz="914400" eaLnBrk="0" fontAlgn="base" hangingPunct="0">
              <a:spcBef>
                <a:spcPct val="0"/>
              </a:spcBef>
              <a:spcAft>
                <a:spcPct val="0"/>
              </a:spcAft>
              <a:buFont typeface="Arial" panose="020B0604020202020204" pitchFamily="34" charset="0"/>
              <a:buChar char="•"/>
            </a:pPr>
            <a:r>
              <a:rPr lang="fr-FR" altLang="fr-FR" sz="900" dirty="0">
                <a:latin typeface="Montserrat Light" pitchFamily="2" charset="77"/>
              </a:rPr>
              <a:t>Sélection des sources retenues</a:t>
            </a:r>
          </a:p>
          <a:p>
            <a:pPr marL="266700" lvl="0" indent="-88900" defTabSz="914400" eaLnBrk="0" fontAlgn="base" hangingPunct="0">
              <a:spcBef>
                <a:spcPct val="0"/>
              </a:spcBef>
              <a:spcAft>
                <a:spcPct val="0"/>
              </a:spcAft>
              <a:buFont typeface="Arial" panose="020B0604020202020204" pitchFamily="34" charset="0"/>
              <a:buChar char="•"/>
            </a:pPr>
            <a:r>
              <a:rPr lang="fr-FR" altLang="fr-FR" sz="900" dirty="0">
                <a:latin typeface="Montserrat Light" pitchFamily="2" charset="77"/>
              </a:rPr>
              <a:t>Caractéristiques des données factuelles incluses</a:t>
            </a:r>
          </a:p>
          <a:p>
            <a:pPr marL="266700" lvl="0" indent="-88900" defTabSz="914400" eaLnBrk="0" fontAlgn="base" hangingPunct="0">
              <a:spcBef>
                <a:spcPct val="0"/>
              </a:spcBef>
              <a:spcAft>
                <a:spcPct val="0"/>
              </a:spcAft>
              <a:buFont typeface="Arial" panose="020B0604020202020204" pitchFamily="34" charset="0"/>
              <a:buChar char="•"/>
            </a:pPr>
            <a:r>
              <a:rPr lang="fr-FR" altLang="fr-FR" sz="900" dirty="0">
                <a:latin typeface="Montserrat Light" pitchFamily="2" charset="77"/>
              </a:rPr>
              <a:t>Résultats de l’évaluation de la qualité</a:t>
            </a:r>
          </a:p>
          <a:p>
            <a:pPr marL="266700" lvl="0" indent="-88900" defTabSz="914400" eaLnBrk="0" fontAlgn="base" hangingPunct="0">
              <a:spcBef>
                <a:spcPct val="0"/>
              </a:spcBef>
              <a:spcAft>
                <a:spcPts val="600"/>
              </a:spcAft>
              <a:buFont typeface="Arial" panose="020B0604020202020204" pitchFamily="34" charset="0"/>
              <a:buChar char="•"/>
            </a:pPr>
            <a:r>
              <a:rPr lang="fr-FR" altLang="fr-FR" sz="900" dirty="0">
                <a:latin typeface="Montserrat Light" pitchFamily="2" charset="77"/>
              </a:rPr>
              <a:t>Synthèse des principaux résultats</a:t>
            </a:r>
            <a:endParaRPr kumimoji="0" lang="fr-FR" altLang="fr-FR" sz="900" b="1" u="none" strike="noStrike" cap="none" normalizeH="0" baseline="0" dirty="0">
              <a:ln>
                <a:noFill/>
              </a:ln>
              <a:effectLst/>
              <a:latin typeface="Montserrat SemiBold" pitchFamily="2" charset="77"/>
            </a:endParaRPr>
          </a:p>
          <a:p>
            <a:pPr lvl="0" defTabSz="914400" eaLnBrk="0" fontAlgn="base" hangingPunct="0">
              <a:spcBef>
                <a:spcPct val="0"/>
              </a:spcBef>
              <a:spcAft>
                <a:spcPct val="0"/>
              </a:spcAft>
            </a:pPr>
            <a:r>
              <a:rPr kumimoji="0" lang="fr-FR" altLang="fr-FR" sz="900" b="1" u="none" strike="noStrike" cap="none" normalizeH="0" baseline="0" dirty="0">
                <a:ln>
                  <a:noFill/>
                </a:ln>
                <a:solidFill>
                  <a:srgbClr val="204669"/>
                </a:solidFill>
                <a:effectLst/>
                <a:latin typeface="Montserrat SemiBold" pitchFamily="2" charset="77"/>
              </a:rPr>
              <a:t>Discussion</a:t>
            </a:r>
          </a:p>
          <a:p>
            <a:pPr marL="311150" lvl="0" indent="-13335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Interprétation des résultats au regard d’autres données factuelles</a:t>
            </a:r>
          </a:p>
          <a:p>
            <a:pPr marL="311150" lvl="0" indent="-133350" defTabSz="914400" eaLnBrk="0" fontAlgn="base" hangingPunct="0">
              <a:spcBef>
                <a:spcPct val="0"/>
              </a:spcBef>
              <a:spcAft>
                <a:spcPct val="0"/>
              </a:spcAft>
              <a:buFont typeface="Arial" panose="020B0604020202020204" pitchFamily="34" charset="0"/>
              <a:buChar char="•"/>
            </a:pPr>
            <a:r>
              <a:rPr kumimoji="0" lang="fr-FR" altLang="fr-FR" sz="900" u="none" strike="noStrike" cap="none" normalizeH="0" baseline="0" dirty="0">
                <a:ln>
                  <a:noFill/>
                </a:ln>
                <a:effectLst/>
                <a:latin typeface="Montserrat Light" pitchFamily="2" charset="77"/>
              </a:rPr>
              <a:t>Limites des données factuelles incluses dans la revue</a:t>
            </a:r>
          </a:p>
          <a:p>
            <a:pPr marL="311150" lvl="0" indent="-133350" defTabSz="914400" eaLnBrk="0" fontAlgn="base" hangingPunct="0">
              <a:spcBef>
                <a:spcPct val="0"/>
              </a:spcBef>
              <a:spcAft>
                <a:spcPct val="0"/>
              </a:spcAft>
              <a:buFont typeface="Arial" panose="020B0604020202020204" pitchFamily="34" charset="0"/>
              <a:buChar char="•"/>
            </a:pPr>
            <a:r>
              <a:rPr lang="fr-FR" altLang="fr-FR" sz="900" dirty="0">
                <a:latin typeface="Montserrat Light" pitchFamily="2" charset="77"/>
              </a:rPr>
              <a:t>Limites de la revue</a:t>
            </a:r>
          </a:p>
          <a:p>
            <a:pPr marL="311150" lvl="0" indent="-133350" defTabSz="914400" eaLnBrk="0" fontAlgn="base" hangingPunct="0">
              <a:spcBef>
                <a:spcPct val="0"/>
              </a:spcBef>
              <a:spcAft>
                <a:spcPct val="0"/>
              </a:spcAft>
              <a:buFont typeface="Arial" panose="020B0604020202020204" pitchFamily="34" charset="0"/>
              <a:buChar char="•"/>
            </a:pPr>
            <a:r>
              <a:rPr lang="fr-FR" altLang="fr-FR" sz="900" dirty="0">
                <a:latin typeface="Montserrat Light" pitchFamily="2" charset="77"/>
              </a:rPr>
              <a:t>Implications des résultats du point de vue de la pratique, des politiques, de la recherche future, etc.</a:t>
            </a:r>
            <a:endParaRPr kumimoji="0" lang="fr-FR" altLang="fr-FR" sz="900" u="none" strike="noStrike" cap="none" normalizeH="0" baseline="0" dirty="0">
              <a:ln>
                <a:noFill/>
              </a:ln>
              <a:effectLst/>
              <a:latin typeface="Montserrat Ligh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cxnSp>
        <p:nvCxnSpPr>
          <p:cNvPr id="18" name="Connecteur droit 17">
            <a:extLst>
              <a:ext uri="{FF2B5EF4-FFF2-40B4-BE49-F238E27FC236}">
                <a16:creationId xmlns:a16="http://schemas.microsoft.com/office/drawing/2014/main" id="{3DF26C3F-C70F-EE4C-A19A-7FB99C6E43DB}"/>
              </a:ext>
            </a:extLst>
          </p:cNvPr>
          <p:cNvCxnSpPr/>
          <p:nvPr/>
        </p:nvCxnSpPr>
        <p:spPr>
          <a:xfrm>
            <a:off x="3830249" y="1772389"/>
            <a:ext cx="0" cy="2065393"/>
          </a:xfrm>
          <a:prstGeom prst="line">
            <a:avLst/>
          </a:prstGeom>
          <a:ln>
            <a:solidFill>
              <a:srgbClr val="2F9C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6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dirty="0"/>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dirty="0"/>
              <a:t>Communiquer les résultats d’une synthèse</a:t>
            </a:r>
          </a:p>
        </p:txBody>
      </p:sp>
      <p:sp>
        <p:nvSpPr>
          <p:cNvPr id="2" name="Espace réservé du contenu 1">
            <a:extLst>
              <a:ext uri="{FF2B5EF4-FFF2-40B4-BE49-F238E27FC236}">
                <a16:creationId xmlns:a16="http://schemas.microsoft.com/office/drawing/2014/main" id="{0CCEEE55-C8D0-774E-8A09-24DFC14B84B2}"/>
              </a:ext>
            </a:extLst>
          </p:cNvPr>
          <p:cNvSpPr>
            <a:spLocks noGrp="1"/>
          </p:cNvSpPr>
          <p:nvPr>
            <p:ph idx="1"/>
          </p:nvPr>
        </p:nvSpPr>
        <p:spPr>
          <a:xfrm>
            <a:off x="628650" y="1369219"/>
            <a:ext cx="7023434" cy="3263504"/>
          </a:xfrm>
        </p:spPr>
        <p:txBody>
          <a:bodyPr/>
          <a:lstStyle/>
          <a:p>
            <a:r>
              <a:rPr lang="fr-FR" dirty="0"/>
              <a:t>Les personnes qui souhaitent utiliser des données factuelles pour orienter rapidement leur prise de décisions préfèrent souvent que les résultats soient présentés sous la forme de brefs résumés qui mettent en avant les aspects essentiels des données existantes, ainsi que leurs lacunes. </a:t>
            </a:r>
          </a:p>
          <a:p>
            <a:r>
              <a:rPr lang="fr-FR" dirty="0"/>
              <a:t>Elles tendent aussi à privilégier les rapports courts ou les représentations visuelles de données factuelles, par rapport aux comptes rendus plus fournis et aux manuscrits.</a:t>
            </a:r>
          </a:p>
        </p:txBody>
      </p:sp>
    </p:spTree>
    <p:extLst>
      <p:ext uri="{BB962C8B-B14F-4D97-AF65-F5344CB8AC3E}">
        <p14:creationId xmlns:p14="http://schemas.microsoft.com/office/powerpoint/2010/main" val="99879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5D7E002-CD3D-E847-BC73-ED0CE2C372CA}"/>
              </a:ext>
            </a:extLst>
          </p:cNvPr>
          <p:cNvSpPr txBox="1"/>
          <p:nvPr/>
        </p:nvSpPr>
        <p:spPr>
          <a:xfrm>
            <a:off x="3159512" y="1382751"/>
            <a:ext cx="184731" cy="369332"/>
          </a:xfrm>
          <a:prstGeom prst="rect">
            <a:avLst/>
          </a:prstGeom>
          <a:noFill/>
        </p:spPr>
        <p:txBody>
          <a:bodyPr wrap="none" rtlCol="0">
            <a:spAutoFit/>
          </a:bodyPr>
          <a:lstStyle/>
          <a:p>
            <a:endParaRPr lang="fr-FR" dirty="0"/>
          </a:p>
        </p:txBody>
      </p:sp>
      <p:sp>
        <p:nvSpPr>
          <p:cNvPr id="11" name="Titre 10">
            <a:extLst>
              <a:ext uri="{FF2B5EF4-FFF2-40B4-BE49-F238E27FC236}">
                <a16:creationId xmlns:a16="http://schemas.microsoft.com/office/drawing/2014/main" id="{7F75A6A1-8837-F244-ADBE-D102A0A5FE79}"/>
              </a:ext>
            </a:extLst>
          </p:cNvPr>
          <p:cNvSpPr>
            <a:spLocks noGrp="1"/>
          </p:cNvSpPr>
          <p:nvPr>
            <p:ph type="title"/>
          </p:nvPr>
        </p:nvSpPr>
        <p:spPr/>
        <p:txBody>
          <a:bodyPr/>
          <a:lstStyle/>
          <a:p>
            <a:r>
              <a:rPr lang="fr-FR" dirty="0"/>
              <a:t>Communiquer les résultats d’une synthèse</a:t>
            </a:r>
          </a:p>
        </p:txBody>
      </p:sp>
      <p:grpSp>
        <p:nvGrpSpPr>
          <p:cNvPr id="6" name="Groupe 5">
            <a:extLst>
              <a:ext uri="{FF2B5EF4-FFF2-40B4-BE49-F238E27FC236}">
                <a16:creationId xmlns:a16="http://schemas.microsoft.com/office/drawing/2014/main" id="{10F497BD-AD16-5941-BEAE-7DADA3149491}"/>
              </a:ext>
            </a:extLst>
          </p:cNvPr>
          <p:cNvGrpSpPr/>
          <p:nvPr/>
        </p:nvGrpSpPr>
        <p:grpSpPr>
          <a:xfrm>
            <a:off x="2239010" y="1174792"/>
            <a:ext cx="3932126" cy="3434991"/>
            <a:chOff x="2239010" y="533718"/>
            <a:chExt cx="4665980" cy="4076065"/>
          </a:xfrm>
        </p:grpSpPr>
        <p:pic>
          <p:nvPicPr>
            <p:cNvPr id="15" name="Picture 2">
              <a:extLst>
                <a:ext uri="{FF2B5EF4-FFF2-40B4-BE49-F238E27FC236}">
                  <a16:creationId xmlns:a16="http://schemas.microsoft.com/office/drawing/2014/main" id="{D4A96943-BAC0-3D42-B179-D67F33E207EF}"/>
                </a:ext>
              </a:extLst>
            </p:cNvPr>
            <p:cNvPicPr>
              <a:picLocks noChangeAspect="1"/>
            </p:cNvPicPr>
            <p:nvPr/>
          </p:nvPicPr>
          <p:blipFill>
            <a:blip r:embed="rId2"/>
            <a:stretch>
              <a:fillRect/>
            </a:stretch>
          </p:blipFill>
          <p:spPr>
            <a:xfrm>
              <a:off x="2239010" y="534353"/>
              <a:ext cx="2311400" cy="4075430"/>
            </a:xfrm>
            <a:prstGeom prst="rect">
              <a:avLst/>
            </a:prstGeom>
            <a:ln>
              <a:solidFill>
                <a:srgbClr val="2F9C67"/>
              </a:solidFill>
            </a:ln>
            <a:effectLst>
              <a:outerShdw blurRad="50800" dist="38100" dir="2700000" algn="tl" rotWithShape="0">
                <a:prstClr val="black">
                  <a:alpha val="40000"/>
                </a:prstClr>
              </a:outerShdw>
            </a:effectLst>
          </p:spPr>
        </p:pic>
        <p:pic>
          <p:nvPicPr>
            <p:cNvPr id="16" name="Picture 5">
              <a:extLst>
                <a:ext uri="{FF2B5EF4-FFF2-40B4-BE49-F238E27FC236}">
                  <a16:creationId xmlns:a16="http://schemas.microsoft.com/office/drawing/2014/main" id="{CBF121D3-7F3E-6148-88F1-467D0E06201A}"/>
                </a:ext>
              </a:extLst>
            </p:cNvPr>
            <p:cNvPicPr>
              <a:picLocks noChangeAspect="1"/>
            </p:cNvPicPr>
            <p:nvPr/>
          </p:nvPicPr>
          <p:blipFill>
            <a:blip r:embed="rId3"/>
            <a:stretch>
              <a:fillRect/>
            </a:stretch>
          </p:blipFill>
          <p:spPr>
            <a:xfrm>
              <a:off x="4649470" y="533718"/>
              <a:ext cx="2255520" cy="2664460"/>
            </a:xfrm>
            <a:prstGeom prst="rect">
              <a:avLst/>
            </a:prstGeom>
            <a:ln>
              <a:solidFill>
                <a:srgbClr val="2F9C67"/>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0972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D7A115B-DE1A-2945-8AA2-CAB9331E544A}"/>
              </a:ext>
            </a:extLst>
          </p:cNvPr>
          <p:cNvSpPr>
            <a:spLocks noGrp="1"/>
          </p:cNvSpPr>
          <p:nvPr>
            <p:ph type="title"/>
          </p:nvPr>
        </p:nvSpPr>
        <p:spPr>
          <a:xfrm>
            <a:off x="628650" y="537795"/>
            <a:ext cx="7886700" cy="341632"/>
          </a:xfrm>
        </p:spPr>
        <p:txBody>
          <a:bodyPr/>
          <a:lstStyle/>
          <a:p>
            <a:r>
              <a:rPr lang="fr-FR" dirty="0"/>
              <a:t>Synthétiser des données factuelles – mais vite !</a:t>
            </a:r>
          </a:p>
        </p:txBody>
      </p:sp>
      <p:sp>
        <p:nvSpPr>
          <p:cNvPr id="7" name="Espace réservé du contenu 6">
            <a:extLst>
              <a:ext uri="{FF2B5EF4-FFF2-40B4-BE49-F238E27FC236}">
                <a16:creationId xmlns:a16="http://schemas.microsoft.com/office/drawing/2014/main" id="{8E8F2CE2-9969-EE49-917E-A7E95F098468}"/>
              </a:ext>
            </a:extLst>
          </p:cNvPr>
          <p:cNvSpPr>
            <a:spLocks noGrp="1"/>
          </p:cNvSpPr>
          <p:nvPr>
            <p:ph idx="1"/>
          </p:nvPr>
        </p:nvSpPr>
        <p:spPr/>
        <p:txBody>
          <a:bodyPr>
            <a:normAutofit fontScale="85000" lnSpcReduction="10000"/>
          </a:bodyPr>
          <a:lstStyle/>
          <a:p>
            <a:pPr marL="0" indent="0">
              <a:buNone/>
            </a:pPr>
            <a:r>
              <a:rPr lang="fr-FR" dirty="0"/>
              <a:t>Il est possible de procéder à quelques aménagements pour gagner du temps, notamment :</a:t>
            </a:r>
          </a:p>
          <a:p>
            <a:r>
              <a:rPr lang="fr-FR" dirty="0"/>
              <a:t>Limiter le nombre de questions, d’interventions ou de résultats considérés</a:t>
            </a:r>
          </a:p>
          <a:p>
            <a:r>
              <a:rPr lang="fr-FR" dirty="0"/>
              <a:t>Limiter le type de questions</a:t>
            </a:r>
          </a:p>
          <a:p>
            <a:r>
              <a:rPr lang="fr-FR" dirty="0"/>
              <a:t>Affecter davantage de personnel au projet (dans la mesure des ressources disponibles)</a:t>
            </a:r>
          </a:p>
          <a:p>
            <a:r>
              <a:rPr lang="fr-FR" dirty="0"/>
              <a:t>Effectuer des tâches en parallèle/simultanément (p. ex. identification, extraction de données, évaluation des risques de biais)</a:t>
            </a:r>
          </a:p>
          <a:p>
            <a:r>
              <a:rPr lang="fr-FR" dirty="0"/>
              <a:t>Restreindre les dates de recherche dans la documentation, en se concentrant sur les publications les plus récentes</a:t>
            </a:r>
          </a:p>
          <a:p>
            <a:r>
              <a:rPr lang="fr-FR" dirty="0"/>
              <a:t>Rechercher des études parues dans certaines langues seulement</a:t>
            </a:r>
          </a:p>
          <a:p>
            <a:r>
              <a:rPr lang="fr-FR" dirty="0"/>
              <a:t>Réduire le nombre de bases de données interrogées</a:t>
            </a:r>
          </a:p>
          <a:p>
            <a:r>
              <a:rPr lang="fr-FR" dirty="0"/>
              <a:t>Affecter une seule personne à la sélection des études, à l’évaluation des risques de biais ou à l’extraction de données </a:t>
            </a:r>
          </a:p>
          <a:p>
            <a:r>
              <a:rPr lang="fr-FR" dirty="0"/>
              <a:t>Ces étapes peuvent être confiées à une seule personne mais il convient alors de faire contrôler 25 % de ses travaux par un second examinateur.</a:t>
            </a:r>
          </a:p>
        </p:txBody>
      </p:sp>
    </p:spTree>
    <p:extLst>
      <p:ext uri="{BB962C8B-B14F-4D97-AF65-F5344CB8AC3E}">
        <p14:creationId xmlns:p14="http://schemas.microsoft.com/office/powerpoint/2010/main" val="414693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594840" y="1301069"/>
            <a:ext cx="7886700" cy="3263504"/>
          </a:xfrm>
        </p:spPr>
        <p:txBody>
          <a:bodyPr>
            <a:noAutofit/>
          </a:bodyPr>
          <a:lstStyle/>
          <a:p>
            <a:pPr marL="0" indent="0">
              <a:lnSpc>
                <a:spcPts val="1240"/>
              </a:lnSpc>
              <a:spcBef>
                <a:spcPts val="0"/>
              </a:spcBef>
              <a:spcAft>
                <a:spcPts val="600"/>
              </a:spcAft>
              <a:buNone/>
            </a:pPr>
            <a:r>
              <a:rPr lang="fr-FR" sz="1100" b="1" dirty="0">
                <a:solidFill>
                  <a:srgbClr val="204669"/>
                </a:solidFill>
                <a:latin typeface="Open Sans ExtraBold" panose="020B0606030504020204" pitchFamily="34" charset="0"/>
                <a:ea typeface="Open Sans ExtraBold" panose="020B0606030504020204" pitchFamily="34" charset="0"/>
                <a:cs typeface="Open Sans ExtraBold" panose="020B0606030504020204" pitchFamily="34" charset="0"/>
              </a:rPr>
              <a:t>Le point de vue des praticiens</a:t>
            </a:r>
          </a:p>
        </p:txBody>
      </p:sp>
      <p:sp>
        <p:nvSpPr>
          <p:cNvPr id="10" name="Ellipse 9">
            <a:extLst>
              <a:ext uri="{FF2B5EF4-FFF2-40B4-BE49-F238E27FC236}">
                <a16:creationId xmlns:a16="http://schemas.microsoft.com/office/drawing/2014/main" id="{AAA36822-4B2F-9147-9B3A-6DE8B9BC8811}"/>
              </a:ext>
            </a:extLst>
          </p:cNvPr>
          <p:cNvSpPr/>
          <p:nvPr/>
        </p:nvSpPr>
        <p:spPr>
          <a:xfrm>
            <a:off x="7333814" y="257316"/>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2"/>
          <a:stretch>
            <a:fillRect/>
          </a:stretch>
        </p:blipFill>
        <p:spPr>
          <a:xfrm>
            <a:off x="7705313" y="578927"/>
            <a:ext cx="933595" cy="904420"/>
          </a:xfrm>
          <a:prstGeom prst="rect">
            <a:avLst/>
          </a:prstGeom>
        </p:spPr>
      </p:pic>
      <p:sp>
        <p:nvSpPr>
          <p:cNvPr id="24" name="Espace réservé du contenu 2">
            <a:extLst>
              <a:ext uri="{FF2B5EF4-FFF2-40B4-BE49-F238E27FC236}">
                <a16:creationId xmlns:a16="http://schemas.microsoft.com/office/drawing/2014/main" id="{C6B6952C-1632-8643-803A-B4580173031D}"/>
              </a:ext>
            </a:extLst>
          </p:cNvPr>
          <p:cNvSpPr txBox="1">
            <a:spLocks/>
          </p:cNvSpPr>
          <p:nvPr/>
        </p:nvSpPr>
        <p:spPr>
          <a:xfrm>
            <a:off x="552193" y="1588190"/>
            <a:ext cx="2959746" cy="3274421"/>
          </a:xfrm>
          <a:prstGeom prst="rect">
            <a:avLst/>
          </a:prstGeom>
        </p:spPr>
        <p:txBody>
          <a:bodyPr vert="horz" lIns="91440" tIns="45720" rIns="91440" bIns="45720" rtlCol="0">
            <a:no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240"/>
              </a:lnSpc>
              <a:spcBef>
                <a:spcPts val="0"/>
              </a:spcBef>
              <a:spcAft>
                <a:spcPts val="600"/>
              </a:spcAft>
            </a:pPr>
            <a:r>
              <a:rPr lang="fr-FR" sz="1100" dirty="0">
                <a:solidFill>
                  <a:srgbClr val="000000"/>
                </a:solidFill>
              </a:rPr>
              <a:t>Que nous disent les données ? </a:t>
            </a:r>
          </a:p>
          <a:p>
            <a:pPr>
              <a:lnSpc>
                <a:spcPts val="1240"/>
              </a:lnSpc>
              <a:spcBef>
                <a:spcPts val="0"/>
              </a:spcBef>
              <a:spcAft>
                <a:spcPts val="600"/>
              </a:spcAft>
            </a:pPr>
            <a:r>
              <a:rPr lang="fr-FR" sz="1100" dirty="0">
                <a:solidFill>
                  <a:srgbClr val="000000"/>
                </a:solidFill>
              </a:rPr>
              <a:t>La méthodologie appliquée est-elle de qualité ? </a:t>
            </a:r>
          </a:p>
          <a:p>
            <a:pPr>
              <a:lnSpc>
                <a:spcPts val="1240"/>
              </a:lnSpc>
              <a:spcBef>
                <a:spcPts val="0"/>
              </a:spcBef>
              <a:spcAft>
                <a:spcPts val="600"/>
              </a:spcAft>
            </a:pPr>
            <a:r>
              <a:rPr lang="fr-FR" sz="1100" dirty="0">
                <a:solidFill>
                  <a:srgbClr val="000000"/>
                </a:solidFill>
              </a:rPr>
              <a:t>Est-ce que cela vous inspire d’autres réflexions ?</a:t>
            </a:r>
          </a:p>
          <a:p>
            <a:pPr>
              <a:lnSpc>
                <a:spcPts val="1240"/>
              </a:lnSpc>
              <a:spcBef>
                <a:spcPts val="0"/>
              </a:spcBef>
              <a:spcAft>
                <a:spcPts val="600"/>
              </a:spcAft>
            </a:pPr>
            <a:r>
              <a:rPr lang="fr-FR" sz="1100" dirty="0">
                <a:solidFill>
                  <a:srgbClr val="000000"/>
                </a:solidFill>
              </a:rPr>
              <a:t>Quelles lacunes ces données présentent-elles ?</a:t>
            </a:r>
          </a:p>
        </p:txBody>
      </p:sp>
      <p:sp>
        <p:nvSpPr>
          <p:cNvPr id="5" name="Titre 4">
            <a:extLst>
              <a:ext uri="{FF2B5EF4-FFF2-40B4-BE49-F238E27FC236}">
                <a16:creationId xmlns:a16="http://schemas.microsoft.com/office/drawing/2014/main" id="{11EC0538-84F7-7744-A6AA-70E2FB211D03}"/>
              </a:ext>
            </a:extLst>
          </p:cNvPr>
          <p:cNvSpPr>
            <a:spLocks noGrp="1"/>
          </p:cNvSpPr>
          <p:nvPr>
            <p:ph type="title"/>
          </p:nvPr>
        </p:nvSpPr>
        <p:spPr>
          <a:xfrm>
            <a:off x="628650" y="537795"/>
            <a:ext cx="7886700" cy="341632"/>
          </a:xfrm>
        </p:spPr>
        <p:txBody>
          <a:bodyPr/>
          <a:lstStyle/>
          <a:p>
            <a:r>
              <a:rPr lang="fr-FR" dirty="0"/>
              <a:t>Étude de cas</a:t>
            </a:r>
          </a:p>
        </p:txBody>
      </p:sp>
      <p:pic>
        <p:nvPicPr>
          <p:cNvPr id="7" name="Picture 2">
            <a:extLst>
              <a:ext uri="{FF2B5EF4-FFF2-40B4-BE49-F238E27FC236}">
                <a16:creationId xmlns:a16="http://schemas.microsoft.com/office/drawing/2014/main" id="{A1CFFD86-5546-7442-ACB6-72FBD0003CE2}"/>
              </a:ext>
            </a:extLst>
          </p:cNvPr>
          <p:cNvPicPr>
            <a:picLocks noChangeAspect="1"/>
          </p:cNvPicPr>
          <p:nvPr/>
        </p:nvPicPr>
        <p:blipFill>
          <a:blip r:embed="rId3"/>
          <a:stretch>
            <a:fillRect/>
          </a:stretch>
        </p:blipFill>
        <p:spPr>
          <a:xfrm>
            <a:off x="3511939" y="1301069"/>
            <a:ext cx="3636125" cy="3324457"/>
          </a:xfrm>
          <a:prstGeom prst="rect">
            <a:avLst/>
          </a:prstGeom>
          <a:ln>
            <a:solidFill>
              <a:srgbClr val="2F9C6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9619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dirty="0"/>
              <a:t>résumé</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0" y="1369219"/>
            <a:ext cx="6442709" cy="3263504"/>
          </a:xfrm>
        </p:spPr>
        <p:txBody>
          <a:bodyPr>
            <a:normAutofit/>
          </a:bodyPr>
          <a:lstStyle/>
          <a:p>
            <a:r>
              <a:rPr lang="fr-FR" dirty="0"/>
              <a:t>Les </a:t>
            </a:r>
            <a:r>
              <a:rPr lang="fr-FR" b="1" dirty="0">
                <a:solidFill>
                  <a:srgbClr val="204669"/>
                </a:solidFill>
                <a:latin typeface="Open Sans SemiBold" panose="020B0606030504020204" pitchFamily="34" charset="0"/>
                <a:ea typeface="Open Sans SemiBold" panose="020B0606030504020204" pitchFamily="34" charset="0"/>
                <a:cs typeface="Open Sans SemiBold" panose="020B0606030504020204" pitchFamily="34" charset="0"/>
              </a:rPr>
              <a:t>8</a:t>
            </a:r>
            <a:r>
              <a:rPr lang="fr-FR" dirty="0"/>
              <a:t> étapes d’une synthèse de données factuelles qualitatives consistent à :</a:t>
            </a:r>
          </a:p>
          <a:p>
            <a:pPr marL="317500" indent="-166688">
              <a:buClr>
                <a:srgbClr val="2F9C67"/>
              </a:buClr>
              <a:buSzPct val="70000"/>
              <a:buFont typeface="Wingdings" pitchFamily="2" charset="2"/>
              <a:buChar char="Ø"/>
            </a:pPr>
            <a:r>
              <a:rPr lang="fr-FR" dirty="0"/>
              <a:t>décider si la synthèse de données est nécessaire</a:t>
            </a:r>
          </a:p>
          <a:p>
            <a:pPr marL="317500" indent="-166688">
              <a:buClr>
                <a:srgbClr val="2F9C67"/>
              </a:buClr>
              <a:buSzPct val="70000"/>
              <a:buFont typeface="Wingdings" pitchFamily="2" charset="2"/>
              <a:buChar char="Ø"/>
            </a:pPr>
            <a:r>
              <a:rPr lang="fr-FR" dirty="0"/>
              <a:t>élaborer une stratégie de recherche</a:t>
            </a:r>
          </a:p>
          <a:p>
            <a:pPr marL="317500" indent="-166688">
              <a:buClr>
                <a:srgbClr val="2F9C67"/>
              </a:buClr>
              <a:buSzPct val="70000"/>
              <a:buFont typeface="Wingdings" pitchFamily="2" charset="2"/>
              <a:buChar char="Ø"/>
            </a:pPr>
            <a:r>
              <a:rPr lang="fr-FR" dirty="0"/>
              <a:t>mettre en œuvre cette stratégie</a:t>
            </a:r>
          </a:p>
          <a:p>
            <a:pPr marL="317500" indent="-166688">
              <a:buClr>
                <a:srgbClr val="2F9C67"/>
              </a:buClr>
              <a:buSzPct val="70000"/>
              <a:buFont typeface="Wingdings" pitchFamily="2" charset="2"/>
              <a:buChar char="Ø"/>
            </a:pPr>
            <a:r>
              <a:rPr lang="fr-FR" dirty="0"/>
              <a:t>identifier et sélectionner les données à examiner</a:t>
            </a:r>
          </a:p>
          <a:p>
            <a:pPr marL="317500" indent="-166688">
              <a:buClr>
                <a:srgbClr val="2F9C67"/>
              </a:buClr>
              <a:buSzPct val="70000"/>
              <a:buFont typeface="Wingdings" pitchFamily="2" charset="2"/>
              <a:buChar char="Ø"/>
            </a:pPr>
            <a:r>
              <a:rPr lang="fr-FR" dirty="0"/>
              <a:t>extraire les données</a:t>
            </a:r>
          </a:p>
          <a:p>
            <a:pPr marL="317500" indent="-166688">
              <a:buClr>
                <a:srgbClr val="2F9C67"/>
              </a:buClr>
              <a:buSzPct val="70000"/>
              <a:buFont typeface="Wingdings" pitchFamily="2" charset="2"/>
              <a:buChar char="Ø"/>
            </a:pPr>
            <a:r>
              <a:rPr lang="fr-FR" dirty="0"/>
              <a:t>synthétiser les données</a:t>
            </a:r>
          </a:p>
          <a:p>
            <a:pPr marL="317500" indent="-166688">
              <a:buClr>
                <a:srgbClr val="2F9C67"/>
              </a:buClr>
              <a:buSzPct val="70000"/>
              <a:buFont typeface="Wingdings" pitchFamily="2" charset="2"/>
              <a:buChar char="Ø"/>
            </a:pPr>
            <a:r>
              <a:rPr lang="fr-FR" dirty="0"/>
              <a:t>évaluer la qualité des données </a:t>
            </a:r>
          </a:p>
          <a:p>
            <a:pPr marL="317500" indent="-166688">
              <a:buClr>
                <a:srgbClr val="2F9C67"/>
              </a:buClr>
              <a:buSzPct val="70000"/>
              <a:buFont typeface="Wingdings" pitchFamily="2" charset="2"/>
              <a:buChar char="Ø"/>
            </a:pPr>
            <a:r>
              <a:rPr lang="fr-FR" dirty="0"/>
              <a:t>présenter et faire connaître les résultats de la synthèse</a:t>
            </a:r>
          </a:p>
          <a:p>
            <a:pPr marL="0" indent="0">
              <a:buNone/>
            </a:pPr>
            <a:endParaRPr lang="fr-FR" dirty="0"/>
          </a:p>
        </p:txBody>
      </p:sp>
    </p:spTree>
    <p:extLst>
      <p:ext uri="{BB962C8B-B14F-4D97-AF65-F5344CB8AC3E}">
        <p14:creationId xmlns:p14="http://schemas.microsoft.com/office/powerpoint/2010/main" val="20990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38608-3DF9-CA44-9D0B-016B0669B6D0}"/>
              </a:ext>
            </a:extLst>
          </p:cNvPr>
          <p:cNvSpPr>
            <a:spLocks noGrp="1"/>
          </p:cNvSpPr>
          <p:nvPr>
            <p:ph type="title"/>
          </p:nvPr>
        </p:nvSpPr>
        <p:spPr>
          <a:xfrm>
            <a:off x="628650" y="537795"/>
            <a:ext cx="7886700" cy="341632"/>
          </a:xfrm>
        </p:spPr>
        <p:txBody>
          <a:bodyPr/>
          <a:lstStyle/>
          <a:p>
            <a:r>
              <a:rPr lang="fr-FR" dirty="0"/>
              <a:t>Résumé</a:t>
            </a:r>
          </a:p>
        </p:txBody>
      </p:sp>
      <p:sp>
        <p:nvSpPr>
          <p:cNvPr id="3" name="Espace réservé du contenu 2">
            <a:extLst>
              <a:ext uri="{FF2B5EF4-FFF2-40B4-BE49-F238E27FC236}">
                <a16:creationId xmlns:a16="http://schemas.microsoft.com/office/drawing/2014/main" id="{0AABB306-0B6C-8E40-9375-8A103765A968}"/>
              </a:ext>
            </a:extLst>
          </p:cNvPr>
          <p:cNvSpPr>
            <a:spLocks noGrp="1"/>
          </p:cNvSpPr>
          <p:nvPr>
            <p:ph idx="1"/>
          </p:nvPr>
        </p:nvSpPr>
        <p:spPr>
          <a:xfrm>
            <a:off x="628650" y="1369219"/>
            <a:ext cx="7962899" cy="3263504"/>
          </a:xfrm>
        </p:spPr>
        <p:txBody>
          <a:bodyPr>
            <a:normAutofit/>
          </a:bodyPr>
          <a:lstStyle/>
          <a:p>
            <a:pPr>
              <a:spcBef>
                <a:spcPts val="0"/>
              </a:spcBef>
              <a:spcAft>
                <a:spcPts val="600"/>
              </a:spcAft>
            </a:pPr>
            <a:r>
              <a:rPr lang="fr-FR" dirty="0"/>
              <a:t>Dans un contexte d’urgence où les ressources sont limitées, il est possible d’adapter votre synthèse de la façon suivante :</a:t>
            </a:r>
          </a:p>
          <a:p>
            <a:pPr marL="317500" indent="-166688">
              <a:spcBef>
                <a:spcPts val="0"/>
              </a:spcBef>
              <a:buClr>
                <a:srgbClr val="2F9C67"/>
              </a:buClr>
              <a:buSzPct val="70000"/>
              <a:buFont typeface="Wingdings" pitchFamily="2" charset="2"/>
              <a:buChar char="Ø"/>
            </a:pPr>
            <a:r>
              <a:rPr lang="fr-FR" dirty="0"/>
              <a:t>limiter le nombre et le type de questions</a:t>
            </a:r>
          </a:p>
          <a:p>
            <a:pPr marL="317500" indent="-166688">
              <a:spcBef>
                <a:spcPts val="0"/>
              </a:spcBef>
              <a:buClr>
                <a:srgbClr val="2F9C67"/>
              </a:buClr>
              <a:buSzPct val="70000"/>
              <a:buFont typeface="Wingdings" pitchFamily="2" charset="2"/>
              <a:buChar char="Ø"/>
            </a:pPr>
            <a:r>
              <a:rPr lang="fr-FR" dirty="0"/>
              <a:t>réaliser des étapes en parallèle</a:t>
            </a:r>
          </a:p>
          <a:p>
            <a:pPr marL="317500" indent="-166688">
              <a:spcBef>
                <a:spcPts val="0"/>
              </a:spcBef>
              <a:buClr>
                <a:srgbClr val="2F9C67"/>
              </a:buClr>
              <a:buSzPct val="70000"/>
              <a:buFont typeface="Wingdings" pitchFamily="2" charset="2"/>
              <a:buChar char="Ø"/>
            </a:pPr>
            <a:r>
              <a:rPr lang="fr-FR" dirty="0"/>
              <a:t>vous concentrer uniquement sur les recherches les plus récentes</a:t>
            </a:r>
          </a:p>
          <a:p>
            <a:pPr marL="317500" indent="-166688">
              <a:spcBef>
                <a:spcPts val="0"/>
              </a:spcBef>
              <a:buClr>
                <a:srgbClr val="2F9C67"/>
              </a:buClr>
              <a:buSzPct val="70000"/>
              <a:buFont typeface="Wingdings" pitchFamily="2" charset="2"/>
              <a:buChar char="Ø"/>
            </a:pPr>
            <a:r>
              <a:rPr lang="fr-FR" dirty="0"/>
              <a:t>appliquer des restrictions concernant la langue de publication des articles</a:t>
            </a:r>
          </a:p>
          <a:p>
            <a:pPr marL="317500" indent="-166688">
              <a:spcBef>
                <a:spcPts val="0"/>
              </a:spcBef>
              <a:buClr>
                <a:srgbClr val="2F9C67"/>
              </a:buClr>
              <a:buSzPct val="70000"/>
              <a:buFont typeface="Wingdings" pitchFamily="2" charset="2"/>
              <a:buChar char="Ø"/>
            </a:pPr>
            <a:r>
              <a:rPr lang="fr-FR" dirty="0"/>
              <a:t>réduire le nombre de bases de données académiques consultées</a:t>
            </a:r>
          </a:p>
          <a:p>
            <a:pPr marL="150812" indent="0">
              <a:spcBef>
                <a:spcPts val="0"/>
              </a:spcBef>
              <a:buClr>
                <a:srgbClr val="2F9C67"/>
              </a:buClr>
              <a:buSzPct val="70000"/>
              <a:buNone/>
            </a:pPr>
            <a:endParaRPr lang="fr-FR" dirty="0"/>
          </a:p>
          <a:p>
            <a:pPr>
              <a:spcBef>
                <a:spcPts val="600"/>
              </a:spcBef>
              <a:spcAft>
                <a:spcPts val="600"/>
              </a:spcAft>
            </a:pPr>
            <a:r>
              <a:rPr lang="fr-FR" dirty="0"/>
              <a:t>D’autres aménagements pratiques peuvent consister à :</a:t>
            </a:r>
          </a:p>
          <a:p>
            <a:pPr marL="317500" indent="-166688">
              <a:spcBef>
                <a:spcPts val="0"/>
              </a:spcBef>
              <a:buClr>
                <a:srgbClr val="2F9C67"/>
              </a:buClr>
              <a:buSzPct val="70000"/>
              <a:buFont typeface="Wingdings" pitchFamily="2" charset="2"/>
              <a:buChar char="Ø"/>
            </a:pPr>
            <a:r>
              <a:rPr lang="fr-FR" dirty="0"/>
              <a:t>obtenir les ensembles de données directement auprès des organisations qui les produisent, pour les données les plus récentes</a:t>
            </a:r>
          </a:p>
          <a:p>
            <a:pPr marL="317500" indent="-166688">
              <a:spcBef>
                <a:spcPts val="0"/>
              </a:spcBef>
              <a:buClr>
                <a:srgbClr val="2F9C67"/>
              </a:buClr>
              <a:buSzPct val="70000"/>
              <a:buFont typeface="Wingdings" pitchFamily="2" charset="2"/>
              <a:buChar char="Ø"/>
            </a:pPr>
            <a:r>
              <a:rPr lang="fr-FR" dirty="0"/>
              <a:t>laisser la possibilité de modifier le champ d’investigation à mesure que les recherches avancent </a:t>
            </a:r>
          </a:p>
          <a:p>
            <a:pPr marL="317500" indent="-166688">
              <a:spcBef>
                <a:spcPts val="0"/>
              </a:spcBef>
              <a:buClr>
                <a:srgbClr val="2F9C67"/>
              </a:buClr>
              <a:buSzPct val="70000"/>
              <a:buFont typeface="Wingdings" pitchFamily="2" charset="2"/>
              <a:buChar char="Ø"/>
            </a:pPr>
            <a:r>
              <a:rPr lang="fr-FR" dirty="0"/>
              <a:t>ne pas réaliser d’évaluation formelle de la qualité</a:t>
            </a:r>
          </a:p>
          <a:p>
            <a:pPr marL="317500" indent="-166688">
              <a:spcBef>
                <a:spcPts val="0"/>
              </a:spcBef>
              <a:buClr>
                <a:srgbClr val="2F9C67"/>
              </a:buClr>
              <a:buSzPct val="70000"/>
              <a:buFont typeface="Wingdings" pitchFamily="2" charset="2"/>
              <a:buChar char="Ø"/>
            </a:pPr>
            <a:r>
              <a:rPr lang="fr-FR" dirty="0"/>
              <a:t>solliciter des contributions et la validation de partenaires extérieurs à l’équipe de recherche, notamment en vue de communiquer les recommandations</a:t>
            </a:r>
          </a:p>
        </p:txBody>
      </p:sp>
    </p:spTree>
    <p:extLst>
      <p:ext uri="{BB962C8B-B14F-4D97-AF65-F5344CB8AC3E}">
        <p14:creationId xmlns:p14="http://schemas.microsoft.com/office/powerpoint/2010/main" val="312922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9C67">
            <a:alpha val="9598"/>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F4827E-2EE0-224B-88F0-B042DBB42903}"/>
              </a:ext>
            </a:extLst>
          </p:cNvPr>
          <p:cNvSpPr>
            <a:spLocks noGrp="1"/>
          </p:cNvSpPr>
          <p:nvPr>
            <p:ph type="title"/>
          </p:nvPr>
        </p:nvSpPr>
        <p:spPr>
          <a:xfrm>
            <a:off x="628650" y="537795"/>
            <a:ext cx="8366060" cy="590931"/>
          </a:xfrm>
        </p:spPr>
        <p:txBody>
          <a:bodyPr/>
          <a:lstStyle/>
          <a:p>
            <a:r>
              <a:rPr lang="fr-FR" dirty="0"/>
              <a:t>Les Questions clés de la recherche en sciences sociales</a:t>
            </a:r>
          </a:p>
        </p:txBody>
      </p:sp>
      <p:grpSp>
        <p:nvGrpSpPr>
          <p:cNvPr id="3" name="Groupe 2">
            <a:extLst>
              <a:ext uri="{FF2B5EF4-FFF2-40B4-BE49-F238E27FC236}">
                <a16:creationId xmlns:a16="http://schemas.microsoft.com/office/drawing/2014/main" id="{2417AAFB-B95C-994E-97C4-F7B39F2229F6}"/>
              </a:ext>
            </a:extLst>
          </p:cNvPr>
          <p:cNvGrpSpPr/>
          <p:nvPr/>
        </p:nvGrpSpPr>
        <p:grpSpPr>
          <a:xfrm>
            <a:off x="2215379" y="1132113"/>
            <a:ext cx="5379221" cy="3516573"/>
            <a:chOff x="2215379" y="1132113"/>
            <a:chExt cx="4932907" cy="3516573"/>
          </a:xfrm>
        </p:grpSpPr>
        <p:sp>
          <p:nvSpPr>
            <p:cNvPr id="31" name="Rectangle 30">
              <a:extLst>
                <a:ext uri="{FF2B5EF4-FFF2-40B4-BE49-F238E27FC236}">
                  <a16:creationId xmlns:a16="http://schemas.microsoft.com/office/drawing/2014/main" id="{A60264C4-ECED-3A44-9FBC-9E301B937E50}"/>
                </a:ext>
              </a:extLst>
            </p:cNvPr>
            <p:cNvSpPr/>
            <p:nvPr/>
          </p:nvSpPr>
          <p:spPr>
            <a:xfrm>
              <a:off x="3756289" y="2944884"/>
              <a:ext cx="3387354" cy="626701"/>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6"/>
              </a:pPr>
              <a:r>
                <a:rPr lang="fr-FR" sz="900" dirty="0">
                  <a:solidFill>
                    <a:srgbClr val="2F9C67"/>
                  </a:solidFill>
                  <a:effectLst/>
                  <a:latin typeface="Open Sans Light" panose="020B0306030504020204" pitchFamily="34" charset="0"/>
                  <a:ea typeface="OpenSans-Light" panose="020B0606030504020204" pitchFamily="34" charset="0"/>
                </a:rPr>
                <a:t>Comment s’assurer que ces informations sont restituées aux communautés ? Et qu’elles guident les mesures menées au niveau communautaire ainsi que la prise de décisions relatives à l’intervention en général ? </a:t>
              </a:r>
            </a:p>
          </p:txBody>
        </p:sp>
        <p:sp>
          <p:nvSpPr>
            <p:cNvPr id="32" name="Rectangle 31">
              <a:extLst>
                <a:ext uri="{FF2B5EF4-FFF2-40B4-BE49-F238E27FC236}">
                  <a16:creationId xmlns:a16="http://schemas.microsoft.com/office/drawing/2014/main" id="{98F5491B-A7C6-2B4F-AD08-9AD4D0A97587}"/>
                </a:ext>
              </a:extLst>
            </p:cNvPr>
            <p:cNvSpPr/>
            <p:nvPr/>
          </p:nvSpPr>
          <p:spPr>
            <a:xfrm>
              <a:off x="3756290" y="2536854"/>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5"/>
              </a:pPr>
              <a:r>
                <a:rPr lang="fr-FR" sz="900" dirty="0">
                  <a:solidFill>
                    <a:srgbClr val="2F9C67"/>
                  </a:solidFill>
                  <a:effectLst/>
                  <a:latin typeface="Open Sans Light" panose="020B0306030504020204" pitchFamily="34" charset="0"/>
                  <a:ea typeface="OpenSans-Light" panose="020B0606030504020204" pitchFamily="34" charset="0"/>
                </a:rPr>
                <a:t>Quels sont la méthodologie et les outils à employer pour collecter et analyser ces informations ?</a:t>
              </a:r>
              <a:endParaRPr lang="fr-FR" sz="900" dirty="0">
                <a:effectLst/>
                <a:latin typeface="Open Sans Light" panose="020B0306030504020204" pitchFamily="34" charset="0"/>
                <a:ea typeface="OpenSans-Light" panose="020B0606030504020204" pitchFamily="34" charset="0"/>
              </a:endParaRPr>
            </a:p>
          </p:txBody>
        </p:sp>
        <p:sp>
          <p:nvSpPr>
            <p:cNvPr id="33" name="Rectangle 32">
              <a:extLst>
                <a:ext uri="{FF2B5EF4-FFF2-40B4-BE49-F238E27FC236}">
                  <a16:creationId xmlns:a16="http://schemas.microsoft.com/office/drawing/2014/main" id="{733B6D42-0B40-CA46-A22B-001A67B5B5C7}"/>
                </a:ext>
              </a:extLst>
            </p:cNvPr>
            <p:cNvSpPr/>
            <p:nvPr/>
          </p:nvSpPr>
          <p:spPr>
            <a:xfrm>
              <a:off x="3760932" y="4160485"/>
              <a:ext cx="3387354" cy="488201"/>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8"/>
              </a:pPr>
              <a:r>
                <a:rPr lang="fr-FR" sz="900" dirty="0">
                  <a:solidFill>
                    <a:srgbClr val="2F9C67"/>
                  </a:solidFill>
                  <a:effectLst/>
                  <a:latin typeface="Open Sans Light" panose="020B0306030504020204" pitchFamily="34" charset="0"/>
                  <a:ea typeface="OpenSans-Light" panose="020B0606030504020204" pitchFamily="34" charset="0"/>
                </a:rPr>
                <a:t>Comment suivre les informations utilisées pour s’assurer qu’elles contribuent effectivement à la réalisation des priorités opérationnelles et stratégiques ?</a:t>
              </a:r>
            </a:p>
          </p:txBody>
        </p:sp>
        <p:sp>
          <p:nvSpPr>
            <p:cNvPr id="34" name="Rectangle 33">
              <a:extLst>
                <a:ext uri="{FF2B5EF4-FFF2-40B4-BE49-F238E27FC236}">
                  <a16:creationId xmlns:a16="http://schemas.microsoft.com/office/drawing/2014/main" id="{3601AF4C-F4C1-504C-9057-DA23A1D185D8}"/>
                </a:ext>
              </a:extLst>
            </p:cNvPr>
            <p:cNvSpPr/>
            <p:nvPr/>
          </p:nvSpPr>
          <p:spPr>
            <a:xfrm>
              <a:off x="3756530" y="2272895"/>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4"/>
              </a:pPr>
              <a:r>
                <a:rPr lang="fr-FR" sz="900" dirty="0">
                  <a:solidFill>
                    <a:srgbClr val="2F9C67"/>
                  </a:solidFill>
                  <a:effectLst/>
                  <a:latin typeface="Open Sans Light" panose="020B0306030504020204" pitchFamily="34" charset="0"/>
                  <a:ea typeface="OpenSans-Light" panose="020B0606030504020204" pitchFamily="34" charset="0"/>
                </a:rPr>
                <a:t>Qui peut recueillir ces informations ?</a:t>
              </a:r>
              <a:endParaRPr lang="fr-FR" sz="900" dirty="0">
                <a:effectLst/>
                <a:latin typeface="Open Sans Light" panose="020B0306030504020204" pitchFamily="34" charset="0"/>
                <a:ea typeface="OpenSans-Light" panose="020B0606030504020204" pitchFamily="34" charset="0"/>
              </a:endParaRPr>
            </a:p>
          </p:txBody>
        </p:sp>
        <p:sp>
          <p:nvSpPr>
            <p:cNvPr id="35" name="Rectangle 34">
              <a:extLst>
                <a:ext uri="{FF2B5EF4-FFF2-40B4-BE49-F238E27FC236}">
                  <a16:creationId xmlns:a16="http://schemas.microsoft.com/office/drawing/2014/main" id="{90264384-3DA6-D04A-8F88-383001CDAD20}"/>
                </a:ext>
              </a:extLst>
            </p:cNvPr>
            <p:cNvSpPr/>
            <p:nvPr/>
          </p:nvSpPr>
          <p:spPr>
            <a:xfrm>
              <a:off x="3760932" y="1840161"/>
              <a:ext cx="3387354" cy="349702"/>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3"/>
              </a:pPr>
              <a:r>
                <a:rPr lang="fr-FR" sz="900" dirty="0">
                  <a:solidFill>
                    <a:srgbClr val="2F9C67"/>
                  </a:solidFill>
                  <a:effectLst/>
                  <a:latin typeface="Open Sans Light" panose="020B0306030504020204" pitchFamily="34" charset="0"/>
                  <a:ea typeface="OpenSans-Light" panose="020B0606030504020204" pitchFamily="34" charset="0"/>
                </a:rPr>
                <a:t>Ces informations existent-t-elles déjà ? Une évaluation ou une étude des besoins connexe a-t-elle déjà été réalisée ? </a:t>
              </a:r>
              <a:endParaRPr lang="fr-FR" sz="900" dirty="0">
                <a:effectLst/>
                <a:latin typeface="Open Sans Light" panose="020B0306030504020204" pitchFamily="34" charset="0"/>
                <a:ea typeface="OpenSans-Light" panose="020B0606030504020204" pitchFamily="34" charset="0"/>
              </a:endParaRPr>
            </a:p>
          </p:txBody>
        </p:sp>
        <p:sp>
          <p:nvSpPr>
            <p:cNvPr id="36" name="Rectangle 35">
              <a:extLst>
                <a:ext uri="{FF2B5EF4-FFF2-40B4-BE49-F238E27FC236}">
                  <a16:creationId xmlns:a16="http://schemas.microsoft.com/office/drawing/2014/main" id="{644776CA-0C54-1A4D-B2E1-85C2A1C8D87D}"/>
                </a:ext>
              </a:extLst>
            </p:cNvPr>
            <p:cNvSpPr/>
            <p:nvPr/>
          </p:nvSpPr>
          <p:spPr>
            <a:xfrm>
              <a:off x="3760932" y="1159934"/>
              <a:ext cx="3387354" cy="211203"/>
            </a:xfrm>
            <a:prstGeom prst="rect">
              <a:avLst/>
            </a:prstGeom>
            <a:solidFill>
              <a:srgbClr val="2F9C67">
                <a:alpha val="10000"/>
              </a:srgbClr>
            </a:solid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a:pPr>
              <a:r>
                <a:rPr lang="fr-FR" sz="900" dirty="0">
                  <a:solidFill>
                    <a:srgbClr val="2F9C67"/>
                  </a:solidFill>
                  <a:effectLst/>
                  <a:latin typeface="Open Sans Light" panose="020B0306030504020204" pitchFamily="34" charset="0"/>
                  <a:ea typeface="OpenSans-Light" panose="020B0606030504020204" pitchFamily="34" charset="0"/>
                </a:rPr>
                <a:t>De quelles informations a-t-on besoin ? </a:t>
              </a:r>
              <a:endParaRPr lang="fr-FR" sz="900" dirty="0">
                <a:effectLst/>
                <a:latin typeface="Open Sans Light" panose="020B0306030504020204" pitchFamily="34" charset="0"/>
                <a:ea typeface="OpenSans-Light" panose="020B0606030504020204" pitchFamily="34" charset="0"/>
              </a:endParaRPr>
            </a:p>
          </p:txBody>
        </p:sp>
        <p:sp>
          <p:nvSpPr>
            <p:cNvPr id="37" name="Rectangle 36">
              <a:extLst>
                <a:ext uri="{FF2B5EF4-FFF2-40B4-BE49-F238E27FC236}">
                  <a16:creationId xmlns:a16="http://schemas.microsoft.com/office/drawing/2014/main" id="{E0EBB79E-1532-4548-AF15-4FA509B10429}"/>
                </a:ext>
              </a:extLst>
            </p:cNvPr>
            <p:cNvSpPr/>
            <p:nvPr/>
          </p:nvSpPr>
          <p:spPr>
            <a:xfrm>
              <a:off x="2215379" y="1132113"/>
              <a:ext cx="1070638" cy="3341189"/>
            </a:xfrm>
            <a:prstGeom prst="rect">
              <a:avLst/>
            </a:prstGeom>
            <a:solidFill>
              <a:srgbClr val="2046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108000" numCol="1" spcCol="0" rtlCol="0" fromWordArt="0" anchor="ctr" anchorCtr="0" forceAA="0" compatLnSpc="1">
              <a:prstTxWarp prst="textNoShape">
                <a:avLst/>
              </a:prstTxWarp>
              <a:noAutofit/>
            </a:bodyPr>
            <a:lstStyle/>
            <a:p>
              <a:pPr algn="ctr"/>
              <a:r>
                <a:rPr lang="fr-FR" sz="1100" b="1" dirty="0">
                  <a:solidFill>
                    <a:srgbClr val="FFFFFF"/>
                  </a:solidFill>
                  <a:latin typeface="Open Sans SemiBold" panose="020B0606030504020204" pitchFamily="34" charset="0"/>
                  <a:ea typeface="OpenSans-Light" panose="020B0606030504020204" pitchFamily="34" charset="0"/>
                </a:rPr>
                <a:t>DES DONNÉES POUR AGIR</a:t>
              </a:r>
              <a:r>
                <a:rPr lang="en-US" sz="1100" b="1" dirty="0">
                  <a:solidFill>
                    <a:srgbClr val="FFFFFF"/>
                  </a:solidFill>
                  <a:latin typeface="Open Sans SemiBold" panose="020B0606030504020204" pitchFamily="34" charset="0"/>
                  <a:ea typeface="OpenSans-Light" panose="020B0606030504020204" pitchFamily="34" charset="0"/>
                </a:rPr>
                <a:t> </a:t>
              </a:r>
              <a:r>
                <a:rPr lang="en-US" sz="1100" b="1" dirty="0">
                  <a:solidFill>
                    <a:srgbClr val="FFFFFF"/>
                  </a:solidFill>
                  <a:effectLst/>
                  <a:latin typeface="Open Sans SemiBold" panose="020B0606030504020204" pitchFamily="34" charset="0"/>
                  <a:ea typeface="OpenSans-Light" panose="020B0606030504020204" pitchFamily="34" charset="0"/>
                </a:rPr>
                <a:t>:</a:t>
              </a:r>
              <a:r>
                <a:rPr lang="en-US" sz="900" dirty="0">
                  <a:solidFill>
                    <a:srgbClr val="FFFFFF"/>
                  </a:solidFill>
                  <a:effectLst/>
                  <a:latin typeface="Open Sans Light" panose="020B0306030504020204" pitchFamily="34" charset="0"/>
                  <a:ea typeface="OpenSans-Light" panose="020B0606030504020204" pitchFamily="34" charset="0"/>
                </a:rPr>
                <a:t> </a:t>
              </a:r>
              <a:br>
                <a:rPr lang="en-US" sz="900" dirty="0">
                  <a:solidFill>
                    <a:srgbClr val="FFFFFF"/>
                  </a:solidFill>
                  <a:effectLst/>
                  <a:latin typeface="Open Sans Light" panose="020B0306030504020204" pitchFamily="34" charset="0"/>
                  <a:ea typeface="OpenSans-Light" panose="020B0606030504020204" pitchFamily="34" charset="0"/>
                </a:rPr>
              </a:br>
              <a:endParaRPr lang="fr-FR" sz="900" dirty="0">
                <a:effectLst/>
                <a:latin typeface="Open Sans Light" panose="020B0306030504020204" pitchFamily="34" charset="0"/>
                <a:ea typeface="OpenSans-Light" panose="020B0606030504020204" pitchFamily="34" charset="0"/>
              </a:endParaRPr>
            </a:p>
            <a:p>
              <a:pPr algn="ctr"/>
              <a:r>
                <a:rPr lang="fr-FR" sz="900" dirty="0">
                  <a:solidFill>
                    <a:srgbClr val="FFFFFF"/>
                  </a:solidFill>
                  <a:latin typeface="Open Sans Light" panose="020B0306030504020204" pitchFamily="34" charset="0"/>
                  <a:ea typeface="OpenSans-Light" panose="020B0606030504020204" pitchFamily="34" charset="0"/>
                </a:rPr>
                <a:t>l</a:t>
              </a:r>
              <a:r>
                <a:rPr lang="fr-FR" sz="900" dirty="0">
                  <a:solidFill>
                    <a:srgbClr val="FFFFFF"/>
                  </a:solidFill>
                  <a:effectLst/>
                  <a:latin typeface="Open Sans Light" panose="020B0306030504020204" pitchFamily="34" charset="0"/>
                  <a:ea typeface="OpenSans-Light" panose="020B0606030504020204" pitchFamily="34" charset="0"/>
                </a:rPr>
                <a:t>es questions clés de la recherche en sciences sociales</a:t>
              </a:r>
              <a:endParaRPr lang="fr-FR" sz="900" dirty="0">
                <a:effectLst/>
                <a:latin typeface="Open Sans Light" panose="020B0306030504020204" pitchFamily="34" charset="0"/>
                <a:ea typeface="OpenSans-Light" panose="020B0606030504020204" pitchFamily="34" charset="0"/>
              </a:endParaRPr>
            </a:p>
            <a:p>
              <a:pPr algn="ctr"/>
              <a:r>
                <a:rPr lang="en-US" sz="1100" dirty="0">
                  <a:effectLst/>
                  <a:latin typeface="OpenSans-Light" panose="020B0606030504020204" pitchFamily="34" charset="0"/>
                  <a:ea typeface="OpenSans-Light" panose="020B0606030504020204" pitchFamily="34" charset="0"/>
                </a:rPr>
                <a:t> </a:t>
              </a:r>
              <a:endParaRPr lang="fr-FR" sz="1100" dirty="0">
                <a:effectLst/>
                <a:latin typeface="OpenSans-Light" panose="020B0606030504020204" pitchFamily="34" charset="0"/>
                <a:ea typeface="OpenSans-Light" panose="020B0606030504020204" pitchFamily="34" charset="0"/>
              </a:endParaRPr>
            </a:p>
          </p:txBody>
        </p:sp>
        <p:sp>
          <p:nvSpPr>
            <p:cNvPr id="38" name="Rectangle 37">
              <a:extLst>
                <a:ext uri="{FF2B5EF4-FFF2-40B4-BE49-F238E27FC236}">
                  <a16:creationId xmlns:a16="http://schemas.microsoft.com/office/drawing/2014/main" id="{E4AA4F4E-16B8-D248-B289-BD228E162B4E}"/>
                </a:ext>
              </a:extLst>
            </p:cNvPr>
            <p:cNvSpPr/>
            <p:nvPr/>
          </p:nvSpPr>
          <p:spPr>
            <a:xfrm>
              <a:off x="3760932" y="1502319"/>
              <a:ext cx="3387354" cy="211203"/>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2"/>
              </a:pPr>
              <a:r>
                <a:rPr lang="fr-FR" sz="900" dirty="0">
                  <a:solidFill>
                    <a:srgbClr val="2F9C67"/>
                  </a:solidFill>
                  <a:effectLst/>
                  <a:latin typeface="Open Sans Light" panose="020B0306030504020204" pitchFamily="34" charset="0"/>
                  <a:ea typeface="OpenSans-Light" panose="020B0606030504020204" pitchFamily="34" charset="0"/>
                </a:rPr>
                <a:t>Qui a besoin de ces informations ? </a:t>
              </a:r>
              <a:endParaRPr lang="fr-FR" sz="900" dirty="0">
                <a:effectLst/>
                <a:latin typeface="Open Sans Light" panose="020B0306030504020204" pitchFamily="34" charset="0"/>
                <a:ea typeface="OpenSans-Light" panose="020B0606030504020204" pitchFamily="34" charset="0"/>
              </a:endParaRPr>
            </a:p>
          </p:txBody>
        </p:sp>
        <p:cxnSp>
          <p:nvCxnSpPr>
            <p:cNvPr id="39" name="Connecteur droit 38">
              <a:extLst>
                <a:ext uri="{FF2B5EF4-FFF2-40B4-BE49-F238E27FC236}">
                  <a16:creationId xmlns:a16="http://schemas.microsoft.com/office/drawing/2014/main" id="{5E5A3B03-00EC-EA45-91BE-AE0844467961}"/>
                </a:ext>
              </a:extLst>
            </p:cNvPr>
            <p:cNvCxnSpPr/>
            <p:nvPr/>
          </p:nvCxnSpPr>
          <p:spPr>
            <a:xfrm>
              <a:off x="3281616" y="2892950"/>
              <a:ext cx="25286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2D901A6-DFDE-C84C-AE6A-3D1EC81A7F02}"/>
                </a:ext>
              </a:extLst>
            </p:cNvPr>
            <p:cNvCxnSpPr/>
            <p:nvPr/>
          </p:nvCxnSpPr>
          <p:spPr>
            <a:xfrm flipV="1">
              <a:off x="3535947" y="1278849"/>
              <a:ext cx="0" cy="3002228"/>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F79861C-4E63-344C-9817-0458D336A910}"/>
                </a:ext>
              </a:extLst>
            </p:cNvPr>
            <p:cNvCxnSpPr/>
            <p:nvPr/>
          </p:nvCxnSpPr>
          <p:spPr>
            <a:xfrm>
              <a:off x="3535947" y="127884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0C2B6AF-F7E4-704C-AFAE-DB17E50F62B8}"/>
                </a:ext>
              </a:extLst>
            </p:cNvPr>
            <p:cNvCxnSpPr/>
            <p:nvPr/>
          </p:nvCxnSpPr>
          <p:spPr>
            <a:xfrm>
              <a:off x="3535947" y="4282056"/>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28FF6BD-C7CF-444B-A86D-30CD160B44D7}"/>
                </a:ext>
              </a:extLst>
            </p:cNvPr>
            <p:cNvCxnSpPr/>
            <p:nvPr/>
          </p:nvCxnSpPr>
          <p:spPr>
            <a:xfrm flipH="1">
              <a:off x="3535947" y="161145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3C4238E-6F5B-AC43-BFA0-ABD082F953C5}"/>
                </a:ext>
              </a:extLst>
            </p:cNvPr>
            <p:cNvCxnSpPr/>
            <p:nvPr/>
          </p:nvCxnSpPr>
          <p:spPr>
            <a:xfrm flipH="1">
              <a:off x="3535947" y="2012532"/>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E54A063-055F-A946-89B8-CF45246784E3}"/>
                </a:ext>
              </a:extLst>
            </p:cNvPr>
            <p:cNvCxnSpPr/>
            <p:nvPr/>
          </p:nvCxnSpPr>
          <p:spPr>
            <a:xfrm flipH="1">
              <a:off x="3535947" y="240382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693B02D-7805-4348-A85C-23D4395C5553}"/>
                </a:ext>
              </a:extLst>
            </p:cNvPr>
            <p:cNvCxnSpPr/>
            <p:nvPr/>
          </p:nvCxnSpPr>
          <p:spPr>
            <a:xfrm flipH="1">
              <a:off x="3535947" y="2765779"/>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440C05D-6EA5-9240-A73E-FA6CBAE03684}"/>
                </a:ext>
              </a:extLst>
            </p:cNvPr>
            <p:cNvSpPr/>
            <p:nvPr/>
          </p:nvSpPr>
          <p:spPr>
            <a:xfrm>
              <a:off x="3756288" y="3611634"/>
              <a:ext cx="3387354" cy="488201"/>
            </a:xfrm>
            <a:prstGeom prst="rect">
              <a:avLst/>
            </a:prstGeom>
            <a:noFill/>
            <a:ln w="6350">
              <a:solidFill>
                <a:srgbClr val="2F9C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36000" bIns="36000" numCol="1" spcCol="0" rtlCol="0" fromWordArt="0" anchor="ctr" anchorCtr="0" forceAA="0" compatLnSpc="1">
              <a:prstTxWarp prst="textNoShape">
                <a:avLst/>
              </a:prstTxWarp>
              <a:spAutoFit/>
            </a:bodyPr>
            <a:lstStyle/>
            <a:p>
              <a:pPr marL="136525" indent="-136525" rtl="0">
                <a:buClr>
                  <a:srgbClr val="204669"/>
                </a:buClr>
                <a:buFont typeface="+mj-lt"/>
                <a:buAutoNum type="arabicPeriod" startAt="7"/>
              </a:pPr>
              <a:r>
                <a:rPr lang="fr-FR" sz="900" dirty="0">
                  <a:solidFill>
                    <a:srgbClr val="2F9C67"/>
                  </a:solidFill>
                  <a:effectLst/>
                  <a:latin typeface="Open Sans Light" panose="020B0306030504020204" pitchFamily="34" charset="0"/>
                  <a:ea typeface="OpenSans-Light" panose="020B0606030504020204" pitchFamily="34" charset="0"/>
                </a:rPr>
                <a:t>Comment s’assurer que les informations sont prises en compte dans les décisions opérationnelles et/ou stratégiques ?</a:t>
              </a:r>
            </a:p>
          </p:txBody>
        </p:sp>
        <p:cxnSp>
          <p:nvCxnSpPr>
            <p:cNvPr id="48" name="Connecteur droit 47">
              <a:extLst>
                <a:ext uri="{FF2B5EF4-FFF2-40B4-BE49-F238E27FC236}">
                  <a16:creationId xmlns:a16="http://schemas.microsoft.com/office/drawing/2014/main" id="{1F3E2474-C457-C74F-851F-13935DA42E8D}"/>
                </a:ext>
              </a:extLst>
            </p:cNvPr>
            <p:cNvCxnSpPr/>
            <p:nvPr/>
          </p:nvCxnSpPr>
          <p:spPr>
            <a:xfrm flipH="1">
              <a:off x="3535947" y="3294030"/>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A91C7C8-D6E0-0F44-92C4-424EDF1BAB72}"/>
                </a:ext>
              </a:extLst>
            </p:cNvPr>
            <p:cNvCxnSpPr/>
            <p:nvPr/>
          </p:nvCxnSpPr>
          <p:spPr>
            <a:xfrm flipH="1">
              <a:off x="3535947" y="3861411"/>
              <a:ext cx="220584" cy="0"/>
            </a:xfrm>
            <a:prstGeom prst="line">
              <a:avLst/>
            </a:prstGeom>
            <a:ln w="12700">
              <a:solidFill>
                <a:srgbClr val="20466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219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7B119-1342-234A-9CB2-F0493F4EF7C2}"/>
              </a:ext>
            </a:extLst>
          </p:cNvPr>
          <p:cNvSpPr>
            <a:spLocks noGrp="1"/>
          </p:cNvSpPr>
          <p:nvPr>
            <p:ph type="title"/>
          </p:nvPr>
        </p:nvSpPr>
        <p:spPr>
          <a:xfrm>
            <a:off x="628650" y="537795"/>
            <a:ext cx="7886700" cy="341632"/>
          </a:xfrm>
        </p:spPr>
        <p:txBody>
          <a:bodyPr/>
          <a:lstStyle/>
          <a:p>
            <a:r>
              <a:rPr lang="fr-FR" dirty="0"/>
              <a:t>Données factuelles</a:t>
            </a:r>
          </a:p>
        </p:txBody>
      </p:sp>
      <p:sp>
        <p:nvSpPr>
          <p:cNvPr id="3" name="Espace réservé du contenu 2">
            <a:extLst>
              <a:ext uri="{FF2B5EF4-FFF2-40B4-BE49-F238E27FC236}">
                <a16:creationId xmlns:a16="http://schemas.microsoft.com/office/drawing/2014/main" id="{1484AE97-88A9-A344-B5C4-366432F8C3AC}"/>
              </a:ext>
            </a:extLst>
          </p:cNvPr>
          <p:cNvSpPr>
            <a:spLocks noGrp="1"/>
          </p:cNvSpPr>
          <p:nvPr>
            <p:ph idx="1"/>
          </p:nvPr>
        </p:nvSpPr>
        <p:spPr>
          <a:xfrm>
            <a:off x="628650" y="1369219"/>
            <a:ext cx="4761106" cy="3263504"/>
          </a:xfrm>
        </p:spPr>
        <p:txBody>
          <a:bodyPr/>
          <a:lstStyle/>
          <a:p>
            <a:r>
              <a:rPr lang="fr-FR" dirty="0"/>
              <a:t>Pouvez-vous définir ce qu’est une donnée factuelle ?</a:t>
            </a:r>
          </a:p>
          <a:p>
            <a:endParaRPr lang="fr-FR" dirty="0"/>
          </a:p>
          <a:p>
            <a:pPr marL="0" indent="0">
              <a:buNone/>
            </a:pPr>
            <a:r>
              <a:rPr lang="fr-FR" b="1" dirty="0">
                <a:solidFill>
                  <a:srgbClr val="204669"/>
                </a:solidFill>
                <a:latin typeface="Montserrat SemiBold" pitchFamily="2" charset="77"/>
              </a:rPr>
              <a:t>On appelle « synthèse de données factuelles » le processus consistant à regrouper les différentes informations disponibles sur un sujet.</a:t>
            </a:r>
          </a:p>
        </p:txBody>
      </p:sp>
    </p:spTree>
    <p:extLst>
      <p:ext uri="{BB962C8B-B14F-4D97-AF65-F5344CB8AC3E}">
        <p14:creationId xmlns:p14="http://schemas.microsoft.com/office/powerpoint/2010/main" val="23583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p:txBody>
          <a:bodyPr/>
          <a:lstStyle/>
          <a:p>
            <a:r>
              <a:rPr lang="fr-FR" dirty="0"/>
              <a:t>Données factuelles</a:t>
            </a:r>
          </a:p>
        </p:txBody>
      </p:sp>
      <p:sp>
        <p:nvSpPr>
          <p:cNvPr id="4" name="Espace réservé du contenu 3">
            <a:extLst>
              <a:ext uri="{FF2B5EF4-FFF2-40B4-BE49-F238E27FC236}">
                <a16:creationId xmlns:a16="http://schemas.microsoft.com/office/drawing/2014/main" id="{B53FAC49-B86E-EF4C-ACA1-7CEDCCA1D6F7}"/>
              </a:ext>
            </a:extLst>
          </p:cNvPr>
          <p:cNvSpPr>
            <a:spLocks noGrp="1"/>
          </p:cNvSpPr>
          <p:nvPr>
            <p:ph idx="1"/>
          </p:nvPr>
        </p:nvSpPr>
        <p:spPr/>
        <p:txBody>
          <a:bodyPr>
            <a:normAutofit fontScale="92500"/>
          </a:bodyPr>
          <a:lstStyle/>
          <a:p>
            <a:pPr marL="0" indent="0">
              <a:buNone/>
            </a:pPr>
            <a:r>
              <a:rPr lang="fr-FR" dirty="0"/>
              <a:t>Quels sont les différents types de données factuelles susceptibles de nous intéresser ?</a:t>
            </a:r>
          </a:p>
          <a:p>
            <a:pPr marL="285750" lvl="0" indent="-285750"/>
            <a:r>
              <a:rPr lang="fr-FR" dirty="0"/>
              <a:t>Rapports de situation (« SitRep »)</a:t>
            </a:r>
          </a:p>
          <a:p>
            <a:pPr marL="285750" lvl="0" indent="-285750"/>
            <a:r>
              <a:rPr lang="fr-FR" dirty="0"/>
              <a:t>Rapports ou tableaux de bord des groupes sectoriels</a:t>
            </a:r>
          </a:p>
          <a:p>
            <a:pPr marL="285750" lvl="0" indent="-285750"/>
            <a:r>
              <a:rPr lang="fr-FR" dirty="0"/>
              <a:t>Données régulièrement mises à jour par les organismes jouant un rôle clé dans l’intervention (UNICEF, OMS, FICR)</a:t>
            </a:r>
          </a:p>
          <a:p>
            <a:pPr marL="285750" lvl="0" indent="-285750"/>
            <a:r>
              <a:rPr lang="fr-FR" dirty="0"/>
              <a:t>Données du système de santé</a:t>
            </a:r>
          </a:p>
          <a:p>
            <a:pPr marL="285750" lvl="0" indent="-285750"/>
            <a:r>
              <a:rPr lang="fr-FR" dirty="0"/>
              <a:t>Articles publiés dans des revues</a:t>
            </a:r>
          </a:p>
          <a:p>
            <a:pPr marL="285750" lvl="0" indent="-285750"/>
            <a:r>
              <a:rPr lang="fr-FR" dirty="0"/>
              <a:t>Documentation grise </a:t>
            </a:r>
          </a:p>
          <a:p>
            <a:pPr marL="285750" lvl="0" indent="-285750"/>
            <a:r>
              <a:rPr lang="fr-FR" dirty="0"/>
              <a:t>Sites web pertinents (p. ex. </a:t>
            </a:r>
            <a:r>
              <a:rPr lang="fr-FR" dirty="0">
                <a:hlinkClick r:id="rId2"/>
              </a:rPr>
              <a:t>Plateforme des sciences sociales dans l’action humanitaire</a:t>
            </a:r>
            <a:r>
              <a:rPr lang="fr-FR" u="sng" dirty="0"/>
              <a:t>)</a:t>
            </a:r>
            <a:endParaRPr lang="fr-FR" dirty="0"/>
          </a:p>
          <a:p>
            <a:pPr marL="285750" lvl="0" indent="-285750"/>
            <a:r>
              <a:rPr lang="fr-FR" dirty="0"/>
              <a:t>Politiques (politiques publiques, directives ou cadres mis en place par les organismes gouvernementaux)</a:t>
            </a:r>
          </a:p>
          <a:p>
            <a:pPr marL="285750" lvl="0" indent="-285750"/>
            <a:r>
              <a:rPr lang="fr-FR" dirty="0"/>
              <a:t>Médias (articles de journaux ou de magazines)</a:t>
            </a:r>
          </a:p>
          <a:p>
            <a:pPr marL="285750" lvl="0" indent="-285750"/>
            <a:r>
              <a:rPr lang="fr-FR" dirty="0"/>
              <a:t>Rapports (publiés ou non)</a:t>
            </a:r>
          </a:p>
          <a:p>
            <a:endParaRPr lang="fr-FR" dirty="0"/>
          </a:p>
        </p:txBody>
      </p:sp>
      <p:sp>
        <p:nvSpPr>
          <p:cNvPr id="6" name="Ellipse 5">
            <a:extLst>
              <a:ext uri="{FF2B5EF4-FFF2-40B4-BE49-F238E27FC236}">
                <a16:creationId xmlns:a16="http://schemas.microsoft.com/office/drawing/2014/main" id="{DC81332D-F0C4-F347-A037-3EEDD9501423}"/>
              </a:ext>
            </a:extLst>
          </p:cNvPr>
          <p:cNvSpPr/>
          <p:nvPr/>
        </p:nvSpPr>
        <p:spPr>
          <a:xfrm>
            <a:off x="7103356" y="367818"/>
            <a:ext cx="1584176" cy="1584176"/>
          </a:xfrm>
          <a:prstGeom prst="ellipse">
            <a:avLst/>
          </a:prstGeom>
          <a:solidFill>
            <a:srgbClr val="204669">
              <a:alpha val="10000"/>
            </a:srgbClr>
          </a:solidFill>
          <a:ln w="6350">
            <a:solidFill>
              <a:srgbClr val="20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444A88E9-3064-6342-AA70-F579CCA96520}"/>
              </a:ext>
            </a:extLst>
          </p:cNvPr>
          <p:cNvPicPr>
            <a:picLocks noChangeAspect="1"/>
          </p:cNvPicPr>
          <p:nvPr/>
        </p:nvPicPr>
        <p:blipFill>
          <a:blip r:embed="rId3"/>
          <a:stretch>
            <a:fillRect/>
          </a:stretch>
        </p:blipFill>
        <p:spPr>
          <a:xfrm>
            <a:off x="7456626" y="627534"/>
            <a:ext cx="807638" cy="1093266"/>
          </a:xfrm>
          <a:prstGeom prst="rect">
            <a:avLst/>
          </a:prstGeom>
        </p:spPr>
      </p:pic>
    </p:spTree>
    <p:extLst>
      <p:ext uri="{BB962C8B-B14F-4D97-AF65-F5344CB8AC3E}">
        <p14:creationId xmlns:p14="http://schemas.microsoft.com/office/powerpoint/2010/main" val="75408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96F47-2EA6-064D-BDEB-D3961F652D55}"/>
              </a:ext>
            </a:extLst>
          </p:cNvPr>
          <p:cNvSpPr>
            <a:spLocks noGrp="1"/>
          </p:cNvSpPr>
          <p:nvPr>
            <p:ph type="title"/>
          </p:nvPr>
        </p:nvSpPr>
        <p:spPr>
          <a:xfrm>
            <a:off x="628650" y="337770"/>
            <a:ext cx="7886700" cy="590931"/>
          </a:xfrm>
        </p:spPr>
        <p:txBody>
          <a:bodyPr/>
          <a:lstStyle/>
          <a:p>
            <a:r>
              <a:rPr lang="fr-FR" dirty="0"/>
              <a:t>Quelle est la finalité d’une synthèse de données factuelles ?</a:t>
            </a:r>
          </a:p>
        </p:txBody>
      </p:sp>
      <p:sp>
        <p:nvSpPr>
          <p:cNvPr id="3" name="Espace réservé du contenu 2">
            <a:extLst>
              <a:ext uri="{FF2B5EF4-FFF2-40B4-BE49-F238E27FC236}">
                <a16:creationId xmlns:a16="http://schemas.microsoft.com/office/drawing/2014/main" id="{0301B60C-D8DE-F244-BD1C-F9257E1D4B89}"/>
              </a:ext>
            </a:extLst>
          </p:cNvPr>
          <p:cNvSpPr>
            <a:spLocks noGrp="1"/>
          </p:cNvSpPr>
          <p:nvPr>
            <p:ph idx="1"/>
          </p:nvPr>
        </p:nvSpPr>
        <p:spPr>
          <a:xfrm>
            <a:off x="781051" y="1140619"/>
            <a:ext cx="6359448" cy="3263504"/>
          </a:xfrm>
        </p:spPr>
        <p:txBody>
          <a:bodyPr>
            <a:normAutofit/>
          </a:bodyPr>
          <a:lstStyle/>
          <a:p>
            <a:r>
              <a:rPr lang="fr-FR" dirty="0"/>
              <a:t>Dans un premier temps, il est essentiel de déterminer clairement la finalité de cet exercice. Celle-ci peut aider l’équipe chargée de l’examen à définir le champ d’investigation et à choisir l’approche la plus adaptée pour sélectionner et examiner les données factuelles existantes. </a:t>
            </a:r>
          </a:p>
          <a:p>
            <a:r>
              <a:rPr lang="fr-FR" dirty="0"/>
              <a:t>Le champ d’investigation se décide normalement en formulant les questions qui orienteront l’élaboration de la synthèse. </a:t>
            </a:r>
          </a:p>
          <a:p>
            <a:r>
              <a:rPr lang="fr-FR" dirty="0"/>
              <a:t>Si celle-ci vise à produire des résultats pouvant aboutir à des modifications d’une politique ou d’une pratique, il est conseillé de faire participer toutes les parties prenantes pertinentes au processus de formulation des questions de recherche.</a:t>
            </a:r>
          </a:p>
          <a:p>
            <a:r>
              <a:rPr lang="fr-FR" dirty="0"/>
              <a:t>Au cours d’une crise humanitaire, il est important de savoir à quelle vitesse vous pouvez collecter les données à examiner pour orienter les activités de l’intervention. Votre approche doit être adaptée aux besoins et à l’urgence de la situation.</a:t>
            </a:r>
          </a:p>
        </p:txBody>
      </p:sp>
    </p:spTree>
    <p:extLst>
      <p:ext uri="{BB962C8B-B14F-4D97-AF65-F5344CB8AC3E}">
        <p14:creationId xmlns:p14="http://schemas.microsoft.com/office/powerpoint/2010/main" val="349851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83AB-ACBE-0A4D-A783-E677E9C56EE7}"/>
              </a:ext>
            </a:extLst>
          </p:cNvPr>
          <p:cNvSpPr>
            <a:spLocks noGrp="1"/>
          </p:cNvSpPr>
          <p:nvPr>
            <p:ph type="title"/>
          </p:nvPr>
        </p:nvSpPr>
        <p:spPr>
          <a:xfrm>
            <a:off x="628651" y="335679"/>
            <a:ext cx="7886700" cy="590931"/>
          </a:xfrm>
        </p:spPr>
        <p:txBody>
          <a:bodyPr/>
          <a:lstStyle/>
          <a:p>
            <a:r>
              <a:rPr lang="fr-FR" dirty="0"/>
              <a:t>Quelle est la finalité d’une synthèse de données factuelles ?</a:t>
            </a:r>
          </a:p>
        </p:txBody>
      </p:sp>
      <p:sp>
        <p:nvSpPr>
          <p:cNvPr id="3" name="Espace réservé du contenu 2">
            <a:extLst>
              <a:ext uri="{FF2B5EF4-FFF2-40B4-BE49-F238E27FC236}">
                <a16:creationId xmlns:a16="http://schemas.microsoft.com/office/drawing/2014/main" id="{4D04027E-1FCB-DC41-AD8B-D8D2A09B0208}"/>
              </a:ext>
            </a:extLst>
          </p:cNvPr>
          <p:cNvSpPr>
            <a:spLocks noGrp="1"/>
          </p:cNvSpPr>
          <p:nvPr>
            <p:ph idx="1"/>
          </p:nvPr>
        </p:nvSpPr>
        <p:spPr>
          <a:xfrm>
            <a:off x="628650" y="1369218"/>
            <a:ext cx="6953249" cy="3228661"/>
          </a:xfrm>
        </p:spPr>
        <p:txBody>
          <a:bodyPr>
            <a:normAutofit fontScale="77500" lnSpcReduction="20000"/>
          </a:bodyPr>
          <a:lstStyle/>
          <a:p>
            <a:pPr marL="0" indent="0">
              <a:spcBef>
                <a:spcPts val="0"/>
              </a:spcBef>
              <a:buNone/>
            </a:pPr>
            <a:r>
              <a:rPr lang="fr-FR" b="1" dirty="0">
                <a:solidFill>
                  <a:schemeClr val="accent5">
                    <a:lumMod val="50000"/>
                  </a:schemeClr>
                </a:solidFill>
                <a:latin typeface="Montserrat" pitchFamily="2" charset="77"/>
              </a:rPr>
              <a:t>Étude de cas</a:t>
            </a:r>
          </a:p>
          <a:p>
            <a:pPr marL="0" indent="0">
              <a:spcBef>
                <a:spcPts val="0"/>
              </a:spcBef>
              <a:spcAft>
                <a:spcPts val="600"/>
              </a:spcAft>
              <a:buNone/>
            </a:pPr>
            <a:r>
              <a:rPr lang="fr-FR" u="sng" dirty="0">
                <a:hlinkClick r:id="rId2"/>
              </a:rPr>
              <a:t>‘Training and redeployment of health care professionals to intensive care during COVID-19: A systematic review’</a:t>
            </a:r>
            <a:r>
              <a:rPr lang="fr-FR" dirty="0"/>
              <a:t> (</a:t>
            </a:r>
            <a:r>
              <a:rPr lang="fr-FR" b="1" dirty="0">
                <a:solidFill>
                  <a:srgbClr val="002060"/>
                </a:solidFill>
              </a:rPr>
              <a:t>Document 1</a:t>
            </a:r>
            <a:r>
              <a:rPr lang="fr-FR" dirty="0"/>
              <a:t>)</a:t>
            </a:r>
          </a:p>
          <a:p>
            <a:pPr marL="0" indent="0">
              <a:spcBef>
                <a:spcPts val="0"/>
              </a:spcBef>
              <a:spcAft>
                <a:spcPts val="600"/>
              </a:spcAft>
              <a:buNone/>
            </a:pPr>
            <a:r>
              <a:rPr lang="fr-FR"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Objectif</a:t>
            </a:r>
            <a:endParaRPr lang="fr-FR" b="1" dirty="0">
              <a:latin typeface="Open Sans SemiBold" panose="020B0606030504020204" pitchFamily="34" charset="0"/>
              <a:ea typeface="Open Sans SemiBold" panose="020B0606030504020204" pitchFamily="34" charset="0"/>
              <a:cs typeface="Open Sans SemiBold" panose="020B0606030504020204" pitchFamily="34" charset="0"/>
            </a:endParaRPr>
          </a:p>
          <a:p>
            <a:pPr marL="355600">
              <a:spcBef>
                <a:spcPts val="0"/>
              </a:spcBef>
              <a:spcAft>
                <a:spcPts val="600"/>
              </a:spcAft>
            </a:pPr>
            <a:r>
              <a:rPr lang="fr-FR" dirty="0">
                <a:solidFill>
                  <a:srgbClr val="000000"/>
                </a:solidFill>
                <a:ea typeface="Times New Roman" panose="02020603050405020304" pitchFamily="18" charset="0"/>
              </a:rPr>
              <a:t>Cette revue avait pour objectif de mieux comprendre les caractéristiques du redéploiement des personnels de santé vers les unités de soins intensifs (USI), ainsi que des formations qui leur ont été dispensées, pendant la première année de la pandémie de Covid-19. Elle visait à identifier ce qui a fonctionné en matière de redéploiement et de formation, mais aussi les sujets de préoccupation pouvant se poser dans la planification de redéploiements futurs.  </a:t>
            </a:r>
          </a:p>
          <a:p>
            <a:pPr marL="0" indent="0">
              <a:spcBef>
                <a:spcPts val="0"/>
              </a:spcBef>
              <a:buNone/>
            </a:pPr>
            <a:r>
              <a:rPr lang="fr-FR" b="1" dirty="0">
                <a:latin typeface="Open Sans SemiBold" panose="020B0606030504020204" pitchFamily="34" charset="0"/>
                <a:ea typeface="Open Sans SemiBold" panose="020B0606030504020204" pitchFamily="34" charset="0"/>
                <a:cs typeface="Open Sans SemiBold" panose="020B0606030504020204" pitchFamily="34" charset="0"/>
              </a:rPr>
              <a:t> Les questions de recherche qui ont orienté cette revue étaient :</a:t>
            </a:r>
          </a:p>
          <a:p>
            <a:pPr marL="355600">
              <a:spcBef>
                <a:spcPts val="0"/>
              </a:spcBef>
            </a:pPr>
            <a:r>
              <a:rPr lang="fr-FR" dirty="0">
                <a:solidFill>
                  <a:srgbClr val="000000"/>
                </a:solidFill>
                <a:ea typeface="Times New Roman" panose="02020603050405020304" pitchFamily="18" charset="0"/>
              </a:rPr>
              <a:t>Quelles ont été les principales stratégies adoptées pour redéployer des personnels vers les USI ?</a:t>
            </a:r>
          </a:p>
          <a:p>
            <a:pPr marL="355600">
              <a:spcBef>
                <a:spcPts val="0"/>
              </a:spcBef>
            </a:pPr>
            <a:r>
              <a:rPr lang="fr-FR" dirty="0">
                <a:solidFill>
                  <a:srgbClr val="000000"/>
                </a:solidFill>
                <a:ea typeface="Times New Roman" panose="02020603050405020304" pitchFamily="18" charset="0"/>
              </a:rPr>
              <a:t>Quels ont été les principes du redéploiement ?</a:t>
            </a:r>
          </a:p>
          <a:p>
            <a:pPr marL="355600">
              <a:spcBef>
                <a:spcPts val="0"/>
              </a:spcBef>
            </a:pPr>
            <a:r>
              <a:rPr lang="fr-FR" dirty="0">
                <a:solidFill>
                  <a:srgbClr val="000000"/>
                </a:solidFill>
                <a:ea typeface="Times New Roman" panose="02020603050405020304" pitchFamily="18" charset="0"/>
              </a:rPr>
              <a:t>Comment les personnels ont-ils vécu ce redéploiement et quels ont été les besoins ressentis en matière de formation ? </a:t>
            </a:r>
          </a:p>
          <a:p>
            <a:pPr marL="355600">
              <a:spcBef>
                <a:spcPts val="0"/>
              </a:spcBef>
            </a:pPr>
            <a:r>
              <a:rPr lang="fr-FR" dirty="0">
                <a:solidFill>
                  <a:srgbClr val="000000"/>
                </a:solidFill>
                <a:ea typeface="Times New Roman" panose="02020603050405020304" pitchFamily="18" charset="0"/>
              </a:rPr>
              <a:t>De quelle manière ces besoins ont-ils été satisfaits ?</a:t>
            </a:r>
          </a:p>
          <a:p>
            <a:pPr marL="355600">
              <a:spcBef>
                <a:spcPts val="0"/>
              </a:spcBef>
            </a:pPr>
            <a:r>
              <a:rPr lang="fr-FR" dirty="0">
                <a:solidFill>
                  <a:srgbClr val="000000"/>
                </a:solidFill>
                <a:ea typeface="Times New Roman" panose="02020603050405020304" pitchFamily="18" charset="0"/>
              </a:rPr>
              <a:t>Qu’est-ce qui a bien fonctionné en matière de redéploiement et de formation ?</a:t>
            </a:r>
          </a:p>
        </p:txBody>
      </p:sp>
      <p:sp>
        <p:nvSpPr>
          <p:cNvPr id="10" name="Ellipse 9">
            <a:extLst>
              <a:ext uri="{FF2B5EF4-FFF2-40B4-BE49-F238E27FC236}">
                <a16:creationId xmlns:a16="http://schemas.microsoft.com/office/drawing/2014/main" id="{AAA36822-4B2F-9147-9B3A-6DE8B9BC8811}"/>
              </a:ext>
            </a:extLst>
          </p:cNvPr>
          <p:cNvSpPr/>
          <p:nvPr/>
        </p:nvSpPr>
        <p:spPr>
          <a:xfrm>
            <a:off x="7103356" y="367818"/>
            <a:ext cx="1584176" cy="1584176"/>
          </a:xfrm>
          <a:prstGeom prst="ellipse">
            <a:avLst/>
          </a:prstGeom>
          <a:solidFill>
            <a:srgbClr val="FCCF9E">
              <a:alpha val="10000"/>
            </a:srgbClr>
          </a:solidFill>
          <a:ln w="6350">
            <a:solidFill>
              <a:srgbClr val="FCC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F6A48AAB-465B-884D-B98F-70DE64D76B27}"/>
              </a:ext>
            </a:extLst>
          </p:cNvPr>
          <p:cNvPicPr>
            <a:picLocks noChangeAspect="1"/>
          </p:cNvPicPr>
          <p:nvPr/>
        </p:nvPicPr>
        <p:blipFill>
          <a:blip r:embed="rId3"/>
          <a:stretch>
            <a:fillRect/>
          </a:stretch>
        </p:blipFill>
        <p:spPr>
          <a:xfrm>
            <a:off x="7474855" y="689429"/>
            <a:ext cx="933595" cy="904420"/>
          </a:xfrm>
          <a:prstGeom prst="rect">
            <a:avLst/>
          </a:prstGeom>
        </p:spPr>
      </p:pic>
    </p:spTree>
    <p:extLst>
      <p:ext uri="{BB962C8B-B14F-4D97-AF65-F5344CB8AC3E}">
        <p14:creationId xmlns:p14="http://schemas.microsoft.com/office/powerpoint/2010/main" val="230693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0CBBEA-E8BA-1E4C-81D3-060A0D56A97F}"/>
              </a:ext>
            </a:extLst>
          </p:cNvPr>
          <p:cNvSpPr>
            <a:spLocks noGrp="1"/>
          </p:cNvSpPr>
          <p:nvPr>
            <p:ph type="title"/>
          </p:nvPr>
        </p:nvSpPr>
        <p:spPr>
          <a:xfrm>
            <a:off x="628650" y="537795"/>
            <a:ext cx="7886700" cy="341632"/>
          </a:xfrm>
        </p:spPr>
        <p:txBody>
          <a:bodyPr/>
          <a:lstStyle/>
          <a:p>
            <a:r>
              <a:rPr lang="fr-FR" dirty="0"/>
              <a:t>Rechercher des données factuelles</a:t>
            </a:r>
          </a:p>
        </p:txBody>
      </p:sp>
      <p:sp>
        <p:nvSpPr>
          <p:cNvPr id="3" name="Espace réservé du contenu 2">
            <a:extLst>
              <a:ext uri="{FF2B5EF4-FFF2-40B4-BE49-F238E27FC236}">
                <a16:creationId xmlns:a16="http://schemas.microsoft.com/office/drawing/2014/main" id="{ED658D54-A565-8640-B0FA-FB038ECB4F6B}"/>
              </a:ext>
            </a:extLst>
          </p:cNvPr>
          <p:cNvSpPr>
            <a:spLocks noGrp="1"/>
          </p:cNvSpPr>
          <p:nvPr>
            <p:ph idx="1"/>
          </p:nvPr>
        </p:nvSpPr>
        <p:spPr>
          <a:xfrm>
            <a:off x="628650" y="1879996"/>
            <a:ext cx="5913399" cy="2364902"/>
          </a:xfrm>
        </p:spPr>
        <p:txBody>
          <a:bodyPr>
            <a:normAutofit/>
          </a:bodyPr>
          <a:lstStyle/>
          <a:p>
            <a:pPr marL="0" indent="0">
              <a:buNone/>
            </a:pPr>
            <a:r>
              <a:rPr lang="fr-FR" b="1" dirty="0">
                <a:latin typeface="Open Sans SemiBold" panose="020B0606030504020204" pitchFamily="34" charset="0"/>
                <a:ea typeface="Open Sans SemiBold" panose="020B0606030504020204" pitchFamily="34" charset="0"/>
                <a:cs typeface="Open Sans SemiBold" panose="020B0606030504020204" pitchFamily="34" charset="0"/>
              </a:rPr>
              <a:t>Les revues documentaires </a:t>
            </a:r>
            <a:r>
              <a:rPr lang="fr-FR" dirty="0"/>
              <a:t>permettent d’identifier des données factuelles sans recourir à une stratégie de recherche ou à des critères d’inclusion rigoureusement normalisés.</a:t>
            </a:r>
            <a:endParaRPr lang="fr-FR" b="1" dirty="0"/>
          </a:p>
          <a:p>
            <a:pPr marL="0" indent="0">
              <a:buNone/>
            </a:pPr>
            <a:r>
              <a:rPr lang="fr-FR" b="1" dirty="0">
                <a:latin typeface="Open Sans SemiBold" panose="020B0606030504020204" pitchFamily="34" charset="0"/>
                <a:ea typeface="Open Sans SemiBold" panose="020B0606030504020204" pitchFamily="34" charset="0"/>
                <a:cs typeface="Open Sans SemiBold" panose="020B0606030504020204" pitchFamily="34" charset="0"/>
              </a:rPr>
              <a:t>Les revues systématiques </a:t>
            </a:r>
            <a:r>
              <a:rPr lang="fr-FR" dirty="0"/>
              <a:t>:</a:t>
            </a:r>
          </a:p>
          <a:p>
            <a:pPr marL="285750" lvl="0" indent="-285750">
              <a:spcBef>
                <a:spcPts val="0"/>
              </a:spcBef>
            </a:pPr>
            <a:r>
              <a:rPr lang="fr-FR" dirty="0"/>
              <a:t>reposent sur un ensemble d’objectifs clairement définis et des critères d’inclusion préétablis pour les documents identifiés</a:t>
            </a:r>
          </a:p>
          <a:p>
            <a:pPr marL="285750" lvl="0" indent="-285750">
              <a:spcBef>
                <a:spcPts val="0"/>
              </a:spcBef>
            </a:pPr>
            <a:r>
              <a:rPr lang="fr-FR" dirty="0"/>
              <a:t>suivent une méthodologie expressément énoncée et reproductible</a:t>
            </a:r>
          </a:p>
          <a:p>
            <a:pPr marL="285750" lvl="0" indent="-285750">
              <a:spcBef>
                <a:spcPts val="0"/>
              </a:spcBef>
            </a:pPr>
            <a:r>
              <a:rPr lang="fr-FR" dirty="0"/>
              <a:t>impliquent une recherche systématique visant à identifier tous les écrits qui répondent aux critères d’inclusion</a:t>
            </a:r>
          </a:p>
          <a:p>
            <a:pPr marL="285750" lvl="0" indent="-285750">
              <a:spcBef>
                <a:spcPts val="0"/>
              </a:spcBef>
            </a:pPr>
            <a:r>
              <a:rPr lang="fr-FR" dirty="0"/>
              <a:t>comportent une évaluation formelle de la qualité des documents inclus</a:t>
            </a:r>
          </a:p>
          <a:p>
            <a:pPr marL="285750" lvl="0" indent="-285750">
              <a:spcBef>
                <a:spcPts val="0"/>
              </a:spcBef>
            </a:pPr>
            <a:r>
              <a:rPr lang="fr-FR" dirty="0"/>
              <a:t>offrent une synthèse et une présentation des résultats</a:t>
            </a:r>
          </a:p>
        </p:txBody>
      </p:sp>
      <p:sp>
        <p:nvSpPr>
          <p:cNvPr id="4" name="Espace réservé du contenu 2">
            <a:extLst>
              <a:ext uri="{FF2B5EF4-FFF2-40B4-BE49-F238E27FC236}">
                <a16:creationId xmlns:a16="http://schemas.microsoft.com/office/drawing/2014/main" id="{BED4F97F-14C1-1B45-952F-6AF99939FF5A}"/>
              </a:ext>
            </a:extLst>
          </p:cNvPr>
          <p:cNvSpPr txBox="1">
            <a:spLocks/>
          </p:cNvSpPr>
          <p:nvPr/>
        </p:nvSpPr>
        <p:spPr>
          <a:xfrm>
            <a:off x="5822238" y="909162"/>
            <a:ext cx="2993567" cy="1104982"/>
          </a:xfrm>
          <a:prstGeom prst="rect">
            <a:avLst/>
          </a:prstGeom>
        </p:spPr>
        <p:txBody>
          <a:bodyPr vert="horz" wrap="square" lIns="91440" tIns="45720" rIns="91440" bIns="45720" rtlCol="0">
            <a:spAutoFit/>
          </a:bodyPr>
          <a:lstStyle>
            <a:lvl1pPr marL="171450" marR="0" indent="-171450" algn="l" defTabSz="685800" rtl="0" eaLnBrk="1" fontAlgn="auto" latinLnBrk="0" hangingPunct="1">
              <a:lnSpc>
                <a:spcPts val="1540"/>
              </a:lnSpc>
              <a:spcBef>
                <a:spcPts val="750"/>
              </a:spcBef>
              <a:spcAft>
                <a:spcPts val="0"/>
              </a:spcAft>
              <a:buClr>
                <a:srgbClr val="204669"/>
              </a:buClr>
              <a:buSzTx/>
              <a:buFont typeface="Arial" panose="020B0604020202020204" pitchFamily="34" charset="0"/>
              <a:buChar char="•"/>
              <a:tabLst/>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204669"/>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204669"/>
              </a:buClr>
              <a:buFont typeface="Arial" panose="020B0604020202020204" pitchFamily="34" charset="0"/>
              <a:buChar char="•"/>
              <a:defRPr sz="15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204669"/>
              </a:buClr>
              <a:buFont typeface="Arial" panose="020B0604020202020204" pitchFamily="34" charset="0"/>
              <a:buChar char="•"/>
              <a:defRPr sz="13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ts val="1600"/>
              </a:lnSpc>
              <a:buNone/>
            </a:pPr>
            <a:r>
              <a:rPr lang="fr-FR" dirty="0">
                <a:solidFill>
                  <a:srgbClr val="204669"/>
                </a:solidFill>
                <a:latin typeface="Montserrat Medium" pitchFamily="2" charset="77"/>
                <a:ea typeface="Times New Roman" panose="02020603050405020304" pitchFamily="18" charset="0"/>
                <a:cs typeface="Arial" panose="020B0604020202020204" pitchFamily="34" charset="0"/>
              </a:rPr>
              <a:t>Toutes les données factuelles ne se valent pas. Certaines sont plus robustes que d’autres – et plus pertinentes au regard de votre question.</a:t>
            </a:r>
          </a:p>
        </p:txBody>
      </p:sp>
      <p:sp>
        <p:nvSpPr>
          <p:cNvPr id="5" name="ZoneTexte 4">
            <a:extLst>
              <a:ext uri="{FF2B5EF4-FFF2-40B4-BE49-F238E27FC236}">
                <a16:creationId xmlns:a16="http://schemas.microsoft.com/office/drawing/2014/main" id="{53EA888A-B3E4-7D4E-BDB2-185AD4D82CD4}"/>
              </a:ext>
            </a:extLst>
          </p:cNvPr>
          <p:cNvSpPr txBox="1"/>
          <p:nvPr/>
        </p:nvSpPr>
        <p:spPr>
          <a:xfrm>
            <a:off x="5317156" y="589463"/>
            <a:ext cx="822661" cy="1631216"/>
          </a:xfrm>
          <a:prstGeom prst="rect">
            <a:avLst/>
          </a:prstGeom>
          <a:noFill/>
        </p:spPr>
        <p:txBody>
          <a:bodyPr wrap="none" rtlCol="0">
            <a:spAutoFit/>
          </a:bodyPr>
          <a:lstStyle/>
          <a:p>
            <a:r>
              <a:rPr lang="en-GB" sz="10000" b="1" dirty="0">
                <a:solidFill>
                  <a:srgbClr val="2F9C67">
                    <a:alpha val="20937"/>
                  </a:srgbClr>
                </a:solidFill>
                <a:latin typeface="Montserrat" pitchFamily="2" charset="77"/>
                <a:ea typeface="Times New Roman" panose="02020603050405020304" pitchFamily="18" charset="0"/>
                <a:cs typeface="Arial" panose="020B0604020202020204" pitchFamily="34" charset="0"/>
              </a:rPr>
              <a:t>“</a:t>
            </a:r>
            <a:endParaRPr lang="fr-FR" sz="10000" dirty="0">
              <a:solidFill>
                <a:srgbClr val="2F9C67">
                  <a:alpha val="20937"/>
                </a:srgbClr>
              </a:solidFill>
            </a:endParaRPr>
          </a:p>
        </p:txBody>
      </p:sp>
      <p:sp>
        <p:nvSpPr>
          <p:cNvPr id="6" name="ZoneTexte 5">
            <a:extLst>
              <a:ext uri="{FF2B5EF4-FFF2-40B4-BE49-F238E27FC236}">
                <a16:creationId xmlns:a16="http://schemas.microsoft.com/office/drawing/2014/main" id="{59A5CFD3-7CD1-3646-B78B-2672B51E1D2C}"/>
              </a:ext>
            </a:extLst>
          </p:cNvPr>
          <p:cNvSpPr txBox="1"/>
          <p:nvPr/>
        </p:nvSpPr>
        <p:spPr>
          <a:xfrm>
            <a:off x="8654274" y="1658392"/>
            <a:ext cx="551663" cy="369332"/>
          </a:xfrm>
          <a:prstGeom prst="rect">
            <a:avLst/>
          </a:prstGeom>
          <a:noFill/>
        </p:spPr>
        <p:txBody>
          <a:bodyPr wrap="square" rtlCol="0">
            <a:spAutoFit/>
          </a:bodyPr>
          <a:lstStyle/>
          <a:p>
            <a:r>
              <a:rPr lang="en-GB" b="1" dirty="0">
                <a:solidFill>
                  <a:srgbClr val="204669"/>
                </a:solidFill>
                <a:latin typeface="Montserrat" pitchFamily="2" charset="77"/>
                <a:ea typeface="Times New Roman" panose="02020603050405020304" pitchFamily="18" charset="0"/>
                <a:cs typeface="Arial" panose="020B0604020202020204" pitchFamily="34" charset="0"/>
              </a:rPr>
              <a:t>”</a:t>
            </a:r>
            <a:endParaRPr lang="fr-FR" dirty="0"/>
          </a:p>
        </p:txBody>
      </p:sp>
      <p:sp>
        <p:nvSpPr>
          <p:cNvPr id="7" name="ZoneTexte 6">
            <a:extLst>
              <a:ext uri="{FF2B5EF4-FFF2-40B4-BE49-F238E27FC236}">
                <a16:creationId xmlns:a16="http://schemas.microsoft.com/office/drawing/2014/main" id="{33A1FADD-2B0D-A541-AFC7-809A28FDF028}"/>
              </a:ext>
            </a:extLst>
          </p:cNvPr>
          <p:cNvSpPr txBox="1"/>
          <p:nvPr/>
        </p:nvSpPr>
        <p:spPr>
          <a:xfrm>
            <a:off x="7003051" y="1941364"/>
            <a:ext cx="1830950" cy="246221"/>
          </a:xfrm>
          <a:prstGeom prst="rect">
            <a:avLst/>
          </a:prstGeom>
          <a:noFill/>
        </p:spPr>
        <p:txBody>
          <a:bodyPr wrap="none" rtlCol="0">
            <a:spAutoFit/>
          </a:bodyPr>
          <a:lstStyle/>
          <a:p>
            <a:pPr algn="r"/>
            <a:r>
              <a:rPr lang="en-GB" sz="1000" i="1" dirty="0">
                <a:solidFill>
                  <a:schemeClr val="accent5">
                    <a:lumMod val="50000"/>
                  </a:schemeClr>
                </a:solidFill>
                <a:latin typeface="Montserrat Light" pitchFamily="2" charset="77"/>
                <a:ea typeface="Times New Roman" panose="02020603050405020304" pitchFamily="18" charset="0"/>
              </a:rPr>
              <a:t>(Breckon et al., 2016, p. 18).</a:t>
            </a:r>
            <a:endParaRPr lang="fr-FR" sz="1000" i="1" dirty="0">
              <a:latin typeface="Montserrat Light" pitchFamily="2" charset="77"/>
            </a:endParaRPr>
          </a:p>
        </p:txBody>
      </p:sp>
    </p:spTree>
    <p:extLst>
      <p:ext uri="{BB962C8B-B14F-4D97-AF65-F5344CB8AC3E}">
        <p14:creationId xmlns:p14="http://schemas.microsoft.com/office/powerpoint/2010/main" val="58652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9DDEC-C92D-BE41-9997-EE436255E3BA}"/>
              </a:ext>
            </a:extLst>
          </p:cNvPr>
          <p:cNvSpPr>
            <a:spLocks noGrp="1"/>
          </p:cNvSpPr>
          <p:nvPr>
            <p:ph type="title"/>
          </p:nvPr>
        </p:nvSpPr>
        <p:spPr>
          <a:xfrm>
            <a:off x="628650" y="537795"/>
            <a:ext cx="7886700" cy="341632"/>
          </a:xfrm>
        </p:spPr>
        <p:txBody>
          <a:bodyPr/>
          <a:lstStyle/>
          <a:p>
            <a:r>
              <a:rPr lang="fr-FR" dirty="0"/>
              <a:t>étapes (1-4) d’une synthèse de données factuelles</a:t>
            </a:r>
          </a:p>
        </p:txBody>
      </p:sp>
      <p:pic>
        <p:nvPicPr>
          <p:cNvPr id="4" name="Image 3">
            <a:extLst>
              <a:ext uri="{FF2B5EF4-FFF2-40B4-BE49-F238E27FC236}">
                <a16:creationId xmlns:a16="http://schemas.microsoft.com/office/drawing/2014/main" id="{25FEEF02-C62D-CC4F-9E23-29B612420836}"/>
              </a:ext>
            </a:extLst>
          </p:cNvPr>
          <p:cNvPicPr>
            <a:picLocks noChangeAspect="1"/>
          </p:cNvPicPr>
          <p:nvPr/>
        </p:nvPicPr>
        <p:blipFill>
          <a:blip r:embed="rId2"/>
          <a:stretch>
            <a:fillRect/>
          </a:stretch>
        </p:blipFill>
        <p:spPr>
          <a:xfrm>
            <a:off x="1044975" y="1650062"/>
            <a:ext cx="6894047" cy="1820338"/>
          </a:xfrm>
          <a:prstGeom prst="rect">
            <a:avLst/>
          </a:prstGeom>
        </p:spPr>
      </p:pic>
      <p:sp>
        <p:nvSpPr>
          <p:cNvPr id="5" name="Rectangle 4">
            <a:extLst>
              <a:ext uri="{FF2B5EF4-FFF2-40B4-BE49-F238E27FC236}">
                <a16:creationId xmlns:a16="http://schemas.microsoft.com/office/drawing/2014/main" id="{8941E17A-29C4-8647-9B60-1A481E5A306F}"/>
              </a:ext>
            </a:extLst>
          </p:cNvPr>
          <p:cNvSpPr/>
          <p:nvPr/>
        </p:nvSpPr>
        <p:spPr>
          <a:xfrm>
            <a:off x="1288801" y="2139676"/>
            <a:ext cx="1339200" cy="861774"/>
          </a:xfrm>
          <a:prstGeom prst="rect">
            <a:avLst/>
          </a:prstGeom>
        </p:spPr>
        <p:txBody>
          <a:bodyPr wrap="square">
            <a:spAutoFit/>
          </a:bodyPr>
          <a:lstStyle/>
          <a:p>
            <a:pPr lvl="0" algn="ctr"/>
            <a:r>
              <a:rPr lang="en-US" sz="1000" dirty="0">
                <a:solidFill>
                  <a:srgbClr val="2F9C67"/>
                </a:solidFill>
                <a:latin typeface="Montserrat Light" pitchFamily="2" charset="77"/>
              </a:rPr>
              <a:t>UNE SYNTHÈSE DES DONNÉES FACTUELLES EST-ELLE NÉCESSAIRE ?</a:t>
            </a:r>
          </a:p>
        </p:txBody>
      </p:sp>
      <p:sp>
        <p:nvSpPr>
          <p:cNvPr id="6" name="Rectangle 5">
            <a:extLst>
              <a:ext uri="{FF2B5EF4-FFF2-40B4-BE49-F238E27FC236}">
                <a16:creationId xmlns:a16="http://schemas.microsoft.com/office/drawing/2014/main" id="{32F3F08A-0181-A448-87E8-D5E127BA891F}"/>
              </a:ext>
            </a:extLst>
          </p:cNvPr>
          <p:cNvSpPr/>
          <p:nvPr/>
        </p:nvSpPr>
        <p:spPr>
          <a:xfrm>
            <a:off x="2947453" y="2293564"/>
            <a:ext cx="1384295" cy="553998"/>
          </a:xfrm>
          <a:prstGeom prst="rect">
            <a:avLst/>
          </a:prstGeom>
        </p:spPr>
        <p:txBody>
          <a:bodyPr wrap="square">
            <a:spAutoFit/>
          </a:bodyPr>
          <a:lstStyle/>
          <a:p>
            <a:pPr lvl="0" algn="ctr"/>
            <a:r>
              <a:rPr lang="en-US" sz="1000" dirty="0">
                <a:solidFill>
                  <a:srgbClr val="204669"/>
                </a:solidFill>
                <a:latin typeface="Montserrat Light" pitchFamily="2" charset="77"/>
              </a:rPr>
              <a:t>ÉLABORATION DE LA STRATÉGIE DE RECHERCHE</a:t>
            </a:r>
          </a:p>
        </p:txBody>
      </p:sp>
      <p:sp>
        <p:nvSpPr>
          <p:cNvPr id="7" name="Rectangle 6">
            <a:extLst>
              <a:ext uri="{FF2B5EF4-FFF2-40B4-BE49-F238E27FC236}">
                <a16:creationId xmlns:a16="http://schemas.microsoft.com/office/drawing/2014/main" id="{FBC571BD-AB91-6F46-A894-FD604A6E9131}"/>
              </a:ext>
            </a:extLst>
          </p:cNvPr>
          <p:cNvSpPr/>
          <p:nvPr/>
        </p:nvSpPr>
        <p:spPr>
          <a:xfrm>
            <a:off x="4651200" y="2283232"/>
            <a:ext cx="1396984" cy="553998"/>
          </a:xfrm>
          <a:prstGeom prst="rect">
            <a:avLst/>
          </a:prstGeom>
        </p:spPr>
        <p:txBody>
          <a:bodyPr wrap="square">
            <a:spAutoFit/>
          </a:bodyPr>
          <a:lstStyle/>
          <a:p>
            <a:pPr lvl="0" algn="ctr"/>
            <a:r>
              <a:rPr lang="en-US" sz="1000" dirty="0">
                <a:solidFill>
                  <a:srgbClr val="FCCF9E"/>
                </a:solidFill>
                <a:latin typeface="Montserrat Light" pitchFamily="2" charset="77"/>
              </a:rPr>
              <a:t>RECHERCHE DES DONNÉES FACTUELLES</a:t>
            </a:r>
          </a:p>
        </p:txBody>
      </p:sp>
      <p:sp>
        <p:nvSpPr>
          <p:cNvPr id="8" name="Rectangle 7">
            <a:extLst>
              <a:ext uri="{FF2B5EF4-FFF2-40B4-BE49-F238E27FC236}">
                <a16:creationId xmlns:a16="http://schemas.microsoft.com/office/drawing/2014/main" id="{CC685216-E9CE-3540-8873-1B4371F11E75}"/>
              </a:ext>
            </a:extLst>
          </p:cNvPr>
          <p:cNvSpPr/>
          <p:nvPr/>
        </p:nvSpPr>
        <p:spPr>
          <a:xfrm>
            <a:off x="6400800" y="2206288"/>
            <a:ext cx="1260000" cy="707886"/>
          </a:xfrm>
          <a:prstGeom prst="rect">
            <a:avLst/>
          </a:prstGeom>
        </p:spPr>
        <p:txBody>
          <a:bodyPr wrap="square">
            <a:spAutoFit/>
          </a:bodyPr>
          <a:lstStyle/>
          <a:p>
            <a:pPr lvl="0" algn="ctr"/>
            <a:r>
              <a:rPr lang="en-US" sz="1000" dirty="0">
                <a:solidFill>
                  <a:srgbClr val="7B6A67"/>
                </a:solidFill>
                <a:latin typeface="Montserrat Light" pitchFamily="2" charset="77"/>
              </a:rPr>
              <a:t>IDENTIFICATION ET SÉLECTION DES DONNÉES FACTUELLES</a:t>
            </a:r>
          </a:p>
        </p:txBody>
      </p:sp>
    </p:spTree>
    <p:extLst>
      <p:ext uri="{BB962C8B-B14F-4D97-AF65-F5344CB8AC3E}">
        <p14:creationId xmlns:p14="http://schemas.microsoft.com/office/powerpoint/2010/main" val="138427157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21" ma:contentTypeDescription="Crée un document." ma:contentTypeScope="" ma:versionID="2acece79f5dcf30e6ebb3a644e632294">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b6ab59c28ac05923fd6cb93399978192"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étés de la stratégie de conformité unifiée" ma:hidden="true" ma:internalName="_ip_UnifiedCompliancePolicyProperties">
      <xsd:simpleType>
        <xsd:restriction base="dms:Note"/>
      </xsd:simpleType>
    </xsd:element>
    <xsd:element name="_ip_UnifiedCompliancePolicyUIAction" ma:index="26"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133e5729-7bb1-4685-bd1f-c5e580a2ee33" xsi:nil="true"/>
    <_ip_UnifiedCompliancePolicyProperties xmlns="http://schemas.microsoft.com/sharepoint/v3" xsi:nil="true"/>
    <lcf76f155ced4ddcb4097134ff3c332f xmlns="cf328f71-004c-4ec5-8aac-4c1fe87c002c">
      <Terms xmlns="http://schemas.microsoft.com/office/infopath/2007/PartnerControls"/>
    </lcf76f155ced4ddcb4097134ff3c332f>
    <SharingLink xmlns="cf328f71-004c-4ec5-8aac-4c1fe87c002c" xsi:nil="true"/>
  </documentManagement>
</p:properties>
</file>

<file path=customXml/itemProps1.xml><?xml version="1.0" encoding="utf-8"?>
<ds:datastoreItem xmlns:ds="http://schemas.openxmlformats.org/officeDocument/2006/customXml" ds:itemID="{DD4E9DB0-CE3C-47F8-BE77-E55D49A44E11}"/>
</file>

<file path=customXml/itemProps2.xml><?xml version="1.0" encoding="utf-8"?>
<ds:datastoreItem xmlns:ds="http://schemas.openxmlformats.org/officeDocument/2006/customXml" ds:itemID="{FF6364EC-6D34-4822-9FF7-1DCF7B421CE5}"/>
</file>

<file path=customXml/itemProps3.xml><?xml version="1.0" encoding="utf-8"?>
<ds:datastoreItem xmlns:ds="http://schemas.openxmlformats.org/officeDocument/2006/customXml" ds:itemID="{BC6A5C17-B4BB-4549-B71C-8DBB2AC23FDC}"/>
</file>

<file path=docProps/app.xml><?xml version="1.0" encoding="utf-8"?>
<Properties xmlns="http://schemas.openxmlformats.org/officeDocument/2006/extended-properties" xmlns:vt="http://schemas.openxmlformats.org/officeDocument/2006/docPropsVTypes">
  <Template>Office Theme</Template>
  <TotalTime>8138</TotalTime>
  <Words>3232</Words>
  <Application>Microsoft Office PowerPoint</Application>
  <PresentationFormat>Affichage à l'écran (16:9)</PresentationFormat>
  <Paragraphs>256</Paragraphs>
  <Slides>28</Slides>
  <Notes>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28</vt:i4>
      </vt:variant>
    </vt:vector>
  </HeadingPairs>
  <TitlesOfParts>
    <vt:vector size="42" baseType="lpstr">
      <vt:lpstr>Arial</vt:lpstr>
      <vt:lpstr>Calibri</vt:lpstr>
      <vt:lpstr>Montserrat</vt:lpstr>
      <vt:lpstr>Montserrat Light</vt:lpstr>
      <vt:lpstr>Montserrat Medium</vt:lpstr>
      <vt:lpstr>Montserrat SemiBold</vt:lpstr>
      <vt:lpstr>Open Sans ExtraBold</vt:lpstr>
      <vt:lpstr>Open Sans Light</vt:lpstr>
      <vt:lpstr>Open Sans SemiBold</vt:lpstr>
      <vt:lpstr>OpenSans-Light</vt:lpstr>
      <vt:lpstr>Symbol</vt:lpstr>
      <vt:lpstr>Times New Roman</vt:lpstr>
      <vt:lpstr>Wingdings</vt:lpstr>
      <vt:lpstr>Thème Office</vt:lpstr>
      <vt:lpstr>Présentation PowerPoint</vt:lpstr>
      <vt:lpstr>Objectifs pédagogiques</vt:lpstr>
      <vt:lpstr>Les Questions clés de la recherche en sciences sociales</vt:lpstr>
      <vt:lpstr>Données factuelles</vt:lpstr>
      <vt:lpstr>Données factuelles</vt:lpstr>
      <vt:lpstr>Quelle est la finalité d’une synthèse de données factuelles ?</vt:lpstr>
      <vt:lpstr>Quelle est la finalité d’une synthèse de données factuelles ?</vt:lpstr>
      <vt:lpstr>Rechercher des données factuelles</vt:lpstr>
      <vt:lpstr>étapes (1-4) d’une synthèse de données factuelles</vt:lpstr>
      <vt:lpstr>Stratégie de recherche</vt:lpstr>
      <vt:lpstr>Stratégie de recherche – Niveau avancé</vt:lpstr>
      <vt:lpstr>Stratégie de recherche – Niveau avancé</vt:lpstr>
      <vt:lpstr>Identifier et sélectionner les données factuelles</vt:lpstr>
      <vt:lpstr>étude de cas :</vt:lpstr>
      <vt:lpstr>étape (5-8) d’une synthèse de données factuelles</vt:lpstr>
      <vt:lpstr>Exemple de formulaire d’extraction de données</vt:lpstr>
      <vt:lpstr>Extraction de données</vt:lpstr>
      <vt:lpstr>Synthèse thématique de données factuelles qualitatives</vt:lpstr>
      <vt:lpstr>Coder un texte</vt:lpstr>
      <vt:lpstr>Élaborer des thèmes descriptifs</vt:lpstr>
      <vt:lpstr>Évaluer la qualité des données factuelles – niveau avancé</vt:lpstr>
      <vt:lpstr>Communiquer les résultats d’une synthèse</vt:lpstr>
      <vt:lpstr>Communiquer les résultats d’une synthèse</vt:lpstr>
      <vt:lpstr>Communiquer les résultats d’une synthèse</vt:lpstr>
      <vt:lpstr>Synthétiser des données factuelles – mais vite !</vt:lpstr>
      <vt:lpstr>Étude de cas</vt:lpstr>
      <vt:lpstr>résumé</vt:lpstr>
      <vt:lpstr>Résumé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Alexandre Edo</cp:lastModifiedBy>
  <cp:revision>78</cp:revision>
  <cp:lastPrinted>2022-03-21T12:05:02Z</cp:lastPrinted>
  <dcterms:created xsi:type="dcterms:W3CDTF">2022-03-21T09:09:42Z</dcterms:created>
  <dcterms:modified xsi:type="dcterms:W3CDTF">2024-10-11T23:35:46Z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0x01010088EE9237482712449971AC4496F4F58A</vt:lpwstr>
  </property>
</Properties>
</file>