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Lst>
  <p:sldSz cy="6858000" cx="12192000"/>
  <p:notesSz cx="6858000" cy="9144000"/>
  <p:embeddedFontLst>
    <p:embeddedFont>
      <p:font typeface="Montserrat"/>
      <p:regular r:id="rId10"/>
      <p:bold r:id="rId11"/>
      <p:italic r:id="rId12"/>
      <p:boldItalic r:id="rId13"/>
    </p:embeddedFont>
    <p:embeddedFont>
      <p:font typeface="Montserrat Light"/>
      <p:regular r:id="rId14"/>
      <p:bold r:id="rId15"/>
      <p:italic r:id="rId16"/>
      <p:boldItalic r:id="rId17"/>
    </p:embeddedFont>
    <p:embeddedFont>
      <p:font typeface="Open Sans Light"/>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PExXcQI5L8F3G/lxt7d7O016B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Light-italic.fntdata"/><Relationship Id="rId22" Type="http://schemas.openxmlformats.org/officeDocument/2006/relationships/font" Target="fonts/OpenSans-regular.fntdata"/><Relationship Id="rId21" Type="http://schemas.openxmlformats.org/officeDocument/2006/relationships/font" Target="fonts/OpenSans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Montserrat-bold.fntdata"/><Relationship Id="rId10" Type="http://schemas.openxmlformats.org/officeDocument/2006/relationships/font" Target="fonts/Montserrat-regular.fntdata"/><Relationship Id="rId13" Type="http://schemas.openxmlformats.org/officeDocument/2006/relationships/font" Target="fonts/Montserrat-boldItalic.fntdata"/><Relationship Id="rId12" Type="http://schemas.openxmlformats.org/officeDocument/2006/relationships/font" Target="fonts/Montserrat-italic.fntdata"/><Relationship Id="rId15" Type="http://schemas.openxmlformats.org/officeDocument/2006/relationships/font" Target="fonts/MontserratLight-bold.fntdata"/><Relationship Id="rId14" Type="http://schemas.openxmlformats.org/officeDocument/2006/relationships/font" Target="fonts/MontserratLight-regular.fntdata"/><Relationship Id="rId17" Type="http://schemas.openxmlformats.org/officeDocument/2006/relationships/font" Target="fonts/MontserratLight-boldItalic.fntdata"/><Relationship Id="rId16" Type="http://schemas.openxmlformats.org/officeDocument/2006/relationships/font" Target="fonts/MontserratLight-italic.fntdata"/><Relationship Id="rId19" Type="http://schemas.openxmlformats.org/officeDocument/2006/relationships/font" Target="fonts/OpenSansLight-bold.fntdata"/><Relationship Id="rId18" Type="http://schemas.openxmlformats.org/officeDocument/2006/relationships/font" Target="fonts/OpenSa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e5161836d1_4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e5161836d1_4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e5161836d1_4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d4b5df85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ed4b5df85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Ginger to cover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d4b5df85b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ed4b5df85b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Ginger to cover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EFF5F0">
            <a:alpha val="7843"/>
          </a:srgbClr>
        </a:solidFill>
      </p:bgPr>
    </p:bg>
    <p:spTree>
      <p:nvGrpSpPr>
        <p:cNvPr id="15" name="Shape 15"/>
        <p:cNvGrpSpPr/>
        <p:nvPr/>
      </p:nvGrpSpPr>
      <p:grpSpPr>
        <a:xfrm>
          <a:off x="0" y="0"/>
          <a:ext cx="0" cy="0"/>
          <a:chOff x="0" y="0"/>
          <a:chExt cx="0" cy="0"/>
        </a:xfrm>
      </p:grpSpPr>
      <p:sp>
        <p:nvSpPr>
          <p:cNvPr id="16" name="Google Shape;16;g2e5161836d1_4_73"/>
          <p:cNvSpPr txBox="1"/>
          <p:nvPr>
            <p:ph type="title"/>
          </p:nvPr>
        </p:nvSpPr>
        <p:spPr>
          <a:xfrm>
            <a:off x="838200" y="717060"/>
            <a:ext cx="10515600" cy="455700"/>
          </a:xfrm>
          <a:prstGeom prst="rect">
            <a:avLst/>
          </a:prstGeom>
          <a:noFill/>
          <a:ln>
            <a:noFill/>
          </a:ln>
        </p:spPr>
        <p:txBody>
          <a:bodyPr anchorCtr="0" anchor="t" bIns="60925" lIns="0" spcFirstLastPara="1" rIns="121900" wrap="square" tIns="60925">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7" name="Google Shape;17;g2e5161836d1_4_73"/>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30200" lvl="0" marL="457200" marR="0" algn="l">
              <a:lnSpc>
                <a:spcPct val="128332"/>
              </a:lnSpc>
              <a:spcBef>
                <a:spcPts val="1000"/>
              </a:spcBef>
              <a:spcAft>
                <a:spcPts val="0"/>
              </a:spcAft>
              <a:buClr>
                <a:srgbClr val="204669"/>
              </a:buClr>
              <a:buSzPts val="1600"/>
              <a:buFont typeface="Arial"/>
              <a:buChar char="•"/>
              <a:defRPr sz="1600"/>
            </a:lvl1pPr>
            <a:lvl2pPr indent="-381000" lvl="1" marL="914400" algn="l">
              <a:lnSpc>
                <a:spcPct val="90000"/>
              </a:lnSpc>
              <a:spcBef>
                <a:spcPts val="500"/>
              </a:spcBef>
              <a:spcAft>
                <a:spcPts val="0"/>
              </a:spcAft>
              <a:buSzPts val="2400"/>
              <a:buChar char="•"/>
              <a:defRPr/>
            </a:lvl2pPr>
            <a:lvl3pPr indent="-381000" lvl="2" marL="1371600" algn="l">
              <a:lnSpc>
                <a:spcPct val="90000"/>
              </a:lnSpc>
              <a:spcBef>
                <a:spcPts val="500"/>
              </a:spcBef>
              <a:spcAft>
                <a:spcPts val="0"/>
              </a:spcAft>
              <a:buSzPts val="2400"/>
              <a:buChar char="•"/>
              <a:defRPr/>
            </a:lvl3pPr>
            <a:lvl4pPr indent="-381000" lvl="3" marL="1828800" algn="l">
              <a:lnSpc>
                <a:spcPct val="90000"/>
              </a:lnSpc>
              <a:spcBef>
                <a:spcPts val="500"/>
              </a:spcBef>
              <a:spcAft>
                <a:spcPts val="0"/>
              </a:spcAft>
              <a:buSzPts val="2400"/>
              <a:buChar char="•"/>
              <a:defRPr/>
            </a:lvl4pPr>
            <a:lvl5pPr indent="-381000" lvl="4" marL="2286000" algn="l">
              <a:lnSpc>
                <a:spcPct val="90000"/>
              </a:lnSpc>
              <a:spcBef>
                <a:spcPts val="500"/>
              </a:spcBef>
              <a:spcAft>
                <a:spcPts val="0"/>
              </a:spcAft>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pic>
        <p:nvPicPr>
          <p:cNvPr descr="Uma imagem com texto&#10;&#10;Descrição gerada automaticamente" id="18" name="Google Shape;18;g2e5161836d1_4_73"/>
          <p:cNvPicPr preferRelativeResize="0"/>
          <p:nvPr/>
        </p:nvPicPr>
        <p:blipFill rotWithShape="1">
          <a:blip r:embed="rId2">
            <a:alphaModFix/>
          </a:blip>
          <a:srcRect b="11386" l="0" r="59937" t="0"/>
          <a:stretch/>
        </p:blipFill>
        <p:spPr>
          <a:xfrm>
            <a:off x="583599" y="6231168"/>
            <a:ext cx="1745499" cy="611435"/>
          </a:xfrm>
          <a:prstGeom prst="rect">
            <a:avLst/>
          </a:prstGeom>
          <a:noFill/>
          <a:ln>
            <a:noFill/>
          </a:ln>
        </p:spPr>
      </p:pic>
      <p:sp>
        <p:nvSpPr>
          <p:cNvPr id="19" name="Google Shape;19;g2e5161836d1_4_73"/>
          <p:cNvSpPr/>
          <p:nvPr/>
        </p:nvSpPr>
        <p:spPr>
          <a:xfrm>
            <a:off x="0" y="0"/>
            <a:ext cx="288000" cy="3429300"/>
          </a:xfrm>
          <a:prstGeom prst="rect">
            <a:avLst/>
          </a:prstGeom>
          <a:solidFill>
            <a:srgbClr val="204669"/>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0" name="Google Shape;20;g2e5161836d1_4_73"/>
          <p:cNvSpPr/>
          <p:nvPr/>
        </p:nvSpPr>
        <p:spPr>
          <a:xfrm>
            <a:off x="0" y="3429000"/>
            <a:ext cx="288000" cy="3429300"/>
          </a:xfrm>
          <a:prstGeom prst="rect">
            <a:avLst/>
          </a:prstGeom>
          <a:solidFill>
            <a:srgbClr val="2F9C6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cxnSp>
        <p:nvCxnSpPr>
          <p:cNvPr id="21" name="Google Shape;21;g2e5161836d1_4_73"/>
          <p:cNvCxnSpPr/>
          <p:nvPr/>
        </p:nvCxnSpPr>
        <p:spPr>
          <a:xfrm>
            <a:off x="864348" y="1209824"/>
            <a:ext cx="591900" cy="0"/>
          </a:xfrm>
          <a:prstGeom prst="straightConnector1">
            <a:avLst/>
          </a:prstGeom>
          <a:noFill/>
          <a:ln cap="flat" cmpd="sng" w="28575">
            <a:solidFill>
              <a:srgbClr val="D90368"/>
            </a:solidFill>
            <a:prstDash val="solid"/>
            <a:miter lim="800000"/>
            <a:headEnd len="sm" w="sm" type="none"/>
            <a:tailEnd len="sm" w="sm" type="none"/>
          </a:ln>
        </p:spPr>
      </p:cxnSp>
      <p:grpSp>
        <p:nvGrpSpPr>
          <p:cNvPr id="22" name="Google Shape;22;g2e5161836d1_4_73"/>
          <p:cNvGrpSpPr/>
          <p:nvPr/>
        </p:nvGrpSpPr>
        <p:grpSpPr>
          <a:xfrm>
            <a:off x="6095731" y="6081166"/>
            <a:ext cx="5285467" cy="979629"/>
            <a:chOff x="6191586" y="3987387"/>
            <a:chExt cx="2790490" cy="499683"/>
          </a:xfrm>
        </p:grpSpPr>
        <p:pic>
          <p:nvPicPr>
            <p:cNvPr id="23" name="Google Shape;23;g2e5161836d1_4_73"/>
            <p:cNvPicPr preferRelativeResize="0"/>
            <p:nvPr/>
          </p:nvPicPr>
          <p:blipFill rotWithShape="1">
            <a:blip r:embed="rId3">
              <a:alphaModFix/>
            </a:blip>
            <a:srcRect b="0" l="0" r="0" t="0"/>
            <a:stretch/>
          </p:blipFill>
          <p:spPr>
            <a:xfrm>
              <a:off x="8289926" y="4105311"/>
              <a:ext cx="692150" cy="216021"/>
            </a:xfrm>
            <a:prstGeom prst="rect">
              <a:avLst/>
            </a:prstGeom>
            <a:noFill/>
            <a:ln>
              <a:noFill/>
            </a:ln>
          </p:spPr>
        </p:pic>
        <p:pic>
          <p:nvPicPr>
            <p:cNvPr id="24" name="Google Shape;24;g2e5161836d1_4_73"/>
            <p:cNvPicPr preferRelativeResize="0"/>
            <p:nvPr/>
          </p:nvPicPr>
          <p:blipFill rotWithShape="1">
            <a:blip r:embed="rId4">
              <a:alphaModFix/>
            </a:blip>
            <a:srcRect b="0" l="0" r="0" t="0"/>
            <a:stretch/>
          </p:blipFill>
          <p:spPr>
            <a:xfrm>
              <a:off x="7266608" y="4119751"/>
              <a:ext cx="855042" cy="205444"/>
            </a:xfrm>
            <a:prstGeom prst="rect">
              <a:avLst/>
            </a:prstGeom>
            <a:noFill/>
            <a:ln>
              <a:noFill/>
            </a:ln>
          </p:spPr>
        </p:pic>
        <p:pic>
          <p:nvPicPr>
            <p:cNvPr id="25" name="Google Shape;25;g2e5161836d1_4_73"/>
            <p:cNvPicPr preferRelativeResize="0"/>
            <p:nvPr/>
          </p:nvPicPr>
          <p:blipFill rotWithShape="1">
            <a:blip r:embed="rId5">
              <a:alphaModFix/>
            </a:blip>
            <a:srcRect b="0" l="0" r="0" t="0"/>
            <a:stretch/>
          </p:blipFill>
          <p:spPr>
            <a:xfrm>
              <a:off x="6191586" y="3987387"/>
              <a:ext cx="1107194" cy="49968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7" name="Google Shape;107;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8" name="Google Shape;10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1"/>
          <p:cNvSpPr/>
          <p:nvPr>
            <p:ph idx="2" type="pic"/>
          </p:nvPr>
        </p:nvSpPr>
        <p:spPr>
          <a:xfrm>
            <a:off x="5183188" y="987425"/>
            <a:ext cx="6172200" cy="4873625"/>
          </a:xfrm>
          <a:prstGeom prst="rect">
            <a:avLst/>
          </a:prstGeom>
          <a:noFill/>
          <a:ln>
            <a:noFill/>
          </a:ln>
        </p:spPr>
      </p:sp>
      <p:sp>
        <p:nvSpPr>
          <p:cNvPr id="114" name="Google Shape;114;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8" name="Shape 118"/>
        <p:cNvGrpSpPr/>
        <p:nvPr/>
      </p:nvGrpSpPr>
      <p:grpSpPr>
        <a:xfrm>
          <a:off x="0" y="0"/>
          <a:ext cx="0" cy="0"/>
          <a:chOff x="0" y="0"/>
          <a:chExt cx="0" cy="0"/>
        </a:xfrm>
      </p:grpSpPr>
      <p:sp>
        <p:nvSpPr>
          <p:cNvPr id="119" name="Google Shape;11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4" name="Shape 124"/>
        <p:cNvGrpSpPr/>
        <p:nvPr/>
      </p:nvGrpSpPr>
      <p:grpSpPr>
        <a:xfrm>
          <a:off x="0" y="0"/>
          <a:ext cx="0" cy="0"/>
          <a:chOff x="0" y="0"/>
          <a:chExt cx="0" cy="0"/>
        </a:xfrm>
      </p:grpSpPr>
      <p:sp>
        <p:nvSpPr>
          <p:cNvPr id="125" name="Google Shape;125;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6" name="Shape 26"/>
        <p:cNvGrpSpPr/>
        <p:nvPr/>
      </p:nvGrpSpPr>
      <p:grpSpPr>
        <a:xfrm>
          <a:off x="0" y="0"/>
          <a:ext cx="0" cy="0"/>
          <a:chOff x="0" y="0"/>
          <a:chExt cx="0" cy="0"/>
        </a:xfrm>
      </p:grpSpPr>
      <p:pic>
        <p:nvPicPr>
          <p:cNvPr id="27" name="Google Shape;27;g2e5161836d1_4_60"/>
          <p:cNvPicPr preferRelativeResize="0"/>
          <p:nvPr/>
        </p:nvPicPr>
        <p:blipFill rotWithShape="1">
          <a:blip r:embed="rId2">
            <a:alphaModFix/>
          </a:blip>
          <a:srcRect b="0" l="776" r="787" t="0"/>
          <a:stretch/>
        </p:blipFill>
        <p:spPr>
          <a:xfrm>
            <a:off x="0" y="1328176"/>
            <a:ext cx="12192000" cy="3148056"/>
          </a:xfrm>
          <a:prstGeom prst="rect">
            <a:avLst/>
          </a:prstGeom>
          <a:noFill/>
          <a:ln>
            <a:noFill/>
          </a:ln>
        </p:spPr>
      </p:pic>
      <p:sp>
        <p:nvSpPr>
          <p:cNvPr id="28" name="Google Shape;28;g2e5161836d1_4_60"/>
          <p:cNvSpPr txBox="1"/>
          <p:nvPr>
            <p:ph idx="11" type="ftr"/>
          </p:nvPr>
        </p:nvSpPr>
        <p:spPr>
          <a:xfrm>
            <a:off x="3914376" y="640686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9" name="Google Shape;29;g2e5161836d1_4_60"/>
          <p:cNvSpPr txBox="1"/>
          <p:nvPr>
            <p:ph idx="12" type="sldNum"/>
          </p:nvPr>
        </p:nvSpPr>
        <p:spPr>
          <a:xfrm>
            <a:off x="8153400" y="6322683"/>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30" name="Google Shape;30;g2e5161836d1_4_60"/>
          <p:cNvPicPr preferRelativeResize="0"/>
          <p:nvPr/>
        </p:nvPicPr>
        <p:blipFill rotWithShape="1">
          <a:blip r:embed="rId3">
            <a:alphaModFix/>
          </a:blip>
          <a:srcRect b="7695" l="0" r="58652" t="0"/>
          <a:stretch/>
        </p:blipFill>
        <p:spPr>
          <a:xfrm>
            <a:off x="-12979" y="40123"/>
            <a:ext cx="2011112" cy="689150"/>
          </a:xfrm>
          <a:prstGeom prst="rect">
            <a:avLst/>
          </a:prstGeom>
          <a:noFill/>
          <a:ln>
            <a:noFill/>
          </a:ln>
        </p:spPr>
      </p:pic>
      <p:sp>
        <p:nvSpPr>
          <p:cNvPr id="31" name="Google Shape;31;g2e5161836d1_4_60"/>
          <p:cNvSpPr txBox="1"/>
          <p:nvPr/>
        </p:nvSpPr>
        <p:spPr>
          <a:xfrm>
            <a:off x="533681" y="4744996"/>
            <a:ext cx="108759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2400"/>
              <a:buFont typeface="Montserrat"/>
              <a:buNone/>
            </a:pPr>
            <a:r>
              <a:rPr b="1" i="0" lang="en-GB" sz="2400" u="none" cap="none" strike="noStrike">
                <a:solidFill>
                  <a:srgbClr val="2B9C67"/>
                </a:solidFill>
                <a:latin typeface="Montserrat"/>
                <a:ea typeface="Montserrat"/>
                <a:cs typeface="Montserrat"/>
                <a:sym typeface="Montserrat"/>
              </a:rPr>
              <a:t>Planning a Rapid Qualitative Assessment</a:t>
            </a:r>
            <a:endParaRPr b="0" i="0" sz="2400" u="none" cap="none" strike="noStrike">
              <a:solidFill>
                <a:srgbClr val="2B9C67"/>
              </a:solidFill>
              <a:latin typeface="Montserrat Light"/>
              <a:ea typeface="Montserrat Light"/>
              <a:cs typeface="Montserrat Light"/>
              <a:sym typeface="Montserrat Light"/>
            </a:endParaRPr>
          </a:p>
        </p:txBody>
      </p:sp>
      <p:sp>
        <p:nvSpPr>
          <p:cNvPr id="32" name="Google Shape;32;g2e5161836d1_4_60"/>
          <p:cNvSpPr/>
          <p:nvPr/>
        </p:nvSpPr>
        <p:spPr>
          <a:xfrm>
            <a:off x="0" y="1309393"/>
            <a:ext cx="12192000" cy="60900"/>
          </a:xfrm>
          <a:prstGeom prst="rect">
            <a:avLst/>
          </a:prstGeom>
          <a:solidFill>
            <a:srgbClr val="2F9C67"/>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3" name="Google Shape;33;g2e5161836d1_4_60"/>
          <p:cNvSpPr txBox="1"/>
          <p:nvPr/>
        </p:nvSpPr>
        <p:spPr>
          <a:xfrm>
            <a:off x="527051" y="1356033"/>
            <a:ext cx="4261200" cy="523200"/>
          </a:xfrm>
          <a:prstGeom prst="rect">
            <a:avLst/>
          </a:prstGeom>
          <a:solidFill>
            <a:srgbClr val="2F9C67"/>
          </a:solidFill>
          <a:ln>
            <a:noFill/>
          </a:ln>
        </p:spPr>
        <p:txBody>
          <a:bodyPr anchorCtr="0" anchor="t" bIns="60925" lIns="96000" spcFirstLastPara="1" rIns="96000" wrap="square" tIns="609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Montserrat"/>
                <a:ea typeface="Montserrat"/>
                <a:cs typeface="Montserrat"/>
                <a:sym typeface="Montserrat"/>
              </a:rPr>
              <a:t>MODULE 6</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Montserrat Light"/>
                <a:ea typeface="Montserrat Light"/>
                <a:cs typeface="Montserrat Light"/>
                <a:sym typeface="Montserrat Light"/>
              </a:rPr>
              <a:t>RAPID QUALITATIVE ASSESSMENT TRAINING</a:t>
            </a:r>
            <a:endParaRPr b="0" i="0" sz="1900" u="none" cap="none" strike="noStrike">
              <a:solidFill>
                <a:srgbClr val="000000"/>
              </a:solidFill>
              <a:latin typeface="Arial"/>
              <a:ea typeface="Arial"/>
              <a:cs typeface="Arial"/>
              <a:sym typeface="Arial"/>
            </a:endParaRPr>
          </a:p>
        </p:txBody>
      </p:sp>
      <p:grpSp>
        <p:nvGrpSpPr>
          <p:cNvPr id="34" name="Google Shape;34;g2e5161836d1_4_60"/>
          <p:cNvGrpSpPr/>
          <p:nvPr/>
        </p:nvGrpSpPr>
        <p:grpSpPr>
          <a:xfrm>
            <a:off x="7293232" y="40184"/>
            <a:ext cx="4750251" cy="939554"/>
            <a:chOff x="6191586" y="3987387"/>
            <a:chExt cx="2790490" cy="499683"/>
          </a:xfrm>
        </p:grpSpPr>
        <p:pic>
          <p:nvPicPr>
            <p:cNvPr id="35" name="Google Shape;35;g2e5161836d1_4_60"/>
            <p:cNvPicPr preferRelativeResize="0"/>
            <p:nvPr/>
          </p:nvPicPr>
          <p:blipFill rotWithShape="1">
            <a:blip r:embed="rId4">
              <a:alphaModFix/>
            </a:blip>
            <a:srcRect b="0" l="0" r="0" t="0"/>
            <a:stretch/>
          </p:blipFill>
          <p:spPr>
            <a:xfrm>
              <a:off x="8289926" y="4105311"/>
              <a:ext cx="692150" cy="216021"/>
            </a:xfrm>
            <a:prstGeom prst="rect">
              <a:avLst/>
            </a:prstGeom>
            <a:noFill/>
            <a:ln>
              <a:noFill/>
            </a:ln>
          </p:spPr>
        </p:pic>
        <p:pic>
          <p:nvPicPr>
            <p:cNvPr id="36" name="Google Shape;36;g2e5161836d1_4_60"/>
            <p:cNvPicPr preferRelativeResize="0"/>
            <p:nvPr/>
          </p:nvPicPr>
          <p:blipFill rotWithShape="1">
            <a:blip r:embed="rId5">
              <a:alphaModFix/>
            </a:blip>
            <a:srcRect b="0" l="0" r="0" t="0"/>
            <a:stretch/>
          </p:blipFill>
          <p:spPr>
            <a:xfrm>
              <a:off x="7266608" y="4119751"/>
              <a:ext cx="855042" cy="205444"/>
            </a:xfrm>
            <a:prstGeom prst="rect">
              <a:avLst/>
            </a:prstGeom>
            <a:noFill/>
            <a:ln>
              <a:noFill/>
            </a:ln>
          </p:spPr>
        </p:pic>
        <p:pic>
          <p:nvPicPr>
            <p:cNvPr id="37" name="Google Shape;37;g2e5161836d1_4_60"/>
            <p:cNvPicPr preferRelativeResize="0"/>
            <p:nvPr/>
          </p:nvPicPr>
          <p:blipFill rotWithShape="1">
            <a:blip r:embed="rId6">
              <a:alphaModFix/>
            </a:blip>
            <a:srcRect b="0" l="0" r="0" t="0"/>
            <a:stretch/>
          </p:blipFill>
          <p:spPr>
            <a:xfrm>
              <a:off x="6191586" y="3987387"/>
              <a:ext cx="1107194" cy="499683"/>
            </a:xfrm>
            <a:prstGeom prst="rect">
              <a:avLst/>
            </a:prstGeom>
            <a:noFill/>
            <a:ln>
              <a:noFill/>
            </a:ln>
          </p:spPr>
        </p:pic>
      </p:grpSp>
      <p:pic>
        <p:nvPicPr>
          <p:cNvPr id="38" name="Google Shape;38;g2e5161836d1_4_60"/>
          <p:cNvPicPr preferRelativeResize="0"/>
          <p:nvPr/>
        </p:nvPicPr>
        <p:blipFill rotWithShape="1">
          <a:blip r:embed="rId7">
            <a:alphaModFix/>
          </a:blip>
          <a:srcRect b="0" l="0" r="0" t="0"/>
          <a:stretch/>
        </p:blipFill>
        <p:spPr>
          <a:xfrm>
            <a:off x="2475089" y="5712881"/>
            <a:ext cx="9635068" cy="11345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_Green">
  <p:cSld name="Question_Green">
    <p:bg>
      <p:bgPr>
        <a:solidFill>
          <a:srgbClr val="2F9C67">
            <a:alpha val="8627"/>
          </a:srgbClr>
        </a:solidFill>
      </p:bgPr>
    </p:bg>
    <p:spTree>
      <p:nvGrpSpPr>
        <p:cNvPr id="39" name="Shape 39"/>
        <p:cNvGrpSpPr/>
        <p:nvPr/>
      </p:nvGrpSpPr>
      <p:grpSpPr>
        <a:xfrm>
          <a:off x="0" y="0"/>
          <a:ext cx="0" cy="0"/>
          <a:chOff x="0" y="0"/>
          <a:chExt cx="0" cy="0"/>
        </a:xfrm>
      </p:grpSpPr>
      <p:sp>
        <p:nvSpPr>
          <p:cNvPr id="40" name="Google Shape;40;g2e5161836d1_4_84"/>
          <p:cNvSpPr txBox="1"/>
          <p:nvPr>
            <p:ph type="title"/>
          </p:nvPr>
        </p:nvSpPr>
        <p:spPr>
          <a:xfrm>
            <a:off x="838200" y="717060"/>
            <a:ext cx="10515600" cy="455700"/>
          </a:xfrm>
          <a:prstGeom prst="rect">
            <a:avLst/>
          </a:prstGeom>
          <a:noFill/>
          <a:ln>
            <a:noFill/>
          </a:ln>
        </p:spPr>
        <p:txBody>
          <a:bodyPr anchorCtr="0" anchor="t" bIns="60925" lIns="0" spcFirstLastPara="1" rIns="121900" wrap="square" tIns="60925">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1" name="Google Shape;41;g2e5161836d1_4_84"/>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30200" lvl="0" marL="457200" marR="0" algn="l">
              <a:lnSpc>
                <a:spcPct val="128332"/>
              </a:lnSpc>
              <a:spcBef>
                <a:spcPts val="1000"/>
              </a:spcBef>
              <a:spcAft>
                <a:spcPts val="0"/>
              </a:spcAft>
              <a:buClr>
                <a:srgbClr val="204669"/>
              </a:buClr>
              <a:buSzPts val="1600"/>
              <a:buFont typeface="Arial"/>
              <a:buChar char="•"/>
              <a:defRPr sz="1600"/>
            </a:lvl1pPr>
            <a:lvl2pPr indent="-381000" lvl="1" marL="914400" algn="l">
              <a:lnSpc>
                <a:spcPct val="90000"/>
              </a:lnSpc>
              <a:spcBef>
                <a:spcPts val="500"/>
              </a:spcBef>
              <a:spcAft>
                <a:spcPts val="0"/>
              </a:spcAft>
              <a:buSzPts val="2400"/>
              <a:buChar char="•"/>
              <a:defRPr/>
            </a:lvl2pPr>
            <a:lvl3pPr indent="-381000" lvl="2" marL="1371600" algn="l">
              <a:lnSpc>
                <a:spcPct val="90000"/>
              </a:lnSpc>
              <a:spcBef>
                <a:spcPts val="500"/>
              </a:spcBef>
              <a:spcAft>
                <a:spcPts val="0"/>
              </a:spcAft>
              <a:buSzPts val="2400"/>
              <a:buChar char="•"/>
              <a:defRPr/>
            </a:lvl3pPr>
            <a:lvl4pPr indent="-381000" lvl="3" marL="1828800" algn="l">
              <a:lnSpc>
                <a:spcPct val="90000"/>
              </a:lnSpc>
              <a:spcBef>
                <a:spcPts val="500"/>
              </a:spcBef>
              <a:spcAft>
                <a:spcPts val="0"/>
              </a:spcAft>
              <a:buSzPts val="2400"/>
              <a:buChar char="•"/>
              <a:defRPr/>
            </a:lvl4pPr>
            <a:lvl5pPr indent="-381000" lvl="4" marL="2286000" algn="l">
              <a:lnSpc>
                <a:spcPct val="90000"/>
              </a:lnSpc>
              <a:spcBef>
                <a:spcPts val="500"/>
              </a:spcBef>
              <a:spcAft>
                <a:spcPts val="0"/>
              </a:spcAft>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42" name="Google Shape;42;g2e5161836d1_4_8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3" name="Google Shape;43;g2e5161836d1_4_8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4" name="Google Shape;44;g2e5161836d1_4_8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45" name="Google Shape;45;g2e5161836d1_4_84"/>
          <p:cNvPicPr preferRelativeResize="0"/>
          <p:nvPr/>
        </p:nvPicPr>
        <p:blipFill rotWithShape="1">
          <a:blip r:embed="rId2">
            <a:alphaModFix/>
          </a:blip>
          <a:srcRect b="0" l="0" r="0" t="0"/>
          <a:stretch/>
        </p:blipFill>
        <p:spPr>
          <a:xfrm>
            <a:off x="9262563" y="6295869"/>
            <a:ext cx="2684300" cy="412048"/>
          </a:xfrm>
          <a:prstGeom prst="rect">
            <a:avLst/>
          </a:prstGeom>
          <a:noFill/>
          <a:ln>
            <a:noFill/>
          </a:ln>
        </p:spPr>
      </p:pic>
      <p:sp>
        <p:nvSpPr>
          <p:cNvPr id="46" name="Google Shape;46;g2e5161836d1_4_84"/>
          <p:cNvSpPr/>
          <p:nvPr/>
        </p:nvSpPr>
        <p:spPr>
          <a:xfrm>
            <a:off x="0" y="0"/>
            <a:ext cx="288000" cy="3429300"/>
          </a:xfrm>
          <a:prstGeom prst="rect">
            <a:avLst/>
          </a:prstGeom>
          <a:solidFill>
            <a:srgbClr val="204669"/>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47" name="Google Shape;47;g2e5161836d1_4_84"/>
          <p:cNvSpPr/>
          <p:nvPr/>
        </p:nvSpPr>
        <p:spPr>
          <a:xfrm>
            <a:off x="0" y="3429000"/>
            <a:ext cx="288000" cy="3429300"/>
          </a:xfrm>
          <a:prstGeom prst="rect">
            <a:avLst/>
          </a:prstGeom>
          <a:solidFill>
            <a:srgbClr val="2F9C6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cxnSp>
        <p:nvCxnSpPr>
          <p:cNvPr id="48" name="Google Shape;48;g2e5161836d1_4_84"/>
          <p:cNvCxnSpPr/>
          <p:nvPr/>
        </p:nvCxnSpPr>
        <p:spPr>
          <a:xfrm>
            <a:off x="864348" y="1209824"/>
            <a:ext cx="591900" cy="0"/>
          </a:xfrm>
          <a:prstGeom prst="straightConnector1">
            <a:avLst/>
          </a:prstGeom>
          <a:noFill/>
          <a:ln cap="flat" cmpd="sng" w="28575">
            <a:solidFill>
              <a:srgbClr val="D90368"/>
            </a:solidFill>
            <a:prstDash val="solid"/>
            <a:miter lim="800000"/>
            <a:headEnd len="sm" w="sm" type="none"/>
            <a:tailEnd len="sm" w="sm" type="none"/>
          </a:ln>
        </p:spPr>
      </p:cxnSp>
      <p:sp>
        <p:nvSpPr>
          <p:cNvPr id="49" name="Google Shape;49;g2e5161836d1_4_84"/>
          <p:cNvSpPr/>
          <p:nvPr/>
        </p:nvSpPr>
        <p:spPr>
          <a:xfrm>
            <a:off x="9471141" y="490424"/>
            <a:ext cx="2112300" cy="2112300"/>
          </a:xfrm>
          <a:prstGeom prst="ellipse">
            <a:avLst/>
          </a:prstGeom>
          <a:solidFill>
            <a:srgbClr val="2F9C67">
              <a:alpha val="9019"/>
            </a:srgbClr>
          </a:solidFill>
          <a:ln cap="flat" cmpd="sng" w="9525">
            <a:solidFill>
              <a:srgbClr val="2F9C6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50" name="Google Shape;50;g2e5161836d1_4_84"/>
          <p:cNvPicPr preferRelativeResize="0"/>
          <p:nvPr/>
        </p:nvPicPr>
        <p:blipFill rotWithShape="1">
          <a:blip r:embed="rId3">
            <a:alphaModFix/>
          </a:blip>
          <a:srcRect b="0" l="0" r="0" t="0"/>
          <a:stretch/>
        </p:blipFill>
        <p:spPr>
          <a:xfrm>
            <a:off x="10030204" y="857428"/>
            <a:ext cx="955599" cy="14082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sp>
        <p:nvSpPr>
          <p:cNvPr id="58" name="Google Shape;58;p2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p2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60" name="Google Shape;60;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6" name="Google Shape;7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 name="Google Shape;89;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1" name="Google Shape;91;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theme" Target="../theme/theme3.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e5161836d1_4_54"/>
          <p:cNvSpPr txBox="1"/>
          <p:nvPr>
            <p:ph type="title"/>
          </p:nvPr>
        </p:nvSpPr>
        <p:spPr>
          <a:xfrm>
            <a:off x="838200" y="717060"/>
            <a:ext cx="10515600" cy="455700"/>
          </a:xfrm>
          <a:prstGeom prst="rect">
            <a:avLst/>
          </a:prstGeom>
          <a:noFill/>
          <a:ln>
            <a:noFill/>
          </a:ln>
        </p:spPr>
        <p:txBody>
          <a:bodyPr anchorCtr="0" anchor="t" bIns="60925" lIns="0" spcFirstLastPara="1" rIns="121900" wrap="square" tIns="60925">
            <a:spAutoFit/>
          </a:bodyPr>
          <a:lstStyle>
            <a:lvl1pPr lvl="0" marR="0" rtl="0" algn="l">
              <a:lnSpc>
                <a:spcPct val="90000"/>
              </a:lnSpc>
              <a:spcBef>
                <a:spcPts val="0"/>
              </a:spcBef>
              <a:spcAft>
                <a:spcPts val="0"/>
              </a:spcAft>
              <a:buClr>
                <a:srgbClr val="2F9C67"/>
              </a:buClr>
              <a:buSzPts val="2400"/>
              <a:buFont typeface="Montserrat"/>
              <a:buNone/>
              <a:defRPr b="1" i="0" sz="2400" u="none" cap="none" strike="noStrike">
                <a:solidFill>
                  <a:srgbClr val="2F9C67"/>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1" name="Google Shape;11;g2e5161836d1_4_54"/>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400050" lvl="0" marL="457200" marR="0" rtl="0" algn="l">
              <a:lnSpc>
                <a:spcPct val="90000"/>
              </a:lnSpc>
              <a:spcBef>
                <a:spcPts val="1000"/>
              </a:spcBef>
              <a:spcAft>
                <a:spcPts val="0"/>
              </a:spcAft>
              <a:buClr>
                <a:srgbClr val="204669"/>
              </a:buClr>
              <a:buSzPts val="2700"/>
              <a:buFont typeface="Arial"/>
              <a:buChar char="•"/>
              <a:defRPr b="0" i="0" sz="2700" u="none" cap="none" strike="noStrike">
                <a:solidFill>
                  <a:schemeClr val="dk1"/>
                </a:solidFill>
                <a:latin typeface="Open Sans Light"/>
                <a:ea typeface="Open Sans Light"/>
                <a:cs typeface="Open Sans Light"/>
                <a:sym typeface="Open Sans Light"/>
              </a:defRPr>
            </a:lvl1pPr>
            <a:lvl2pPr indent="-381000" lvl="1" marL="914400" marR="0" rtl="0" algn="l">
              <a:lnSpc>
                <a:spcPct val="90000"/>
              </a:lnSpc>
              <a:spcBef>
                <a:spcPts val="500"/>
              </a:spcBef>
              <a:spcAft>
                <a:spcPts val="0"/>
              </a:spcAft>
              <a:buClr>
                <a:srgbClr val="204669"/>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indent="-355600" lvl="2" marL="1371600" marR="0" rtl="0" algn="l">
              <a:lnSpc>
                <a:spcPct val="90000"/>
              </a:lnSpc>
              <a:spcBef>
                <a:spcPts val="500"/>
              </a:spcBef>
              <a:spcAft>
                <a:spcPts val="0"/>
              </a:spcAft>
              <a:buClr>
                <a:srgbClr val="204669"/>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indent="-342900" lvl="3" marL="1828800" marR="0" rtl="0" algn="l">
              <a:lnSpc>
                <a:spcPct val="90000"/>
              </a:lnSpc>
              <a:spcBef>
                <a:spcPts val="500"/>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indent="-342900" lvl="4" marL="2286000" marR="0" rtl="0" algn="l">
              <a:lnSpc>
                <a:spcPct val="90000"/>
              </a:lnSpc>
              <a:spcBef>
                <a:spcPts val="500"/>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2e5161836d1_4_5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3" name="Google Shape;13;g2e5161836d1_4_5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4" name="Google Shape;14;g2e5161836d1_4_5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134" name="Shape 134"/>
        <p:cNvGrpSpPr/>
        <p:nvPr/>
      </p:nvGrpSpPr>
      <p:grpSpPr>
        <a:xfrm>
          <a:off x="0" y="0"/>
          <a:ext cx="0" cy="0"/>
          <a:chOff x="0" y="0"/>
          <a:chExt cx="0" cy="0"/>
        </a:xfrm>
      </p:grpSpPr>
      <p:sp>
        <p:nvSpPr>
          <p:cNvPr id="135" name="Google Shape;135;g2e5161836d1_4_96"/>
          <p:cNvSpPr txBox="1"/>
          <p:nvPr>
            <p:ph type="title"/>
          </p:nvPr>
        </p:nvSpPr>
        <p:spPr>
          <a:xfrm>
            <a:off x="838200" y="701017"/>
            <a:ext cx="10515600" cy="455400"/>
          </a:xfrm>
          <a:prstGeom prst="rect">
            <a:avLst/>
          </a:prstGeom>
          <a:noFill/>
          <a:ln>
            <a:noFill/>
          </a:ln>
        </p:spPr>
        <p:txBody>
          <a:bodyPr anchorCtr="0" anchor="t" bIns="60925" lIns="0" spcFirstLastPara="1" rIns="121900" wrap="square" tIns="60925">
            <a:spAutoFit/>
          </a:bodyPr>
          <a:lstStyle/>
          <a:p>
            <a:pPr indent="0" lvl="0" marL="0" rtl="0" algn="l">
              <a:lnSpc>
                <a:spcPct val="90000"/>
              </a:lnSpc>
              <a:spcBef>
                <a:spcPts val="0"/>
              </a:spcBef>
              <a:spcAft>
                <a:spcPts val="0"/>
              </a:spcAft>
              <a:buClr>
                <a:srgbClr val="2F9C67"/>
              </a:buClr>
              <a:buSzPts val="2400"/>
              <a:buFont typeface="Montserrat"/>
              <a:buNone/>
            </a:pPr>
            <a:r>
              <a:rPr lang="en-GB"/>
              <a:t>Debrief and Reflections </a:t>
            </a:r>
            <a:endParaRPr/>
          </a:p>
        </p:txBody>
      </p:sp>
      <p:sp>
        <p:nvSpPr>
          <p:cNvPr id="136" name="Google Shape;136;g2e5161836d1_4_96"/>
          <p:cNvSpPr txBox="1"/>
          <p:nvPr/>
        </p:nvSpPr>
        <p:spPr>
          <a:xfrm>
            <a:off x="838200" y="1743148"/>
            <a:ext cx="8086500" cy="2651400"/>
          </a:xfrm>
          <a:prstGeom prst="rect">
            <a:avLst/>
          </a:prstGeom>
          <a:noFill/>
          <a:ln>
            <a:noFill/>
          </a:ln>
        </p:spPr>
        <p:txBody>
          <a:bodyPr anchorCtr="0" anchor="t" bIns="60925" lIns="121900" spcFirstLastPara="1" rIns="121900" wrap="square" tIns="60925">
            <a:spAutoFit/>
          </a:bodyPr>
          <a:lstStyle/>
          <a:p>
            <a:pPr indent="0" lvl="0" marL="0" marR="0" rtl="0" algn="l">
              <a:lnSpc>
                <a:spcPct val="128332"/>
              </a:lnSpc>
              <a:spcBef>
                <a:spcPts val="0"/>
              </a:spcBef>
              <a:spcAft>
                <a:spcPts val="0"/>
              </a:spcAft>
              <a:buClr>
                <a:srgbClr val="000000"/>
              </a:buClr>
              <a:buSzPts val="2700"/>
              <a:buFont typeface="Arial"/>
              <a:buNone/>
            </a:pPr>
            <a:r>
              <a:t/>
            </a:r>
            <a:endParaRPr b="0" i="0" sz="2700" u="none" cap="none" strike="noStrike">
              <a:solidFill>
                <a:schemeClr val="dk1"/>
              </a:solidFill>
              <a:latin typeface="Open Sans"/>
              <a:ea typeface="Open Sans"/>
              <a:cs typeface="Open Sans"/>
              <a:sym typeface="Open Sans"/>
            </a:endParaRPr>
          </a:p>
          <a:p>
            <a:pPr indent="-476250" lvl="0" marL="609600" marR="0" rtl="0" algn="l">
              <a:lnSpc>
                <a:spcPct val="128332"/>
              </a:lnSpc>
              <a:spcBef>
                <a:spcPts val="0"/>
              </a:spcBef>
              <a:spcAft>
                <a:spcPts val="0"/>
              </a:spcAft>
              <a:buClr>
                <a:srgbClr val="204669"/>
              </a:buClr>
              <a:buSzPts val="2700"/>
              <a:buFont typeface="Open Sans"/>
              <a:buAutoNum type="arabicPeriod"/>
            </a:pPr>
            <a:r>
              <a:rPr b="0" i="0" lang="en-GB" sz="2700" u="none" cap="none" strike="noStrike">
                <a:solidFill>
                  <a:schemeClr val="dk1"/>
                </a:solidFill>
                <a:latin typeface="Open Sans"/>
                <a:ea typeface="Open Sans"/>
                <a:cs typeface="Open Sans"/>
                <a:sym typeface="Open Sans"/>
              </a:rPr>
              <a:t>What did you learn yesterday?</a:t>
            </a:r>
            <a:endParaRPr b="0" i="0" sz="2700" u="none" cap="none" strike="noStrike">
              <a:solidFill>
                <a:schemeClr val="dk1"/>
              </a:solidFill>
              <a:latin typeface="Open Sans"/>
              <a:ea typeface="Open Sans"/>
              <a:cs typeface="Open Sans"/>
              <a:sym typeface="Open Sans"/>
            </a:endParaRPr>
          </a:p>
          <a:p>
            <a:pPr indent="-476250" lvl="0" marL="609600" marR="0" rtl="0" algn="l">
              <a:lnSpc>
                <a:spcPct val="128332"/>
              </a:lnSpc>
              <a:spcBef>
                <a:spcPts val="0"/>
              </a:spcBef>
              <a:spcAft>
                <a:spcPts val="0"/>
              </a:spcAft>
              <a:buClr>
                <a:schemeClr val="dk1"/>
              </a:buClr>
              <a:buSzPts val="2700"/>
              <a:buFont typeface="Open Sans"/>
              <a:buAutoNum type="arabicPeriod"/>
            </a:pPr>
            <a:r>
              <a:rPr b="0" i="0" lang="en-GB" sz="2700" u="none" cap="none" strike="noStrike">
                <a:solidFill>
                  <a:schemeClr val="dk1"/>
                </a:solidFill>
                <a:latin typeface="Open Sans"/>
                <a:ea typeface="Open Sans"/>
                <a:cs typeface="Open Sans"/>
                <a:sym typeface="Open Sans"/>
              </a:rPr>
              <a:t>What was something new or interesting?</a:t>
            </a:r>
            <a:endParaRPr b="0" i="0" sz="2700" u="none" cap="none" strike="noStrike">
              <a:solidFill>
                <a:schemeClr val="dk1"/>
              </a:solidFill>
              <a:latin typeface="Open Sans"/>
              <a:ea typeface="Open Sans"/>
              <a:cs typeface="Open Sans"/>
              <a:sym typeface="Open Sans"/>
            </a:endParaRPr>
          </a:p>
          <a:p>
            <a:pPr indent="-476250" lvl="0" marL="609600" marR="0" rtl="0" algn="l">
              <a:lnSpc>
                <a:spcPct val="128332"/>
              </a:lnSpc>
              <a:spcBef>
                <a:spcPts val="0"/>
              </a:spcBef>
              <a:spcAft>
                <a:spcPts val="0"/>
              </a:spcAft>
              <a:buClr>
                <a:srgbClr val="204669"/>
              </a:buClr>
              <a:buSzPts val="2700"/>
              <a:buFont typeface="Open Sans"/>
              <a:buAutoNum type="arabicPeriod"/>
            </a:pPr>
            <a:r>
              <a:rPr b="0" i="0" lang="en-GB" sz="2700" u="none" cap="none" strike="noStrike">
                <a:solidFill>
                  <a:schemeClr val="dk1"/>
                </a:solidFill>
                <a:latin typeface="Open Sans"/>
                <a:ea typeface="Open Sans"/>
                <a:cs typeface="Open Sans"/>
                <a:sym typeface="Open Sans"/>
              </a:rPr>
              <a:t>What questions do you have?</a:t>
            </a:r>
            <a:endParaRPr b="0" i="0" sz="2100" u="none" cap="none" strike="noStrike">
              <a:solidFill>
                <a:srgbClr val="000000"/>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p:nvPr/>
        </p:nvSpPr>
        <p:spPr>
          <a:xfrm>
            <a:off x="203200" y="203201"/>
            <a:ext cx="9300" cy="29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5"/>
          <p:cNvSpPr/>
          <p:nvPr/>
        </p:nvSpPr>
        <p:spPr>
          <a:xfrm>
            <a:off x="-1681655" y="2131970"/>
            <a:ext cx="173100" cy="471900"/>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143" name="Google Shape;143;p15"/>
          <p:cNvSpPr txBox="1"/>
          <p:nvPr/>
        </p:nvSpPr>
        <p:spPr>
          <a:xfrm>
            <a:off x="8207587" y="9002607"/>
            <a:ext cx="1219200" cy="1185300"/>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44" name="Google Shape;144;p15"/>
          <p:cNvSpPr/>
          <p:nvPr/>
        </p:nvSpPr>
        <p:spPr>
          <a:xfrm>
            <a:off x="1" y="58580"/>
            <a:ext cx="246300" cy="492300"/>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45" name="Google Shape;145;p15"/>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46" name="Google Shape;146;p15"/>
          <p:cNvSpPr/>
          <p:nvPr/>
        </p:nvSpPr>
        <p:spPr>
          <a:xfrm>
            <a:off x="976694" y="1491249"/>
            <a:ext cx="10287900" cy="477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dk1"/>
                </a:solidFill>
                <a:latin typeface="Arial"/>
                <a:ea typeface="Arial"/>
                <a:cs typeface="Arial"/>
                <a:sym typeface="Arial"/>
              </a:rPr>
              <a:t>Begin each entry</a:t>
            </a:r>
            <a:r>
              <a:rPr b="0" i="0" lang="en-GB" sz="1600" u="none" cap="none" strike="noStrike">
                <a:solidFill>
                  <a:schemeClr val="dk1"/>
                </a:solidFill>
                <a:latin typeface="Arial"/>
                <a:ea typeface="Arial"/>
                <a:cs typeface="Arial"/>
                <a:sym typeface="Arial"/>
              </a:rPr>
              <a:t> with the date, time, place, and type of data collection event.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dk1"/>
                </a:solidFill>
                <a:latin typeface="Arial"/>
                <a:ea typeface="Arial"/>
                <a:cs typeface="Arial"/>
                <a:sym typeface="Arial"/>
              </a:rPr>
              <a:t>Leave space</a:t>
            </a:r>
            <a:r>
              <a:rPr b="0" i="0" lang="en-GB" sz="1600" u="none" cap="none" strike="noStrike">
                <a:solidFill>
                  <a:schemeClr val="dk1"/>
                </a:solidFill>
                <a:latin typeface="Arial"/>
                <a:ea typeface="Arial"/>
                <a:cs typeface="Arial"/>
                <a:sym typeface="Arial"/>
              </a:rPr>
              <a:t> on the page for expanding your notes, or plan to expand them on a separate page.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dk1"/>
                </a:solidFill>
                <a:latin typeface="Arial"/>
                <a:ea typeface="Arial"/>
                <a:cs typeface="Arial"/>
                <a:sym typeface="Arial"/>
              </a:rPr>
              <a:t>Take notes strategically</a:t>
            </a:r>
            <a:r>
              <a:rPr b="0" i="0" lang="en-GB" sz="1600" u="none" cap="none" strike="noStrike">
                <a:solidFill>
                  <a:schemeClr val="dk1"/>
                </a:solidFill>
                <a:latin typeface="Arial"/>
                <a:ea typeface="Arial"/>
                <a:cs typeface="Arial"/>
                <a:sym typeface="Arial"/>
              </a:rPr>
              <a:t>. It is usually practical to make only brief notes during data collection. Direct quotes can be especially hard to write down accurately. Rather than try to document every detail or quote, write down key words and phrases that will trigger your memory when you expand notes.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dk1"/>
                </a:solidFill>
                <a:latin typeface="Arial"/>
                <a:ea typeface="Arial"/>
                <a:cs typeface="Arial"/>
                <a:sym typeface="Arial"/>
              </a:rPr>
              <a:t>Use shorthand.</a:t>
            </a:r>
            <a:r>
              <a:rPr b="0" i="0" lang="en-GB" sz="1600" u="none" cap="none" strike="noStrike">
                <a:solidFill>
                  <a:schemeClr val="dk1"/>
                </a:solidFill>
                <a:latin typeface="Arial"/>
                <a:ea typeface="Arial"/>
                <a:cs typeface="Arial"/>
                <a:sym typeface="Arial"/>
              </a:rPr>
              <a:t> Because you will expand and write/type up your notes soon after you write them, it does not matter if you are the only person who can understand your shorthand system. Use abbreviations and acronyms to quickly note what is happening and being said.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dk1"/>
                </a:solidFill>
                <a:latin typeface="Arial"/>
                <a:ea typeface="Arial"/>
                <a:cs typeface="Arial"/>
                <a:sym typeface="Arial"/>
              </a:rPr>
              <a:t>Cover a range of observations</a:t>
            </a:r>
            <a:r>
              <a:rPr b="0" i="0" lang="en-GB" sz="1600" u="none" cap="none" strike="noStrike">
                <a:solidFill>
                  <a:schemeClr val="dk1"/>
                </a:solidFill>
                <a:latin typeface="Arial"/>
                <a:ea typeface="Arial"/>
                <a:cs typeface="Arial"/>
                <a:sym typeface="Arial"/>
              </a:rPr>
              <a:t>. For example, even if your question is around specific events (e.g. food distributions) you should be documenting informal conversations, people’s body language, moods, or attitudes; the general environment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dk1"/>
                </a:solidFill>
                <a:latin typeface="Arial"/>
                <a:ea typeface="Arial"/>
                <a:cs typeface="Arial"/>
                <a:sym typeface="Arial"/>
              </a:rPr>
              <a:t>Arrive early and leave late</a:t>
            </a:r>
            <a:r>
              <a:rPr b="0" i="0" lang="en-GB" sz="1600" u="none" cap="none" strike="noStrike">
                <a:solidFill>
                  <a:schemeClr val="dk1"/>
                </a:solidFill>
                <a:latin typeface="Arial"/>
                <a:ea typeface="Arial"/>
                <a:cs typeface="Arial"/>
                <a:sym typeface="Arial"/>
              </a:rPr>
              <a:t>. Some of the most interesting/important observations may occur before or after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dk1"/>
                </a:solidFill>
                <a:latin typeface="Arial"/>
                <a:ea typeface="Arial"/>
                <a:cs typeface="Arial"/>
                <a:sym typeface="Arial"/>
              </a:rPr>
              <a:t>Consider using present tense:</a:t>
            </a:r>
            <a:r>
              <a:rPr b="0" i="0" lang="en-GB" sz="1600" u="none" cap="none" strike="noStrike">
                <a:solidFill>
                  <a:schemeClr val="dk1"/>
                </a:solidFill>
                <a:latin typeface="Arial"/>
                <a:ea typeface="Arial"/>
                <a:cs typeface="Arial"/>
                <a:sym typeface="Arial"/>
              </a:rPr>
              <a:t> This can increase the level of detail you capture.</a:t>
            </a:r>
            <a:endParaRPr b="0" i="0" sz="1400" u="none" cap="none" strike="noStrike">
              <a:solidFill>
                <a:srgbClr val="000000"/>
              </a:solidFill>
              <a:latin typeface="Arial"/>
              <a:ea typeface="Arial"/>
              <a:cs typeface="Arial"/>
              <a:sym typeface="Arial"/>
            </a:endParaRPr>
          </a:p>
        </p:txBody>
      </p:sp>
      <p:pic>
        <p:nvPicPr>
          <p:cNvPr id="147" name="Google Shape;147;p15"/>
          <p:cNvPicPr preferRelativeResize="0"/>
          <p:nvPr/>
        </p:nvPicPr>
        <p:blipFill rotWithShape="1">
          <a:blip r:embed="rId3">
            <a:alphaModFix/>
          </a:blip>
          <a:srcRect b="-1142" l="0" r="-20" t="0"/>
          <a:stretch/>
        </p:blipFill>
        <p:spPr>
          <a:xfrm>
            <a:off x="-47298" y="0"/>
            <a:ext cx="397493" cy="7023369"/>
          </a:xfrm>
          <a:prstGeom prst="rect">
            <a:avLst/>
          </a:prstGeom>
          <a:noFill/>
          <a:ln>
            <a:noFill/>
          </a:ln>
        </p:spPr>
      </p:pic>
      <p:sp>
        <p:nvSpPr>
          <p:cNvPr id="148" name="Google Shape;148;p15"/>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Field Note - tips</a:t>
            </a:r>
            <a:endParaRPr b="1" i="0" sz="2400" u="none" cap="none" strike="noStrike">
              <a:solidFill>
                <a:srgbClr val="1E4E7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ed4b5df85b_0_0"/>
          <p:cNvSpPr/>
          <p:nvPr/>
        </p:nvSpPr>
        <p:spPr>
          <a:xfrm>
            <a:off x="203200" y="203201"/>
            <a:ext cx="93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ed4b5df85b_0_0"/>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Note</a:t>
            </a:r>
            <a:r>
              <a:rPr b="1" lang="en-GB" sz="3600">
                <a:solidFill>
                  <a:srgbClr val="1E4E79"/>
                </a:solidFill>
              </a:rPr>
              <a:t> Write-ups:</a:t>
            </a:r>
            <a:r>
              <a:rPr b="1" i="0" lang="en-GB" sz="3600" u="none" cap="none" strike="noStrike">
                <a:solidFill>
                  <a:srgbClr val="1E4E79"/>
                </a:solidFill>
                <a:latin typeface="Arial"/>
                <a:ea typeface="Arial"/>
                <a:cs typeface="Arial"/>
                <a:sym typeface="Arial"/>
              </a:rPr>
              <a:t> </a:t>
            </a:r>
            <a:r>
              <a:rPr b="1" lang="en-GB" sz="3600">
                <a:solidFill>
                  <a:srgbClr val="1E4E79"/>
                </a:solidFill>
              </a:rPr>
              <a:t>Instructions</a:t>
            </a:r>
            <a:endParaRPr b="1" i="0" sz="2400" u="none" cap="none" strike="noStrike">
              <a:solidFill>
                <a:srgbClr val="1E4E79"/>
              </a:solidFill>
              <a:latin typeface="Arial"/>
              <a:ea typeface="Arial"/>
              <a:cs typeface="Arial"/>
              <a:sym typeface="Arial"/>
            </a:endParaRPr>
          </a:p>
        </p:txBody>
      </p:sp>
      <p:sp>
        <p:nvSpPr>
          <p:cNvPr id="155" name="Google Shape;155;g2ed4b5df85b_0_0"/>
          <p:cNvSpPr/>
          <p:nvPr/>
        </p:nvSpPr>
        <p:spPr>
          <a:xfrm>
            <a:off x="-1681655" y="2131970"/>
            <a:ext cx="173100" cy="4719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156" name="Google Shape;156;g2ed4b5df85b_0_0"/>
          <p:cNvSpPr txBox="1"/>
          <p:nvPr/>
        </p:nvSpPr>
        <p:spPr>
          <a:xfrm>
            <a:off x="8207587" y="9002607"/>
            <a:ext cx="1219200" cy="1185300"/>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57" name="Google Shape;157;g2ed4b5df85b_0_0"/>
          <p:cNvSpPr/>
          <p:nvPr/>
        </p:nvSpPr>
        <p:spPr>
          <a:xfrm>
            <a:off x="1" y="58580"/>
            <a:ext cx="246300" cy="4923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8" name="Google Shape;158;g2ed4b5df85b_0_0"/>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159" name="Google Shape;159;g2ed4b5df85b_0_0"/>
          <p:cNvPicPr preferRelativeResize="0"/>
          <p:nvPr/>
        </p:nvPicPr>
        <p:blipFill rotWithShape="1">
          <a:blip r:embed="rId3">
            <a:alphaModFix/>
          </a:blip>
          <a:srcRect b="-1142" l="0" r="-20" t="0"/>
          <a:stretch/>
        </p:blipFill>
        <p:spPr>
          <a:xfrm>
            <a:off x="-47298" y="0"/>
            <a:ext cx="397493" cy="7023369"/>
          </a:xfrm>
          <a:prstGeom prst="rect">
            <a:avLst/>
          </a:prstGeom>
          <a:noFill/>
          <a:ln>
            <a:noFill/>
          </a:ln>
        </p:spPr>
      </p:pic>
      <p:sp>
        <p:nvSpPr>
          <p:cNvPr id="160" name="Google Shape;160;g2ed4b5df85b_0_0"/>
          <p:cNvSpPr/>
          <p:nvPr/>
        </p:nvSpPr>
        <p:spPr>
          <a:xfrm>
            <a:off x="1011675" y="1433625"/>
            <a:ext cx="10233600" cy="521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2000">
                <a:solidFill>
                  <a:schemeClr val="dk1"/>
                </a:solidFill>
              </a:rPr>
              <a:t>1.Type up notes:</a:t>
            </a:r>
            <a:endParaRPr b="1" sz="2000">
              <a:solidFill>
                <a:schemeClr val="dk1"/>
              </a:solidFill>
            </a:endParaRPr>
          </a:p>
          <a:p>
            <a:pPr indent="-393700" lvl="0" marL="457200" marR="0" rtl="0" algn="l">
              <a:lnSpc>
                <a:spcPct val="100000"/>
              </a:lnSpc>
              <a:spcBef>
                <a:spcPts val="0"/>
              </a:spcBef>
              <a:spcAft>
                <a:spcPts val="0"/>
              </a:spcAft>
              <a:buClr>
                <a:schemeClr val="dk1"/>
              </a:buClr>
              <a:buSzPts val="2600"/>
              <a:buFont typeface="Arial"/>
              <a:buChar char="•"/>
            </a:pPr>
            <a:r>
              <a:rPr lang="en-GB" sz="2000">
                <a:solidFill>
                  <a:schemeClr val="dk1"/>
                </a:solidFill>
              </a:rPr>
              <a:t>Include:</a:t>
            </a:r>
            <a:endParaRPr sz="2000">
              <a:solidFill>
                <a:schemeClr val="dk1"/>
              </a:solidFill>
            </a:endParaRPr>
          </a:p>
          <a:p>
            <a:pPr indent="-355600" lvl="1" marL="914400" marR="0" rtl="0" algn="l">
              <a:lnSpc>
                <a:spcPct val="100000"/>
              </a:lnSpc>
              <a:spcBef>
                <a:spcPts val="0"/>
              </a:spcBef>
              <a:spcAft>
                <a:spcPts val="0"/>
              </a:spcAft>
              <a:buClr>
                <a:schemeClr val="dk1"/>
              </a:buClr>
              <a:buSzPts val="2000"/>
              <a:buFont typeface="Arial"/>
              <a:buChar char="○"/>
            </a:pPr>
            <a:r>
              <a:rPr lang="en-GB" sz="2000">
                <a:solidFill>
                  <a:schemeClr val="dk1"/>
                </a:solidFill>
              </a:rPr>
              <a:t>Date</a:t>
            </a:r>
            <a:endParaRPr sz="2000">
              <a:solidFill>
                <a:schemeClr val="dk1"/>
              </a:solidFill>
            </a:endParaRPr>
          </a:p>
          <a:p>
            <a:pPr indent="-355600" lvl="1" marL="914400" marR="0" rtl="0" algn="l">
              <a:lnSpc>
                <a:spcPct val="100000"/>
              </a:lnSpc>
              <a:spcBef>
                <a:spcPts val="0"/>
              </a:spcBef>
              <a:spcAft>
                <a:spcPts val="0"/>
              </a:spcAft>
              <a:buClr>
                <a:schemeClr val="dk1"/>
              </a:buClr>
              <a:buSzPts val="2000"/>
              <a:buFont typeface="Arial"/>
              <a:buChar char="○"/>
            </a:pPr>
            <a:r>
              <a:rPr lang="en-GB" sz="2000">
                <a:solidFill>
                  <a:schemeClr val="dk1"/>
                </a:solidFill>
              </a:rPr>
              <a:t>Location / Site</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Type of activity (FGD, KII with caregiver)</a:t>
            </a:r>
            <a:endParaRPr sz="2000">
              <a:solidFill>
                <a:schemeClr val="dk1"/>
              </a:solidFill>
            </a:endParaRPr>
          </a:p>
          <a:p>
            <a:pPr indent="0" lvl="0" marL="914400" marR="0" rtl="0" algn="l">
              <a:lnSpc>
                <a:spcPct val="100000"/>
              </a:lnSpc>
              <a:spcBef>
                <a:spcPts val="0"/>
              </a:spcBef>
              <a:spcAft>
                <a:spcPts val="0"/>
              </a:spcAft>
              <a:buNone/>
            </a:pPr>
            <a:r>
              <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Interviewer name</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Notetaker name</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GB" sz="2000">
                <a:solidFill>
                  <a:schemeClr val="dk1"/>
                </a:solidFill>
              </a:rPr>
              <a:t>Sociodemographics</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i="1" lang="en-GB" sz="2000">
                <a:solidFill>
                  <a:schemeClr val="dk1"/>
                </a:solidFill>
              </a:rPr>
              <a:t>If you have it in your written notes, include it in your typed notes!</a:t>
            </a:r>
            <a:endParaRPr i="1"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Include your </a:t>
            </a:r>
            <a:r>
              <a:rPr b="1" lang="en-GB" sz="2000">
                <a:solidFill>
                  <a:schemeClr val="dk1"/>
                </a:solidFill>
              </a:rPr>
              <a:t>observations</a:t>
            </a:r>
            <a:endParaRPr b="1" sz="2000">
              <a:solidFill>
                <a:schemeClr val="dk1"/>
              </a:solidFill>
            </a:endParaRPr>
          </a:p>
          <a:p>
            <a:pPr indent="0" lvl="0" marL="0" marR="0" rtl="0" algn="l">
              <a:lnSpc>
                <a:spcPct val="100000"/>
              </a:lnSpc>
              <a:spcBef>
                <a:spcPts val="0"/>
              </a:spcBef>
              <a:spcAft>
                <a:spcPts val="0"/>
              </a:spcAft>
              <a:buNone/>
            </a:pPr>
            <a:r>
              <a:t/>
            </a:r>
            <a:endParaRPr i="1"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rPr b="1" lang="en-GB" sz="2000">
                <a:solidFill>
                  <a:schemeClr val="dk1"/>
                </a:solidFill>
              </a:rPr>
              <a:t>2. After typing up notes, swap with your partner (interviewer/notetaker) to review and add any missing information</a:t>
            </a:r>
            <a:endParaRPr b="1"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ed4b5df85b_0_11"/>
          <p:cNvSpPr/>
          <p:nvPr/>
        </p:nvSpPr>
        <p:spPr>
          <a:xfrm>
            <a:off x="203200" y="203201"/>
            <a:ext cx="93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ed4b5df85b_0_11"/>
          <p:cNvSpPr txBox="1"/>
          <p:nvPr/>
        </p:nvSpPr>
        <p:spPr>
          <a:xfrm>
            <a:off x="574733" y="288435"/>
            <a:ext cx="9747900" cy="800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E4E79"/>
                </a:solidFill>
                <a:latin typeface="Arial"/>
                <a:ea typeface="Arial"/>
                <a:cs typeface="Arial"/>
                <a:sym typeface="Arial"/>
              </a:rPr>
              <a:t>Note</a:t>
            </a:r>
            <a:r>
              <a:rPr b="1" lang="en-GB" sz="3600">
                <a:solidFill>
                  <a:srgbClr val="1E4E79"/>
                </a:solidFill>
              </a:rPr>
              <a:t> Write-ups:</a:t>
            </a:r>
            <a:r>
              <a:rPr b="1" i="0" lang="en-GB" sz="3600" u="none" cap="none" strike="noStrike">
                <a:solidFill>
                  <a:srgbClr val="1E4E79"/>
                </a:solidFill>
                <a:latin typeface="Arial"/>
                <a:ea typeface="Arial"/>
                <a:cs typeface="Arial"/>
                <a:sym typeface="Arial"/>
              </a:rPr>
              <a:t> </a:t>
            </a:r>
            <a:r>
              <a:rPr b="1" lang="en-GB" sz="3600">
                <a:solidFill>
                  <a:srgbClr val="1E4E79"/>
                </a:solidFill>
              </a:rPr>
              <a:t>Instructions</a:t>
            </a:r>
            <a:endParaRPr b="1" i="0" sz="2400" u="none" cap="none" strike="noStrike">
              <a:solidFill>
                <a:srgbClr val="1E4E79"/>
              </a:solidFill>
              <a:latin typeface="Arial"/>
              <a:ea typeface="Arial"/>
              <a:cs typeface="Arial"/>
              <a:sym typeface="Arial"/>
            </a:endParaRPr>
          </a:p>
        </p:txBody>
      </p:sp>
      <p:sp>
        <p:nvSpPr>
          <p:cNvPr id="167" name="Google Shape;167;g2ed4b5df85b_0_11"/>
          <p:cNvSpPr/>
          <p:nvPr/>
        </p:nvSpPr>
        <p:spPr>
          <a:xfrm>
            <a:off x="-1681655" y="2131970"/>
            <a:ext cx="173100" cy="4719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267"/>
              <a:buFont typeface="Arial"/>
              <a:buNone/>
            </a:pPr>
            <a:r>
              <a:t/>
            </a:r>
            <a:endParaRPr b="0" i="0" sz="2267" u="none" cap="none" strike="noStrike">
              <a:solidFill>
                <a:schemeClr val="dk1"/>
              </a:solidFill>
              <a:latin typeface="Calibri"/>
              <a:ea typeface="Calibri"/>
              <a:cs typeface="Calibri"/>
              <a:sym typeface="Calibri"/>
            </a:endParaRPr>
          </a:p>
        </p:txBody>
      </p:sp>
      <p:sp>
        <p:nvSpPr>
          <p:cNvPr id="168" name="Google Shape;168;g2ed4b5df85b_0_11"/>
          <p:cNvSpPr txBox="1"/>
          <p:nvPr/>
        </p:nvSpPr>
        <p:spPr>
          <a:xfrm>
            <a:off x="8207587" y="9002607"/>
            <a:ext cx="1219200" cy="1185300"/>
          </a:xfrm>
          <a:prstGeom prst="rect">
            <a:avLst/>
          </a:prstGeom>
          <a:solidFill>
            <a:schemeClr val="lt1"/>
          </a:solidFill>
          <a:ln>
            <a:noFill/>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69" name="Google Shape;169;g2ed4b5df85b_0_11"/>
          <p:cNvSpPr/>
          <p:nvPr/>
        </p:nvSpPr>
        <p:spPr>
          <a:xfrm>
            <a:off x="1" y="58580"/>
            <a:ext cx="246300" cy="4923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70" name="Google Shape;170;g2ed4b5df85b_0_11"/>
          <p:cNvSpPr/>
          <p:nvPr/>
        </p:nvSpPr>
        <p:spPr>
          <a:xfrm>
            <a:off x="609600" y="1219200"/>
            <a:ext cx="0" cy="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171" name="Google Shape;171;g2ed4b5df85b_0_11"/>
          <p:cNvPicPr preferRelativeResize="0"/>
          <p:nvPr/>
        </p:nvPicPr>
        <p:blipFill rotWithShape="1">
          <a:blip r:embed="rId3">
            <a:alphaModFix/>
          </a:blip>
          <a:srcRect b="-1142" l="0" r="-20" t="0"/>
          <a:stretch/>
        </p:blipFill>
        <p:spPr>
          <a:xfrm>
            <a:off x="-47298" y="0"/>
            <a:ext cx="397493" cy="7023369"/>
          </a:xfrm>
          <a:prstGeom prst="rect">
            <a:avLst/>
          </a:prstGeom>
          <a:noFill/>
          <a:ln>
            <a:noFill/>
          </a:ln>
        </p:spPr>
      </p:pic>
      <p:pic>
        <p:nvPicPr>
          <p:cNvPr id="172" name="Google Shape;172;g2ed4b5df85b_0_11"/>
          <p:cNvPicPr preferRelativeResize="0"/>
          <p:nvPr/>
        </p:nvPicPr>
        <p:blipFill>
          <a:blip r:embed="rId4">
            <a:alphaModFix/>
          </a:blip>
          <a:stretch>
            <a:fillRect/>
          </a:stretch>
        </p:blipFill>
        <p:spPr>
          <a:xfrm>
            <a:off x="1871927" y="1219196"/>
            <a:ext cx="8272449" cy="5329650"/>
          </a:xfrm>
          <a:prstGeom prst="rect">
            <a:avLst/>
          </a:prstGeom>
          <a:noFill/>
          <a:ln>
            <a:noFill/>
          </a:ln>
          <a:effectLst>
            <a:outerShdw blurRad="357188" rotWithShape="0" algn="bl" dir="5400000" dist="66675">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2021-10-25T12:34:16Z</dcterms:created>
  <dc:creator>Microsoft Office User</dc:creator>
</cp:coreProperties>
</file>