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652" r:id="rId4"/>
  </p:sldMasterIdLst>
  <p:notesMasterIdLst>
    <p:notesMasterId r:id="rId9"/>
  </p:notesMasterIdLst>
  <p:sldIdLst>
    <p:sldId id="256" r:id="rId5"/>
    <p:sldId id="257" r:id="rId6"/>
    <p:sldId id="258" r:id="rId7"/>
    <p:sldId id="259" r:id="rId8"/>
  </p:sldIdLst>
  <p:sldSz cx="12192000" cy="6858000"/>
  <p:notesSz cx="6858000" cy="9144000"/>
  <p:embeddedFontLst>
    <p:embeddedFont>
      <p:font typeface="Montserrat" panose="00000500000000000000" pitchFamily="2" charset="0"/>
      <p:regular r:id="rId10"/>
      <p:bold r:id="rId11"/>
      <p:italic r:id="rId12"/>
      <p:boldItalic r:id="rId13"/>
    </p:embeddedFont>
    <p:embeddedFont>
      <p:font typeface="Montserrat Light" panose="00000400000000000000" pitchFamily="2"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Light" panose="020B03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PExXcQI5L8F3G/lxt7d7O016Bv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DD424-A52C-8C17-39F8-39B2AE9249EE}" name="Alexandre Edo" initials="AE" userId="S::AlexandreEdo@AlexandreEdo.onmicrosoft.com::9527abf9-c61a-4cdf-9100-b9e801a774b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9" autoAdjust="0"/>
  </p:normalViewPr>
  <p:slideViewPr>
    <p:cSldViewPr snapToGrid="0">
      <p:cViewPr varScale="1">
        <p:scale>
          <a:sx n="76" d="100"/>
          <a:sy n="76" d="100"/>
        </p:scale>
        <p:origin x="11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Master" Target="slideMasters/slideMaster1.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customXml" Target="../customXml/item3.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MAROT" userId="ae0b37a3-b90b-41c1-8b5a-b113fb0c43d3" providerId="ADAL" clId="{1A6F1045-EF94-4F7D-8F92-8D13CED4A34F}"/>
    <pc:docChg chg="modSld">
      <pc:chgData name="Florence MAROT" userId="ae0b37a3-b90b-41c1-8b5a-b113fb0c43d3" providerId="ADAL" clId="{1A6F1045-EF94-4F7D-8F92-8D13CED4A34F}" dt="2024-10-29T13:11:17.221" v="0" actId="20577"/>
      <pc:docMkLst>
        <pc:docMk/>
      </pc:docMkLst>
      <pc:sldChg chg="modNotesTx">
        <pc:chgData name="Florence MAROT" userId="ae0b37a3-b90b-41c1-8b5a-b113fb0c43d3" providerId="ADAL" clId="{1A6F1045-EF94-4F7D-8F92-8D13CED4A34F}" dt="2024-10-29T13:11:17.221" v="0" actId="20577"/>
        <pc:sldMkLst>
          <pc:docMk/>
          <pc:sldMk cId="0" sldId="256"/>
        </pc:sldMkLst>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9AD6CDA1-7CE7-499C-91F1-7152BFA92249}" authorId="{A0ADD424-A52C-8C17-39F8-39B2AE9249EE}" created="2024-09-27T16:37:40.841">
    <pc:sldMkLst xmlns:pc="http://schemas.microsoft.com/office/powerpoint/2013/main/command">
      <pc:docMk/>
      <pc:sldMk cId="0" sldId="256"/>
    </pc:sldMkLst>
    <p188:txBody>
      <a:bodyPr/>
      <a:lstStyle/>
      <a:p>
        <a:r>
          <a:rPr lang="fr-FR"/>
          <a:t>La note semble directement reprise de la présentation Training to AOI (module 1) et présente les mêmes problèmes (n° d’étape, même si pas apparent dans cette diapo, et note incomplète).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5161836d1_4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e5161836d1_4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3" name="Google Shape;133;g2e5161836d1_4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d4b5df8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ed4b5df8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err="1"/>
              <a:t>Assuré</a:t>
            </a:r>
            <a:r>
              <a:rPr lang="en-GB" dirty="0"/>
              <a:t> par Ginger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d4b5df8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ed4b5df85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err="1"/>
              <a:t>Assuré</a:t>
            </a:r>
            <a:r>
              <a:rPr lang="en-GB" dirty="0"/>
              <a:t> par Ginger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rgbClr val="EFF5F0">
            <a:alpha val="7843"/>
          </a:srgbClr>
        </a:solidFill>
        <a:effectLst/>
      </p:bgPr>
    </p:bg>
    <p:spTree>
      <p:nvGrpSpPr>
        <p:cNvPr id="1" name="Shape 15"/>
        <p:cNvGrpSpPr/>
        <p:nvPr/>
      </p:nvGrpSpPr>
      <p:grpSpPr>
        <a:xfrm>
          <a:off x="0" y="0"/>
          <a:ext cx="0" cy="0"/>
          <a:chOff x="0" y="0"/>
          <a:chExt cx="0" cy="0"/>
        </a:xfrm>
      </p:grpSpPr>
      <p:sp>
        <p:nvSpPr>
          <p:cNvPr id="16" name="Google Shape;16;g2e5161836d1_4_73"/>
          <p:cNvSpPr txBox="1">
            <a:spLocks noGrp="1"/>
          </p:cNvSpPr>
          <p:nvPr>
            <p:ph type="title"/>
          </p:nvPr>
        </p:nvSpPr>
        <p:spPr>
          <a:xfrm>
            <a:off x="838200" y="717060"/>
            <a:ext cx="10515600" cy="455700"/>
          </a:xfrm>
          <a:prstGeom prst="rect">
            <a:avLst/>
          </a:prstGeom>
          <a:noFill/>
          <a:ln>
            <a:noFill/>
          </a:ln>
        </p:spPr>
        <p:txBody>
          <a:bodyPr spcFirstLastPara="1" wrap="square" lIns="0" tIns="60925" rIns="121900" bIns="60925" anchor="t" anchorCtr="0">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7" name="Google Shape;17;g2e5161836d1_4_73"/>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lvl1pPr marL="457200" marR="0" lvl="0" indent="-330200" algn="l">
              <a:lnSpc>
                <a:spcPct val="128332"/>
              </a:lnSpc>
              <a:spcBef>
                <a:spcPts val="1000"/>
              </a:spcBef>
              <a:spcAft>
                <a:spcPts val="0"/>
              </a:spcAft>
              <a:buClr>
                <a:srgbClr val="204669"/>
              </a:buClr>
              <a:buSzPts val="1600"/>
              <a:buFont typeface="Arial"/>
              <a:buChar char="•"/>
              <a:defRPr sz="1600"/>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pic>
        <p:nvPicPr>
          <p:cNvPr id="18" name="Google Shape;18;g2e5161836d1_4_73" descr="Uma imagem com texto&#10;&#10;Descrição gerada automaticamente"/>
          <p:cNvPicPr preferRelativeResize="0"/>
          <p:nvPr/>
        </p:nvPicPr>
        <p:blipFill rotWithShape="1">
          <a:blip r:embed="rId2">
            <a:alphaModFix/>
          </a:blip>
          <a:srcRect r="59937" b="11386"/>
          <a:stretch/>
        </p:blipFill>
        <p:spPr>
          <a:xfrm>
            <a:off x="583599" y="6231168"/>
            <a:ext cx="1745499" cy="611435"/>
          </a:xfrm>
          <a:prstGeom prst="rect">
            <a:avLst/>
          </a:prstGeom>
          <a:noFill/>
          <a:ln>
            <a:noFill/>
          </a:ln>
        </p:spPr>
      </p:pic>
      <p:sp>
        <p:nvSpPr>
          <p:cNvPr id="19" name="Google Shape;19;g2e5161836d1_4_73"/>
          <p:cNvSpPr/>
          <p:nvPr/>
        </p:nvSpPr>
        <p:spPr>
          <a:xfrm>
            <a:off x="0" y="0"/>
            <a:ext cx="288000" cy="3429300"/>
          </a:xfrm>
          <a:prstGeom prst="rect">
            <a:avLst/>
          </a:prstGeom>
          <a:solidFill>
            <a:srgbClr val="2046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 name="Google Shape;20;g2e5161836d1_4_73"/>
          <p:cNvSpPr/>
          <p:nvPr/>
        </p:nvSpPr>
        <p:spPr>
          <a:xfrm>
            <a:off x="0" y="3429000"/>
            <a:ext cx="288000" cy="3429300"/>
          </a:xfrm>
          <a:prstGeom prst="rect">
            <a:avLst/>
          </a:prstGeom>
          <a:solidFill>
            <a:srgbClr val="2F9C6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21" name="Google Shape;21;g2e5161836d1_4_73"/>
          <p:cNvCxnSpPr/>
          <p:nvPr/>
        </p:nvCxnSpPr>
        <p:spPr>
          <a:xfrm>
            <a:off x="864348" y="1209824"/>
            <a:ext cx="591900" cy="0"/>
          </a:xfrm>
          <a:prstGeom prst="straightConnector1">
            <a:avLst/>
          </a:prstGeom>
          <a:noFill/>
          <a:ln w="28575" cap="flat" cmpd="sng">
            <a:solidFill>
              <a:srgbClr val="D90368"/>
            </a:solidFill>
            <a:prstDash val="solid"/>
            <a:miter lim="800000"/>
            <a:headEnd type="none" w="sm" len="sm"/>
            <a:tailEnd type="none" w="sm" len="sm"/>
          </a:ln>
        </p:spPr>
      </p:cxnSp>
      <p:grpSp>
        <p:nvGrpSpPr>
          <p:cNvPr id="22" name="Google Shape;22;g2e5161836d1_4_73"/>
          <p:cNvGrpSpPr/>
          <p:nvPr/>
        </p:nvGrpSpPr>
        <p:grpSpPr>
          <a:xfrm>
            <a:off x="6095731" y="6081166"/>
            <a:ext cx="5285467" cy="979629"/>
            <a:chOff x="6191586" y="3987387"/>
            <a:chExt cx="2790490" cy="499683"/>
          </a:xfrm>
        </p:grpSpPr>
        <p:pic>
          <p:nvPicPr>
            <p:cNvPr id="23" name="Google Shape;23;g2e5161836d1_4_73"/>
            <p:cNvPicPr preferRelativeResize="0"/>
            <p:nvPr/>
          </p:nvPicPr>
          <p:blipFill rotWithShape="1">
            <a:blip r:embed="rId3">
              <a:alphaModFix/>
            </a:blip>
            <a:srcRect/>
            <a:stretch/>
          </p:blipFill>
          <p:spPr>
            <a:xfrm>
              <a:off x="8289926" y="4105311"/>
              <a:ext cx="692150" cy="216021"/>
            </a:xfrm>
            <a:prstGeom prst="rect">
              <a:avLst/>
            </a:prstGeom>
            <a:noFill/>
            <a:ln>
              <a:noFill/>
            </a:ln>
          </p:spPr>
        </p:pic>
        <p:pic>
          <p:nvPicPr>
            <p:cNvPr id="24" name="Google Shape;24;g2e5161836d1_4_73"/>
            <p:cNvPicPr preferRelativeResize="0"/>
            <p:nvPr/>
          </p:nvPicPr>
          <p:blipFill rotWithShape="1">
            <a:blip r:embed="rId4">
              <a:alphaModFix/>
            </a:blip>
            <a:srcRect/>
            <a:stretch/>
          </p:blipFill>
          <p:spPr>
            <a:xfrm>
              <a:off x="7266608" y="4119751"/>
              <a:ext cx="855042" cy="205444"/>
            </a:xfrm>
            <a:prstGeom prst="rect">
              <a:avLst/>
            </a:prstGeom>
            <a:noFill/>
            <a:ln>
              <a:noFill/>
            </a:ln>
          </p:spPr>
        </p:pic>
        <p:pic>
          <p:nvPicPr>
            <p:cNvPr id="25" name="Google Shape;25;g2e5161836d1_4_73"/>
            <p:cNvPicPr preferRelativeResize="0"/>
            <p:nvPr/>
          </p:nvPicPr>
          <p:blipFill rotWithShape="1">
            <a:blip r:embed="rId5">
              <a:alphaModFix/>
            </a:blip>
            <a:srcRect/>
            <a:stretch/>
          </p:blipFill>
          <p:spPr>
            <a:xfrm>
              <a:off x="6191586" y="3987387"/>
              <a:ext cx="1107194" cy="49968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7" name="Google Shape;10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8" name="Google Shape;10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1"/>
          <p:cNvSpPr>
            <a:spLocks noGrp="1"/>
          </p:cNvSpPr>
          <p:nvPr>
            <p:ph type="pic" idx="2"/>
          </p:nvPr>
        </p:nvSpPr>
        <p:spPr>
          <a:xfrm>
            <a:off x="5183188" y="987425"/>
            <a:ext cx="6172200" cy="4873625"/>
          </a:xfrm>
          <a:prstGeom prst="rect">
            <a:avLst/>
          </a:prstGeom>
          <a:noFill/>
          <a:ln>
            <a:noFill/>
          </a:ln>
        </p:spPr>
      </p:sp>
      <p:sp>
        <p:nvSpPr>
          <p:cNvPr id="114" name="Google Shape;11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5" name="Google Shape;11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6"/>
        <p:cNvGrpSpPr/>
        <p:nvPr/>
      </p:nvGrpSpPr>
      <p:grpSpPr>
        <a:xfrm>
          <a:off x="0" y="0"/>
          <a:ext cx="0" cy="0"/>
          <a:chOff x="0" y="0"/>
          <a:chExt cx="0" cy="0"/>
        </a:xfrm>
      </p:grpSpPr>
      <p:pic>
        <p:nvPicPr>
          <p:cNvPr id="27" name="Google Shape;27;g2e5161836d1_4_60"/>
          <p:cNvPicPr preferRelativeResize="0"/>
          <p:nvPr/>
        </p:nvPicPr>
        <p:blipFill rotWithShape="1">
          <a:blip r:embed="rId2">
            <a:alphaModFix/>
          </a:blip>
          <a:srcRect l="776" r="787"/>
          <a:stretch/>
        </p:blipFill>
        <p:spPr>
          <a:xfrm>
            <a:off x="0" y="1328176"/>
            <a:ext cx="12192000" cy="3148056"/>
          </a:xfrm>
          <a:prstGeom prst="rect">
            <a:avLst/>
          </a:prstGeom>
          <a:noFill/>
          <a:ln>
            <a:noFill/>
          </a:ln>
        </p:spPr>
      </p:pic>
      <p:sp>
        <p:nvSpPr>
          <p:cNvPr id="28" name="Google Shape;28;g2e5161836d1_4_60"/>
          <p:cNvSpPr txBox="1">
            <a:spLocks noGrp="1"/>
          </p:cNvSpPr>
          <p:nvPr>
            <p:ph type="ftr" idx="11"/>
          </p:nvPr>
        </p:nvSpPr>
        <p:spPr>
          <a:xfrm>
            <a:off x="3914376" y="6406861"/>
            <a:ext cx="41148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9" name="Google Shape;29;g2e5161836d1_4_60"/>
          <p:cNvSpPr txBox="1">
            <a:spLocks noGrp="1"/>
          </p:cNvSpPr>
          <p:nvPr>
            <p:ph type="sldNum" idx="12"/>
          </p:nvPr>
        </p:nvSpPr>
        <p:spPr>
          <a:xfrm>
            <a:off x="8153400" y="6322683"/>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0" name="Google Shape;30;g2e5161836d1_4_60" descr="Uma imagem com texto&#10;&#10;Descrição gerada automaticamente"/>
          <p:cNvPicPr preferRelativeResize="0"/>
          <p:nvPr/>
        </p:nvPicPr>
        <p:blipFill rotWithShape="1">
          <a:blip r:embed="rId3">
            <a:alphaModFix/>
          </a:blip>
          <a:srcRect r="58652" b="7695"/>
          <a:stretch/>
        </p:blipFill>
        <p:spPr>
          <a:xfrm>
            <a:off x="-12979" y="40123"/>
            <a:ext cx="2011112" cy="689150"/>
          </a:xfrm>
          <a:prstGeom prst="rect">
            <a:avLst/>
          </a:prstGeom>
          <a:noFill/>
          <a:ln>
            <a:noFill/>
          </a:ln>
        </p:spPr>
      </p:pic>
      <p:sp>
        <p:nvSpPr>
          <p:cNvPr id="31" name="Google Shape;31;g2e5161836d1_4_60"/>
          <p:cNvSpPr txBox="1"/>
          <p:nvPr/>
        </p:nvSpPr>
        <p:spPr>
          <a:xfrm>
            <a:off x="533681" y="4744996"/>
            <a:ext cx="108759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9C67"/>
              </a:buClr>
              <a:buSzPts val="2400"/>
              <a:buFont typeface="Montserrat"/>
              <a:buNone/>
            </a:pPr>
            <a:r>
              <a:rPr lang="en-GB" sz="2400" b="1" i="0" u="none" strike="noStrike" cap="none">
                <a:solidFill>
                  <a:srgbClr val="2B9C67"/>
                </a:solidFill>
                <a:latin typeface="Montserrat"/>
                <a:ea typeface="Montserrat"/>
                <a:cs typeface="Montserrat"/>
                <a:sym typeface="Montserrat"/>
              </a:rPr>
              <a:t>Planning a Rapid Qualitative Assessment</a:t>
            </a:r>
            <a:endParaRPr sz="2400" b="0" i="0" u="none" strike="noStrike" cap="none">
              <a:solidFill>
                <a:srgbClr val="2B9C67"/>
              </a:solidFill>
              <a:latin typeface="Montserrat Light"/>
              <a:ea typeface="Montserrat Light"/>
              <a:cs typeface="Montserrat Light"/>
              <a:sym typeface="Montserrat Light"/>
            </a:endParaRPr>
          </a:p>
        </p:txBody>
      </p:sp>
      <p:sp>
        <p:nvSpPr>
          <p:cNvPr id="32" name="Google Shape;32;g2e5161836d1_4_60"/>
          <p:cNvSpPr/>
          <p:nvPr/>
        </p:nvSpPr>
        <p:spPr>
          <a:xfrm>
            <a:off x="0" y="1309393"/>
            <a:ext cx="12192000" cy="60900"/>
          </a:xfrm>
          <a:prstGeom prst="rect">
            <a:avLst/>
          </a:prstGeom>
          <a:solidFill>
            <a:srgbClr val="2F9C67"/>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3" name="Google Shape;33;g2e5161836d1_4_60"/>
          <p:cNvSpPr txBox="1"/>
          <p:nvPr/>
        </p:nvSpPr>
        <p:spPr>
          <a:xfrm>
            <a:off x="527051" y="1356033"/>
            <a:ext cx="4261200" cy="523200"/>
          </a:xfrm>
          <a:prstGeom prst="rect">
            <a:avLst/>
          </a:prstGeom>
          <a:solidFill>
            <a:srgbClr val="2F9C67"/>
          </a:solidFill>
          <a:ln>
            <a:noFill/>
          </a:ln>
        </p:spPr>
        <p:txBody>
          <a:bodyPr spcFirstLastPara="1" wrap="square" lIns="96000" tIns="60925" rIns="96000" bIns="609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lt1"/>
                </a:solidFill>
                <a:latin typeface="Montserrat"/>
                <a:ea typeface="Montserrat"/>
                <a:cs typeface="Montserrat"/>
                <a:sym typeface="Montserrat"/>
              </a:rPr>
              <a:t>MODULE 6</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Montserrat Light"/>
                <a:ea typeface="Montserrat Light"/>
                <a:cs typeface="Montserrat Light"/>
                <a:sym typeface="Montserrat Light"/>
              </a:rPr>
              <a:t>RAPID QUALITATIVE ASSESSMENT TRAINING</a:t>
            </a:r>
            <a:endParaRPr sz="1900" b="0" i="0" u="none" strike="noStrike" cap="none">
              <a:solidFill>
                <a:srgbClr val="000000"/>
              </a:solidFill>
              <a:latin typeface="Arial"/>
              <a:ea typeface="Arial"/>
              <a:cs typeface="Arial"/>
              <a:sym typeface="Arial"/>
            </a:endParaRPr>
          </a:p>
        </p:txBody>
      </p:sp>
      <p:grpSp>
        <p:nvGrpSpPr>
          <p:cNvPr id="34" name="Google Shape;34;g2e5161836d1_4_60"/>
          <p:cNvGrpSpPr/>
          <p:nvPr/>
        </p:nvGrpSpPr>
        <p:grpSpPr>
          <a:xfrm>
            <a:off x="7293232" y="40184"/>
            <a:ext cx="4750251" cy="939554"/>
            <a:chOff x="6191586" y="3987387"/>
            <a:chExt cx="2790490" cy="499683"/>
          </a:xfrm>
        </p:grpSpPr>
        <p:pic>
          <p:nvPicPr>
            <p:cNvPr id="35" name="Google Shape;35;g2e5161836d1_4_60"/>
            <p:cNvPicPr preferRelativeResize="0"/>
            <p:nvPr/>
          </p:nvPicPr>
          <p:blipFill rotWithShape="1">
            <a:blip r:embed="rId4">
              <a:alphaModFix/>
            </a:blip>
            <a:srcRect/>
            <a:stretch/>
          </p:blipFill>
          <p:spPr>
            <a:xfrm>
              <a:off x="8289926" y="4105311"/>
              <a:ext cx="692150" cy="216021"/>
            </a:xfrm>
            <a:prstGeom prst="rect">
              <a:avLst/>
            </a:prstGeom>
            <a:noFill/>
            <a:ln>
              <a:noFill/>
            </a:ln>
          </p:spPr>
        </p:pic>
        <p:pic>
          <p:nvPicPr>
            <p:cNvPr id="36" name="Google Shape;36;g2e5161836d1_4_60"/>
            <p:cNvPicPr preferRelativeResize="0"/>
            <p:nvPr/>
          </p:nvPicPr>
          <p:blipFill rotWithShape="1">
            <a:blip r:embed="rId5">
              <a:alphaModFix/>
            </a:blip>
            <a:srcRect/>
            <a:stretch/>
          </p:blipFill>
          <p:spPr>
            <a:xfrm>
              <a:off x="7266608" y="4119751"/>
              <a:ext cx="855042" cy="205444"/>
            </a:xfrm>
            <a:prstGeom prst="rect">
              <a:avLst/>
            </a:prstGeom>
            <a:noFill/>
            <a:ln>
              <a:noFill/>
            </a:ln>
          </p:spPr>
        </p:pic>
        <p:pic>
          <p:nvPicPr>
            <p:cNvPr id="37" name="Google Shape;37;g2e5161836d1_4_60"/>
            <p:cNvPicPr preferRelativeResize="0"/>
            <p:nvPr/>
          </p:nvPicPr>
          <p:blipFill rotWithShape="1">
            <a:blip r:embed="rId6">
              <a:alphaModFix/>
            </a:blip>
            <a:srcRect/>
            <a:stretch/>
          </p:blipFill>
          <p:spPr>
            <a:xfrm>
              <a:off x="6191586" y="3987387"/>
              <a:ext cx="1107194" cy="499683"/>
            </a:xfrm>
            <a:prstGeom prst="rect">
              <a:avLst/>
            </a:prstGeom>
            <a:noFill/>
            <a:ln>
              <a:noFill/>
            </a:ln>
          </p:spPr>
        </p:pic>
      </p:grpSp>
      <p:pic>
        <p:nvPicPr>
          <p:cNvPr id="38" name="Google Shape;38;g2e5161836d1_4_60"/>
          <p:cNvPicPr preferRelativeResize="0"/>
          <p:nvPr/>
        </p:nvPicPr>
        <p:blipFill rotWithShape="1">
          <a:blip r:embed="rId7">
            <a:alphaModFix/>
          </a:blip>
          <a:srcRect/>
          <a:stretch/>
        </p:blipFill>
        <p:spPr>
          <a:xfrm>
            <a:off x="2475089" y="5712881"/>
            <a:ext cx="9635068" cy="11345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_Green">
  <p:cSld name="Question_Green">
    <p:bg>
      <p:bgPr>
        <a:solidFill>
          <a:srgbClr val="2F9C67">
            <a:alpha val="8627"/>
          </a:srgbClr>
        </a:solidFill>
        <a:effectLst/>
      </p:bgPr>
    </p:bg>
    <p:spTree>
      <p:nvGrpSpPr>
        <p:cNvPr id="1" name="Shape 39"/>
        <p:cNvGrpSpPr/>
        <p:nvPr/>
      </p:nvGrpSpPr>
      <p:grpSpPr>
        <a:xfrm>
          <a:off x="0" y="0"/>
          <a:ext cx="0" cy="0"/>
          <a:chOff x="0" y="0"/>
          <a:chExt cx="0" cy="0"/>
        </a:xfrm>
      </p:grpSpPr>
      <p:sp>
        <p:nvSpPr>
          <p:cNvPr id="40" name="Google Shape;40;g2e5161836d1_4_84"/>
          <p:cNvSpPr txBox="1">
            <a:spLocks noGrp="1"/>
          </p:cNvSpPr>
          <p:nvPr>
            <p:ph type="title"/>
          </p:nvPr>
        </p:nvSpPr>
        <p:spPr>
          <a:xfrm>
            <a:off x="838200" y="717060"/>
            <a:ext cx="10515600" cy="455700"/>
          </a:xfrm>
          <a:prstGeom prst="rect">
            <a:avLst/>
          </a:prstGeom>
          <a:noFill/>
          <a:ln>
            <a:noFill/>
          </a:ln>
        </p:spPr>
        <p:txBody>
          <a:bodyPr spcFirstLastPara="1" wrap="square" lIns="0" tIns="60925" rIns="121900" bIns="60925" anchor="t" anchorCtr="0">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1" name="Google Shape;41;g2e5161836d1_4_8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lvl1pPr marL="457200" marR="0" lvl="0" indent="-330200" algn="l">
              <a:lnSpc>
                <a:spcPct val="128332"/>
              </a:lnSpc>
              <a:spcBef>
                <a:spcPts val="1000"/>
              </a:spcBef>
              <a:spcAft>
                <a:spcPts val="0"/>
              </a:spcAft>
              <a:buClr>
                <a:srgbClr val="204669"/>
              </a:buClr>
              <a:buSzPts val="1600"/>
              <a:buFont typeface="Arial"/>
              <a:buChar char="•"/>
              <a:defRPr sz="1600"/>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42" name="Google Shape;42;g2e5161836d1_4_84"/>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3" name="Google Shape;43;g2e5161836d1_4_84"/>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4" name="Google Shape;44;g2e5161836d1_4_84"/>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g2e5161836d1_4_84" descr="Uma imagem com texto&#10;&#10;Descrição gerada automaticamente"/>
          <p:cNvPicPr preferRelativeResize="0"/>
          <p:nvPr/>
        </p:nvPicPr>
        <p:blipFill rotWithShape="1">
          <a:blip r:embed="rId2">
            <a:alphaModFix/>
          </a:blip>
          <a:srcRect/>
          <a:stretch/>
        </p:blipFill>
        <p:spPr>
          <a:xfrm>
            <a:off x="9262563" y="6295869"/>
            <a:ext cx="2684300" cy="412048"/>
          </a:xfrm>
          <a:prstGeom prst="rect">
            <a:avLst/>
          </a:prstGeom>
          <a:noFill/>
          <a:ln>
            <a:noFill/>
          </a:ln>
        </p:spPr>
      </p:pic>
      <p:sp>
        <p:nvSpPr>
          <p:cNvPr id="46" name="Google Shape;46;g2e5161836d1_4_84"/>
          <p:cNvSpPr/>
          <p:nvPr/>
        </p:nvSpPr>
        <p:spPr>
          <a:xfrm>
            <a:off x="0" y="0"/>
            <a:ext cx="288000" cy="3429300"/>
          </a:xfrm>
          <a:prstGeom prst="rect">
            <a:avLst/>
          </a:prstGeom>
          <a:solidFill>
            <a:srgbClr val="2046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7" name="Google Shape;47;g2e5161836d1_4_84"/>
          <p:cNvSpPr/>
          <p:nvPr/>
        </p:nvSpPr>
        <p:spPr>
          <a:xfrm>
            <a:off x="0" y="3429000"/>
            <a:ext cx="288000" cy="3429300"/>
          </a:xfrm>
          <a:prstGeom prst="rect">
            <a:avLst/>
          </a:prstGeom>
          <a:solidFill>
            <a:srgbClr val="2F9C6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8" name="Google Shape;48;g2e5161836d1_4_84"/>
          <p:cNvCxnSpPr/>
          <p:nvPr/>
        </p:nvCxnSpPr>
        <p:spPr>
          <a:xfrm>
            <a:off x="864348" y="1209824"/>
            <a:ext cx="591900" cy="0"/>
          </a:xfrm>
          <a:prstGeom prst="straightConnector1">
            <a:avLst/>
          </a:prstGeom>
          <a:noFill/>
          <a:ln w="28575" cap="flat" cmpd="sng">
            <a:solidFill>
              <a:srgbClr val="D90368"/>
            </a:solidFill>
            <a:prstDash val="solid"/>
            <a:miter lim="800000"/>
            <a:headEnd type="none" w="sm" len="sm"/>
            <a:tailEnd type="none" w="sm" len="sm"/>
          </a:ln>
        </p:spPr>
      </p:cxnSp>
      <p:sp>
        <p:nvSpPr>
          <p:cNvPr id="49" name="Google Shape;49;g2e5161836d1_4_84"/>
          <p:cNvSpPr/>
          <p:nvPr/>
        </p:nvSpPr>
        <p:spPr>
          <a:xfrm>
            <a:off x="9471141" y="490424"/>
            <a:ext cx="2112300" cy="2112300"/>
          </a:xfrm>
          <a:prstGeom prst="ellipse">
            <a:avLst/>
          </a:prstGeom>
          <a:solidFill>
            <a:srgbClr val="2F9C67">
              <a:alpha val="9019"/>
            </a:srgbClr>
          </a:solidFill>
          <a:ln w="9525" cap="flat" cmpd="sng">
            <a:solidFill>
              <a:srgbClr val="2F9C67"/>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50" name="Google Shape;50;g2e5161836d1_4_84"/>
          <p:cNvPicPr preferRelativeResize="0"/>
          <p:nvPr/>
        </p:nvPicPr>
        <p:blipFill rotWithShape="1">
          <a:blip r:embed="rId3">
            <a:alphaModFix/>
          </a:blip>
          <a:srcRect/>
          <a:stretch/>
        </p:blipFill>
        <p:spPr>
          <a:xfrm>
            <a:off x="10030204" y="857428"/>
            <a:ext cx="955599" cy="14082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2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60" name="Google Shape;60;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6" name="Google Shape;7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e5161836d1_4_54"/>
          <p:cNvSpPr txBox="1">
            <a:spLocks noGrp="1"/>
          </p:cNvSpPr>
          <p:nvPr>
            <p:ph type="title"/>
          </p:nvPr>
        </p:nvSpPr>
        <p:spPr>
          <a:xfrm>
            <a:off x="838200" y="717060"/>
            <a:ext cx="10515600" cy="455700"/>
          </a:xfrm>
          <a:prstGeom prst="rect">
            <a:avLst/>
          </a:prstGeom>
          <a:noFill/>
          <a:ln>
            <a:noFill/>
          </a:ln>
        </p:spPr>
        <p:txBody>
          <a:bodyPr spcFirstLastPara="1" wrap="square" lIns="0" tIns="60925" rIns="121900" bIns="60925" anchor="t" anchorCtr="0">
            <a:spAutoFit/>
          </a:bodyPr>
          <a:lstStyle>
            <a:lvl1pPr marR="0" lvl="0" algn="l" rtl="0">
              <a:lnSpc>
                <a:spcPct val="90000"/>
              </a:lnSpc>
              <a:spcBef>
                <a:spcPts val="0"/>
              </a:spcBef>
              <a:spcAft>
                <a:spcPts val="0"/>
              </a:spcAft>
              <a:buClr>
                <a:srgbClr val="2F9C67"/>
              </a:buClr>
              <a:buSzPts val="2400"/>
              <a:buFont typeface="Montserrat"/>
              <a:buNone/>
              <a:defRPr sz="2400" b="1" i="0" u="none" strike="noStrike" cap="none">
                <a:solidFill>
                  <a:srgbClr val="2F9C6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1" name="Google Shape;11;g2e5161836d1_4_5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lvl1pPr marL="457200" marR="0" lvl="0" indent="-400050" algn="l" rtl="0">
              <a:lnSpc>
                <a:spcPct val="90000"/>
              </a:lnSpc>
              <a:spcBef>
                <a:spcPts val="1000"/>
              </a:spcBef>
              <a:spcAft>
                <a:spcPts val="0"/>
              </a:spcAft>
              <a:buClr>
                <a:srgbClr val="204669"/>
              </a:buClr>
              <a:buSzPts val="2700"/>
              <a:buFont typeface="Arial"/>
              <a:buChar char="•"/>
              <a:defRPr sz="27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204669"/>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204669"/>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204669"/>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204669"/>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e5161836d1_4_54"/>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g2e5161836d1_4_54"/>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g2e5161836d1_4_54"/>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 name="TextBox 2">
            <a:extLst>
              <a:ext uri="{FF2B5EF4-FFF2-40B4-BE49-F238E27FC236}">
                <a16:creationId xmlns:a16="http://schemas.microsoft.com/office/drawing/2014/main" id="{6FAA7B5A-7D2E-6D2B-7806-22594802E383}"/>
              </a:ext>
            </a:extLst>
          </p:cNvPr>
          <p:cNvSpPr txBox="1"/>
          <p:nvPr userDrawn="1">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 name="TextBox 2">
            <a:extLst>
              <a:ext uri="{FF2B5EF4-FFF2-40B4-BE49-F238E27FC236}">
                <a16:creationId xmlns:a16="http://schemas.microsoft.com/office/drawing/2014/main" id="{8CBC22CE-3D0A-412C-758F-B07DF64BA247}"/>
              </a:ext>
            </a:extLst>
          </p:cNvPr>
          <p:cNvSpPr txBox="1"/>
          <p:nvPr userDrawn="1">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134"/>
        <p:cNvGrpSpPr/>
        <p:nvPr/>
      </p:nvGrpSpPr>
      <p:grpSpPr>
        <a:xfrm>
          <a:off x="0" y="0"/>
          <a:ext cx="0" cy="0"/>
          <a:chOff x="0" y="0"/>
          <a:chExt cx="0" cy="0"/>
        </a:xfrm>
      </p:grpSpPr>
      <p:sp>
        <p:nvSpPr>
          <p:cNvPr id="135" name="Google Shape;135;g2e5161836d1_4_96"/>
          <p:cNvSpPr txBox="1">
            <a:spLocks noGrp="1"/>
          </p:cNvSpPr>
          <p:nvPr>
            <p:ph type="title"/>
          </p:nvPr>
        </p:nvSpPr>
        <p:spPr>
          <a:xfrm>
            <a:off x="838200" y="701017"/>
            <a:ext cx="10515600" cy="455400"/>
          </a:xfrm>
          <a:prstGeom prst="rect">
            <a:avLst/>
          </a:prstGeom>
          <a:noFill/>
          <a:ln>
            <a:noFill/>
          </a:ln>
        </p:spPr>
        <p:txBody>
          <a:bodyPr spcFirstLastPara="1" wrap="square" lIns="0" tIns="60925" rIns="121900" bIns="60925" anchor="t" anchorCtr="0">
            <a:spAutoFit/>
          </a:bodyPr>
          <a:lstStyle/>
          <a:p>
            <a:pPr marL="0" lvl="0" indent="0" algn="l" rtl="0">
              <a:lnSpc>
                <a:spcPct val="90000"/>
              </a:lnSpc>
              <a:spcBef>
                <a:spcPts val="0"/>
              </a:spcBef>
              <a:spcAft>
                <a:spcPts val="0"/>
              </a:spcAft>
              <a:buClr>
                <a:srgbClr val="2F9C67"/>
              </a:buClr>
              <a:buSzPts val="2400"/>
              <a:buFont typeface="Montserrat"/>
              <a:buNone/>
            </a:pPr>
            <a:r>
              <a:rPr lang="fr-FR" dirty="0"/>
              <a:t>Bilan et réflexions</a:t>
            </a:r>
          </a:p>
        </p:txBody>
      </p:sp>
      <p:sp>
        <p:nvSpPr>
          <p:cNvPr id="136" name="Google Shape;136;g2e5161836d1_4_96"/>
          <p:cNvSpPr txBox="1"/>
          <p:nvPr/>
        </p:nvSpPr>
        <p:spPr>
          <a:xfrm>
            <a:off x="838199" y="1743148"/>
            <a:ext cx="10356669" cy="2289787"/>
          </a:xfrm>
          <a:prstGeom prst="rect">
            <a:avLst/>
          </a:prstGeom>
          <a:noFill/>
          <a:ln>
            <a:noFill/>
          </a:ln>
        </p:spPr>
        <p:txBody>
          <a:bodyPr spcFirstLastPara="1" wrap="square" lIns="121900" tIns="60925" rIns="121900" bIns="60925" anchor="t" anchorCtr="0">
            <a:spAutoFit/>
          </a:bodyPr>
          <a:lstStyle/>
          <a:p>
            <a:pPr marL="627063" indent="-444500">
              <a:lnSpc>
                <a:spcPct val="128332"/>
              </a:lnSpc>
              <a:buClr>
                <a:srgbClr val="000000"/>
              </a:buClr>
              <a:buSzPts val="2700"/>
              <a:buFont typeface="Open Sans"/>
              <a:buAutoNum type="arabicPeriod"/>
            </a:pPr>
            <a:endParaRPr lang="fr-FR" sz="2700" dirty="0">
              <a:solidFill>
                <a:schemeClr val="tx1"/>
              </a:solidFill>
              <a:latin typeface="Open Sans"/>
              <a:ea typeface="Open Sans"/>
              <a:cs typeface="Open Sans"/>
              <a:sym typeface="Open Sans"/>
            </a:endParaRPr>
          </a:p>
          <a:p>
            <a:pPr marL="627063" indent="-444500">
              <a:lnSpc>
                <a:spcPct val="128332"/>
              </a:lnSpc>
              <a:buClr>
                <a:srgbClr val="204669"/>
              </a:buClr>
              <a:buSzPts val="2700"/>
              <a:buFont typeface="Open Sans"/>
              <a:buAutoNum type="arabicPeriod"/>
            </a:pPr>
            <a:r>
              <a:rPr lang="fr-FR" sz="2700" dirty="0">
                <a:solidFill>
                  <a:schemeClr val="tx1"/>
                </a:solidFill>
                <a:latin typeface="Open Sans"/>
                <a:ea typeface="Open Sans"/>
                <a:cs typeface="Open Sans"/>
                <a:sym typeface="Open Sans"/>
              </a:rPr>
              <a:t>Qu’avez-vous appris aujourd’hui ?</a:t>
            </a:r>
          </a:p>
          <a:p>
            <a:pPr marL="627063" indent="-444500">
              <a:lnSpc>
                <a:spcPct val="128332"/>
              </a:lnSpc>
              <a:buClr>
                <a:schemeClr val="dk1"/>
              </a:buClr>
              <a:buSzPts val="2000"/>
              <a:buFont typeface="Open Sans"/>
              <a:buAutoNum type="arabicPeriod"/>
            </a:pPr>
            <a:r>
              <a:rPr lang="fr-FR" sz="2700" dirty="0">
                <a:solidFill>
                  <a:schemeClr val="tx1"/>
                </a:solidFill>
                <a:latin typeface="Open Sans"/>
                <a:ea typeface="Open Sans"/>
                <a:cs typeface="Open Sans"/>
                <a:sym typeface="Open Sans"/>
              </a:rPr>
              <a:t>Qu’avez-vous découvert de neuf ou d’intéressant ?</a:t>
            </a:r>
          </a:p>
          <a:p>
            <a:pPr marL="627063" indent="-444500">
              <a:lnSpc>
                <a:spcPct val="128332"/>
              </a:lnSpc>
              <a:buClr>
                <a:srgbClr val="204669"/>
              </a:buClr>
              <a:buSzPts val="2000"/>
              <a:buFont typeface="Open Sans"/>
              <a:buAutoNum type="arabicPeriod"/>
            </a:pPr>
            <a:r>
              <a:rPr lang="fr-FR" sz="2700" dirty="0">
                <a:solidFill>
                  <a:schemeClr val="tx1"/>
                </a:solidFill>
                <a:latin typeface="Open Sans"/>
                <a:ea typeface="Open Sans"/>
                <a:cs typeface="Open Sans"/>
                <a:sym typeface="Open Sans"/>
              </a:rPr>
              <a:t>Avez-vous des questions ?</a:t>
            </a: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p:nvPr/>
        </p:nvSpPr>
        <p:spPr>
          <a:xfrm>
            <a:off x="203200" y="203201"/>
            <a:ext cx="9300" cy="293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5"/>
          <p:cNvSpPr/>
          <p:nvPr/>
        </p:nvSpPr>
        <p:spPr>
          <a:xfrm>
            <a:off x="-1681655" y="2131970"/>
            <a:ext cx="173100" cy="471900"/>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143" name="Google Shape;143;p15"/>
          <p:cNvSpPr txBox="1"/>
          <p:nvPr/>
        </p:nvSpPr>
        <p:spPr>
          <a:xfrm>
            <a:off x="8207587" y="9002607"/>
            <a:ext cx="1219200" cy="1185300"/>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44" name="Google Shape;144;p15"/>
          <p:cNvSpPr/>
          <p:nvPr/>
        </p:nvSpPr>
        <p:spPr>
          <a:xfrm>
            <a:off x="1" y="58580"/>
            <a:ext cx="246300" cy="492300"/>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5" name="Google Shape;145;p15"/>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6" name="Google Shape;146;p15"/>
          <p:cNvSpPr/>
          <p:nvPr/>
        </p:nvSpPr>
        <p:spPr>
          <a:xfrm>
            <a:off x="911379" y="1088614"/>
            <a:ext cx="10910506"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sng" strike="noStrike" cap="none" dirty="0">
                <a:solidFill>
                  <a:schemeClr val="dk1"/>
                </a:solidFill>
                <a:latin typeface="Arial"/>
                <a:ea typeface="Arial"/>
                <a:cs typeface="Arial"/>
                <a:sym typeface="Arial"/>
              </a:rPr>
              <a:t>Commencez </a:t>
            </a:r>
            <a:r>
              <a:rPr lang="fr-FR" sz="1600" u="sng" dirty="0">
                <a:solidFill>
                  <a:schemeClr val="dk1"/>
                </a:solidFill>
              </a:rPr>
              <a:t>chaque prise de notes</a:t>
            </a:r>
            <a:r>
              <a:rPr lang="fr-FR" sz="1600" dirty="0">
                <a:solidFill>
                  <a:schemeClr val="dk1"/>
                </a:solidFill>
              </a:rPr>
              <a:t> en inscrivant la date, l’heure, le lieu et le type de l’activité de collecte de données</a:t>
            </a:r>
            <a:r>
              <a:rPr lang="fr-FR" sz="1600" b="0" i="0" u="none" strike="noStrike" cap="none" dirty="0">
                <a:solidFill>
                  <a:schemeClr val="dk1"/>
                </a:solidFill>
                <a:latin typeface="Arial"/>
                <a:ea typeface="Arial"/>
                <a:cs typeface="Arial"/>
                <a:sym typeface="Arial"/>
              </a:rPr>
              <a:t>.</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dk1"/>
                </a:solidFill>
                <a:latin typeface="Arial"/>
                <a:ea typeface="Arial"/>
                <a:cs typeface="Arial"/>
                <a:sym typeface="Arial"/>
              </a:rPr>
              <a:t> </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sng" strike="noStrike" cap="none" dirty="0">
                <a:solidFill>
                  <a:schemeClr val="dk1"/>
                </a:solidFill>
                <a:latin typeface="Arial"/>
                <a:ea typeface="Arial"/>
                <a:cs typeface="Arial"/>
                <a:sym typeface="Arial"/>
              </a:rPr>
              <a:t>Laissez assez de place</a:t>
            </a:r>
            <a:r>
              <a:rPr lang="fr-FR" sz="1600" dirty="0">
                <a:solidFill>
                  <a:schemeClr val="dk1"/>
                </a:solidFill>
              </a:rPr>
              <a:t> sur la feuille pour y étoffer vos notes ou prévoyez de les développer sur une feuille à part</a:t>
            </a:r>
            <a:r>
              <a:rPr lang="fr-FR" sz="1600" b="0" i="0" u="none" strike="noStrike" cap="none" dirty="0">
                <a:solidFill>
                  <a:schemeClr val="dk1"/>
                </a:solidFill>
                <a:latin typeface="Arial"/>
                <a:ea typeface="Arial"/>
                <a:cs typeface="Arial"/>
                <a:sym typeface="Arial"/>
              </a:rPr>
              <a:t>. </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dk1"/>
                </a:solidFill>
                <a:latin typeface="Arial"/>
                <a:ea typeface="Arial"/>
                <a:cs typeface="Arial"/>
                <a:sym typeface="Arial"/>
              </a:rPr>
              <a:t> </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u="sng" dirty="0">
                <a:solidFill>
                  <a:schemeClr val="dk1"/>
                </a:solidFill>
              </a:rPr>
              <a:t>Effectuez une prise de notes stratégique</a:t>
            </a:r>
            <a:r>
              <a:rPr lang="fr-FR" sz="1600" b="0" i="0" u="none" strike="noStrike" cap="none" dirty="0">
                <a:solidFill>
                  <a:schemeClr val="dk1"/>
                </a:solidFill>
                <a:latin typeface="Arial"/>
                <a:ea typeface="Arial"/>
                <a:cs typeface="Arial"/>
                <a:sym typeface="Arial"/>
              </a:rPr>
              <a:t>. En général, il est pratique de s’en tenir à des notes succinctes pendant la collecte de données. Il est parfois très difficile de transcrire littéralement des citations. Plutôt que de consigner chaque détail ou chaque propos, écrivez des mots et des phrases clés qui réactiveront votre mémoire </a:t>
            </a:r>
            <a:r>
              <a:rPr lang="fr-FR" sz="1600" dirty="0">
                <a:solidFill>
                  <a:schemeClr val="dk1"/>
                </a:solidFill>
              </a:rPr>
              <a:t>au moment de développer vos notes. </a:t>
            </a:r>
            <a:endParaRPr lang="fr-F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dk1"/>
                </a:solidFill>
                <a:latin typeface="Arial"/>
                <a:ea typeface="Arial"/>
                <a:cs typeface="Arial"/>
                <a:sym typeface="Arial"/>
              </a:rPr>
              <a:t> </a:t>
            </a:r>
            <a:endParaRPr lang="fr-FR" sz="1600" b="0" i="0" u="none" strike="noStrike" cap="none" dirty="0">
              <a:solidFill>
                <a:srgbClr val="000000"/>
              </a:solidFill>
              <a:latin typeface="Arial"/>
              <a:ea typeface="Arial"/>
              <a:cs typeface="Arial"/>
              <a:sym typeface="Arial"/>
            </a:endParaRPr>
          </a:p>
          <a:p>
            <a:pPr lvl="0">
              <a:buSzPts val="1600"/>
            </a:pPr>
            <a:r>
              <a:rPr lang="fr-FR" sz="1600" b="0" i="0" u="sng" strike="noStrike" cap="none" dirty="0">
                <a:solidFill>
                  <a:schemeClr val="dk1"/>
                </a:solidFill>
                <a:latin typeface="Arial"/>
                <a:ea typeface="Arial"/>
                <a:cs typeface="Arial"/>
                <a:sym typeface="Arial"/>
              </a:rPr>
              <a:t>Écrivez en abrégé</a:t>
            </a:r>
            <a:r>
              <a:rPr lang="fr-FR" sz="1600" b="0" i="0" strike="noStrike" cap="none" dirty="0">
                <a:solidFill>
                  <a:schemeClr val="dk1"/>
                </a:solidFill>
                <a:latin typeface="Arial"/>
                <a:ea typeface="Arial"/>
                <a:cs typeface="Arial"/>
                <a:sym typeface="Arial"/>
              </a:rPr>
              <a:t>.</a:t>
            </a:r>
            <a:r>
              <a:rPr lang="fr-FR" sz="1600" b="0" i="0" u="none" strike="noStrike" cap="none" dirty="0">
                <a:solidFill>
                  <a:schemeClr val="dk1"/>
                </a:solidFill>
                <a:latin typeface="Arial"/>
                <a:ea typeface="Arial"/>
                <a:cs typeface="Arial"/>
                <a:sym typeface="Arial"/>
              </a:rPr>
              <a:t> Étant donné que vous développerez </a:t>
            </a:r>
            <a:r>
              <a:rPr lang="fr-FR" sz="1600" dirty="0">
                <a:solidFill>
                  <a:schemeClr val="dk1"/>
                </a:solidFill>
              </a:rPr>
              <a:t>et mettrez vos notes </a:t>
            </a:r>
            <a:r>
              <a:rPr lang="fr-FR" sz="1600" b="0" i="0" u="none" strike="noStrike" cap="none" dirty="0">
                <a:solidFill>
                  <a:schemeClr val="dk1"/>
                </a:solidFill>
                <a:latin typeface="Arial"/>
                <a:ea typeface="Arial"/>
                <a:cs typeface="Arial"/>
                <a:sym typeface="Arial"/>
              </a:rPr>
              <a:t>au propre (ou les taperez sur support informatique) rapidement après les avoir écrites, peu importe si vous </a:t>
            </a:r>
            <a:r>
              <a:rPr lang="fr-FR" sz="1600" dirty="0">
                <a:solidFill>
                  <a:schemeClr val="dk1"/>
                </a:solidFill>
              </a:rPr>
              <a:t>êtes le/la </a:t>
            </a:r>
            <a:r>
              <a:rPr lang="fr-FR" sz="1600" dirty="0" err="1">
                <a:solidFill>
                  <a:schemeClr val="dk1"/>
                </a:solidFill>
              </a:rPr>
              <a:t>seul·e</a:t>
            </a:r>
            <a:r>
              <a:rPr lang="fr-FR" sz="1600" dirty="0">
                <a:solidFill>
                  <a:schemeClr val="dk1"/>
                </a:solidFill>
              </a:rPr>
              <a:t> à pouvoir les </a:t>
            </a:r>
            <a:r>
              <a:rPr lang="fr-FR" sz="1600" b="0" i="0" u="none" strike="noStrike" cap="none" dirty="0">
                <a:solidFill>
                  <a:schemeClr val="dk1"/>
                </a:solidFill>
                <a:latin typeface="Arial"/>
                <a:ea typeface="Arial"/>
                <a:cs typeface="Arial"/>
                <a:sym typeface="Arial"/>
              </a:rPr>
              <a:t>relire. Utilisez des abréviations et des acronymes pour synthétiser ce qui se dit et se passe pendant la discussion. </a:t>
            </a: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dk1"/>
                </a:solidFill>
                <a:latin typeface="Arial"/>
                <a:ea typeface="Arial"/>
                <a:cs typeface="Arial"/>
                <a:sym typeface="Arial"/>
              </a:rPr>
              <a:t> </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u="sng" dirty="0">
                <a:solidFill>
                  <a:schemeClr val="dk1"/>
                </a:solidFill>
              </a:rPr>
              <a:t>Ne limitez pas vos observations</a:t>
            </a:r>
            <a:r>
              <a:rPr lang="fr-FR" sz="1600" b="0" i="0" u="none" strike="noStrike" cap="none" dirty="0">
                <a:solidFill>
                  <a:schemeClr val="dk1"/>
                </a:solidFill>
                <a:latin typeface="Arial"/>
                <a:ea typeface="Arial"/>
                <a:cs typeface="Arial"/>
                <a:sym typeface="Arial"/>
              </a:rPr>
              <a:t>. Par exemple, </a:t>
            </a:r>
            <a:r>
              <a:rPr lang="fr-FR" sz="1600" dirty="0">
                <a:solidFill>
                  <a:schemeClr val="dk1"/>
                </a:solidFill>
              </a:rPr>
              <a:t>même si votre question porte sur des événements précis (p. ex. distributions de vivres), consignez aussi des conversations informelles, vos observations sur le langage corporel de vos interlocuteurs, leur humeur, leurs attitudes ou encore leur environnement, etc.</a:t>
            </a: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dk1"/>
                </a:solidFill>
                <a:latin typeface="Arial"/>
                <a:ea typeface="Arial"/>
                <a:cs typeface="Arial"/>
                <a:sym typeface="Arial"/>
              </a:rPr>
              <a:t> </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sng" strike="noStrike" cap="none" dirty="0">
                <a:solidFill>
                  <a:schemeClr val="dk1"/>
                </a:solidFill>
                <a:latin typeface="Arial"/>
                <a:ea typeface="Arial"/>
                <a:cs typeface="Arial"/>
                <a:sym typeface="Arial"/>
              </a:rPr>
              <a:t>Arrivez tôt et partez tard</a:t>
            </a:r>
            <a:r>
              <a:rPr lang="fr-FR" sz="1600" b="0" i="0" u="none" strike="noStrike" cap="none" dirty="0">
                <a:solidFill>
                  <a:schemeClr val="dk1"/>
                </a:solidFill>
                <a:latin typeface="Arial"/>
                <a:ea typeface="Arial"/>
                <a:cs typeface="Arial"/>
                <a:sym typeface="Arial"/>
              </a:rPr>
              <a:t>. Certaines des observations les plus intéressantes/importantes peuvent être faites avant ou après un entretien.</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dk1"/>
                </a:solidFill>
                <a:latin typeface="Arial"/>
                <a:ea typeface="Arial"/>
                <a:cs typeface="Arial"/>
                <a:sym typeface="Arial"/>
              </a:rPr>
              <a:t> </a:t>
            </a:r>
            <a:endParaRPr lang="fr-F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u="sng" dirty="0">
                <a:solidFill>
                  <a:schemeClr val="dk1"/>
                </a:solidFill>
              </a:rPr>
              <a:t>Écrivez au présent</a:t>
            </a:r>
            <a:r>
              <a:rPr lang="fr-FR" sz="1600" dirty="0">
                <a:solidFill>
                  <a:schemeClr val="dk1"/>
                </a:solidFill>
              </a:rPr>
              <a:t>. Cela peut rendre vos observations plus précises.</a:t>
            </a:r>
            <a:endParaRPr sz="1400" b="0" i="0" u="none" strike="noStrike" cap="none" dirty="0">
              <a:solidFill>
                <a:srgbClr val="000000"/>
              </a:solidFill>
              <a:latin typeface="Arial"/>
              <a:ea typeface="Arial"/>
              <a:cs typeface="Arial"/>
              <a:sym typeface="Arial"/>
            </a:endParaRPr>
          </a:p>
        </p:txBody>
      </p:sp>
      <p:pic>
        <p:nvPicPr>
          <p:cNvPr id="147" name="Google Shape;147;p15"/>
          <p:cNvPicPr preferRelativeResize="0"/>
          <p:nvPr/>
        </p:nvPicPr>
        <p:blipFill rotWithShape="1">
          <a:blip r:embed="rId3">
            <a:alphaModFix/>
          </a:blip>
          <a:srcRect r="-20" b="-1142"/>
          <a:stretch/>
        </p:blipFill>
        <p:spPr>
          <a:xfrm>
            <a:off x="-47298" y="0"/>
            <a:ext cx="397493" cy="7023369"/>
          </a:xfrm>
          <a:prstGeom prst="rect">
            <a:avLst/>
          </a:prstGeom>
          <a:noFill/>
          <a:ln>
            <a:noFill/>
          </a:ln>
        </p:spPr>
      </p:pic>
      <p:sp>
        <p:nvSpPr>
          <p:cNvPr id="148" name="Google Shape;148;p15"/>
          <p:cNvSpPr txBox="1"/>
          <p:nvPr/>
        </p:nvSpPr>
        <p:spPr>
          <a:xfrm>
            <a:off x="574732" y="288435"/>
            <a:ext cx="10287899" cy="800179"/>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FR" sz="3600" b="1" i="0" u="none" strike="noStrike" cap="none" dirty="0">
                <a:solidFill>
                  <a:srgbClr val="1E4E79"/>
                </a:solidFill>
                <a:latin typeface="Arial"/>
                <a:ea typeface="Arial"/>
                <a:cs typeface="Arial"/>
                <a:sym typeface="Arial"/>
              </a:rPr>
              <a:t>Conseils pour la prise de notes sur le terrain</a:t>
            </a:r>
            <a:endParaRPr lang="fr-FR" sz="2400" b="1" i="0" u="none" strike="noStrike" cap="none" dirty="0">
              <a:solidFill>
                <a:srgbClr val="1E4E7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ed4b5df85b_0_0"/>
          <p:cNvSpPr/>
          <p:nvPr/>
        </p:nvSpPr>
        <p:spPr>
          <a:xfrm>
            <a:off x="203200" y="203201"/>
            <a:ext cx="93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2ed4b5df85b_0_0"/>
          <p:cNvSpPr txBox="1"/>
          <p:nvPr/>
        </p:nvSpPr>
        <p:spPr>
          <a:xfrm>
            <a:off x="574733" y="288435"/>
            <a:ext cx="9747900" cy="800400"/>
          </a:xfrm>
          <a:prstGeom prst="rect">
            <a:avLst/>
          </a:prstGeom>
          <a:noFill/>
          <a:ln>
            <a:noFill/>
          </a:ln>
        </p:spPr>
        <p:txBody>
          <a:bodyPr spcFirstLastPara="1" wrap="square" lIns="121900" tIns="121900" rIns="121900" bIns="121900" anchor="t" anchorCtr="0">
            <a:spAutoFit/>
          </a:bodyPr>
          <a:lstStyle/>
          <a:p>
            <a:pPr lvl="0">
              <a:buSzPts val="3600"/>
            </a:pPr>
            <a:r>
              <a:rPr lang="fr-FR" sz="3600" b="1" i="0" u="none" strike="noStrike" cap="none" dirty="0">
                <a:solidFill>
                  <a:srgbClr val="1E4E79"/>
                </a:solidFill>
                <a:latin typeface="Arial"/>
                <a:ea typeface="Arial"/>
                <a:cs typeface="Arial"/>
                <a:sym typeface="Arial"/>
              </a:rPr>
              <a:t>Consignes pour </a:t>
            </a:r>
            <a:r>
              <a:rPr lang="fr-FR" sz="3600" b="1" dirty="0">
                <a:solidFill>
                  <a:srgbClr val="1E4E79"/>
                </a:solidFill>
              </a:rPr>
              <a:t>mettre vos notes au propre</a:t>
            </a:r>
            <a:endParaRPr lang="fr-FR" sz="2400" b="1" i="0" u="none" strike="noStrike" cap="none" dirty="0">
              <a:solidFill>
                <a:srgbClr val="1E4E79"/>
              </a:solidFill>
              <a:latin typeface="Arial"/>
              <a:ea typeface="Arial"/>
              <a:cs typeface="Arial"/>
              <a:sym typeface="Arial"/>
            </a:endParaRPr>
          </a:p>
        </p:txBody>
      </p:sp>
      <p:sp>
        <p:nvSpPr>
          <p:cNvPr id="155" name="Google Shape;155;g2ed4b5df85b_0_0"/>
          <p:cNvSpPr/>
          <p:nvPr/>
        </p:nvSpPr>
        <p:spPr>
          <a:xfrm>
            <a:off x="-1681655" y="2131970"/>
            <a:ext cx="173100" cy="4719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156" name="Google Shape;156;g2ed4b5df85b_0_0"/>
          <p:cNvSpPr txBox="1"/>
          <p:nvPr/>
        </p:nvSpPr>
        <p:spPr>
          <a:xfrm>
            <a:off x="8207587" y="9002607"/>
            <a:ext cx="1219200" cy="1185300"/>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57" name="Google Shape;157;g2ed4b5df85b_0_0"/>
          <p:cNvSpPr/>
          <p:nvPr/>
        </p:nvSpPr>
        <p:spPr>
          <a:xfrm>
            <a:off x="1" y="58580"/>
            <a:ext cx="246300" cy="4923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8" name="Google Shape;158;g2ed4b5df85b_0_0"/>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59" name="Google Shape;159;g2ed4b5df85b_0_0"/>
          <p:cNvPicPr preferRelativeResize="0"/>
          <p:nvPr/>
        </p:nvPicPr>
        <p:blipFill rotWithShape="1">
          <a:blip r:embed="rId3">
            <a:alphaModFix/>
          </a:blip>
          <a:srcRect r="-20" b="-1142"/>
          <a:stretch/>
        </p:blipFill>
        <p:spPr>
          <a:xfrm>
            <a:off x="-47298" y="0"/>
            <a:ext cx="397493" cy="7023369"/>
          </a:xfrm>
          <a:prstGeom prst="rect">
            <a:avLst/>
          </a:prstGeom>
          <a:noFill/>
          <a:ln>
            <a:noFill/>
          </a:ln>
        </p:spPr>
      </p:pic>
      <p:sp>
        <p:nvSpPr>
          <p:cNvPr id="160" name="Google Shape;160;g2ed4b5df85b_0_0"/>
          <p:cNvSpPr/>
          <p:nvPr/>
        </p:nvSpPr>
        <p:spPr>
          <a:xfrm>
            <a:off x="1011675" y="1433625"/>
            <a:ext cx="10233600" cy="521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800" b="1" dirty="0">
                <a:solidFill>
                  <a:schemeClr val="dk1"/>
                </a:solidFill>
              </a:rPr>
              <a:t>1. </a:t>
            </a:r>
            <a:r>
              <a:rPr lang="fr-FR" sz="1800" b="1" dirty="0">
                <a:solidFill>
                  <a:schemeClr val="dk1"/>
                </a:solidFill>
              </a:rPr>
              <a:t>Passez vos notes sur support informatique :</a:t>
            </a:r>
          </a:p>
          <a:p>
            <a:pPr marL="457200" marR="0" lvl="0" indent="-393700" algn="l" rtl="0">
              <a:lnSpc>
                <a:spcPct val="100000"/>
              </a:lnSpc>
              <a:spcBef>
                <a:spcPts val="0"/>
              </a:spcBef>
              <a:spcAft>
                <a:spcPts val="0"/>
              </a:spcAft>
              <a:buClr>
                <a:schemeClr val="dk1"/>
              </a:buClr>
              <a:buSzPts val="2600"/>
              <a:buFont typeface="Arial"/>
              <a:buChar char="•"/>
            </a:pPr>
            <a:r>
              <a:rPr lang="fr-FR" sz="1800" dirty="0">
                <a:solidFill>
                  <a:schemeClr val="dk1"/>
                </a:solidFill>
              </a:rPr>
              <a:t>Veillez à indiquer :</a:t>
            </a:r>
          </a:p>
          <a:p>
            <a:pPr marL="914400" marR="0" lvl="1" indent="-355600" algn="l" rtl="0">
              <a:lnSpc>
                <a:spcPct val="100000"/>
              </a:lnSpc>
              <a:spcBef>
                <a:spcPts val="0"/>
              </a:spcBef>
              <a:spcAft>
                <a:spcPts val="0"/>
              </a:spcAft>
              <a:buClr>
                <a:schemeClr val="dk1"/>
              </a:buClr>
              <a:buSzPts val="2000"/>
              <a:buFont typeface="Arial"/>
              <a:buChar char="○"/>
            </a:pPr>
            <a:r>
              <a:rPr lang="fr-FR" sz="1800" dirty="0">
                <a:solidFill>
                  <a:schemeClr val="dk1"/>
                </a:solidFill>
              </a:rPr>
              <a:t>La date</a:t>
            </a:r>
          </a:p>
          <a:p>
            <a:pPr marL="914400" marR="0" lvl="1" indent="-355600" algn="l" rtl="0">
              <a:lnSpc>
                <a:spcPct val="100000"/>
              </a:lnSpc>
              <a:spcBef>
                <a:spcPts val="0"/>
              </a:spcBef>
              <a:spcAft>
                <a:spcPts val="0"/>
              </a:spcAft>
              <a:buClr>
                <a:schemeClr val="dk1"/>
              </a:buClr>
              <a:buSzPts val="2000"/>
              <a:buFont typeface="Arial"/>
              <a:buChar char="○"/>
            </a:pPr>
            <a:r>
              <a:rPr lang="fr-FR" sz="1800" dirty="0">
                <a:solidFill>
                  <a:schemeClr val="dk1"/>
                </a:solidFill>
              </a:rPr>
              <a:t>Le lieu/site</a:t>
            </a: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 type d’activité de collecte de données (discussion de groupe, entretiens avec des informateurs clés parmi les soignants)</a:t>
            </a:r>
          </a:p>
          <a:p>
            <a:pPr marL="914400" marR="0" lvl="0" indent="0" algn="l" rtl="0">
              <a:lnSpc>
                <a:spcPct val="100000"/>
              </a:lnSpc>
              <a:spcBef>
                <a:spcPts val="0"/>
              </a:spcBef>
              <a:spcAft>
                <a:spcPts val="0"/>
              </a:spcAft>
              <a:buNone/>
            </a:pPr>
            <a:endParaRPr lang="fr-FR" sz="1800" dirty="0">
              <a:solidFill>
                <a:schemeClr val="dk1"/>
              </a:solidFill>
            </a:endParaRP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 nom de l’enquêteur</a:t>
            </a: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 nom de la personne chargée de la prise de notes</a:t>
            </a: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Les informations sociodémographiques</a:t>
            </a:r>
          </a:p>
          <a:p>
            <a:pPr marL="0" marR="0" lvl="0" indent="0" algn="l" rtl="0">
              <a:lnSpc>
                <a:spcPct val="100000"/>
              </a:lnSpc>
              <a:spcBef>
                <a:spcPts val="0"/>
              </a:spcBef>
              <a:spcAft>
                <a:spcPts val="0"/>
              </a:spcAft>
              <a:buNone/>
            </a:pPr>
            <a:endParaRPr lang="fr-FR" sz="1800" dirty="0">
              <a:solidFill>
                <a:schemeClr val="dk1"/>
              </a:solidFill>
            </a:endParaRPr>
          </a:p>
          <a:p>
            <a:pPr marL="457200" marR="0" lvl="0" indent="-355600" algn="l">
              <a:lnSpc>
                <a:spcPct val="100000"/>
              </a:lnSpc>
              <a:spcBef>
                <a:spcPts val="0"/>
              </a:spcBef>
              <a:spcAft>
                <a:spcPts val="0"/>
              </a:spcAft>
              <a:buClr>
                <a:schemeClr val="dk1"/>
              </a:buClr>
              <a:buSzPts val="2000"/>
              <a:buChar char="•"/>
            </a:pPr>
            <a:r>
              <a:rPr lang="fr-FR" sz="1800" i="1" dirty="0">
                <a:solidFill>
                  <a:schemeClr val="dk1"/>
                </a:solidFill>
              </a:rPr>
              <a:t>Tout ce qui figure dans vos notes manuscrites doit être reporté dans vos notes mises au propre !</a:t>
            </a:r>
          </a:p>
          <a:p>
            <a:pPr marL="457200" lvl="0" indent="-355600" algn="l" rtl="0">
              <a:spcBef>
                <a:spcPts val="0"/>
              </a:spcBef>
              <a:spcAft>
                <a:spcPts val="0"/>
              </a:spcAft>
              <a:buClr>
                <a:schemeClr val="dk1"/>
              </a:buClr>
              <a:buSzPts val="2000"/>
              <a:buChar char="•"/>
            </a:pPr>
            <a:r>
              <a:rPr lang="fr-FR" sz="1800" dirty="0">
                <a:solidFill>
                  <a:schemeClr val="dk1"/>
                </a:solidFill>
              </a:rPr>
              <a:t>Indiquez vos </a:t>
            </a:r>
            <a:r>
              <a:rPr lang="fr-FR" sz="1800" b="1" dirty="0">
                <a:solidFill>
                  <a:schemeClr val="dk1"/>
                </a:solidFill>
              </a:rPr>
              <a:t>observations.</a:t>
            </a:r>
          </a:p>
          <a:p>
            <a:pPr marL="0" marR="0" lvl="0" indent="0" algn="l" rtl="0">
              <a:lnSpc>
                <a:spcPct val="100000"/>
              </a:lnSpc>
              <a:spcBef>
                <a:spcPts val="0"/>
              </a:spcBef>
              <a:spcAft>
                <a:spcPts val="0"/>
              </a:spcAft>
              <a:buNone/>
            </a:pPr>
            <a:endParaRPr lang="fr-FR" sz="1800" i="1" dirty="0">
              <a:solidFill>
                <a:schemeClr val="dk1"/>
              </a:solidFill>
            </a:endParaRPr>
          </a:p>
          <a:p>
            <a:pPr marL="0" marR="0" lvl="0" indent="0" algn="l" rtl="0">
              <a:lnSpc>
                <a:spcPct val="100000"/>
              </a:lnSpc>
              <a:spcBef>
                <a:spcPts val="0"/>
              </a:spcBef>
              <a:spcAft>
                <a:spcPts val="0"/>
              </a:spcAft>
              <a:buNone/>
            </a:pPr>
            <a:endParaRPr lang="fr-FR" sz="1800" dirty="0">
              <a:solidFill>
                <a:schemeClr val="dk1"/>
              </a:solidFill>
            </a:endParaRPr>
          </a:p>
          <a:p>
            <a:pPr lvl="0"/>
            <a:r>
              <a:rPr lang="fr-FR" sz="1800" b="1" dirty="0">
                <a:solidFill>
                  <a:schemeClr val="dk1"/>
                </a:solidFill>
              </a:rPr>
              <a:t>2. Après avoir tapé vos notes, faites-les lire à votre partenaire (enquêteur/personne chargée de la prise de notes) pour qu’il/elle les examine et ajoute toute information manquante.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ed4b5df85b_0_11"/>
          <p:cNvSpPr/>
          <p:nvPr/>
        </p:nvSpPr>
        <p:spPr>
          <a:xfrm>
            <a:off x="203200" y="203201"/>
            <a:ext cx="93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2ed4b5df85b_0_11"/>
          <p:cNvSpPr txBox="1"/>
          <p:nvPr/>
        </p:nvSpPr>
        <p:spPr>
          <a:xfrm>
            <a:off x="574733" y="288435"/>
            <a:ext cx="9747900" cy="800400"/>
          </a:xfrm>
          <a:prstGeom prst="rect">
            <a:avLst/>
          </a:prstGeom>
          <a:noFill/>
          <a:ln>
            <a:noFill/>
          </a:ln>
        </p:spPr>
        <p:txBody>
          <a:bodyPr spcFirstLastPara="1" wrap="square" lIns="121900" tIns="121900" rIns="121900" bIns="121900" anchor="t" anchorCtr="0">
            <a:spAutoFit/>
          </a:bodyPr>
          <a:lstStyle/>
          <a:p>
            <a:pPr lvl="0">
              <a:buSzPts val="3600"/>
            </a:pPr>
            <a:r>
              <a:rPr lang="fr-FR" sz="3600" b="1" i="0" u="none" strike="noStrike" cap="none" dirty="0">
                <a:solidFill>
                  <a:srgbClr val="1E4E79"/>
                </a:solidFill>
                <a:latin typeface="Arial"/>
                <a:ea typeface="Arial"/>
                <a:cs typeface="Arial"/>
                <a:sym typeface="Arial"/>
              </a:rPr>
              <a:t>Consignes pour </a:t>
            </a:r>
            <a:r>
              <a:rPr lang="fr-FR" sz="3600" b="1" dirty="0">
                <a:solidFill>
                  <a:srgbClr val="1E4E79"/>
                </a:solidFill>
              </a:rPr>
              <a:t>mettre vos notes au propre</a:t>
            </a:r>
            <a:endParaRPr lang="fr-FR" sz="2400" b="1" i="0" u="none" strike="noStrike" cap="none" dirty="0">
              <a:solidFill>
                <a:srgbClr val="1E4E79"/>
              </a:solidFill>
              <a:latin typeface="Arial"/>
              <a:ea typeface="Arial"/>
              <a:cs typeface="Arial"/>
              <a:sym typeface="Arial"/>
            </a:endParaRPr>
          </a:p>
        </p:txBody>
      </p:sp>
      <p:sp>
        <p:nvSpPr>
          <p:cNvPr id="167" name="Google Shape;167;g2ed4b5df85b_0_11"/>
          <p:cNvSpPr/>
          <p:nvPr/>
        </p:nvSpPr>
        <p:spPr>
          <a:xfrm>
            <a:off x="-1681655" y="2131970"/>
            <a:ext cx="173100" cy="4719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168" name="Google Shape;168;g2ed4b5df85b_0_11"/>
          <p:cNvSpPr txBox="1"/>
          <p:nvPr/>
        </p:nvSpPr>
        <p:spPr>
          <a:xfrm>
            <a:off x="8207587" y="9002607"/>
            <a:ext cx="1219200" cy="1185300"/>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69" name="Google Shape;169;g2ed4b5df85b_0_11"/>
          <p:cNvSpPr/>
          <p:nvPr/>
        </p:nvSpPr>
        <p:spPr>
          <a:xfrm>
            <a:off x="1" y="58580"/>
            <a:ext cx="246300" cy="4923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0" name="Google Shape;170;g2ed4b5df85b_0_11"/>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1" name="Google Shape;171;g2ed4b5df85b_0_11"/>
          <p:cNvPicPr preferRelativeResize="0"/>
          <p:nvPr/>
        </p:nvPicPr>
        <p:blipFill rotWithShape="1">
          <a:blip r:embed="rId3">
            <a:alphaModFix/>
          </a:blip>
          <a:srcRect r="-20" b="-1142"/>
          <a:stretch/>
        </p:blipFill>
        <p:spPr>
          <a:xfrm>
            <a:off x="-47298" y="0"/>
            <a:ext cx="397493" cy="7023369"/>
          </a:xfrm>
          <a:prstGeom prst="rect">
            <a:avLst/>
          </a:prstGeom>
          <a:noFill/>
          <a:ln>
            <a:noFill/>
          </a:ln>
        </p:spPr>
      </p:pic>
      <p:pic>
        <p:nvPicPr>
          <p:cNvPr id="172" name="Google Shape;172;g2ed4b5df85b_0_11"/>
          <p:cNvPicPr preferRelativeResize="0"/>
          <p:nvPr/>
        </p:nvPicPr>
        <p:blipFill>
          <a:blip r:embed="rId4">
            <a:alphaModFix/>
          </a:blip>
          <a:stretch>
            <a:fillRect/>
          </a:stretch>
        </p:blipFill>
        <p:spPr>
          <a:xfrm>
            <a:off x="1871927" y="1219196"/>
            <a:ext cx="8272449" cy="5329650"/>
          </a:xfrm>
          <a:prstGeom prst="rect">
            <a:avLst/>
          </a:prstGeom>
          <a:noFill/>
          <a:ln>
            <a:noFill/>
          </a:ln>
          <a:effectLst>
            <a:outerShdw blurRad="357188" dist="66675"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4EE0F89C-759D-455B-891F-D8A7FCAB4CB7}">
  <ds:schemaRefs>
    <ds:schemaRef ds:uri="http://schemas.microsoft.com/sharepoint/v3/contenttype/forms"/>
  </ds:schemaRefs>
</ds:datastoreItem>
</file>

<file path=customXml/itemProps2.xml><?xml version="1.0" encoding="utf-8"?>
<ds:datastoreItem xmlns:ds="http://schemas.openxmlformats.org/officeDocument/2006/customXml" ds:itemID="{8521E9FC-0DD4-4B29-A90F-E666CCC36386}"/>
</file>

<file path=customXml/itemProps3.xml><?xml version="1.0" encoding="utf-8"?>
<ds:datastoreItem xmlns:ds="http://schemas.openxmlformats.org/officeDocument/2006/customXml" ds:itemID="{9B002B18-F686-4A7F-AFAF-FCA9D0F35DDE}"/>
</file>

<file path=docProps/app.xml><?xml version="1.0" encoding="utf-8"?>
<Properties xmlns="http://schemas.openxmlformats.org/officeDocument/2006/extended-properties" xmlns:vt="http://schemas.openxmlformats.org/officeDocument/2006/docPropsVTypes">
  <TotalTime>13</TotalTime>
  <Words>439</Words>
  <Application>Microsoft Office PowerPoint</Application>
  <PresentationFormat>Widescreen</PresentationFormat>
  <Paragraphs>45</Paragraphs>
  <Slides>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Open Sans Light</vt:lpstr>
      <vt:lpstr>Arial</vt:lpstr>
      <vt:lpstr>Times New Roman</vt:lpstr>
      <vt:lpstr>Montserrat</vt:lpstr>
      <vt:lpstr>Montserrat Light</vt:lpstr>
      <vt:lpstr>Open Sans</vt:lpstr>
      <vt:lpstr>Calibri</vt:lpstr>
      <vt:lpstr>Thème Office</vt:lpstr>
      <vt:lpstr>Office Theme</vt:lpstr>
      <vt:lpstr>Bilan et réflexions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Florence MAROT</cp:lastModifiedBy>
  <cp:revision>5</cp:revision>
  <dcterms:created xsi:type="dcterms:W3CDTF">2021-10-25T12:34:16Z</dcterms:created>
  <dcterms:modified xsi:type="dcterms:W3CDTF">2024-10-29T13:11:20Z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27b15a-80ec-4ef7-8353-f32e3c89bf3e_Enabled">
    <vt:lpwstr>true</vt:lpwstr>
  </property>
  <property fmtid="{D5CDD505-2E9C-101B-9397-08002B2CF9AE}" pid="3" name="MSIP_Label_6627b15a-80ec-4ef7-8353-f32e3c89bf3e_SetDate">
    <vt:lpwstr>2024-10-29T13:11:14Z</vt:lpwstr>
  </property>
  <property fmtid="{D5CDD505-2E9C-101B-9397-08002B2CF9AE}" pid="4" name="MSIP_Label_6627b15a-80ec-4ef7-8353-f32e3c89bf3e_Method">
    <vt:lpwstr>Privileged</vt:lpwstr>
  </property>
  <property fmtid="{D5CDD505-2E9C-101B-9397-08002B2CF9AE}" pid="5" name="MSIP_Label_6627b15a-80ec-4ef7-8353-f32e3c89bf3e_Name">
    <vt:lpwstr>IFRC Internal</vt:lpwstr>
  </property>
  <property fmtid="{D5CDD505-2E9C-101B-9397-08002B2CF9AE}" pid="6" name="MSIP_Label_6627b15a-80ec-4ef7-8353-f32e3c89bf3e_SiteId">
    <vt:lpwstr>a2b53be5-734e-4e6c-ab0d-d184f60fd917</vt:lpwstr>
  </property>
  <property fmtid="{D5CDD505-2E9C-101B-9397-08002B2CF9AE}" pid="7" name="MSIP_Label_6627b15a-80ec-4ef7-8353-f32e3c89bf3e_ActionId">
    <vt:lpwstr>2aa1bc75-dd1b-4871-bd02-be19e6e11c51</vt:lpwstr>
  </property>
  <property fmtid="{D5CDD505-2E9C-101B-9397-08002B2CF9AE}" pid="8" name="MSIP_Label_6627b15a-80ec-4ef7-8353-f32e3c89bf3e_ContentBits">
    <vt:lpwstr>2</vt:lpwstr>
  </property>
  <property fmtid="{D5CDD505-2E9C-101B-9397-08002B2CF9AE}" pid="9" name="ClassificationContentMarkingFooterLocations">
    <vt:lpwstr>Thème Office:3\Office Theme:3</vt:lpwstr>
  </property>
  <property fmtid="{D5CDD505-2E9C-101B-9397-08002B2CF9AE}" pid="10" name="ClassificationContentMarkingFooterText">
    <vt:lpwstr>Internal</vt:lpwstr>
  </property>
  <property fmtid="{D5CDD505-2E9C-101B-9397-08002B2CF9AE}" pid="11" name="ContentTypeId">
    <vt:lpwstr>0x01010088EE9237482712449971AC4496F4F58A</vt:lpwstr>
  </property>
</Properties>
</file>