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6858000" cx="12192000"/>
  <p:notesSz cx="6858000" cy="9144000"/>
  <p:embeddedFontLst>
    <p:embeddedFont>
      <p:font typeface="Proxima Nova"/>
      <p:regular r:id="rId19"/>
      <p:bold r:id="rId20"/>
      <p:italic r:id="rId21"/>
      <p:boldItalic r:id="rId22"/>
    </p:embeddedFont>
    <p:embeddedFont>
      <p:font typeface="Quattrocento Sans"/>
      <p:regular r:id="rId23"/>
      <p:bold r:id="rId24"/>
      <p:italic r:id="rId25"/>
      <p:boldItalic r:id="rId26"/>
    </p:embeddedFont>
    <p:embeddedFont>
      <p:font typeface="Helvetica Neue"/>
      <p:regular r:id="rId27"/>
      <p:bold r:id="rId28"/>
      <p:italic r:id="rId29"/>
      <p:boldItalic r:id="rId30"/>
    </p:embeddedFont>
    <p:embeddedFont>
      <p:font typeface="Helvetica Neue Light"/>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5" roundtripDataSignature="AMtx7mi4f+2cQlCURwK9GQVh8xuKxmDsN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ProximaNova-bold.fntdata"/><Relationship Id="rId22" Type="http://schemas.openxmlformats.org/officeDocument/2006/relationships/font" Target="fonts/ProximaNova-boldItalic.fntdata"/><Relationship Id="rId21" Type="http://schemas.openxmlformats.org/officeDocument/2006/relationships/font" Target="fonts/ProximaNova-italic.fntdata"/><Relationship Id="rId24" Type="http://schemas.openxmlformats.org/officeDocument/2006/relationships/font" Target="fonts/QuattrocentoSans-bold.fntdata"/><Relationship Id="rId23" Type="http://schemas.openxmlformats.org/officeDocument/2006/relationships/font" Target="fonts/QuattrocentoSans-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QuattrocentoSans-boldItalic.fntdata"/><Relationship Id="rId25" Type="http://schemas.openxmlformats.org/officeDocument/2006/relationships/font" Target="fonts/QuattrocentoSans-italic.fntdata"/><Relationship Id="rId28" Type="http://schemas.openxmlformats.org/officeDocument/2006/relationships/font" Target="fonts/HelveticaNeue-bold.fntdata"/><Relationship Id="rId27" Type="http://schemas.openxmlformats.org/officeDocument/2006/relationships/font" Target="fonts/HelveticaNeue-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HelveticaNeue-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HelveticaNeueLight-regular.fntdata"/><Relationship Id="rId30" Type="http://schemas.openxmlformats.org/officeDocument/2006/relationships/font" Target="fonts/HelveticaNeue-boldItalic.fntdata"/><Relationship Id="rId11" Type="http://schemas.openxmlformats.org/officeDocument/2006/relationships/slide" Target="slides/slide7.xml"/><Relationship Id="rId33" Type="http://schemas.openxmlformats.org/officeDocument/2006/relationships/font" Target="fonts/HelveticaNeueLight-italic.fntdata"/><Relationship Id="rId10" Type="http://schemas.openxmlformats.org/officeDocument/2006/relationships/slide" Target="slides/slide6.xml"/><Relationship Id="rId32" Type="http://schemas.openxmlformats.org/officeDocument/2006/relationships/font" Target="fonts/HelveticaNeueLight-bold.fntdata"/><Relationship Id="rId13" Type="http://schemas.openxmlformats.org/officeDocument/2006/relationships/slide" Target="slides/slide9.xml"/><Relationship Id="rId35" Type="http://customschemas.google.com/relationships/presentationmetadata" Target="metadata"/><Relationship Id="rId12" Type="http://schemas.openxmlformats.org/officeDocument/2006/relationships/slide" Target="slides/slide8.xml"/><Relationship Id="rId34" Type="http://schemas.openxmlformats.org/officeDocument/2006/relationships/font" Target="fonts/HelveticaNeueLight-boldItalic.fnt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font" Target="fonts/ProximaNova-regular.fntdata"/><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6" name="Google Shape;176;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b="1" i="1" lang="en-GB" sz="1200">
                <a:latin typeface="Calibri"/>
                <a:ea typeface="Calibri"/>
                <a:cs typeface="Calibri"/>
                <a:sym typeface="Calibri"/>
              </a:rPr>
              <a:t>Coding using basic number processing software (e.g. Microsoft Excel)</a:t>
            </a:r>
            <a:endParaRPr sz="1200">
              <a:latin typeface="Times New Roman"/>
              <a:ea typeface="Times New Roman"/>
              <a:cs typeface="Times New Roman"/>
              <a:sym typeface="Times New Roman"/>
            </a:endParaRPr>
          </a:p>
          <a:p>
            <a:pPr indent="-342900" lvl="0" marL="342900" marR="0" rtl="0" algn="l">
              <a:lnSpc>
                <a:spcPct val="100000"/>
              </a:lnSpc>
              <a:spcBef>
                <a:spcPts val="0"/>
              </a:spcBef>
              <a:spcAft>
                <a:spcPts val="0"/>
              </a:spcAft>
              <a:buClr>
                <a:schemeClr val="dk1"/>
              </a:buClr>
              <a:buSzPts val="1200"/>
              <a:buFont typeface="Noto Sans Symbols"/>
              <a:buChar char="∙"/>
            </a:pPr>
            <a:r>
              <a:rPr lang="en-GB" sz="1200">
                <a:latin typeface="Calibri"/>
                <a:ea typeface="Calibri"/>
                <a:cs typeface="Calibri"/>
                <a:sym typeface="Calibri"/>
              </a:rPr>
              <a:t>Set up an Excel spreadsheet (or similar) with your codes and subcodes in a row along the top or create new columns as you go. </a:t>
            </a:r>
            <a:endParaRPr sz="1200">
              <a:latin typeface="Times New Roman"/>
              <a:ea typeface="Times New Roman"/>
              <a:cs typeface="Times New Roman"/>
              <a:sym typeface="Times New Roman"/>
            </a:endParaRPr>
          </a:p>
          <a:p>
            <a:pPr indent="-342900" lvl="0" marL="342900" marR="0" rtl="0" algn="l">
              <a:lnSpc>
                <a:spcPct val="100000"/>
              </a:lnSpc>
              <a:spcBef>
                <a:spcPts val="0"/>
              </a:spcBef>
              <a:spcAft>
                <a:spcPts val="0"/>
              </a:spcAft>
              <a:buClr>
                <a:schemeClr val="dk1"/>
              </a:buClr>
              <a:buSzPts val="1200"/>
              <a:buFont typeface="Noto Sans Symbols"/>
              <a:buChar char="∙"/>
            </a:pPr>
            <a:r>
              <a:rPr lang="en-GB" sz="1200">
                <a:latin typeface="Calibri"/>
                <a:ea typeface="Calibri"/>
                <a:cs typeface="Calibri"/>
                <a:sym typeface="Calibri"/>
              </a:rPr>
              <a:t>As you read through each transcript, copy and paste relevant pieces of text under the column with the relevant code, so that all pieces of data relating to that code fall into the same column and can be easily scanned later.</a:t>
            </a:r>
            <a:endParaRPr/>
          </a:p>
          <a:p>
            <a:pPr indent="-266700" lvl="0" marL="342900" marR="0" rtl="0" algn="l">
              <a:lnSpc>
                <a:spcPct val="100000"/>
              </a:lnSpc>
              <a:spcBef>
                <a:spcPts val="0"/>
              </a:spcBef>
              <a:spcAft>
                <a:spcPts val="0"/>
              </a:spcAft>
              <a:buClr>
                <a:schemeClr val="dk1"/>
              </a:buClr>
              <a:buSzPts val="1200"/>
              <a:buFont typeface="Noto Sans Symbols"/>
              <a:buNone/>
            </a:pPr>
            <a:r>
              <a:t/>
            </a:r>
            <a:endParaRPr sz="1200">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Noto Sans Symbols"/>
              <a:buNone/>
            </a:pPr>
            <a:r>
              <a:rPr lang="en-GB" sz="1200">
                <a:latin typeface="Calibri"/>
                <a:ea typeface="Calibri"/>
                <a:cs typeface="Calibri"/>
                <a:sym typeface="Calibri"/>
              </a:rPr>
              <a:t>People have different preferences.</a:t>
            </a:r>
            <a:endParaRPr/>
          </a:p>
          <a:p>
            <a:pPr indent="0" lvl="0" marL="0" marR="0" rtl="0" algn="l">
              <a:lnSpc>
                <a:spcPct val="100000"/>
              </a:lnSpc>
              <a:spcBef>
                <a:spcPts val="0"/>
              </a:spcBef>
              <a:spcAft>
                <a:spcPts val="0"/>
              </a:spcAft>
              <a:buClr>
                <a:schemeClr val="dk1"/>
              </a:buClr>
              <a:buSzPts val="1200"/>
              <a:buFont typeface="Noto Sans Symbols"/>
              <a:buNone/>
            </a:pPr>
            <a:r>
              <a:t/>
            </a:r>
            <a:endParaRPr sz="1200">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Noto Sans Symbols"/>
              <a:buNone/>
            </a:pPr>
            <a:r>
              <a:rPr lang="en-GB" sz="1200">
                <a:latin typeface="Calibri"/>
                <a:ea typeface="Calibri"/>
                <a:cs typeface="Calibri"/>
                <a:sym typeface="Calibri"/>
              </a:rPr>
              <a:t>How do you do it in Oxfam?</a:t>
            </a:r>
            <a:endParaRPr sz="1200">
              <a:latin typeface="Times New Roman"/>
              <a:ea typeface="Times New Roman"/>
              <a:cs typeface="Times New Roman"/>
              <a:sym typeface="Times New Roman"/>
            </a:endParaRPr>
          </a:p>
          <a:p>
            <a:pPr indent="0" lvl="0" marL="0" rtl="0" algn="l">
              <a:lnSpc>
                <a:spcPct val="100000"/>
              </a:lnSpc>
              <a:spcBef>
                <a:spcPts val="0"/>
              </a:spcBef>
              <a:spcAft>
                <a:spcPts val="0"/>
              </a:spcAft>
              <a:buSzPts val="1400"/>
              <a:buNone/>
            </a:pPr>
            <a:r>
              <a:t/>
            </a:r>
            <a:endParaRPr/>
          </a:p>
        </p:txBody>
      </p:sp>
      <p:sp>
        <p:nvSpPr>
          <p:cNvPr id="177" name="Google Shape;177;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3" name="Google Shape;183;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sz="1800">
                <a:latin typeface="Calibri"/>
                <a:ea typeface="Calibri"/>
                <a:cs typeface="Calibri"/>
                <a:sym typeface="Calibri"/>
              </a:rPr>
              <a:t>Next we will come to codebooks.</a:t>
            </a:r>
            <a:endParaRPr/>
          </a:p>
          <a:p>
            <a:pPr indent="0" lvl="0" marL="0" rtl="0" algn="l">
              <a:lnSpc>
                <a:spcPct val="100000"/>
              </a:lnSpc>
              <a:spcBef>
                <a:spcPts val="0"/>
              </a:spcBef>
              <a:spcAft>
                <a:spcPts val="0"/>
              </a:spcAft>
              <a:buSzPts val="1400"/>
              <a:buNone/>
            </a:pPr>
            <a:r>
              <a:t/>
            </a:r>
            <a:endParaRPr sz="1800">
              <a:latin typeface="Calibri"/>
              <a:ea typeface="Calibri"/>
              <a:cs typeface="Calibri"/>
              <a:sym typeface="Calibri"/>
            </a:endParaRPr>
          </a:p>
          <a:p>
            <a:pPr indent="0" lvl="0" marL="0" rtl="0" algn="l">
              <a:lnSpc>
                <a:spcPct val="100000"/>
              </a:lnSpc>
              <a:spcBef>
                <a:spcPts val="0"/>
              </a:spcBef>
              <a:spcAft>
                <a:spcPts val="0"/>
              </a:spcAft>
              <a:buSzPts val="1400"/>
              <a:buNone/>
            </a:pPr>
            <a:r>
              <a:rPr lang="en-GB" sz="1800">
                <a:latin typeface="Calibri"/>
                <a:ea typeface="Calibri"/>
                <a:cs typeface="Calibri"/>
                <a:sym typeface="Calibri"/>
              </a:rPr>
              <a:t>Codebooks can be especially important </a:t>
            </a:r>
            <a:r>
              <a:rPr lang="en-GB" sz="1800"/>
              <a:t>to make sure:</a:t>
            </a:r>
            <a:endParaRPr/>
          </a:p>
          <a:p>
            <a:pPr indent="-342900" lvl="0" marL="342900" rtl="0" algn="l">
              <a:lnSpc>
                <a:spcPct val="100000"/>
              </a:lnSpc>
              <a:spcBef>
                <a:spcPts val="0"/>
              </a:spcBef>
              <a:spcAft>
                <a:spcPts val="0"/>
              </a:spcAft>
              <a:buClr>
                <a:schemeClr val="dk1"/>
              </a:buClr>
              <a:buSzPts val="1800"/>
              <a:buFont typeface="Arial"/>
              <a:buChar char="•"/>
            </a:pPr>
            <a:r>
              <a:rPr lang="en-GB" sz="1800"/>
              <a:t>Everyone uses the same codes (if several people do the coding and are involved in the analysis) </a:t>
            </a:r>
            <a:endParaRPr/>
          </a:p>
          <a:p>
            <a:pPr indent="-342900" lvl="0" marL="342900" rtl="0" algn="l">
              <a:lnSpc>
                <a:spcPct val="100000"/>
              </a:lnSpc>
              <a:spcBef>
                <a:spcPts val="0"/>
              </a:spcBef>
              <a:spcAft>
                <a:spcPts val="0"/>
              </a:spcAft>
              <a:buClr>
                <a:schemeClr val="dk1"/>
              </a:buClr>
              <a:buSzPts val="1800"/>
              <a:buFont typeface="Arial"/>
              <a:buChar char="•"/>
            </a:pPr>
            <a:r>
              <a:rPr lang="en-GB" sz="1800"/>
              <a:t>Everyone has a shared understanding of what the different labels mean </a:t>
            </a:r>
            <a:endParaRPr/>
          </a:p>
          <a:p>
            <a:pPr indent="-342900" lvl="0" marL="342900" rtl="0" algn="l">
              <a:lnSpc>
                <a:spcPct val="100000"/>
              </a:lnSpc>
              <a:spcBef>
                <a:spcPts val="0"/>
              </a:spcBef>
              <a:spcAft>
                <a:spcPts val="0"/>
              </a:spcAft>
              <a:buClr>
                <a:schemeClr val="dk1"/>
              </a:buClr>
              <a:buSzPts val="1800"/>
              <a:buFont typeface="Arial"/>
              <a:buChar char="•"/>
            </a:pPr>
            <a:r>
              <a:rPr lang="en-GB" sz="1800"/>
              <a:t>Jointly agree on any changes or new codes </a:t>
            </a:r>
            <a:endParaRPr/>
          </a:p>
          <a:p>
            <a:pPr indent="0" lvl="0" marL="0" marR="0" rtl="0" algn="l">
              <a:lnSpc>
                <a:spcPct val="100000"/>
              </a:lnSpc>
              <a:spcBef>
                <a:spcPts val="0"/>
              </a:spcBef>
              <a:spcAft>
                <a:spcPts val="0"/>
              </a:spcAft>
              <a:buClr>
                <a:schemeClr val="dk1"/>
              </a:buClr>
              <a:buSzPts val="1800"/>
              <a:buFont typeface="Calibri"/>
              <a:buNone/>
            </a:pPr>
            <a:r>
              <a:rPr lang="en-GB" sz="1800">
                <a:latin typeface="Calibri"/>
                <a:ea typeface="Calibri"/>
                <a:cs typeface="Calibri"/>
                <a:sym typeface="Calibri"/>
              </a:rPr>
              <a:t>If this is the case, the team should be in constant communication throughout the analysis phase, to ensure all coders have a shared understanding of what the different labels mean, and to agree on any changes made or new codes added throughout the process.</a:t>
            </a:r>
            <a:endParaRPr sz="1800">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800"/>
              <a:buFont typeface="Calibri"/>
              <a:buNone/>
            </a:pPr>
            <a:r>
              <a:t/>
            </a:r>
            <a:endParaRPr sz="1800">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Calibri"/>
              <a:buNone/>
            </a:pPr>
            <a:r>
              <a:rPr lang="en-GB" sz="1800">
                <a:latin typeface="Calibri"/>
                <a:ea typeface="Calibri"/>
                <a:cs typeface="Calibri"/>
                <a:sym typeface="Calibri"/>
              </a:rPr>
              <a:t>If you have chosen to use deductive coding, you can prepare a “codebook” before you start your analysis. If you choose inductive coding, you can develop the codebook as you go. This can be as simple as a list of words or short phrases in a Word or Excel document to guide you. </a:t>
            </a:r>
            <a:endParaRPr/>
          </a:p>
          <a:p>
            <a:pPr indent="0" lvl="0" marL="0" marR="0" rtl="0" algn="l">
              <a:lnSpc>
                <a:spcPct val="100000"/>
              </a:lnSpc>
              <a:spcBef>
                <a:spcPts val="0"/>
              </a:spcBef>
              <a:spcAft>
                <a:spcPts val="0"/>
              </a:spcAft>
              <a:buClr>
                <a:schemeClr val="dk1"/>
              </a:buClr>
              <a:buSzPts val="1800"/>
              <a:buFont typeface="Calibri"/>
              <a:buNone/>
            </a:pPr>
            <a:r>
              <a:t/>
            </a:r>
            <a:endParaRPr sz="1800">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Calibri"/>
              <a:buNone/>
            </a:pPr>
            <a:r>
              <a:rPr lang="en-GB" sz="1800">
                <a:latin typeface="Calibri"/>
                <a:ea typeface="Calibri"/>
                <a:cs typeface="Calibri"/>
                <a:sym typeface="Calibri"/>
              </a:rPr>
              <a:t>If you have chosen to use deductive coding, you can prepare a “codebook” before you start your analysis. If you choose inductive coding, you can develop the codebook as you go. This can be as simple as a list of words or short phrases in a Word or Excel document to guide you. </a:t>
            </a:r>
            <a:endParaRPr/>
          </a:p>
          <a:p>
            <a:pPr indent="0" lvl="0" marL="0" marR="0" rtl="0" algn="l">
              <a:lnSpc>
                <a:spcPct val="100000"/>
              </a:lnSpc>
              <a:spcBef>
                <a:spcPts val="0"/>
              </a:spcBef>
              <a:spcAft>
                <a:spcPts val="0"/>
              </a:spcAft>
              <a:buClr>
                <a:schemeClr val="dk1"/>
              </a:buClr>
              <a:buSzPts val="1800"/>
              <a:buFont typeface="Calibri"/>
              <a:buNone/>
            </a:pPr>
            <a:r>
              <a:t/>
            </a:r>
            <a:endParaRPr sz="1800">
              <a:latin typeface="Calibri"/>
              <a:ea typeface="Calibri"/>
              <a:cs typeface="Calibri"/>
              <a:sym typeface="Calibri"/>
            </a:endParaRPr>
          </a:p>
          <a:p>
            <a:pPr indent="0" lvl="0" marL="0" marR="0" rtl="0" algn="l">
              <a:lnSpc>
                <a:spcPct val="100000"/>
              </a:lnSpc>
              <a:spcBef>
                <a:spcPts val="0"/>
              </a:spcBef>
              <a:spcAft>
                <a:spcPts val="0"/>
              </a:spcAft>
              <a:buSzPts val="1400"/>
              <a:buNone/>
            </a:pPr>
            <a:r>
              <a:t/>
            </a:r>
            <a:endParaRPr sz="1800">
              <a:latin typeface="Times New Roman"/>
              <a:ea typeface="Times New Roman"/>
              <a:cs typeface="Times New Roman"/>
              <a:sym typeface="Times New Roman"/>
            </a:endParaRPr>
          </a:p>
        </p:txBody>
      </p:sp>
      <p:sp>
        <p:nvSpPr>
          <p:cNvPr id="184" name="Google Shape;184;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0" name="Google Shape;190;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Finally, some top tips for coding.</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Any questions on this or the exercise?</a:t>
            </a:r>
            <a:endParaRPr/>
          </a:p>
          <a:p>
            <a:pPr indent="0" lvl="0" marL="0" rtl="0" algn="l">
              <a:lnSpc>
                <a:spcPct val="100000"/>
              </a:lnSpc>
              <a:spcBef>
                <a:spcPts val="0"/>
              </a:spcBef>
              <a:spcAft>
                <a:spcPts val="0"/>
              </a:spcAft>
              <a:buSzPts val="1400"/>
              <a:buNone/>
            </a:pPr>
            <a:r>
              <a:t/>
            </a:r>
            <a:endParaRPr/>
          </a:p>
        </p:txBody>
      </p:sp>
      <p:sp>
        <p:nvSpPr>
          <p:cNvPr id="191" name="Google Shape;191;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7" name="Google Shape;197;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Have this discussion either at the end of Session 1. or at the beginning of Session 2.</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E.g. does using Excel encourage quant like data?</a:t>
            </a:r>
            <a:endParaRPr/>
          </a:p>
        </p:txBody>
      </p:sp>
      <p:sp>
        <p:nvSpPr>
          <p:cNvPr id="198" name="Google Shape;198;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2eb17f5c37d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4" name="Google Shape;204;g2eb17f5c37d_0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lang="en-GB" sz="1800">
                <a:latin typeface="Times New Roman"/>
                <a:ea typeface="Times New Roman"/>
                <a:cs typeface="Times New Roman"/>
                <a:sym typeface="Times New Roman"/>
              </a:rPr>
              <a:t>Lets keep it a bit more simple.</a:t>
            </a:r>
            <a:endParaRPr/>
          </a:p>
        </p:txBody>
      </p:sp>
      <p:sp>
        <p:nvSpPr>
          <p:cNvPr id="205" name="Google Shape;205;g2eb17f5c37d_0_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 name="Google Shape;93;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lang="en-GB" sz="1800">
                <a:solidFill>
                  <a:srgbClr val="000000"/>
                </a:solidFill>
                <a:latin typeface="Calibri"/>
                <a:ea typeface="Calibri"/>
                <a:cs typeface="Calibri"/>
                <a:sym typeface="Calibri"/>
              </a:rPr>
              <a:t>Introduce the background and the purpose of the 4 sessions we have together.</a:t>
            </a:r>
            <a:endParaRPr/>
          </a:p>
          <a:p>
            <a:pPr indent="0" lvl="0" marL="0" marR="0" rtl="0" algn="l">
              <a:lnSpc>
                <a:spcPct val="100000"/>
              </a:lnSpc>
              <a:spcBef>
                <a:spcPts val="0"/>
              </a:spcBef>
              <a:spcAft>
                <a:spcPts val="0"/>
              </a:spcAft>
              <a:buSzPts val="1400"/>
              <a:buNone/>
            </a:pPr>
            <a:r>
              <a:t/>
            </a:r>
            <a:endParaRPr sz="1800">
              <a:solidFill>
                <a:srgbClr val="000000"/>
              </a:solidFill>
              <a:latin typeface="Calibri"/>
              <a:ea typeface="Calibri"/>
              <a:cs typeface="Calibri"/>
              <a:sym typeface="Calibri"/>
            </a:endParaRPr>
          </a:p>
          <a:p>
            <a:pPr indent="0" lvl="0" marL="0" marR="0" rtl="0" algn="l">
              <a:lnSpc>
                <a:spcPct val="100000"/>
              </a:lnSpc>
              <a:spcBef>
                <a:spcPts val="0"/>
              </a:spcBef>
              <a:spcAft>
                <a:spcPts val="0"/>
              </a:spcAft>
              <a:buSzPts val="1400"/>
              <a:buNone/>
            </a:pPr>
            <a:r>
              <a:rPr lang="en-GB" sz="1800">
                <a:solidFill>
                  <a:srgbClr val="000000"/>
                </a:solidFill>
                <a:latin typeface="Calibri"/>
                <a:ea typeface="Calibri"/>
                <a:cs typeface="Calibri"/>
                <a:sym typeface="Calibri"/>
              </a:rPr>
              <a:t>As a result of the May training, a need was identified to further understand and practice the different steps to coding and a analysing qualitative data.</a:t>
            </a:r>
            <a:endParaRPr/>
          </a:p>
          <a:p>
            <a:pPr indent="0" lvl="0" marL="0" marR="0" rtl="0" algn="l">
              <a:lnSpc>
                <a:spcPct val="100000"/>
              </a:lnSpc>
              <a:spcBef>
                <a:spcPts val="0"/>
              </a:spcBef>
              <a:spcAft>
                <a:spcPts val="0"/>
              </a:spcAft>
              <a:buSzPts val="1400"/>
              <a:buNone/>
            </a:pPr>
            <a:r>
              <a:t/>
            </a:r>
            <a:endParaRPr sz="1800">
              <a:solidFill>
                <a:srgbClr val="000000"/>
              </a:solidFill>
              <a:latin typeface="Calibri"/>
              <a:ea typeface="Calibri"/>
              <a:cs typeface="Calibri"/>
              <a:sym typeface="Calibri"/>
            </a:endParaRPr>
          </a:p>
          <a:p>
            <a:pPr indent="0" lvl="0" marL="0" marR="0" rtl="0" algn="l">
              <a:lnSpc>
                <a:spcPct val="100000"/>
              </a:lnSpc>
              <a:spcBef>
                <a:spcPts val="0"/>
              </a:spcBef>
              <a:spcAft>
                <a:spcPts val="0"/>
              </a:spcAft>
              <a:buSzPts val="1400"/>
              <a:buNone/>
            </a:pPr>
            <a:r>
              <a:rPr lang="en-GB" sz="1800">
                <a:solidFill>
                  <a:srgbClr val="000000"/>
                </a:solidFill>
                <a:latin typeface="Calibri"/>
                <a:ea typeface="Calibri"/>
                <a:cs typeface="Calibri"/>
                <a:sym typeface="Calibri"/>
              </a:rPr>
              <a:t>4 sessions, 4 days around these different steps.</a:t>
            </a:r>
            <a:endParaRPr/>
          </a:p>
          <a:p>
            <a:pPr indent="0" lvl="0" marL="0" marR="0" rtl="0" algn="l">
              <a:lnSpc>
                <a:spcPct val="100000"/>
              </a:lnSpc>
              <a:spcBef>
                <a:spcPts val="0"/>
              </a:spcBef>
              <a:spcAft>
                <a:spcPts val="0"/>
              </a:spcAft>
              <a:buSzPts val="1400"/>
              <a:buNone/>
            </a:pPr>
            <a:r>
              <a:t/>
            </a:r>
            <a:endParaRPr sz="1800">
              <a:solidFill>
                <a:srgbClr val="000000"/>
              </a:solidFill>
              <a:latin typeface="Calibri"/>
              <a:ea typeface="Calibri"/>
              <a:cs typeface="Calibri"/>
              <a:sym typeface="Calibri"/>
            </a:endParaRPr>
          </a:p>
          <a:p>
            <a:pPr indent="0" lvl="0" marL="0" marR="0" rtl="0" algn="l">
              <a:lnSpc>
                <a:spcPct val="100000"/>
              </a:lnSpc>
              <a:spcBef>
                <a:spcPts val="0"/>
              </a:spcBef>
              <a:spcAft>
                <a:spcPts val="0"/>
              </a:spcAft>
              <a:buSzPts val="1400"/>
              <a:buNone/>
            </a:pPr>
            <a:r>
              <a:rPr lang="en-GB" sz="1800">
                <a:solidFill>
                  <a:srgbClr val="000000"/>
                </a:solidFill>
                <a:latin typeface="Calibri"/>
                <a:ea typeface="Calibri"/>
                <a:cs typeface="Calibri"/>
                <a:sym typeface="Calibri"/>
              </a:rPr>
              <a:t>We are going to focus on data sets shared with us by Oxfam to make this as practical and applicable as possible.</a:t>
            </a:r>
            <a:endParaRPr/>
          </a:p>
          <a:p>
            <a:pPr indent="0" lvl="0" marL="0" marR="0" rtl="0" algn="l">
              <a:lnSpc>
                <a:spcPct val="100000"/>
              </a:lnSpc>
              <a:spcBef>
                <a:spcPts val="0"/>
              </a:spcBef>
              <a:spcAft>
                <a:spcPts val="0"/>
              </a:spcAft>
              <a:buSzPts val="1400"/>
              <a:buNone/>
            </a:pPr>
            <a:r>
              <a:t/>
            </a:r>
            <a:endParaRPr sz="1800">
              <a:solidFill>
                <a:srgbClr val="000000"/>
              </a:solidFill>
              <a:latin typeface="Calibri"/>
              <a:ea typeface="Calibri"/>
              <a:cs typeface="Calibri"/>
              <a:sym typeface="Calibri"/>
            </a:endParaRPr>
          </a:p>
          <a:p>
            <a:pPr indent="0" lvl="0" marL="0" marR="0" rtl="0" algn="l">
              <a:lnSpc>
                <a:spcPct val="100000"/>
              </a:lnSpc>
              <a:spcBef>
                <a:spcPts val="0"/>
              </a:spcBef>
              <a:spcAft>
                <a:spcPts val="0"/>
              </a:spcAft>
              <a:buSzPts val="1400"/>
              <a:buNone/>
            </a:pPr>
            <a:r>
              <a:rPr lang="en-GB" sz="1800">
                <a:solidFill>
                  <a:srgbClr val="000000"/>
                </a:solidFill>
                <a:latin typeface="Calibri"/>
                <a:ea typeface="Calibri"/>
                <a:cs typeface="Calibri"/>
                <a:sym typeface="Calibri"/>
              </a:rPr>
              <a:t>Practical exercises for you to spend some time on outside of the sessions.</a:t>
            </a:r>
            <a:endParaRPr/>
          </a:p>
          <a:p>
            <a:pPr indent="0" lvl="0" marL="0" marR="0" rtl="0" algn="l">
              <a:lnSpc>
                <a:spcPct val="100000"/>
              </a:lnSpc>
              <a:spcBef>
                <a:spcPts val="0"/>
              </a:spcBef>
              <a:spcAft>
                <a:spcPts val="0"/>
              </a:spcAft>
              <a:buSzPts val="1400"/>
              <a:buNone/>
            </a:pPr>
            <a:r>
              <a:t/>
            </a:r>
            <a:endParaRPr sz="1800">
              <a:solidFill>
                <a:srgbClr val="000000"/>
              </a:solidFill>
              <a:latin typeface="Calibri"/>
              <a:ea typeface="Calibri"/>
              <a:cs typeface="Calibri"/>
              <a:sym typeface="Calibri"/>
            </a:endParaRPr>
          </a:p>
          <a:p>
            <a:pPr indent="0" lvl="0" marL="0" marR="0" rtl="0" algn="l">
              <a:lnSpc>
                <a:spcPct val="100000"/>
              </a:lnSpc>
              <a:spcBef>
                <a:spcPts val="0"/>
              </a:spcBef>
              <a:spcAft>
                <a:spcPts val="0"/>
              </a:spcAft>
              <a:buSzPts val="1400"/>
              <a:buNone/>
            </a:pPr>
            <a:r>
              <a:rPr lang="en-GB" sz="1800">
                <a:solidFill>
                  <a:srgbClr val="000000"/>
                </a:solidFill>
                <a:latin typeface="Calibri"/>
                <a:ea typeface="Calibri"/>
                <a:cs typeface="Calibri"/>
                <a:sym typeface="Calibri"/>
              </a:rPr>
              <a:t>Introduce facilitators. Round robin introductions of participants?</a:t>
            </a:r>
            <a:endParaRPr/>
          </a:p>
          <a:p>
            <a:pPr indent="0" lvl="0" marL="0" marR="0" rtl="0" algn="l">
              <a:lnSpc>
                <a:spcPct val="100000"/>
              </a:lnSpc>
              <a:spcBef>
                <a:spcPts val="0"/>
              </a:spcBef>
              <a:spcAft>
                <a:spcPts val="0"/>
              </a:spcAft>
              <a:buSzPts val="1400"/>
              <a:buNone/>
            </a:pPr>
            <a:r>
              <a:rPr lang="en-GB" sz="1800">
                <a:solidFill>
                  <a:srgbClr val="000000"/>
                </a:solidFill>
                <a:latin typeface="Calibri"/>
                <a:ea typeface="Calibri"/>
                <a:cs typeface="Calibri"/>
                <a:sym typeface="Calibri"/>
              </a:rPr>
              <a:t>Small icebreaker. POLEF – Poll everywhere</a:t>
            </a:r>
            <a:endParaRPr/>
          </a:p>
          <a:p>
            <a:pPr indent="0" lvl="0" marL="0" marR="0" rtl="0" algn="l">
              <a:lnSpc>
                <a:spcPct val="100000"/>
              </a:lnSpc>
              <a:spcBef>
                <a:spcPts val="0"/>
              </a:spcBef>
              <a:spcAft>
                <a:spcPts val="0"/>
              </a:spcAft>
              <a:buSzPts val="1400"/>
              <a:buNone/>
            </a:pPr>
            <a:r>
              <a:t/>
            </a:r>
            <a:endParaRPr sz="1800">
              <a:solidFill>
                <a:srgbClr val="000000"/>
              </a:solidFill>
              <a:latin typeface="Calibri"/>
              <a:ea typeface="Calibri"/>
              <a:cs typeface="Calibri"/>
              <a:sym typeface="Calibri"/>
            </a:endParaRPr>
          </a:p>
          <a:p>
            <a:pPr indent="0" lvl="0" marL="0" marR="0" rtl="0" algn="l">
              <a:lnSpc>
                <a:spcPct val="100000"/>
              </a:lnSpc>
              <a:spcBef>
                <a:spcPts val="0"/>
              </a:spcBef>
              <a:spcAft>
                <a:spcPts val="0"/>
              </a:spcAft>
              <a:buSzPts val="1400"/>
              <a:buNone/>
            </a:pPr>
            <a:r>
              <a:rPr b="1" lang="en-GB" sz="1800">
                <a:solidFill>
                  <a:srgbClr val="000000"/>
                </a:solidFill>
                <a:latin typeface="Calibri"/>
                <a:ea typeface="Calibri"/>
                <a:cs typeface="Calibri"/>
                <a:sym typeface="Calibri"/>
              </a:rPr>
              <a:t>Todays’ session objectives</a:t>
            </a:r>
            <a:endParaRPr/>
          </a:p>
          <a:p>
            <a:pPr indent="-342900" lvl="0" marL="342900" rtl="0" algn="l">
              <a:lnSpc>
                <a:spcPct val="100000"/>
              </a:lnSpc>
              <a:spcBef>
                <a:spcPts val="0"/>
              </a:spcBef>
              <a:spcAft>
                <a:spcPts val="0"/>
              </a:spcAft>
              <a:buClr>
                <a:schemeClr val="dk1"/>
              </a:buClr>
              <a:buSzPts val="1000"/>
              <a:buFont typeface="Calibri"/>
              <a:buAutoNum type="arabicPeriod"/>
            </a:pPr>
            <a:r>
              <a:rPr lang="en-GB" sz="1800">
                <a:latin typeface="Arial"/>
                <a:ea typeface="Arial"/>
                <a:cs typeface="Arial"/>
                <a:sym typeface="Arial"/>
              </a:rPr>
              <a:t>To review and reflect on the different steps to code and analyse qualitative data using thematic analysis methods. </a:t>
            </a:r>
            <a:endParaRPr sz="1800">
              <a:latin typeface="Calibri"/>
              <a:ea typeface="Calibri"/>
              <a:cs typeface="Calibri"/>
              <a:sym typeface="Calibri"/>
            </a:endParaRPr>
          </a:p>
          <a:p>
            <a:pPr indent="-342900" lvl="0" marL="342900" rtl="0" algn="l">
              <a:lnSpc>
                <a:spcPct val="100000"/>
              </a:lnSpc>
              <a:spcBef>
                <a:spcPts val="300"/>
              </a:spcBef>
              <a:spcAft>
                <a:spcPts val="0"/>
              </a:spcAft>
              <a:buClr>
                <a:schemeClr val="dk1"/>
              </a:buClr>
              <a:buSzPts val="1000"/>
              <a:buFont typeface="Calibri"/>
              <a:buAutoNum type="arabicPeriod"/>
            </a:pPr>
            <a:r>
              <a:rPr lang="en-GB" sz="1800">
                <a:latin typeface="Arial"/>
                <a:ea typeface="Arial"/>
                <a:cs typeface="Arial"/>
                <a:sym typeface="Arial"/>
              </a:rPr>
              <a:t>To apply deductive and inductive coding to real data examples </a:t>
            </a:r>
            <a:endParaRPr sz="1800">
              <a:latin typeface="Calibri"/>
              <a:ea typeface="Calibri"/>
              <a:cs typeface="Calibri"/>
              <a:sym typeface="Calibri"/>
            </a:endParaRPr>
          </a:p>
          <a:p>
            <a:pPr indent="0" lvl="0" marL="0" marR="0" rtl="0" algn="l">
              <a:lnSpc>
                <a:spcPct val="100000"/>
              </a:lnSpc>
              <a:spcBef>
                <a:spcPts val="300"/>
              </a:spcBef>
              <a:spcAft>
                <a:spcPts val="0"/>
              </a:spcAft>
              <a:buSzPts val="1400"/>
              <a:buNone/>
            </a:pPr>
            <a:r>
              <a:t/>
            </a:r>
            <a:endParaRPr sz="1800">
              <a:solidFill>
                <a:srgbClr val="000000"/>
              </a:solidFill>
              <a:latin typeface="Calibri"/>
              <a:ea typeface="Calibri"/>
              <a:cs typeface="Calibri"/>
              <a:sym typeface="Calibri"/>
            </a:endParaRPr>
          </a:p>
        </p:txBody>
      </p:sp>
      <p:sp>
        <p:nvSpPr>
          <p:cNvPr id="94" name="Google Shape;94;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 name="Google Shape;100;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Present the objective and provide a quick overview of the session: </a:t>
            </a:r>
            <a:endParaRPr/>
          </a:p>
          <a:p>
            <a:pPr indent="0" lvl="0" marL="0" rtl="0" algn="l">
              <a:lnSpc>
                <a:spcPct val="100000"/>
              </a:lnSpc>
              <a:spcBef>
                <a:spcPts val="0"/>
              </a:spcBef>
              <a:spcAft>
                <a:spcPts val="0"/>
              </a:spcAft>
              <a:buSzPts val="1400"/>
              <a:buNone/>
            </a:pPr>
            <a:r>
              <a:t/>
            </a:r>
            <a:endParaRPr/>
          </a:p>
          <a:p>
            <a:pPr indent="-342900" lvl="0" marL="342900" rtl="0" algn="l">
              <a:lnSpc>
                <a:spcPct val="100000"/>
              </a:lnSpc>
              <a:spcBef>
                <a:spcPts val="0"/>
              </a:spcBef>
              <a:spcAft>
                <a:spcPts val="0"/>
              </a:spcAft>
              <a:buClr>
                <a:schemeClr val="dk1"/>
              </a:buClr>
              <a:buSzPts val="1800"/>
              <a:buFont typeface="Noto Sans Symbols"/>
              <a:buChar char="∙"/>
            </a:pPr>
            <a:r>
              <a:rPr lang="en-GB" sz="1800">
                <a:latin typeface="Arial"/>
                <a:ea typeface="Arial"/>
                <a:cs typeface="Arial"/>
                <a:sym typeface="Arial"/>
              </a:rPr>
              <a:t>Refresh participant’s knowledge on the different steps for analysing qualitative data using thematic analysis. </a:t>
            </a:r>
            <a:endParaRPr sz="1800">
              <a:latin typeface="Calibri"/>
              <a:ea typeface="Calibri"/>
              <a:cs typeface="Calibri"/>
              <a:sym typeface="Calibri"/>
            </a:endParaRPr>
          </a:p>
          <a:p>
            <a:pPr indent="-342900" lvl="0" marL="342900" rtl="0" algn="l">
              <a:lnSpc>
                <a:spcPct val="100000"/>
              </a:lnSpc>
              <a:spcBef>
                <a:spcPts val="300"/>
              </a:spcBef>
              <a:spcAft>
                <a:spcPts val="0"/>
              </a:spcAft>
              <a:buClr>
                <a:schemeClr val="dk1"/>
              </a:buClr>
              <a:buSzPts val="1800"/>
              <a:buFont typeface="Noto Sans Symbols"/>
              <a:buChar char="∙"/>
            </a:pPr>
            <a:r>
              <a:rPr lang="en-GB" sz="1800">
                <a:latin typeface="Arial"/>
                <a:ea typeface="Arial"/>
                <a:cs typeface="Arial"/>
                <a:sym typeface="Arial"/>
              </a:rPr>
              <a:t>Deep dive into inductive and deductive coding using practical examples from Oxfam’s programmatic work. </a:t>
            </a:r>
            <a:endParaRPr sz="1800">
              <a:latin typeface="Calibri"/>
              <a:ea typeface="Calibri"/>
              <a:cs typeface="Calibri"/>
              <a:sym typeface="Calibri"/>
            </a:endParaRPr>
          </a:p>
          <a:p>
            <a:pPr indent="-342900" lvl="0" marL="342900" rtl="0" algn="l">
              <a:lnSpc>
                <a:spcPct val="100000"/>
              </a:lnSpc>
              <a:spcBef>
                <a:spcPts val="300"/>
              </a:spcBef>
              <a:spcAft>
                <a:spcPts val="0"/>
              </a:spcAft>
              <a:buClr>
                <a:schemeClr val="dk1"/>
              </a:buClr>
              <a:buSzPts val="1800"/>
              <a:buFont typeface="Noto Sans Symbols"/>
              <a:buChar char="∙"/>
            </a:pPr>
            <a:r>
              <a:rPr lang="en-GB" sz="1800">
                <a:latin typeface="Arial"/>
                <a:ea typeface="Arial"/>
                <a:cs typeface="Arial"/>
                <a:sym typeface="Arial"/>
              </a:rPr>
              <a:t>Introduce a practical exercise on inductive and deductive coding which participants will complete individually before the second session. </a:t>
            </a:r>
            <a:endParaRPr/>
          </a:p>
        </p:txBody>
      </p:sp>
      <p:sp>
        <p:nvSpPr>
          <p:cNvPr id="101" name="Google Shape;101;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 name="Google Shape;107;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rPr lang="en-GB" sz="1800">
                <a:latin typeface="Times New Roman"/>
                <a:ea typeface="Times New Roman"/>
                <a:cs typeface="Times New Roman"/>
                <a:sym typeface="Times New Roman"/>
              </a:rPr>
              <a:t>How do we adapt: no transcription or only selected transcription</a:t>
            </a:r>
            <a:endParaRPr sz="1800">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800"/>
              <a:buFont typeface="Times New Roman"/>
              <a:buNone/>
            </a:pPr>
            <a:r>
              <a:rPr lang="en-GB" sz="1800">
                <a:latin typeface="Times New Roman"/>
                <a:ea typeface="Times New Roman"/>
                <a:cs typeface="Times New Roman"/>
                <a:sym typeface="Times New Roman"/>
              </a:rPr>
              <a:t>Coding done in teams (makes it faster but more important to communicate and develop a book that everyone works from)</a:t>
            </a:r>
            <a:endParaRPr sz="1800">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800"/>
              <a:buFont typeface="Times New Roman"/>
              <a:buNone/>
            </a:pPr>
            <a:r>
              <a:rPr lang="en-GB" sz="1800">
                <a:latin typeface="Times New Roman"/>
                <a:ea typeface="Times New Roman"/>
                <a:cs typeface="Times New Roman"/>
                <a:sym typeface="Times New Roman"/>
              </a:rPr>
              <a:t>Let’s proceed with the aim of the session : to </a:t>
            </a:r>
            <a:r>
              <a:rPr lang="en-GB" sz="4000"/>
              <a:t>understand and practice the different steps to coding and analysing qualitative data using thematic analysis methods.  </a:t>
            </a:r>
            <a:endParaRPr/>
          </a:p>
          <a:p>
            <a:pPr indent="0" lvl="0" marL="0" marR="0" rtl="0" algn="l">
              <a:lnSpc>
                <a:spcPct val="100000"/>
              </a:lnSpc>
              <a:spcBef>
                <a:spcPts val="0"/>
              </a:spcBef>
              <a:spcAft>
                <a:spcPts val="0"/>
              </a:spcAft>
              <a:buSzPts val="1400"/>
              <a:buNone/>
            </a:pPr>
            <a:r>
              <a:t/>
            </a:r>
            <a:endParaRPr sz="1800">
              <a:latin typeface="Times New Roman"/>
              <a:ea typeface="Times New Roman"/>
              <a:cs typeface="Times New Roman"/>
              <a:sym typeface="Times New Roman"/>
            </a:endParaRPr>
          </a:p>
          <a:p>
            <a:pPr indent="0" lvl="0" marL="0" marR="0" rtl="0" algn="l">
              <a:lnSpc>
                <a:spcPct val="100000"/>
              </a:lnSpc>
              <a:spcBef>
                <a:spcPts val="0"/>
              </a:spcBef>
              <a:spcAft>
                <a:spcPts val="0"/>
              </a:spcAft>
              <a:buSzPts val="1400"/>
              <a:buNone/>
            </a:pPr>
            <a:r>
              <a:rPr lang="en-GB" sz="1800">
                <a:latin typeface="Times New Roman"/>
                <a:ea typeface="Times New Roman"/>
                <a:cs typeface="Times New Roman"/>
                <a:sym typeface="Times New Roman"/>
              </a:rPr>
              <a:t>Although there</a:t>
            </a:r>
            <a:r>
              <a:rPr lang="en-GB" sz="1800">
                <a:solidFill>
                  <a:srgbClr val="000000"/>
                </a:solidFill>
                <a:latin typeface="Calibri"/>
                <a:ea typeface="Calibri"/>
                <a:cs typeface="Calibri"/>
                <a:sym typeface="Calibri"/>
              </a:rPr>
              <a:t> are many approaches to analysing qualitative data, we are focussing on thematic analysis. </a:t>
            </a:r>
            <a:endParaRPr/>
          </a:p>
          <a:p>
            <a:pPr indent="0" lvl="0" marL="0" marR="0" rtl="0" algn="l">
              <a:lnSpc>
                <a:spcPct val="100000"/>
              </a:lnSpc>
              <a:spcBef>
                <a:spcPts val="0"/>
              </a:spcBef>
              <a:spcAft>
                <a:spcPts val="0"/>
              </a:spcAft>
              <a:buSzPts val="1400"/>
              <a:buNone/>
            </a:pPr>
            <a:r>
              <a:t/>
            </a:r>
            <a:endParaRPr b="1" i="0" sz="1800">
              <a:solidFill>
                <a:srgbClr val="000000"/>
              </a:solidFill>
              <a:latin typeface="Calibri"/>
              <a:ea typeface="Calibri"/>
              <a:cs typeface="Calibri"/>
              <a:sym typeface="Calibri"/>
            </a:endParaRPr>
          </a:p>
          <a:p>
            <a:pPr indent="0" lvl="0" marL="0" marR="0" rtl="0" algn="l">
              <a:lnSpc>
                <a:spcPct val="100000"/>
              </a:lnSpc>
              <a:spcBef>
                <a:spcPts val="0"/>
              </a:spcBef>
              <a:spcAft>
                <a:spcPts val="0"/>
              </a:spcAft>
              <a:buSzPts val="1400"/>
              <a:buNone/>
            </a:pPr>
            <a:r>
              <a:rPr b="1" i="0" lang="en-GB" sz="1800">
                <a:solidFill>
                  <a:srgbClr val="000000"/>
                </a:solidFill>
                <a:latin typeface="Proxima Nova"/>
                <a:ea typeface="Proxima Nova"/>
                <a:cs typeface="Proxima Nova"/>
                <a:sym typeface="Proxima Nova"/>
              </a:rPr>
              <a:t>Thematic analysis</a:t>
            </a:r>
            <a:r>
              <a:rPr b="0" i="0" lang="en-GB" sz="1800">
                <a:solidFill>
                  <a:srgbClr val="000000"/>
                </a:solidFill>
                <a:latin typeface="Proxima Nova"/>
                <a:ea typeface="Proxima Nova"/>
                <a:cs typeface="Proxima Nova"/>
                <a:sym typeface="Proxima Nova"/>
              </a:rPr>
              <a:t> is generally considered the best suited for the qualitative analysis of data produced in humanitarian contexts - </a:t>
            </a:r>
            <a:r>
              <a:rPr lang="en-GB" sz="1800">
                <a:latin typeface="Quattrocento Sans"/>
                <a:ea typeface="Quattrocento Sans"/>
                <a:cs typeface="Quattrocento Sans"/>
                <a:sym typeface="Quattrocento Sans"/>
              </a:rPr>
              <a:t>it is rigorous, conducted step by step, and provides an audit trail for decisions and processes, and is fairly easy to use</a:t>
            </a:r>
            <a:r>
              <a:rPr lang="en-GB" sz="1800">
                <a:solidFill>
                  <a:srgbClr val="000000"/>
                </a:solidFill>
                <a:latin typeface="Calibri"/>
                <a:ea typeface="Calibri"/>
                <a:cs typeface="Calibri"/>
                <a:sym typeface="Calibri"/>
              </a:rPr>
              <a:t>.</a:t>
            </a:r>
            <a:endParaRPr/>
          </a:p>
          <a:p>
            <a:pPr indent="0" lvl="0" marL="0" marR="0" rtl="0" algn="l">
              <a:lnSpc>
                <a:spcPct val="100000"/>
              </a:lnSpc>
              <a:spcBef>
                <a:spcPts val="0"/>
              </a:spcBef>
              <a:spcAft>
                <a:spcPts val="0"/>
              </a:spcAft>
              <a:buSzPts val="1400"/>
              <a:buNone/>
            </a:pPr>
            <a:r>
              <a:rPr lang="en-GB" sz="1200">
                <a:latin typeface="Calibri"/>
                <a:ea typeface="Calibri"/>
                <a:cs typeface="Calibri"/>
                <a:sym typeface="Calibri"/>
              </a:rPr>
              <a:t>It is a way of producing themes from texts such as interview or focus group transcripts, and making sense of large amounts of information so that responses to a research question or an operational question can emerge</a:t>
            </a:r>
            <a:r>
              <a:rPr lang="en-GB" sz="1800">
                <a:solidFill>
                  <a:srgbClr val="000000"/>
                </a:solidFill>
                <a:latin typeface="Calibri"/>
                <a:ea typeface="Calibri"/>
                <a:cs typeface="Calibri"/>
                <a:sym typeface="Calibri"/>
              </a:rPr>
              <a:t>.</a:t>
            </a:r>
            <a:endParaRPr/>
          </a:p>
          <a:p>
            <a:pPr indent="0" lvl="0" marL="0" marR="0" rtl="0" algn="l">
              <a:lnSpc>
                <a:spcPct val="100000"/>
              </a:lnSpc>
              <a:spcBef>
                <a:spcPts val="0"/>
              </a:spcBef>
              <a:spcAft>
                <a:spcPts val="0"/>
              </a:spcAft>
              <a:buSzPts val="1400"/>
              <a:buNone/>
            </a:pPr>
            <a:r>
              <a:t/>
            </a:r>
            <a:endParaRPr sz="1800">
              <a:solidFill>
                <a:srgbClr val="000000"/>
              </a:solidFill>
              <a:latin typeface="Calibri"/>
              <a:ea typeface="Calibri"/>
              <a:cs typeface="Calibri"/>
              <a:sym typeface="Calibri"/>
            </a:endParaRPr>
          </a:p>
          <a:p>
            <a:pPr indent="0" lvl="0" marL="0" marR="0" rtl="0" algn="l">
              <a:lnSpc>
                <a:spcPct val="100000"/>
              </a:lnSpc>
              <a:spcBef>
                <a:spcPts val="0"/>
              </a:spcBef>
              <a:spcAft>
                <a:spcPts val="0"/>
              </a:spcAft>
              <a:buSzPts val="1400"/>
              <a:buNone/>
            </a:pPr>
            <a:r>
              <a:rPr lang="en-GB" sz="1800">
                <a:solidFill>
                  <a:srgbClr val="000000"/>
                </a:solidFill>
                <a:latin typeface="Calibri"/>
                <a:ea typeface="Calibri"/>
                <a:cs typeface="Calibri"/>
                <a:sym typeface="Calibri"/>
              </a:rPr>
              <a:t>We can split the steps into 5:</a:t>
            </a:r>
            <a:endParaRPr/>
          </a:p>
          <a:p>
            <a:pPr indent="0" lvl="0" marL="0" marR="0" rtl="0" algn="l">
              <a:lnSpc>
                <a:spcPct val="100000"/>
              </a:lnSpc>
              <a:spcBef>
                <a:spcPts val="0"/>
              </a:spcBef>
              <a:spcAft>
                <a:spcPts val="0"/>
              </a:spcAft>
              <a:buSzPts val="1400"/>
              <a:buNone/>
            </a:pPr>
            <a:r>
              <a:t/>
            </a:r>
            <a:endParaRPr b="0" i="0" sz="1800">
              <a:solidFill>
                <a:srgbClr val="000000"/>
              </a:solidFill>
              <a:latin typeface="Calibri"/>
              <a:ea typeface="Calibri"/>
              <a:cs typeface="Calibri"/>
              <a:sym typeface="Calibri"/>
            </a:endParaRPr>
          </a:p>
          <a:p>
            <a:pPr indent="0" lvl="0" marL="0" marR="0" rtl="0" algn="l">
              <a:lnSpc>
                <a:spcPct val="100000"/>
              </a:lnSpc>
              <a:spcBef>
                <a:spcPts val="0"/>
              </a:spcBef>
              <a:spcAft>
                <a:spcPts val="0"/>
              </a:spcAft>
              <a:buSzPts val="1400"/>
              <a:buNone/>
            </a:pPr>
            <a:r>
              <a:rPr b="0" i="0" lang="en-GB" sz="1800">
                <a:solidFill>
                  <a:srgbClr val="000000"/>
                </a:solidFill>
                <a:latin typeface="Calibri"/>
                <a:ea typeface="Calibri"/>
                <a:cs typeface="Calibri"/>
                <a:sym typeface="Calibri"/>
              </a:rPr>
              <a:t>In this session we are focusing on coding</a:t>
            </a:r>
            <a:endParaRPr b="0" i="0" sz="1800">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SzPts val="1400"/>
              <a:buNone/>
            </a:pPr>
            <a:r>
              <a:t/>
            </a:r>
            <a:endParaRPr sz="1800">
              <a:latin typeface="Times New Roman"/>
              <a:ea typeface="Times New Roman"/>
              <a:cs typeface="Times New Roman"/>
              <a:sym typeface="Times New Roman"/>
            </a:endParaRPr>
          </a:p>
        </p:txBody>
      </p:sp>
      <p:sp>
        <p:nvSpPr>
          <p:cNvPr id="108" name="Google Shape;108;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5" name="Google Shape;125;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Noto Sans Symbols"/>
              <a:buNone/>
            </a:pPr>
            <a:r>
              <a:rPr lang="en-GB" sz="1800">
                <a:latin typeface="Calibri"/>
                <a:ea typeface="Calibri"/>
                <a:cs typeface="Calibri"/>
                <a:sym typeface="Calibri"/>
              </a:rPr>
              <a:t>Before showing the answer, ask the group what is a code?</a:t>
            </a:r>
            <a:endParaRPr/>
          </a:p>
          <a:p>
            <a:pPr indent="0" lvl="0" marL="0" marR="0" rtl="0" algn="l">
              <a:lnSpc>
                <a:spcPct val="100000"/>
              </a:lnSpc>
              <a:spcBef>
                <a:spcPts val="0"/>
              </a:spcBef>
              <a:spcAft>
                <a:spcPts val="0"/>
              </a:spcAft>
              <a:buClr>
                <a:schemeClr val="dk1"/>
              </a:buClr>
              <a:buSzPts val="1800"/>
              <a:buFont typeface="Noto Sans Symbols"/>
              <a:buNone/>
            </a:pPr>
            <a:r>
              <a:t/>
            </a:r>
            <a:endParaRPr sz="1800">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Noto Sans Symbols"/>
              <a:buNone/>
            </a:pPr>
            <a:r>
              <a:rPr lang="en-GB" sz="1800">
                <a:latin typeface="Calibri"/>
                <a:ea typeface="Calibri"/>
                <a:cs typeface="Calibri"/>
                <a:sym typeface="Calibri"/>
              </a:rPr>
              <a:t>Ok, so what is a code?</a:t>
            </a:r>
            <a:endParaRPr/>
          </a:p>
          <a:p>
            <a:pPr indent="0" lvl="0" marL="0" marR="0" rtl="0" algn="l">
              <a:lnSpc>
                <a:spcPct val="100000"/>
              </a:lnSpc>
              <a:spcBef>
                <a:spcPts val="0"/>
              </a:spcBef>
              <a:spcAft>
                <a:spcPts val="0"/>
              </a:spcAft>
              <a:buClr>
                <a:schemeClr val="dk1"/>
              </a:buClr>
              <a:buSzPts val="1800"/>
              <a:buFont typeface="Noto Sans Symbols"/>
              <a:buNone/>
            </a:pPr>
            <a:r>
              <a:t/>
            </a:r>
            <a:endParaRPr sz="1800">
              <a:latin typeface="Calibri"/>
              <a:ea typeface="Calibri"/>
              <a:cs typeface="Calibri"/>
              <a:sym typeface="Calibri"/>
            </a:endParaRPr>
          </a:p>
          <a:p>
            <a:pPr indent="-342900" lvl="0" marL="342900" marR="0" rtl="0" algn="l">
              <a:lnSpc>
                <a:spcPct val="100000"/>
              </a:lnSpc>
              <a:spcBef>
                <a:spcPts val="0"/>
              </a:spcBef>
              <a:spcAft>
                <a:spcPts val="0"/>
              </a:spcAft>
              <a:buClr>
                <a:schemeClr val="dk1"/>
              </a:buClr>
              <a:buSzPts val="1200"/>
              <a:buFont typeface="Noto Sans Symbols"/>
              <a:buChar char="∙"/>
            </a:pPr>
            <a:r>
              <a:rPr b="1" lang="en-GB" sz="1200">
                <a:latin typeface="Calibri"/>
                <a:ea typeface="Calibri"/>
                <a:cs typeface="Calibri"/>
                <a:sym typeface="Calibri"/>
              </a:rPr>
              <a:t>(Just to note that the terms code, c</a:t>
            </a:r>
            <a:r>
              <a:rPr b="1" lang="en-GB" sz="1800">
                <a:solidFill>
                  <a:srgbClr val="3F3F3F"/>
                </a:solidFill>
                <a:latin typeface="Helvetica Neue"/>
                <a:ea typeface="Helvetica Neue"/>
                <a:cs typeface="Helvetica Neue"/>
                <a:sym typeface="Helvetica Neue"/>
              </a:rPr>
              <a:t>ategory, theme, are often used interchangeably - when they are actually distinct.) </a:t>
            </a:r>
            <a:endParaRPr/>
          </a:p>
          <a:p>
            <a:pPr indent="-342900" lvl="0" marL="342900" marR="0" rtl="0" algn="l">
              <a:lnSpc>
                <a:spcPct val="100000"/>
              </a:lnSpc>
              <a:spcBef>
                <a:spcPts val="0"/>
              </a:spcBef>
              <a:spcAft>
                <a:spcPts val="0"/>
              </a:spcAft>
              <a:buClr>
                <a:srgbClr val="202124"/>
              </a:buClr>
              <a:buSzPts val="1800"/>
              <a:buFont typeface="Noto Sans Symbols"/>
              <a:buChar char="∙"/>
            </a:pPr>
            <a:r>
              <a:rPr lang="en-GB" sz="1800">
                <a:solidFill>
                  <a:srgbClr val="202124"/>
                </a:solidFill>
                <a:latin typeface="Calibri"/>
                <a:ea typeface="Calibri"/>
                <a:cs typeface="Calibri"/>
                <a:sym typeface="Calibri"/>
              </a:rPr>
              <a:t>A code is usually a word or a phrase that represents a recurring idea or feature in the data. For example, let us say you notice a key </a:t>
            </a:r>
            <a:r>
              <a:rPr b="1" lang="en-GB" sz="1800">
                <a:solidFill>
                  <a:schemeClr val="accent2"/>
                </a:solidFill>
                <a:latin typeface="Calibri"/>
                <a:ea typeface="Calibri"/>
                <a:cs typeface="Calibri"/>
                <a:sym typeface="Calibri"/>
              </a:rPr>
              <a:t>idea or feature </a:t>
            </a:r>
            <a:r>
              <a:rPr lang="en-GB" sz="1800">
                <a:solidFill>
                  <a:srgbClr val="202124"/>
                </a:solidFill>
                <a:latin typeface="Calibri"/>
                <a:ea typeface="Calibri"/>
                <a:cs typeface="Calibri"/>
                <a:sym typeface="Calibri"/>
              </a:rPr>
              <a:t>in your participants’ responses is that they have ‘low motivation’ to change their behaviour. </a:t>
            </a:r>
            <a:r>
              <a:rPr lang="en-GB" sz="1800">
                <a:latin typeface="Calibri"/>
                <a:ea typeface="Calibri"/>
                <a:cs typeface="Calibri"/>
                <a:sym typeface="Calibri"/>
              </a:rPr>
              <a:t>Coding involves reading the data, and picking out the different sections that show this idea or feature being expressed. You need to then label those bits of data (so the chunk of text) which you can do through noting initials (‘LM’) next to that text, or colours chosen.</a:t>
            </a:r>
            <a:endParaRPr/>
          </a:p>
          <a:p>
            <a:pPr indent="-342900" lvl="0" marL="342900" marR="0" rtl="0" algn="l">
              <a:lnSpc>
                <a:spcPct val="100000"/>
              </a:lnSpc>
              <a:spcBef>
                <a:spcPts val="0"/>
              </a:spcBef>
              <a:spcAft>
                <a:spcPts val="0"/>
              </a:spcAft>
              <a:buClr>
                <a:schemeClr val="dk1"/>
              </a:buClr>
              <a:buSzPts val="1800"/>
              <a:buFont typeface="Noto Sans Symbols"/>
              <a:buChar char="∙"/>
            </a:pPr>
            <a:r>
              <a:rPr lang="en-GB" sz="1800">
                <a:latin typeface="Calibri"/>
                <a:ea typeface="Calibri"/>
                <a:cs typeface="Calibri"/>
                <a:sym typeface="Calibri"/>
              </a:rPr>
              <a:t>Does anyone have another way of doing it beyond initials or colour coding?</a:t>
            </a:r>
            <a:endParaRPr sz="1800">
              <a:latin typeface="Times New Roman"/>
              <a:ea typeface="Times New Roman"/>
              <a:cs typeface="Times New Roman"/>
              <a:sym typeface="Times New Roman"/>
            </a:endParaRPr>
          </a:p>
          <a:p>
            <a:pPr indent="-342900" lvl="0" marL="342900" marR="0" rtl="0" algn="l">
              <a:lnSpc>
                <a:spcPct val="100000"/>
              </a:lnSpc>
              <a:spcBef>
                <a:spcPts val="0"/>
              </a:spcBef>
              <a:spcAft>
                <a:spcPts val="0"/>
              </a:spcAft>
              <a:buClr>
                <a:schemeClr val="dk1"/>
              </a:buClr>
              <a:buSzPts val="1800"/>
              <a:buFont typeface="Noto Sans Symbols"/>
              <a:buChar char="∙"/>
            </a:pPr>
            <a:r>
              <a:rPr lang="en-GB" sz="1800">
                <a:latin typeface="Calibri"/>
                <a:ea typeface="Calibri"/>
                <a:cs typeface="Calibri"/>
                <a:sym typeface="Calibri"/>
              </a:rPr>
              <a:t>There are, of course, many ways this can be practically done, and the best way will depend on the amount and type of data you need to analyse and how specific the question or theme is that you want to explore as well as the preferences of the analyst. We will give two examples here, using common software programmes, Word and Excel. Coding can also be done using qualitative data analysis software (as described in the final section), or even using pen and paper. </a:t>
            </a:r>
            <a:endParaRPr/>
          </a:p>
          <a:p>
            <a:pPr indent="-228600" lvl="0" marL="342900" marR="0" rtl="0" algn="l">
              <a:lnSpc>
                <a:spcPct val="100000"/>
              </a:lnSpc>
              <a:spcBef>
                <a:spcPts val="0"/>
              </a:spcBef>
              <a:spcAft>
                <a:spcPts val="0"/>
              </a:spcAft>
              <a:buClr>
                <a:schemeClr val="dk1"/>
              </a:buClr>
              <a:buSzPts val="1800"/>
              <a:buFont typeface="Noto Sans Symbols"/>
              <a:buNone/>
            </a:pPr>
            <a:r>
              <a:t/>
            </a:r>
            <a:endParaRPr sz="1800">
              <a:latin typeface="Times New Roman"/>
              <a:ea typeface="Times New Roman"/>
              <a:cs typeface="Times New Roman"/>
              <a:sym typeface="Times New Roman"/>
            </a:endParaRPr>
          </a:p>
        </p:txBody>
      </p:sp>
      <p:sp>
        <p:nvSpPr>
          <p:cNvPr id="126" name="Google Shape;126;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 name="Google Shape;132;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30000"/>
              </a:lnSpc>
              <a:spcBef>
                <a:spcPts val="0"/>
              </a:spcBef>
              <a:spcAft>
                <a:spcPts val="0"/>
              </a:spcAft>
              <a:buClr>
                <a:schemeClr val="dk1"/>
              </a:buClr>
              <a:buSzPts val="1800"/>
              <a:buFont typeface="Calibri"/>
              <a:buNone/>
            </a:pPr>
            <a:r>
              <a:rPr i="0" lang="en-GB" sz="1800"/>
              <a:t>Let’s practice with an example</a:t>
            </a:r>
            <a:endParaRPr/>
          </a:p>
          <a:p>
            <a:pPr indent="0" lvl="0" marL="0" rtl="0" algn="l">
              <a:lnSpc>
                <a:spcPct val="130000"/>
              </a:lnSpc>
              <a:spcBef>
                <a:spcPts val="0"/>
              </a:spcBef>
              <a:spcAft>
                <a:spcPts val="0"/>
              </a:spcAft>
              <a:buClr>
                <a:schemeClr val="dk1"/>
              </a:buClr>
              <a:buSzPts val="1800"/>
              <a:buFont typeface="Calibri"/>
              <a:buNone/>
            </a:pPr>
            <a:r>
              <a:t/>
            </a:r>
            <a:endParaRPr i="1" sz="1800"/>
          </a:p>
          <a:p>
            <a:pPr indent="0" lvl="0" marL="0" rtl="0" algn="l">
              <a:lnSpc>
                <a:spcPct val="130000"/>
              </a:lnSpc>
              <a:spcBef>
                <a:spcPts val="0"/>
              </a:spcBef>
              <a:spcAft>
                <a:spcPts val="0"/>
              </a:spcAft>
              <a:buClr>
                <a:schemeClr val="dk1"/>
              </a:buClr>
              <a:buSzPts val="1800"/>
              <a:buFont typeface="Calibri"/>
              <a:buNone/>
            </a:pPr>
            <a:r>
              <a:rPr i="1" lang="en-GB" sz="1800"/>
              <a:t>Few mins to read the excerpt from an interview looking at risk faced during displacement</a:t>
            </a:r>
            <a:endParaRPr/>
          </a:p>
          <a:p>
            <a:pPr indent="0" lvl="0" marL="0" rtl="0" algn="l">
              <a:lnSpc>
                <a:spcPct val="130000"/>
              </a:lnSpc>
              <a:spcBef>
                <a:spcPts val="0"/>
              </a:spcBef>
              <a:spcAft>
                <a:spcPts val="0"/>
              </a:spcAft>
              <a:buClr>
                <a:schemeClr val="dk1"/>
              </a:buClr>
              <a:buSzPts val="1800"/>
              <a:buFont typeface="Calibri"/>
              <a:buNone/>
            </a:pPr>
            <a:r>
              <a:t/>
            </a:r>
            <a:endParaRPr i="1" sz="1800"/>
          </a:p>
          <a:p>
            <a:pPr indent="0" lvl="0" marL="0" rtl="0" algn="l">
              <a:lnSpc>
                <a:spcPct val="130000"/>
              </a:lnSpc>
              <a:spcBef>
                <a:spcPts val="0"/>
              </a:spcBef>
              <a:spcAft>
                <a:spcPts val="0"/>
              </a:spcAft>
              <a:buClr>
                <a:schemeClr val="dk1"/>
              </a:buClr>
              <a:buSzPts val="1800"/>
              <a:buFont typeface="Calibri"/>
              <a:buNone/>
            </a:pPr>
            <a:r>
              <a:rPr i="1" lang="en-GB" sz="1800"/>
              <a:t>Take hands up for answers/or type in chatbox</a:t>
            </a:r>
            <a:endParaRPr i="1" sz="1800"/>
          </a:p>
          <a:p>
            <a:pPr indent="0" lvl="0" marL="0" rtl="0" algn="l">
              <a:lnSpc>
                <a:spcPct val="130000"/>
              </a:lnSpc>
              <a:spcBef>
                <a:spcPts val="0"/>
              </a:spcBef>
              <a:spcAft>
                <a:spcPts val="0"/>
              </a:spcAft>
              <a:buClr>
                <a:schemeClr val="dk1"/>
              </a:buClr>
              <a:buSzPts val="1800"/>
              <a:buFont typeface="Calibri"/>
              <a:buNone/>
            </a:pPr>
            <a:r>
              <a:t/>
            </a:r>
            <a:endParaRPr i="1" sz="1800"/>
          </a:p>
          <a:p>
            <a:pPr indent="0" lvl="0" marL="0" rtl="0" algn="l">
              <a:lnSpc>
                <a:spcPct val="130000"/>
              </a:lnSpc>
              <a:spcBef>
                <a:spcPts val="0"/>
              </a:spcBef>
              <a:spcAft>
                <a:spcPts val="0"/>
              </a:spcAft>
              <a:buClr>
                <a:schemeClr val="dk1"/>
              </a:buClr>
              <a:buSzPts val="1800"/>
              <a:buFont typeface="Calibri"/>
              <a:buNone/>
            </a:pPr>
            <a:r>
              <a:rPr i="0" lang="en-GB" sz="1800"/>
              <a:t>Explain after they have called out features or ideas - The idea is that codes would be the common ideas that emerge across multiple data sets or multiple transcripts.</a:t>
            </a:r>
            <a:endParaRPr/>
          </a:p>
          <a:p>
            <a:pPr indent="0" lvl="0" marL="0" rtl="0" algn="l">
              <a:lnSpc>
                <a:spcPct val="130000"/>
              </a:lnSpc>
              <a:spcBef>
                <a:spcPts val="0"/>
              </a:spcBef>
              <a:spcAft>
                <a:spcPts val="0"/>
              </a:spcAft>
              <a:buClr>
                <a:schemeClr val="dk1"/>
              </a:buClr>
              <a:buSzPts val="1800"/>
              <a:buFont typeface="Calibri"/>
              <a:buNone/>
            </a:pPr>
            <a:r>
              <a:t/>
            </a:r>
            <a:endParaRPr i="0" sz="1800"/>
          </a:p>
          <a:p>
            <a:pPr indent="0" lvl="0" marL="0" rtl="0" algn="l">
              <a:lnSpc>
                <a:spcPct val="130000"/>
              </a:lnSpc>
              <a:spcBef>
                <a:spcPts val="0"/>
              </a:spcBef>
              <a:spcAft>
                <a:spcPts val="0"/>
              </a:spcAft>
              <a:buClr>
                <a:schemeClr val="dk1"/>
              </a:buClr>
              <a:buSzPts val="1800"/>
              <a:buFont typeface="Calibri"/>
              <a:buNone/>
            </a:pPr>
            <a:r>
              <a:rPr i="0" lang="en-GB" sz="1800"/>
              <a:t>2 or 3 codes: pregnant women being at risk </a:t>
            </a:r>
            <a:endParaRPr i="1" sz="1800"/>
          </a:p>
        </p:txBody>
      </p:sp>
      <p:sp>
        <p:nvSpPr>
          <p:cNvPr id="133" name="Google Shape;133;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0" name="Google Shape;140;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GB" sz="1200">
                <a:latin typeface="Calibri"/>
                <a:ea typeface="Calibri"/>
                <a:cs typeface="Calibri"/>
                <a:sym typeface="Calibri"/>
              </a:rPr>
              <a:t>With good data sets, we often have a hierarchy of codes, with codes and sub-codes.</a:t>
            </a:r>
            <a:endParaRPr/>
          </a:p>
          <a:p>
            <a:pPr indent="0" lvl="0" marL="0" marR="0" rtl="0" algn="l">
              <a:lnSpc>
                <a:spcPct val="100000"/>
              </a:lnSpc>
              <a:spcBef>
                <a:spcPts val="0"/>
              </a:spcBef>
              <a:spcAft>
                <a:spcPts val="0"/>
              </a:spcAft>
              <a:buClr>
                <a:schemeClr val="dk1"/>
              </a:buClr>
              <a:buSzPts val="1200"/>
              <a:buFont typeface="Calibri"/>
              <a:buNone/>
            </a:pPr>
            <a:r>
              <a:t/>
            </a:r>
            <a:endParaRPr sz="1200">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en-GB" sz="1200">
                <a:latin typeface="Calibri"/>
                <a:ea typeface="Calibri"/>
                <a:cs typeface="Calibri"/>
                <a:sym typeface="Calibri"/>
              </a:rPr>
              <a:t>This is an example of hierarchy of codes we could see in the previous example. You can see how the sub-codes relate to the codes.</a:t>
            </a:r>
            <a:endParaRPr/>
          </a:p>
          <a:p>
            <a:pPr indent="0" lvl="0" marL="0" marR="0" rtl="0" algn="l">
              <a:lnSpc>
                <a:spcPct val="100000"/>
              </a:lnSpc>
              <a:spcBef>
                <a:spcPts val="0"/>
              </a:spcBef>
              <a:spcAft>
                <a:spcPts val="0"/>
              </a:spcAft>
              <a:buClr>
                <a:schemeClr val="dk1"/>
              </a:buClr>
              <a:buSzPts val="1200"/>
              <a:buFont typeface="Calibri"/>
              <a:buNone/>
            </a:pPr>
            <a:r>
              <a:t/>
            </a:r>
            <a:endParaRPr sz="1200">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en-GB" sz="1200">
                <a:latin typeface="Calibri"/>
                <a:ea typeface="Calibri"/>
                <a:cs typeface="Calibri"/>
                <a:sym typeface="Calibri"/>
              </a:rPr>
              <a:t>You would use a code book as a way to visualise and record the different codes and sub-codes, usually giving a more detailed explanation of each.</a:t>
            </a:r>
            <a:endParaRPr/>
          </a:p>
          <a:p>
            <a:pPr indent="0" lvl="0" marL="0" marR="0" rtl="0" algn="l">
              <a:lnSpc>
                <a:spcPct val="100000"/>
              </a:lnSpc>
              <a:spcBef>
                <a:spcPts val="0"/>
              </a:spcBef>
              <a:spcAft>
                <a:spcPts val="0"/>
              </a:spcAft>
              <a:buClr>
                <a:schemeClr val="dk1"/>
              </a:buClr>
              <a:buSzPts val="1200"/>
              <a:buFont typeface="Calibri"/>
              <a:buNone/>
            </a:pPr>
            <a:r>
              <a:t/>
            </a:r>
            <a:endParaRPr sz="1200">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en-GB" sz="1200">
                <a:latin typeface="Calibri"/>
                <a:ea typeface="Calibri"/>
                <a:cs typeface="Calibri"/>
                <a:sym typeface="Calibri"/>
              </a:rPr>
              <a:t>We will come back to code books later.</a:t>
            </a:r>
            <a:endParaRPr/>
          </a:p>
          <a:p>
            <a:pPr indent="0" lvl="0" marL="0" rtl="0" algn="l">
              <a:lnSpc>
                <a:spcPct val="100000"/>
              </a:lnSpc>
              <a:spcBef>
                <a:spcPts val="0"/>
              </a:spcBef>
              <a:spcAft>
                <a:spcPts val="0"/>
              </a:spcAft>
              <a:buSzPts val="1400"/>
              <a:buNone/>
            </a:pPr>
            <a:r>
              <a:t/>
            </a:r>
            <a:endParaRPr/>
          </a:p>
        </p:txBody>
      </p:sp>
      <p:sp>
        <p:nvSpPr>
          <p:cNvPr id="141" name="Google Shape;141;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 name="Google Shape;153;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rPr lang="en-GB" sz="1800">
                <a:latin typeface="Calibri"/>
                <a:ea typeface="Calibri"/>
                <a:cs typeface="Calibri"/>
                <a:sym typeface="Calibri"/>
              </a:rPr>
              <a:t>There are two main approaches to coding.</a:t>
            </a:r>
            <a:endParaRPr/>
          </a:p>
          <a:p>
            <a:pPr indent="0" lvl="0" marL="0" marR="0" rtl="0" algn="l">
              <a:lnSpc>
                <a:spcPct val="100000"/>
              </a:lnSpc>
              <a:spcBef>
                <a:spcPts val="0"/>
              </a:spcBef>
              <a:spcAft>
                <a:spcPts val="0"/>
              </a:spcAft>
              <a:buClr>
                <a:schemeClr val="dk1"/>
              </a:buClr>
              <a:buSzPts val="1800"/>
              <a:buFont typeface="Calibri"/>
              <a:buNone/>
            </a:pPr>
            <a:r>
              <a:t/>
            </a:r>
            <a:endParaRPr sz="1800">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Calibri"/>
              <a:buNone/>
            </a:pPr>
            <a:r>
              <a:rPr lang="en-GB" sz="1800">
                <a:latin typeface="Calibri"/>
                <a:ea typeface="Calibri"/>
                <a:cs typeface="Calibri"/>
                <a:sym typeface="Calibri"/>
              </a:rPr>
              <a:t>Can anyone tell us the difference between deductive and inductive coding?</a:t>
            </a:r>
            <a:endParaRPr/>
          </a:p>
          <a:p>
            <a:pPr indent="0" lvl="0" marL="0" marR="0" rtl="0" algn="l">
              <a:lnSpc>
                <a:spcPct val="100000"/>
              </a:lnSpc>
              <a:spcBef>
                <a:spcPts val="0"/>
              </a:spcBef>
              <a:spcAft>
                <a:spcPts val="0"/>
              </a:spcAft>
              <a:buClr>
                <a:schemeClr val="dk1"/>
              </a:buClr>
              <a:buSzPts val="1800"/>
              <a:buFont typeface="Calibri"/>
              <a:buNone/>
            </a:pPr>
            <a:r>
              <a:t/>
            </a:r>
            <a:endParaRPr sz="1800">
              <a:latin typeface="Calibri"/>
              <a:ea typeface="Calibri"/>
              <a:cs typeface="Calibri"/>
              <a:sym typeface="Calibri"/>
            </a:endParaRPr>
          </a:p>
          <a:p>
            <a:pPr indent="0" lvl="0" marL="0" marR="0" rtl="0" algn="l">
              <a:lnSpc>
                <a:spcPct val="100000"/>
              </a:lnSpc>
              <a:spcBef>
                <a:spcPts val="0"/>
              </a:spcBef>
              <a:spcAft>
                <a:spcPts val="0"/>
              </a:spcAft>
              <a:buSzPts val="1400"/>
              <a:buNone/>
            </a:pPr>
            <a:r>
              <a:rPr b="1" i="1" lang="en-GB" sz="1800">
                <a:latin typeface="Calibri"/>
                <a:ea typeface="Calibri"/>
                <a:cs typeface="Calibri"/>
                <a:sym typeface="Calibri"/>
              </a:rPr>
              <a:t>Deductive vs. inductive coding</a:t>
            </a:r>
            <a:endParaRPr sz="1800">
              <a:latin typeface="Times New Roman"/>
              <a:ea typeface="Times New Roman"/>
              <a:cs typeface="Times New Roman"/>
              <a:sym typeface="Times New Roman"/>
            </a:endParaRPr>
          </a:p>
          <a:p>
            <a:pPr indent="-342900" lvl="0" marL="342900" marR="0" rtl="0" algn="l">
              <a:lnSpc>
                <a:spcPct val="100000"/>
              </a:lnSpc>
              <a:spcBef>
                <a:spcPts val="0"/>
              </a:spcBef>
              <a:spcAft>
                <a:spcPts val="0"/>
              </a:spcAft>
              <a:buClr>
                <a:schemeClr val="dk1"/>
              </a:buClr>
              <a:buSzPts val="1800"/>
              <a:buFont typeface="Noto Sans Symbols"/>
              <a:buChar char="∙"/>
            </a:pPr>
            <a:r>
              <a:rPr b="1" lang="en-GB" sz="1800">
                <a:latin typeface="Calibri"/>
                <a:ea typeface="Calibri"/>
                <a:cs typeface="Calibri"/>
                <a:sym typeface="Calibri"/>
              </a:rPr>
              <a:t>Deductive coding</a:t>
            </a:r>
            <a:r>
              <a:rPr lang="en-GB" sz="1800">
                <a:latin typeface="Calibri"/>
                <a:ea typeface="Calibri"/>
                <a:cs typeface="Calibri"/>
                <a:sym typeface="Calibri"/>
              </a:rPr>
              <a:t> means you create a pre-defined set of codes before starting your analysis. This can be useful if you already have a good idea of the research questions you want to answer and the types of themes that you want to explore. You might also have an idea of the types of themes that will emerge in your data after reviewing previous research. For example, if you know you want to explore risks faced during the displacement journey you might have some codes around conflict, health issues, hunger etc. You then read through the data and pull out the sections that link to this code. T</a:t>
            </a:r>
            <a:r>
              <a:rPr lang="en-GB" sz="1800">
                <a:latin typeface="Quattrocento Sans"/>
                <a:ea typeface="Quattrocento Sans"/>
                <a:cs typeface="Quattrocento Sans"/>
                <a:sym typeface="Quattrocento Sans"/>
              </a:rPr>
              <a:t>he Qs might already set by a technical partner, or are linked to a specific programmatic Q</a:t>
            </a:r>
            <a:endParaRPr sz="1800">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Noto Sans Symbols"/>
              <a:buNone/>
            </a:pPr>
            <a:r>
              <a:t/>
            </a:r>
            <a:endParaRPr sz="1800">
              <a:latin typeface="Calibri"/>
              <a:ea typeface="Calibri"/>
              <a:cs typeface="Calibri"/>
              <a:sym typeface="Calibri"/>
            </a:endParaRPr>
          </a:p>
          <a:p>
            <a:pPr indent="0" lvl="1" marL="457200" marR="0" rtl="0" algn="l">
              <a:lnSpc>
                <a:spcPct val="100000"/>
              </a:lnSpc>
              <a:spcBef>
                <a:spcPts val="0"/>
              </a:spcBef>
              <a:spcAft>
                <a:spcPts val="0"/>
              </a:spcAft>
              <a:buClr>
                <a:schemeClr val="dk1"/>
              </a:buClr>
              <a:buSzPts val="1800"/>
              <a:buFont typeface="Noto Sans Symbols"/>
              <a:buNone/>
            </a:pPr>
            <a:r>
              <a:rPr lang="en-GB" sz="1800">
                <a:latin typeface="Calibri"/>
                <a:ea typeface="Calibri"/>
                <a:cs typeface="Calibri"/>
                <a:sym typeface="Calibri"/>
              </a:rPr>
              <a:t>What might be a downside of deductive coding?</a:t>
            </a:r>
            <a:endParaRPr/>
          </a:p>
          <a:p>
            <a:pPr indent="0" lvl="1" marL="457200" marR="0" rtl="0" algn="l">
              <a:lnSpc>
                <a:spcPct val="100000"/>
              </a:lnSpc>
              <a:spcBef>
                <a:spcPts val="0"/>
              </a:spcBef>
              <a:spcAft>
                <a:spcPts val="0"/>
              </a:spcAft>
              <a:buClr>
                <a:schemeClr val="dk1"/>
              </a:buClr>
              <a:buSzPts val="1800"/>
              <a:buFont typeface="Noto Sans Symbols"/>
              <a:buNone/>
            </a:pPr>
            <a:r>
              <a:t/>
            </a:r>
            <a:endParaRPr sz="1800">
              <a:latin typeface="Calibri"/>
              <a:ea typeface="Calibri"/>
              <a:cs typeface="Calibri"/>
              <a:sym typeface="Calibri"/>
            </a:endParaRPr>
          </a:p>
          <a:p>
            <a:pPr indent="0" lvl="1" marL="457200" marR="0" rtl="0" algn="l">
              <a:lnSpc>
                <a:spcPct val="100000"/>
              </a:lnSpc>
              <a:spcBef>
                <a:spcPts val="0"/>
              </a:spcBef>
              <a:spcAft>
                <a:spcPts val="0"/>
              </a:spcAft>
              <a:buClr>
                <a:schemeClr val="dk1"/>
              </a:buClr>
              <a:buSzPts val="1800"/>
              <a:buFont typeface="Noto Sans Symbols"/>
              <a:buNone/>
            </a:pPr>
            <a:r>
              <a:rPr lang="en-GB" sz="1800">
                <a:latin typeface="Calibri"/>
                <a:ea typeface="Calibri"/>
                <a:cs typeface="Calibri"/>
                <a:sym typeface="Calibri"/>
              </a:rPr>
              <a:t>The downside of deductive coding is that it might create some bias and prevent you noticing new themes emerging that you hadn’t expected.</a:t>
            </a:r>
            <a:r>
              <a:rPr b="0" i="0" lang="en-GB" sz="1800">
                <a:solidFill>
                  <a:srgbClr val="000000"/>
                </a:solidFill>
              </a:rPr>
              <a:t> So try to </a:t>
            </a:r>
            <a:r>
              <a:rPr b="1" i="0" lang="en-GB" sz="1800">
                <a:solidFill>
                  <a:srgbClr val="000000"/>
                </a:solidFill>
              </a:rPr>
              <a:t>look explicitly for contradictory evidence</a:t>
            </a:r>
            <a:r>
              <a:rPr b="0" i="0" lang="en-GB" sz="1800">
                <a:solidFill>
                  <a:srgbClr val="000000"/>
                </a:solidFill>
              </a:rPr>
              <a:t> in the data to minimize bias or missing any important points.</a:t>
            </a:r>
            <a:endParaRPr/>
          </a:p>
          <a:p>
            <a:pPr indent="0" lvl="0" marL="0" marR="0" rtl="0" algn="l">
              <a:lnSpc>
                <a:spcPct val="100000"/>
              </a:lnSpc>
              <a:spcBef>
                <a:spcPts val="0"/>
              </a:spcBef>
              <a:spcAft>
                <a:spcPts val="0"/>
              </a:spcAft>
              <a:buClr>
                <a:schemeClr val="dk1"/>
              </a:buClr>
              <a:buSzPts val="1800"/>
              <a:buFont typeface="Noto Sans Symbols"/>
              <a:buNone/>
            </a:pPr>
            <a:r>
              <a:t/>
            </a:r>
            <a:endParaRPr b="0" i="0" sz="1800">
              <a:solidFill>
                <a:srgbClr val="000000"/>
              </a:solidFill>
            </a:endParaRPr>
          </a:p>
          <a:p>
            <a:pPr indent="-342900" lvl="0" marL="342900" marR="0" rtl="0" algn="l">
              <a:lnSpc>
                <a:spcPct val="100000"/>
              </a:lnSpc>
              <a:spcBef>
                <a:spcPts val="0"/>
              </a:spcBef>
              <a:spcAft>
                <a:spcPts val="0"/>
              </a:spcAft>
              <a:buClr>
                <a:schemeClr val="dk1"/>
              </a:buClr>
              <a:buSzPts val="1800"/>
              <a:buFont typeface="Noto Sans Symbols"/>
              <a:buChar char="∙"/>
            </a:pPr>
            <a:r>
              <a:rPr b="1" lang="en-GB" sz="1800">
                <a:latin typeface="Calibri"/>
                <a:ea typeface="Calibri"/>
                <a:cs typeface="Calibri"/>
                <a:sym typeface="Calibri"/>
              </a:rPr>
              <a:t>Inductive coding</a:t>
            </a:r>
            <a:r>
              <a:rPr lang="en-GB" sz="1800">
                <a:latin typeface="Calibri"/>
                <a:ea typeface="Calibri"/>
                <a:cs typeface="Calibri"/>
                <a:sym typeface="Calibri"/>
              </a:rPr>
              <a:t> means you do not have any pre-defined codes but create the codes as you read through the data. This method can be useful if your research question is broader and you do not want to be influenced by pre-conceived notions of what might be the most important themes. But it can be more time-consuming as codes emerge and change throughout the process and you may need to go back and re-code data as new insights emerge.</a:t>
            </a:r>
            <a:endParaRPr/>
          </a:p>
          <a:p>
            <a:pPr indent="0" lvl="0" marL="0" marR="0" rtl="0" algn="l">
              <a:lnSpc>
                <a:spcPct val="100000"/>
              </a:lnSpc>
              <a:spcBef>
                <a:spcPts val="0"/>
              </a:spcBef>
              <a:spcAft>
                <a:spcPts val="0"/>
              </a:spcAft>
              <a:buClr>
                <a:schemeClr val="dk1"/>
              </a:buClr>
              <a:buSzPts val="1800"/>
              <a:buFont typeface="Noto Sans Symbols"/>
              <a:buNone/>
            </a:pPr>
            <a:r>
              <a:t/>
            </a:r>
            <a:endParaRPr sz="1800">
              <a:latin typeface="Times New Roman"/>
              <a:ea typeface="Times New Roman"/>
              <a:cs typeface="Times New Roman"/>
              <a:sym typeface="Times New Roman"/>
            </a:endParaRPr>
          </a:p>
          <a:p>
            <a:pPr indent="-342900" lvl="0" marL="342900" marR="0" rtl="0" algn="l">
              <a:lnSpc>
                <a:spcPct val="100000"/>
              </a:lnSpc>
              <a:spcBef>
                <a:spcPts val="0"/>
              </a:spcBef>
              <a:spcAft>
                <a:spcPts val="0"/>
              </a:spcAft>
              <a:buClr>
                <a:schemeClr val="dk1"/>
              </a:buClr>
              <a:buSzPts val="1800"/>
              <a:buFont typeface="Noto Sans Symbols"/>
              <a:buChar char="∙"/>
            </a:pPr>
            <a:r>
              <a:rPr lang="en-GB" sz="1800">
                <a:latin typeface="Calibri"/>
                <a:ea typeface="Calibri"/>
                <a:cs typeface="Calibri"/>
                <a:sym typeface="Calibri"/>
              </a:rPr>
              <a:t>A good compromise is to use </a:t>
            </a:r>
            <a:r>
              <a:rPr b="1" lang="en-GB" sz="1800">
                <a:latin typeface="Calibri"/>
                <a:ea typeface="Calibri"/>
                <a:cs typeface="Calibri"/>
                <a:sym typeface="Calibri"/>
              </a:rPr>
              <a:t>a mix of deductive and inductive coding</a:t>
            </a:r>
            <a:r>
              <a:rPr lang="en-GB" sz="1800">
                <a:latin typeface="Calibri"/>
                <a:ea typeface="Calibri"/>
                <a:cs typeface="Calibri"/>
                <a:sym typeface="Calibri"/>
              </a:rPr>
              <a:t>, starting out with a pre-defined codebook, but being prepared to modify it, adding new codes, blending codes or splitting codes as new themes emerge.</a:t>
            </a:r>
            <a:endParaRPr/>
          </a:p>
          <a:p>
            <a:pPr indent="0" lvl="0" marL="0" marR="0" rtl="0" algn="l">
              <a:lnSpc>
                <a:spcPct val="100000"/>
              </a:lnSpc>
              <a:spcBef>
                <a:spcPts val="0"/>
              </a:spcBef>
              <a:spcAft>
                <a:spcPts val="0"/>
              </a:spcAft>
              <a:buClr>
                <a:schemeClr val="dk1"/>
              </a:buClr>
              <a:buSzPts val="1800"/>
              <a:buFont typeface="Noto Sans Symbols"/>
              <a:buNone/>
            </a:pPr>
            <a:r>
              <a:t/>
            </a:r>
            <a:endParaRPr sz="1800">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800"/>
              <a:buFont typeface="Times New Roman"/>
              <a:buNone/>
            </a:pPr>
            <a:r>
              <a:rPr lang="en-GB" sz="1800">
                <a:latin typeface="Times New Roman"/>
                <a:ea typeface="Times New Roman"/>
                <a:cs typeface="Times New Roman"/>
                <a:sym typeface="Times New Roman"/>
              </a:rPr>
              <a:t>Ask participants: </a:t>
            </a:r>
            <a:r>
              <a:rPr lang="en-GB" sz="1800"/>
              <a:t>What type of coding do you use in your program? When might you use inductive as opposed to deductive?</a:t>
            </a:r>
            <a:endParaRPr/>
          </a:p>
        </p:txBody>
      </p:sp>
      <p:sp>
        <p:nvSpPr>
          <p:cNvPr id="154" name="Google Shape;154;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5" name="Google Shape;165;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b="0" i="1" lang="en-GB" sz="1800">
                <a:latin typeface="Calibri"/>
                <a:ea typeface="Calibri"/>
                <a:cs typeface="Calibri"/>
                <a:sym typeface="Calibri"/>
              </a:rPr>
              <a:t>So what can coding actually look like?</a:t>
            </a:r>
            <a:endParaRPr/>
          </a:p>
          <a:p>
            <a:pPr indent="0" lvl="0" marL="0" marR="0" rtl="0" algn="l">
              <a:lnSpc>
                <a:spcPct val="100000"/>
              </a:lnSpc>
              <a:spcBef>
                <a:spcPts val="0"/>
              </a:spcBef>
              <a:spcAft>
                <a:spcPts val="0"/>
              </a:spcAft>
              <a:buSzPts val="1400"/>
              <a:buNone/>
            </a:pPr>
            <a:r>
              <a:t/>
            </a:r>
            <a:endParaRPr b="0" i="1" sz="1800">
              <a:latin typeface="Calibri"/>
              <a:ea typeface="Calibri"/>
              <a:cs typeface="Calibri"/>
              <a:sym typeface="Calibri"/>
            </a:endParaRPr>
          </a:p>
          <a:p>
            <a:pPr indent="0" lvl="0" marL="0" marR="0" rtl="0" algn="l">
              <a:lnSpc>
                <a:spcPct val="100000"/>
              </a:lnSpc>
              <a:spcBef>
                <a:spcPts val="0"/>
              </a:spcBef>
              <a:spcAft>
                <a:spcPts val="0"/>
              </a:spcAft>
              <a:buSzPts val="1400"/>
              <a:buNone/>
            </a:pPr>
            <a:r>
              <a:rPr b="0" i="0" lang="en-GB" sz="1800">
                <a:latin typeface="Calibri"/>
                <a:ea typeface="Calibri"/>
                <a:cs typeface="Calibri"/>
                <a:sym typeface="Calibri"/>
              </a:rPr>
              <a:t>This example if from qualitative research looking at issues related to adolescent health in Somalia.</a:t>
            </a:r>
            <a:endParaRPr/>
          </a:p>
          <a:p>
            <a:pPr indent="0" lvl="0" marL="0" marR="0" rtl="0" algn="l">
              <a:lnSpc>
                <a:spcPct val="100000"/>
              </a:lnSpc>
              <a:spcBef>
                <a:spcPts val="0"/>
              </a:spcBef>
              <a:spcAft>
                <a:spcPts val="0"/>
              </a:spcAft>
              <a:buSzPts val="1400"/>
              <a:buNone/>
            </a:pPr>
            <a:r>
              <a:t/>
            </a:r>
            <a:endParaRPr b="0" i="1" sz="1800">
              <a:latin typeface="Calibri"/>
              <a:ea typeface="Calibri"/>
              <a:cs typeface="Calibri"/>
              <a:sym typeface="Calibri"/>
            </a:endParaRPr>
          </a:p>
          <a:p>
            <a:pPr indent="0" lvl="0" marL="0" marR="0" rtl="0" algn="l">
              <a:lnSpc>
                <a:spcPct val="100000"/>
              </a:lnSpc>
              <a:spcBef>
                <a:spcPts val="0"/>
              </a:spcBef>
              <a:spcAft>
                <a:spcPts val="0"/>
              </a:spcAft>
              <a:buSzPts val="1400"/>
              <a:buNone/>
            </a:pPr>
            <a:r>
              <a:rPr b="0" i="0" lang="en-GB" sz="1800">
                <a:latin typeface="Calibri"/>
                <a:ea typeface="Calibri"/>
                <a:cs typeface="Calibri"/>
                <a:sym typeface="Calibri"/>
              </a:rPr>
              <a:t>In the example there are 5 codes here (say them) and 2 subcodes. They fall under two buckets.</a:t>
            </a:r>
            <a:endParaRPr/>
          </a:p>
          <a:p>
            <a:pPr indent="0" lvl="0" marL="0" marR="0" rtl="0" algn="l">
              <a:lnSpc>
                <a:spcPct val="100000"/>
              </a:lnSpc>
              <a:spcBef>
                <a:spcPts val="0"/>
              </a:spcBef>
              <a:spcAft>
                <a:spcPts val="0"/>
              </a:spcAft>
              <a:buSzPts val="1400"/>
              <a:buNone/>
            </a:pPr>
            <a:r>
              <a:t/>
            </a:r>
            <a:endParaRPr b="1" i="1" sz="1800">
              <a:latin typeface="Calibri"/>
              <a:ea typeface="Calibri"/>
              <a:cs typeface="Calibri"/>
              <a:sym typeface="Calibri"/>
            </a:endParaRPr>
          </a:p>
          <a:p>
            <a:pPr indent="0" lvl="0" marL="0" marR="0" rtl="0" algn="l">
              <a:lnSpc>
                <a:spcPct val="100000"/>
              </a:lnSpc>
              <a:spcBef>
                <a:spcPts val="0"/>
              </a:spcBef>
              <a:spcAft>
                <a:spcPts val="0"/>
              </a:spcAft>
              <a:buSzPts val="1400"/>
              <a:buNone/>
            </a:pPr>
            <a:r>
              <a:rPr b="1" i="1" lang="en-GB" sz="1800">
                <a:latin typeface="Calibri"/>
                <a:ea typeface="Calibri"/>
                <a:cs typeface="Calibri"/>
                <a:sym typeface="Calibri"/>
              </a:rPr>
              <a:t>This is how we would code using basic word processing software (e.g. Microsoft Word) or on paper:</a:t>
            </a:r>
            <a:endParaRPr sz="1800">
              <a:latin typeface="Times New Roman"/>
              <a:ea typeface="Times New Roman"/>
              <a:cs typeface="Times New Roman"/>
              <a:sym typeface="Times New Roman"/>
            </a:endParaRPr>
          </a:p>
          <a:p>
            <a:pPr indent="-342900" lvl="0" marL="342900" marR="0" rtl="0" algn="l">
              <a:lnSpc>
                <a:spcPct val="100000"/>
              </a:lnSpc>
              <a:spcBef>
                <a:spcPts val="0"/>
              </a:spcBef>
              <a:spcAft>
                <a:spcPts val="0"/>
              </a:spcAft>
              <a:buClr>
                <a:schemeClr val="dk1"/>
              </a:buClr>
              <a:buSzPts val="1800"/>
              <a:buFont typeface="Noto Sans Symbols"/>
              <a:buChar char="∙"/>
            </a:pPr>
            <a:r>
              <a:rPr lang="en-GB" sz="1800">
                <a:latin typeface="Calibri"/>
                <a:ea typeface="Calibri"/>
                <a:cs typeface="Calibri"/>
                <a:sym typeface="Calibri"/>
              </a:rPr>
              <a:t>If all your data are in Word or a similar word processing software (e.g. typed transcripts), you can place all the text in a table with a column to one side. </a:t>
            </a:r>
            <a:endParaRPr sz="1800">
              <a:latin typeface="Times New Roman"/>
              <a:ea typeface="Times New Roman"/>
              <a:cs typeface="Times New Roman"/>
              <a:sym typeface="Times New Roman"/>
            </a:endParaRPr>
          </a:p>
          <a:p>
            <a:pPr indent="-342900" lvl="0" marL="342900" marR="0" rtl="0" algn="l">
              <a:lnSpc>
                <a:spcPct val="100000"/>
              </a:lnSpc>
              <a:spcBef>
                <a:spcPts val="0"/>
              </a:spcBef>
              <a:spcAft>
                <a:spcPts val="0"/>
              </a:spcAft>
              <a:buClr>
                <a:schemeClr val="dk1"/>
              </a:buClr>
              <a:buSzPts val="1800"/>
              <a:buFont typeface="Noto Sans Symbols"/>
              <a:buChar char="∙"/>
            </a:pPr>
            <a:r>
              <a:rPr lang="en-GB" sz="1800">
                <a:latin typeface="Calibri"/>
                <a:ea typeface="Calibri"/>
                <a:cs typeface="Calibri"/>
                <a:sym typeface="Calibri"/>
              </a:rPr>
              <a:t>As you read through the text, type the relevant codes next to each piece of data relevant to that code in the column to the side. </a:t>
            </a:r>
            <a:endParaRPr/>
          </a:p>
          <a:p>
            <a:pPr indent="-342900" lvl="0" marL="342900" marR="0" rtl="0" algn="l">
              <a:lnSpc>
                <a:spcPct val="100000"/>
              </a:lnSpc>
              <a:spcBef>
                <a:spcPts val="0"/>
              </a:spcBef>
              <a:spcAft>
                <a:spcPts val="0"/>
              </a:spcAft>
              <a:buClr>
                <a:schemeClr val="dk1"/>
              </a:buClr>
              <a:buSzPts val="1800"/>
              <a:buFont typeface="Noto Sans Symbols"/>
              <a:buChar char="∙"/>
            </a:pPr>
            <a:r>
              <a:rPr lang="en-GB" sz="1800">
                <a:latin typeface="Calibri"/>
                <a:ea typeface="Calibri"/>
                <a:cs typeface="Calibri"/>
                <a:sym typeface="Calibri"/>
              </a:rPr>
              <a:t>SNB example from para 1</a:t>
            </a:r>
            <a:endParaRPr sz="1800">
              <a:latin typeface="Times New Roman"/>
              <a:ea typeface="Times New Roman"/>
              <a:cs typeface="Times New Roman"/>
              <a:sym typeface="Times New Roman"/>
            </a:endParaRPr>
          </a:p>
          <a:p>
            <a:pPr indent="-342900" lvl="0" marL="342900" marR="0" rtl="0" algn="l">
              <a:lnSpc>
                <a:spcPct val="100000"/>
              </a:lnSpc>
              <a:spcBef>
                <a:spcPts val="0"/>
              </a:spcBef>
              <a:spcAft>
                <a:spcPts val="0"/>
              </a:spcAft>
              <a:buClr>
                <a:schemeClr val="dk1"/>
              </a:buClr>
              <a:buSzPts val="1800"/>
              <a:buFont typeface="Noto Sans Symbols"/>
              <a:buChar char="∙"/>
            </a:pPr>
            <a:r>
              <a:rPr lang="en-GB" sz="1800">
                <a:latin typeface="Calibri"/>
                <a:ea typeface="Calibri"/>
                <a:cs typeface="Calibri"/>
                <a:sym typeface="Calibri"/>
              </a:rPr>
              <a:t>If you do not have too many codes, it can be useful to use different colours for each code, to help you to visually process the different emerging themes and their frequency. Even highlight the text that colour, will show you shortly.</a:t>
            </a:r>
            <a:endParaRPr sz="1800">
              <a:latin typeface="Times New Roman"/>
              <a:ea typeface="Times New Roman"/>
              <a:cs typeface="Times New Roman"/>
              <a:sym typeface="Times New Roman"/>
            </a:endParaRPr>
          </a:p>
          <a:p>
            <a:pPr indent="-342900" lvl="0" marL="342900" marR="0" rtl="0" algn="l">
              <a:lnSpc>
                <a:spcPct val="100000"/>
              </a:lnSpc>
              <a:spcBef>
                <a:spcPts val="0"/>
              </a:spcBef>
              <a:spcAft>
                <a:spcPts val="0"/>
              </a:spcAft>
              <a:buClr>
                <a:schemeClr val="dk1"/>
              </a:buClr>
              <a:buSzPts val="1800"/>
              <a:buFont typeface="Noto Sans Symbols"/>
              <a:buChar char="∙"/>
            </a:pPr>
            <a:r>
              <a:rPr lang="en-GB" sz="1800">
                <a:latin typeface="Calibri"/>
                <a:ea typeface="Calibri"/>
                <a:cs typeface="Calibri"/>
                <a:sym typeface="Calibri"/>
              </a:rPr>
              <a:t>You can also do this straight onto handwritten notes, by drawing a margin for you to write the codes in.</a:t>
            </a:r>
            <a:endParaRPr sz="1800">
              <a:latin typeface="Times New Roman"/>
              <a:ea typeface="Times New Roman"/>
              <a:cs typeface="Times New Roman"/>
              <a:sym typeface="Times New Roman"/>
            </a:endParaRPr>
          </a:p>
          <a:p>
            <a:pPr indent="-342900" lvl="0" marL="342900" marR="0" rtl="0" algn="l">
              <a:lnSpc>
                <a:spcPct val="100000"/>
              </a:lnSpc>
              <a:spcBef>
                <a:spcPts val="0"/>
              </a:spcBef>
              <a:spcAft>
                <a:spcPts val="0"/>
              </a:spcAft>
              <a:buClr>
                <a:schemeClr val="dk1"/>
              </a:buClr>
              <a:buSzPts val="1800"/>
              <a:buFont typeface="Noto Sans Symbols"/>
              <a:buChar char="∙"/>
            </a:pPr>
            <a:r>
              <a:rPr lang="en-GB" sz="1800">
                <a:latin typeface="Calibri"/>
                <a:ea typeface="Calibri"/>
                <a:cs typeface="Calibri"/>
                <a:sym typeface="Calibri"/>
              </a:rPr>
              <a:t>Note that some bits of text can have multiple codes attached to them.</a:t>
            </a:r>
            <a:endParaRPr sz="1800">
              <a:latin typeface="Times New Roman"/>
              <a:ea typeface="Times New Roman"/>
              <a:cs typeface="Times New Roman"/>
              <a:sym typeface="Times New Roman"/>
            </a:endParaRPr>
          </a:p>
          <a:p>
            <a:pPr indent="0" lvl="0" marL="0" marR="0" rtl="0" algn="l">
              <a:lnSpc>
                <a:spcPct val="100000"/>
              </a:lnSpc>
              <a:spcBef>
                <a:spcPts val="0"/>
              </a:spcBef>
              <a:spcAft>
                <a:spcPts val="0"/>
              </a:spcAft>
              <a:buSzPts val="1400"/>
              <a:buNone/>
            </a:pPr>
            <a:r>
              <a:t/>
            </a:r>
            <a:endParaRPr sz="1800">
              <a:latin typeface="Times New Roman"/>
              <a:ea typeface="Times New Roman"/>
              <a:cs typeface="Times New Roman"/>
              <a:sym typeface="Times New Roman"/>
            </a:endParaRPr>
          </a:p>
        </p:txBody>
      </p:sp>
      <p:sp>
        <p:nvSpPr>
          <p:cNvPr id="166" name="Google Shape;166;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6"/>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7"/>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27"/>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2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2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2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2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2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5"/>
          <p:cNvSpPr/>
          <p:nvPr>
            <p:ph idx="2" type="pic"/>
          </p:nvPr>
        </p:nvSpPr>
        <p:spPr>
          <a:xfrm>
            <a:off x="5183188" y="987425"/>
            <a:ext cx="6172200" cy="4873625"/>
          </a:xfrm>
          <a:prstGeom prst="rect">
            <a:avLst/>
          </a:prstGeom>
          <a:noFill/>
          <a:ln>
            <a:noFill/>
          </a:ln>
        </p:spPr>
      </p:sp>
      <p:sp>
        <p:nvSpPr>
          <p:cNvPr id="68" name="Google Shape;68;p2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
          <p:cNvSpPr txBox="1"/>
          <p:nvPr>
            <p:ph type="ctrTitle"/>
          </p:nvPr>
        </p:nvSpPr>
        <p:spPr>
          <a:xfrm>
            <a:off x="411722" y="532306"/>
            <a:ext cx="9676494" cy="23876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2F5496"/>
              </a:buClr>
              <a:buSzPts val="5600"/>
              <a:buFont typeface="Helvetica Neue"/>
              <a:buNone/>
            </a:pPr>
            <a:r>
              <a:rPr b="1" lang="en-GB" sz="5600">
                <a:solidFill>
                  <a:srgbClr val="2F5496"/>
                </a:solidFill>
                <a:latin typeface="Helvetica Neue"/>
                <a:ea typeface="Helvetica Neue"/>
                <a:cs typeface="Helvetica Neue"/>
                <a:sym typeface="Helvetica Neue"/>
              </a:rPr>
              <a:t>Qualitative data analysis (thematic analysis)</a:t>
            </a:r>
            <a:endParaRPr sz="5600">
              <a:solidFill>
                <a:srgbClr val="2F5496"/>
              </a:solidFill>
            </a:endParaRPr>
          </a:p>
        </p:txBody>
      </p:sp>
      <p:sp>
        <p:nvSpPr>
          <p:cNvPr id="90" name="Google Shape;90;p1"/>
          <p:cNvSpPr txBox="1"/>
          <p:nvPr/>
        </p:nvSpPr>
        <p:spPr>
          <a:xfrm>
            <a:off x="411721" y="3283329"/>
            <a:ext cx="9676500" cy="1000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100"/>
              <a:buFont typeface="Arial"/>
              <a:buNone/>
            </a:pPr>
            <a:r>
              <a:rPr b="1" i="0" lang="en-GB" sz="4100" u="none" cap="none" strike="noStrike">
                <a:solidFill>
                  <a:schemeClr val="dk2"/>
                </a:solidFill>
                <a:latin typeface="Helvetica Neue"/>
                <a:ea typeface="Helvetica Neue"/>
                <a:cs typeface="Helvetica Neue"/>
                <a:sym typeface="Helvetica Neue"/>
              </a:rPr>
              <a:t>Deductive, Inductive</a:t>
            </a:r>
            <a:endParaRPr b="0" i="0" sz="9100" u="none" cap="none" strike="noStrike">
              <a:solidFill>
                <a:srgbClr val="FFFFFF"/>
              </a:solidFill>
              <a:latin typeface="Helvetica Neue Light"/>
              <a:ea typeface="Helvetica Neue Light"/>
              <a:cs typeface="Helvetica Neue Light"/>
              <a:sym typeface="Helvetica Neue Light"/>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lvetica Neue Light"/>
              <a:ea typeface="Helvetica Neue Light"/>
              <a:cs typeface="Helvetica Neue Light"/>
              <a:sym typeface="Helvetica Neue 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F5496"/>
              </a:buClr>
              <a:buSzPts val="4400"/>
              <a:buFont typeface="Helvetica Neue"/>
              <a:buNone/>
            </a:pPr>
            <a:r>
              <a:rPr b="1" i="1" lang="en-GB" sz="4400">
                <a:solidFill>
                  <a:srgbClr val="2F5496"/>
                </a:solidFill>
                <a:latin typeface="Helvetica Neue"/>
                <a:ea typeface="Helvetica Neue"/>
                <a:cs typeface="Helvetica Neue"/>
                <a:sym typeface="Helvetica Neue"/>
              </a:rPr>
              <a:t>Coding in an Excel spreadsheet</a:t>
            </a:r>
            <a:endParaRPr>
              <a:solidFill>
                <a:srgbClr val="2F5496"/>
              </a:solidFill>
            </a:endParaRPr>
          </a:p>
        </p:txBody>
      </p:sp>
      <p:pic>
        <p:nvPicPr>
          <p:cNvPr descr="A screen shot of a chart&#10;&#10;Description automatically generated" id="180" name="Google Shape;180;p11"/>
          <p:cNvPicPr preferRelativeResize="0"/>
          <p:nvPr>
            <p:ph idx="1" type="body"/>
          </p:nvPr>
        </p:nvPicPr>
        <p:blipFill rotWithShape="1">
          <a:blip r:embed="rId3">
            <a:alphaModFix/>
          </a:blip>
          <a:srcRect b="0" l="0" r="0" t="0"/>
          <a:stretch/>
        </p:blipFill>
        <p:spPr>
          <a:xfrm>
            <a:off x="1421789" y="1825625"/>
            <a:ext cx="9348422" cy="435133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12"/>
          <p:cNvSpPr txBox="1"/>
          <p:nvPr>
            <p:ph type="title"/>
          </p:nvPr>
        </p:nvSpPr>
        <p:spPr>
          <a:xfrm>
            <a:off x="838200" y="276339"/>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F5496"/>
              </a:buClr>
              <a:buSzPts val="4400"/>
              <a:buFont typeface="Helvetica Neue"/>
              <a:buNone/>
            </a:pPr>
            <a:r>
              <a:rPr b="1" lang="en-GB">
                <a:solidFill>
                  <a:srgbClr val="2F5496"/>
                </a:solidFill>
                <a:latin typeface="Helvetica Neue"/>
                <a:ea typeface="Helvetica Neue"/>
                <a:cs typeface="Helvetica Neue"/>
                <a:sym typeface="Helvetica Neue"/>
              </a:rPr>
              <a:t>Codebooks</a:t>
            </a:r>
            <a:endParaRPr/>
          </a:p>
        </p:txBody>
      </p:sp>
      <p:sp>
        <p:nvSpPr>
          <p:cNvPr id="187" name="Google Shape;187;p12"/>
          <p:cNvSpPr txBox="1"/>
          <p:nvPr>
            <p:ph idx="1" type="body"/>
          </p:nvPr>
        </p:nvSpPr>
        <p:spPr>
          <a:xfrm>
            <a:off x="838200" y="2134706"/>
            <a:ext cx="10515600" cy="3714410"/>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120000"/>
              </a:lnSpc>
              <a:spcBef>
                <a:spcPts val="0"/>
              </a:spcBef>
              <a:spcAft>
                <a:spcPts val="0"/>
              </a:spcAft>
              <a:buClr>
                <a:schemeClr val="dk1"/>
              </a:buClr>
              <a:buSzPct val="100000"/>
              <a:buNone/>
            </a:pPr>
            <a:r>
              <a:rPr lang="en-GB" sz="3000"/>
              <a:t>What is a code book? Why use a codebook?</a:t>
            </a:r>
            <a:endParaRPr/>
          </a:p>
          <a:p>
            <a:pPr indent="0" lvl="0" marL="0" rtl="0" algn="l">
              <a:lnSpc>
                <a:spcPct val="120000"/>
              </a:lnSpc>
              <a:spcBef>
                <a:spcPts val="0"/>
              </a:spcBef>
              <a:spcAft>
                <a:spcPts val="0"/>
              </a:spcAft>
              <a:buClr>
                <a:schemeClr val="dk1"/>
              </a:buClr>
              <a:buSzPct val="100000"/>
              <a:buNone/>
            </a:pPr>
            <a:r>
              <a:t/>
            </a:r>
            <a:endParaRPr sz="3000"/>
          </a:p>
          <a:p>
            <a:pPr indent="-228600" lvl="0" marL="228600" rtl="0" algn="l">
              <a:lnSpc>
                <a:spcPct val="120000"/>
              </a:lnSpc>
              <a:spcBef>
                <a:spcPts val="0"/>
              </a:spcBef>
              <a:spcAft>
                <a:spcPts val="0"/>
              </a:spcAft>
              <a:buClr>
                <a:schemeClr val="dk1"/>
              </a:buClr>
              <a:buSzPct val="100000"/>
              <a:buChar char="•"/>
            </a:pPr>
            <a:r>
              <a:rPr lang="en-GB" sz="3000"/>
              <a:t>Inductive coding - develop the codebook as you go</a:t>
            </a:r>
            <a:endParaRPr sz="3000"/>
          </a:p>
          <a:p>
            <a:pPr indent="0" lvl="0" marL="228600" rtl="0" algn="l">
              <a:lnSpc>
                <a:spcPct val="120000"/>
              </a:lnSpc>
              <a:spcBef>
                <a:spcPts val="0"/>
              </a:spcBef>
              <a:spcAft>
                <a:spcPts val="0"/>
              </a:spcAft>
              <a:buSzPct val="64864"/>
              <a:buNone/>
            </a:pPr>
            <a:r>
              <a:t/>
            </a:r>
            <a:endParaRPr sz="3000"/>
          </a:p>
          <a:p>
            <a:pPr indent="-228600" lvl="0" marL="228600" rtl="0" algn="l">
              <a:lnSpc>
                <a:spcPct val="120000"/>
              </a:lnSpc>
              <a:spcBef>
                <a:spcPts val="0"/>
              </a:spcBef>
              <a:spcAft>
                <a:spcPts val="0"/>
              </a:spcAft>
              <a:buSzPct val="100000"/>
              <a:buChar char="•"/>
            </a:pPr>
            <a:r>
              <a:rPr lang="en-GB" sz="3000"/>
              <a:t>Deductive coding - prepare the codebook before you start your analysis. </a:t>
            </a:r>
            <a:endParaRPr sz="3000"/>
          </a:p>
          <a:p>
            <a:pPr indent="-52387" lvl="0" marL="228600" rtl="0" algn="l">
              <a:lnSpc>
                <a:spcPct val="120000"/>
              </a:lnSpc>
              <a:spcBef>
                <a:spcPts val="0"/>
              </a:spcBef>
              <a:spcAft>
                <a:spcPts val="0"/>
              </a:spcAft>
              <a:buClr>
                <a:schemeClr val="dk1"/>
              </a:buClr>
              <a:buSzPct val="100000"/>
              <a:buNone/>
            </a:pPr>
            <a:r>
              <a:t/>
            </a:r>
            <a:endParaRPr sz="3000"/>
          </a:p>
          <a:p>
            <a:pPr indent="-228600" lvl="0" marL="228600" rtl="0" algn="l">
              <a:lnSpc>
                <a:spcPct val="120000"/>
              </a:lnSpc>
              <a:spcBef>
                <a:spcPts val="0"/>
              </a:spcBef>
              <a:spcAft>
                <a:spcPts val="0"/>
              </a:spcAft>
              <a:buClr>
                <a:schemeClr val="dk1"/>
              </a:buClr>
              <a:buSzPct val="100000"/>
              <a:buChar char="•"/>
            </a:pPr>
            <a:r>
              <a:rPr lang="en-GB" sz="3000"/>
              <a:t>Or a combination approach </a:t>
            </a:r>
            <a:endParaRPr sz="30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F5496"/>
              </a:buClr>
              <a:buSzPts val="4400"/>
              <a:buFont typeface="Helvetica Neue"/>
              <a:buNone/>
            </a:pPr>
            <a:r>
              <a:rPr b="1" lang="en-GB">
                <a:solidFill>
                  <a:srgbClr val="2F5496"/>
                </a:solidFill>
                <a:latin typeface="Helvetica Neue"/>
                <a:ea typeface="Helvetica Neue"/>
                <a:cs typeface="Helvetica Neue"/>
                <a:sym typeface="Helvetica Neue"/>
              </a:rPr>
              <a:t>Top tips for coding </a:t>
            </a:r>
            <a:endParaRPr/>
          </a:p>
        </p:txBody>
      </p:sp>
      <p:sp>
        <p:nvSpPr>
          <p:cNvPr id="194" name="Google Shape;194;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3F3F3F"/>
              </a:buClr>
              <a:buSzPts val="2800"/>
              <a:buChar char="•"/>
            </a:pPr>
            <a:r>
              <a:rPr lang="en-GB">
                <a:solidFill>
                  <a:srgbClr val="3F3F3F"/>
                </a:solidFill>
              </a:rPr>
              <a:t>Code as many interesting ideas/features as possible - you never know what might be of interest later on. </a:t>
            </a:r>
            <a:endParaRPr/>
          </a:p>
          <a:p>
            <a:pPr indent="-228600" lvl="0" marL="228600" rtl="0" algn="l">
              <a:lnSpc>
                <a:spcPct val="90000"/>
              </a:lnSpc>
              <a:spcBef>
                <a:spcPts val="1000"/>
              </a:spcBef>
              <a:spcAft>
                <a:spcPts val="0"/>
              </a:spcAft>
              <a:buClr>
                <a:srgbClr val="3F3F3F"/>
              </a:buClr>
              <a:buSzPts val="2800"/>
              <a:buChar char="•"/>
            </a:pPr>
            <a:r>
              <a:rPr lang="en-GB">
                <a:solidFill>
                  <a:srgbClr val="3F3F3F"/>
                </a:solidFill>
              </a:rPr>
              <a:t>It is ok to code a word, a few words or a sentence it will vary! </a:t>
            </a:r>
            <a:endParaRPr/>
          </a:p>
          <a:p>
            <a:pPr indent="-228600" lvl="0" marL="228600" rtl="0" algn="l">
              <a:lnSpc>
                <a:spcPct val="90000"/>
              </a:lnSpc>
              <a:spcBef>
                <a:spcPts val="1000"/>
              </a:spcBef>
              <a:spcAft>
                <a:spcPts val="0"/>
              </a:spcAft>
              <a:buClr>
                <a:srgbClr val="3F3F3F"/>
              </a:buClr>
              <a:buSzPts val="2800"/>
              <a:buChar char="•"/>
            </a:pPr>
            <a:r>
              <a:rPr lang="en-GB">
                <a:solidFill>
                  <a:srgbClr val="3F3F3F"/>
                </a:solidFill>
              </a:rPr>
              <a:t>Code also the surrounding text so you don’t lose the context of the extract. </a:t>
            </a:r>
            <a:endParaRPr/>
          </a:p>
          <a:p>
            <a:pPr indent="-228600" lvl="0" marL="228600" rtl="0" algn="l">
              <a:lnSpc>
                <a:spcPct val="90000"/>
              </a:lnSpc>
              <a:spcBef>
                <a:spcPts val="1000"/>
              </a:spcBef>
              <a:spcAft>
                <a:spcPts val="0"/>
              </a:spcAft>
              <a:buClr>
                <a:srgbClr val="3F3F3F"/>
              </a:buClr>
              <a:buSzPts val="2800"/>
              <a:buChar char="•"/>
            </a:pPr>
            <a:r>
              <a:rPr lang="en-GB">
                <a:solidFill>
                  <a:srgbClr val="3F3F3F"/>
                </a:solidFill>
              </a:rPr>
              <a:t>You can code the same data extract many times if it fits with several codes. </a:t>
            </a:r>
            <a:endParaRPr/>
          </a:p>
          <a:p>
            <a:pPr indent="-228600" lvl="0" marL="228600" rtl="0" algn="l">
              <a:lnSpc>
                <a:spcPct val="90000"/>
              </a:lnSpc>
              <a:spcBef>
                <a:spcPts val="1000"/>
              </a:spcBef>
              <a:spcAft>
                <a:spcPts val="0"/>
              </a:spcAft>
              <a:buClr>
                <a:srgbClr val="3F3F3F"/>
              </a:buClr>
              <a:buSzPts val="2800"/>
              <a:buChar char="•"/>
            </a:pPr>
            <a:r>
              <a:rPr lang="en-GB">
                <a:solidFill>
                  <a:srgbClr val="3F3F3F"/>
                </a:solidFill>
              </a:rPr>
              <a:t>You will code ideas that are common across the transcripts, but don’t lose sight of the uncommon/outlying ideas too. </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GB"/>
              <a:t>What type of data do you usually collect? </a:t>
            </a:r>
            <a:endParaRPr/>
          </a:p>
          <a:p>
            <a:pPr indent="0" lvl="0" marL="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GB"/>
              <a:t>What are some of the challenges to getting the right amount and detailed data?</a:t>
            </a:r>
            <a:endParaRPr/>
          </a:p>
          <a:p>
            <a:pPr indent="0" lvl="0" marL="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GB"/>
              <a:t>What needs to be done to address this?</a:t>
            </a:r>
            <a:endParaRPr/>
          </a:p>
        </p:txBody>
      </p:sp>
      <p:sp>
        <p:nvSpPr>
          <p:cNvPr id="201" name="Google Shape;201;p15"/>
          <p:cNvSpPr txBox="1"/>
          <p:nvPr>
            <p:ph type="title"/>
          </p:nvPr>
        </p:nvSpPr>
        <p:spPr>
          <a:xfrm>
            <a:off x="838200" y="276339"/>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F5496"/>
              </a:buClr>
              <a:buSzPts val="4400"/>
              <a:buFont typeface="Helvetica Neue"/>
              <a:buNone/>
            </a:pPr>
            <a:r>
              <a:rPr b="1" lang="en-GB">
                <a:solidFill>
                  <a:srgbClr val="2F5496"/>
                </a:solidFill>
                <a:latin typeface="Helvetica Neue"/>
                <a:ea typeface="Helvetica Neue"/>
                <a:cs typeface="Helvetica Neue"/>
                <a:sym typeface="Helvetica Neue"/>
              </a:rPr>
              <a:t>Importance of quality data</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g2eb17f5c37d_0_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F5496"/>
              </a:buClr>
              <a:buSzPts val="4400"/>
              <a:buFont typeface="Helvetica Neue"/>
              <a:buNone/>
            </a:pPr>
            <a:r>
              <a:rPr b="1" lang="en-GB">
                <a:solidFill>
                  <a:srgbClr val="2F5496"/>
                </a:solidFill>
                <a:latin typeface="Helvetica Neue"/>
                <a:ea typeface="Helvetica Neue"/>
                <a:cs typeface="Helvetica Neue"/>
                <a:sym typeface="Helvetica Neue"/>
              </a:rPr>
              <a:t>Practical exercise </a:t>
            </a:r>
            <a:endParaRPr/>
          </a:p>
        </p:txBody>
      </p:sp>
      <p:sp>
        <p:nvSpPr>
          <p:cNvPr id="208" name="Google Shape;208;g2eb17f5c37d_0_1"/>
          <p:cNvSpPr txBox="1"/>
          <p:nvPr>
            <p:ph idx="1" type="body"/>
          </p:nvPr>
        </p:nvSpPr>
        <p:spPr>
          <a:xfrm>
            <a:off x="777239" y="1812223"/>
            <a:ext cx="10946400" cy="43041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Clr>
                <a:schemeClr val="dk1"/>
              </a:buClr>
              <a:buSzPts val="2600"/>
              <a:buNone/>
            </a:pPr>
            <a:r>
              <a:rPr lang="en-GB" sz="2600"/>
              <a:t>Coding your data - inductive coding - using RQA data (can use either Word or Excel)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F5496"/>
              </a:buClr>
              <a:buSzPts val="4400"/>
              <a:buFont typeface="Helvetica Neue"/>
              <a:buNone/>
            </a:pPr>
            <a:r>
              <a:rPr b="1" lang="en-GB">
                <a:solidFill>
                  <a:srgbClr val="2F5496"/>
                </a:solidFill>
                <a:latin typeface="Helvetica Neue"/>
                <a:ea typeface="Helvetica Neue"/>
                <a:cs typeface="Helvetica Neue"/>
                <a:sym typeface="Helvetica Neue"/>
              </a:rPr>
              <a:t>Introduction</a:t>
            </a:r>
            <a:endParaRPr/>
          </a:p>
        </p:txBody>
      </p:sp>
      <p:sp>
        <p:nvSpPr>
          <p:cNvPr id="97" name="Google Shape;97;p2"/>
          <p:cNvSpPr txBox="1"/>
          <p:nvPr>
            <p:ph idx="1" type="body"/>
          </p:nvPr>
        </p:nvSpPr>
        <p:spPr>
          <a:xfrm>
            <a:off x="838200" y="2100648"/>
            <a:ext cx="10515600" cy="390473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GB"/>
              <a:t>To understand and practice the different steps to coding and analysing qualitative data using thematic analysis methods.  </a:t>
            </a:r>
            <a:endParaRPr/>
          </a:p>
          <a:p>
            <a:pPr indent="0" lvl="0" marL="0" rtl="0" algn="l">
              <a:lnSpc>
                <a:spcPct val="90000"/>
              </a:lnSpc>
              <a:spcBef>
                <a:spcPts val="1000"/>
              </a:spcBef>
              <a:spcAft>
                <a:spcPts val="0"/>
              </a:spcAft>
              <a:buClr>
                <a:schemeClr val="dk1"/>
              </a:buClr>
              <a:buSzPts val="2800"/>
              <a:buNone/>
            </a:pPr>
            <a:r>
              <a:t/>
            </a:r>
            <a:endParaRPr>
              <a:solidFill>
                <a:srgbClr val="002060"/>
              </a:solidFill>
            </a:endParaRPr>
          </a:p>
          <a:p>
            <a:pPr indent="0" lvl="0" marL="0" rtl="0" algn="l">
              <a:lnSpc>
                <a:spcPct val="90000"/>
              </a:lnSpc>
              <a:spcBef>
                <a:spcPts val="1000"/>
              </a:spcBef>
              <a:spcAft>
                <a:spcPts val="0"/>
              </a:spcAft>
              <a:buClr>
                <a:srgbClr val="002060"/>
              </a:buClr>
              <a:buSzPts val="2800"/>
              <a:buNone/>
            </a:pPr>
            <a:r>
              <a:rPr lang="en-GB">
                <a:solidFill>
                  <a:srgbClr val="0000FF"/>
                </a:solidFill>
              </a:rPr>
              <a:t>Session 1:  Deductive and inductive coding with real data examples.</a:t>
            </a:r>
            <a:endParaRPr>
              <a:solidFill>
                <a:srgbClr val="0000FF"/>
              </a:solidFill>
            </a:endParaRPr>
          </a:p>
          <a:p>
            <a:pPr indent="0" lvl="0" marL="0" rtl="0" algn="l">
              <a:lnSpc>
                <a:spcPct val="90000"/>
              </a:lnSpc>
              <a:spcBef>
                <a:spcPts val="1000"/>
              </a:spcBef>
              <a:spcAft>
                <a:spcPts val="0"/>
              </a:spcAft>
              <a:buClr>
                <a:schemeClr val="dk1"/>
              </a:buClr>
              <a:buSzPts val="2800"/>
              <a:buNone/>
            </a:pPr>
            <a:r>
              <a:rPr lang="en-GB"/>
              <a:t>Session 2:  Generating themes from coded qualitative data.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3200"/>
              <a:buNone/>
            </a:pPr>
            <a:r>
              <a:t/>
            </a:r>
            <a:endParaRPr sz="32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F5496"/>
              </a:buClr>
              <a:buSzPts val="4400"/>
              <a:buFont typeface="Helvetica Neue"/>
              <a:buNone/>
            </a:pPr>
            <a:r>
              <a:rPr b="1" lang="en-GB">
                <a:solidFill>
                  <a:srgbClr val="2F5496"/>
                </a:solidFill>
                <a:latin typeface="Helvetica Neue"/>
                <a:ea typeface="Helvetica Neue"/>
                <a:cs typeface="Helvetica Neue"/>
                <a:sym typeface="Helvetica Neue"/>
              </a:rPr>
              <a:t>Objective of today’s session </a:t>
            </a:r>
            <a:endParaRPr/>
          </a:p>
        </p:txBody>
      </p:sp>
      <p:sp>
        <p:nvSpPr>
          <p:cNvPr id="104" name="Google Shape;104;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1232"/>
              <a:buChar char="•"/>
            </a:pPr>
            <a:r>
              <a:rPr lang="en-GB"/>
              <a:t>To review the different steps in analysing qualitative data using thematic analysis. </a:t>
            </a:r>
            <a:endParaRPr/>
          </a:p>
          <a:p>
            <a:pPr indent="0" lvl="0" marL="0" rtl="0" algn="l">
              <a:lnSpc>
                <a:spcPct val="90000"/>
              </a:lnSpc>
              <a:spcBef>
                <a:spcPts val="1300"/>
              </a:spcBef>
              <a:spcAft>
                <a:spcPts val="0"/>
              </a:spcAft>
              <a:buClr>
                <a:schemeClr val="dk1"/>
              </a:buClr>
              <a:buSzPts val="1232"/>
              <a:buNone/>
            </a:pPr>
            <a:r>
              <a:t/>
            </a:r>
            <a:endParaRPr/>
          </a:p>
          <a:p>
            <a:pPr indent="-228600" lvl="0" marL="228600" rtl="0" algn="l">
              <a:lnSpc>
                <a:spcPct val="90000"/>
              </a:lnSpc>
              <a:spcBef>
                <a:spcPts val="1300"/>
              </a:spcBef>
              <a:spcAft>
                <a:spcPts val="0"/>
              </a:spcAft>
              <a:buClr>
                <a:schemeClr val="dk1"/>
              </a:buClr>
              <a:buSzPts val="1232"/>
              <a:buChar char="•"/>
            </a:pPr>
            <a:r>
              <a:rPr lang="en-GB"/>
              <a:t>To apply deductive and inductive coding to real data examples. </a:t>
            </a:r>
            <a:endParaRPr/>
          </a:p>
          <a:p>
            <a:pPr indent="0" lvl="0" marL="0" rtl="0" algn="l">
              <a:lnSpc>
                <a:spcPct val="90000"/>
              </a:lnSpc>
              <a:spcBef>
                <a:spcPts val="1300"/>
              </a:spcBef>
              <a:spcAft>
                <a:spcPts val="0"/>
              </a:spcAft>
              <a:buClr>
                <a:schemeClr val="dk1"/>
              </a:buClr>
              <a:buSzPts val="280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F5496"/>
              </a:buClr>
              <a:buSzPts val="4400"/>
              <a:buFont typeface="Helvetica Neue"/>
              <a:buNone/>
            </a:pPr>
            <a:r>
              <a:rPr b="1" lang="en-GB">
                <a:solidFill>
                  <a:srgbClr val="2F5496"/>
                </a:solidFill>
                <a:latin typeface="Helvetica Neue"/>
                <a:ea typeface="Helvetica Neue"/>
                <a:cs typeface="Helvetica Neue"/>
                <a:sym typeface="Helvetica Neue"/>
              </a:rPr>
              <a:t>Steps of thematic data analysis - and how/where do we adapt for RQA</a:t>
            </a:r>
            <a:endParaRPr/>
          </a:p>
        </p:txBody>
      </p:sp>
      <p:grpSp>
        <p:nvGrpSpPr>
          <p:cNvPr id="111" name="Google Shape;111;p5"/>
          <p:cNvGrpSpPr/>
          <p:nvPr/>
        </p:nvGrpSpPr>
        <p:grpSpPr>
          <a:xfrm>
            <a:off x="976184" y="1867969"/>
            <a:ext cx="10021364" cy="4071165"/>
            <a:chOff x="0" y="177281"/>
            <a:chExt cx="10021364" cy="4071165"/>
          </a:xfrm>
        </p:grpSpPr>
        <p:sp>
          <p:nvSpPr>
            <p:cNvPr id="112" name="Google Shape;112;p5"/>
            <p:cNvSpPr/>
            <p:nvPr/>
          </p:nvSpPr>
          <p:spPr>
            <a:xfrm>
              <a:off x="0" y="177281"/>
              <a:ext cx="3131665" cy="1878999"/>
            </a:xfrm>
            <a:prstGeom prst="rect">
              <a:avLst/>
            </a:prstGeom>
            <a:solidFill>
              <a:srgbClr val="2E538F"/>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5"/>
            <p:cNvSpPr txBox="1"/>
            <p:nvPr/>
          </p:nvSpPr>
          <p:spPr>
            <a:xfrm>
              <a:off x="0" y="177281"/>
              <a:ext cx="3131665" cy="1878999"/>
            </a:xfrm>
            <a:prstGeom prst="rect">
              <a:avLst/>
            </a:prstGeom>
            <a:noFill/>
            <a:ln>
              <a:noFill/>
            </a:ln>
          </p:spPr>
          <p:txBody>
            <a:bodyPr anchorCtr="0" anchor="ctr" bIns="102850" lIns="102850" spcFirstLastPara="1" rIns="102850" wrap="square" tIns="102850">
              <a:noAutofit/>
            </a:bodyPr>
            <a:lstStyle/>
            <a:p>
              <a:pPr indent="0" lvl="0" marL="0" marR="0" rtl="0" algn="ctr">
                <a:lnSpc>
                  <a:spcPct val="90000"/>
                </a:lnSpc>
                <a:spcBef>
                  <a:spcPts val="0"/>
                </a:spcBef>
                <a:spcAft>
                  <a:spcPts val="0"/>
                </a:spcAft>
                <a:buClr>
                  <a:schemeClr val="lt1"/>
                </a:buClr>
                <a:buSzPts val="2700"/>
                <a:buFont typeface="Calibri"/>
                <a:buNone/>
              </a:pPr>
              <a:r>
                <a:rPr b="0" i="0" lang="en-GB" sz="2700" u="none" cap="none" strike="noStrike">
                  <a:solidFill>
                    <a:schemeClr val="lt1"/>
                  </a:solidFill>
                  <a:latin typeface="Calibri"/>
                  <a:ea typeface="Calibri"/>
                  <a:cs typeface="Calibri"/>
                  <a:sym typeface="Calibri"/>
                </a:rPr>
                <a:t>Step 1: </a:t>
              </a:r>
              <a:r>
                <a:rPr b="1" i="0" lang="en-GB" sz="2700" u="none" cap="none" strike="noStrike">
                  <a:solidFill>
                    <a:schemeClr val="lt1"/>
                  </a:solidFill>
                  <a:latin typeface="Calibri"/>
                  <a:ea typeface="Calibri"/>
                  <a:cs typeface="Calibri"/>
                  <a:sym typeface="Calibri"/>
                </a:rPr>
                <a:t>Transcription and translation </a:t>
              </a:r>
              <a:endParaRPr b="0" i="0" sz="2700" u="none" cap="none" strike="noStrike">
                <a:solidFill>
                  <a:schemeClr val="lt1"/>
                </a:solidFill>
                <a:latin typeface="Calibri"/>
                <a:ea typeface="Calibri"/>
                <a:cs typeface="Calibri"/>
                <a:sym typeface="Calibri"/>
              </a:endParaRPr>
            </a:p>
          </p:txBody>
        </p:sp>
        <p:sp>
          <p:nvSpPr>
            <p:cNvPr id="114" name="Google Shape;114;p5"/>
            <p:cNvSpPr/>
            <p:nvPr/>
          </p:nvSpPr>
          <p:spPr>
            <a:xfrm>
              <a:off x="3444832" y="177281"/>
              <a:ext cx="3131665" cy="1878999"/>
            </a:xfrm>
            <a:prstGeom prst="rect">
              <a:avLst/>
            </a:prstGeom>
            <a:solidFill>
              <a:srgbClr val="5477C0"/>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p5"/>
            <p:cNvSpPr txBox="1"/>
            <p:nvPr/>
          </p:nvSpPr>
          <p:spPr>
            <a:xfrm>
              <a:off x="3444832" y="177281"/>
              <a:ext cx="3131665" cy="1878999"/>
            </a:xfrm>
            <a:prstGeom prst="rect">
              <a:avLst/>
            </a:prstGeom>
            <a:noFill/>
            <a:ln>
              <a:noFill/>
            </a:ln>
          </p:spPr>
          <p:txBody>
            <a:bodyPr anchorCtr="0" anchor="ctr" bIns="102850" lIns="102850" spcFirstLastPara="1" rIns="102850" wrap="square" tIns="102850">
              <a:noAutofit/>
            </a:bodyPr>
            <a:lstStyle/>
            <a:p>
              <a:pPr indent="0" lvl="0" marL="0" marR="0" rtl="0" algn="ctr">
                <a:lnSpc>
                  <a:spcPct val="90000"/>
                </a:lnSpc>
                <a:spcBef>
                  <a:spcPts val="0"/>
                </a:spcBef>
                <a:spcAft>
                  <a:spcPts val="0"/>
                </a:spcAft>
                <a:buClr>
                  <a:schemeClr val="lt1"/>
                </a:buClr>
                <a:buSzPts val="2700"/>
                <a:buFont typeface="Calibri"/>
                <a:buNone/>
              </a:pPr>
              <a:r>
                <a:rPr b="0" i="0" lang="en-GB" sz="2700" u="none" cap="none" strike="noStrike">
                  <a:solidFill>
                    <a:schemeClr val="lt1"/>
                  </a:solidFill>
                  <a:latin typeface="Calibri"/>
                  <a:ea typeface="Calibri"/>
                  <a:cs typeface="Calibri"/>
                  <a:sym typeface="Calibri"/>
                </a:rPr>
                <a:t>Step 2: </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945"/>
                </a:spcBef>
                <a:spcAft>
                  <a:spcPts val="0"/>
                </a:spcAft>
                <a:buClr>
                  <a:schemeClr val="lt1"/>
                </a:buClr>
                <a:buSzPts val="2700"/>
                <a:buFont typeface="Calibri"/>
                <a:buNone/>
              </a:pPr>
              <a:r>
                <a:rPr b="1" i="0" lang="en-GB" sz="2700" u="none" cap="none" strike="noStrike">
                  <a:solidFill>
                    <a:schemeClr val="lt1"/>
                  </a:solidFill>
                  <a:latin typeface="Calibri"/>
                  <a:ea typeface="Calibri"/>
                  <a:cs typeface="Calibri"/>
                  <a:sym typeface="Calibri"/>
                </a:rPr>
                <a:t>Coding</a:t>
              </a:r>
              <a:endParaRPr b="0" i="0" sz="2700" u="none" cap="none" strike="noStrike">
                <a:solidFill>
                  <a:schemeClr val="lt1"/>
                </a:solidFill>
                <a:latin typeface="Calibri"/>
                <a:ea typeface="Calibri"/>
                <a:cs typeface="Calibri"/>
                <a:sym typeface="Calibri"/>
              </a:endParaRPr>
            </a:p>
          </p:txBody>
        </p:sp>
        <p:sp>
          <p:nvSpPr>
            <p:cNvPr id="116" name="Google Shape;116;p5"/>
            <p:cNvSpPr/>
            <p:nvPr/>
          </p:nvSpPr>
          <p:spPr>
            <a:xfrm>
              <a:off x="6889664" y="177281"/>
              <a:ext cx="3131665" cy="1878999"/>
            </a:xfrm>
            <a:prstGeom prst="rect">
              <a:avLst/>
            </a:prstGeom>
            <a:solidFill>
              <a:srgbClr val="97A8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5"/>
            <p:cNvSpPr txBox="1"/>
            <p:nvPr/>
          </p:nvSpPr>
          <p:spPr>
            <a:xfrm>
              <a:off x="6889664" y="177281"/>
              <a:ext cx="3131700" cy="1878900"/>
            </a:xfrm>
            <a:prstGeom prst="rect">
              <a:avLst/>
            </a:prstGeom>
            <a:noFill/>
            <a:ln>
              <a:noFill/>
            </a:ln>
          </p:spPr>
          <p:txBody>
            <a:bodyPr anchorCtr="0" anchor="ctr" bIns="102850" lIns="102850" spcFirstLastPara="1" rIns="102850" wrap="square" tIns="102850">
              <a:noAutofit/>
            </a:bodyPr>
            <a:lstStyle/>
            <a:p>
              <a:pPr indent="0" lvl="0" marL="0" marR="0" rtl="0" algn="ctr">
                <a:lnSpc>
                  <a:spcPct val="90000"/>
                </a:lnSpc>
                <a:spcBef>
                  <a:spcPts val="0"/>
                </a:spcBef>
                <a:spcAft>
                  <a:spcPts val="0"/>
                </a:spcAft>
                <a:buClr>
                  <a:schemeClr val="lt1"/>
                </a:buClr>
                <a:buSzPts val="2700"/>
                <a:buFont typeface="Calibri"/>
                <a:buNone/>
              </a:pPr>
              <a:r>
                <a:rPr b="0" i="0" lang="en-GB" sz="2700" u="none" cap="none" strike="noStrike">
                  <a:solidFill>
                    <a:schemeClr val="lt1"/>
                  </a:solidFill>
                  <a:latin typeface="Calibri"/>
                  <a:ea typeface="Calibri"/>
                  <a:cs typeface="Calibri"/>
                  <a:sym typeface="Calibri"/>
                </a:rPr>
                <a:t>Step 3: </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945"/>
                </a:spcBef>
                <a:spcAft>
                  <a:spcPts val="0"/>
                </a:spcAft>
                <a:buClr>
                  <a:schemeClr val="lt1"/>
                </a:buClr>
                <a:buSzPts val="2700"/>
                <a:buFont typeface="Calibri"/>
                <a:buNone/>
              </a:pPr>
              <a:r>
                <a:rPr b="1" i="0" lang="en-GB" sz="2700" u="none" cap="none" strike="noStrike">
                  <a:solidFill>
                    <a:schemeClr val="lt1"/>
                  </a:solidFill>
                  <a:latin typeface="Calibri"/>
                  <a:ea typeface="Calibri"/>
                  <a:cs typeface="Calibri"/>
                  <a:sym typeface="Calibri"/>
                </a:rPr>
                <a:t>Generating themes </a:t>
              </a:r>
              <a:endParaRPr b="0" i="0" sz="2700" u="none" cap="none" strike="noStrike">
                <a:solidFill>
                  <a:schemeClr val="lt1"/>
                </a:solidFill>
                <a:latin typeface="Calibri"/>
                <a:ea typeface="Calibri"/>
                <a:cs typeface="Calibri"/>
                <a:sym typeface="Calibri"/>
              </a:endParaRPr>
            </a:p>
          </p:txBody>
        </p:sp>
        <p:sp>
          <p:nvSpPr>
            <p:cNvPr id="118" name="Google Shape;118;p5"/>
            <p:cNvSpPr/>
            <p:nvPr/>
          </p:nvSpPr>
          <p:spPr>
            <a:xfrm>
              <a:off x="1722416" y="2369447"/>
              <a:ext cx="3131665" cy="1878999"/>
            </a:xfrm>
            <a:prstGeom prst="rect">
              <a:avLst/>
            </a:prstGeom>
            <a:solidFill>
              <a:srgbClr val="97A8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5"/>
            <p:cNvSpPr txBox="1"/>
            <p:nvPr/>
          </p:nvSpPr>
          <p:spPr>
            <a:xfrm>
              <a:off x="1722416" y="2369447"/>
              <a:ext cx="3131665" cy="1878999"/>
            </a:xfrm>
            <a:prstGeom prst="rect">
              <a:avLst/>
            </a:prstGeom>
            <a:noFill/>
            <a:ln>
              <a:noFill/>
            </a:ln>
          </p:spPr>
          <p:txBody>
            <a:bodyPr anchorCtr="0" anchor="ctr" bIns="102850" lIns="102850" spcFirstLastPara="1" rIns="102850" wrap="square" tIns="102850">
              <a:noAutofit/>
            </a:bodyPr>
            <a:lstStyle/>
            <a:p>
              <a:pPr indent="0" lvl="0" marL="0" marR="0" rtl="0" algn="ctr">
                <a:lnSpc>
                  <a:spcPct val="90000"/>
                </a:lnSpc>
                <a:spcBef>
                  <a:spcPts val="0"/>
                </a:spcBef>
                <a:spcAft>
                  <a:spcPts val="0"/>
                </a:spcAft>
                <a:buClr>
                  <a:schemeClr val="lt1"/>
                </a:buClr>
                <a:buSzPts val="2700"/>
                <a:buFont typeface="Calibri"/>
                <a:buNone/>
              </a:pPr>
              <a:r>
                <a:rPr b="0" i="0" lang="en-GB" sz="2700" u="none" cap="none" strike="noStrike">
                  <a:solidFill>
                    <a:schemeClr val="lt1"/>
                  </a:solidFill>
                  <a:latin typeface="Calibri"/>
                  <a:ea typeface="Calibri"/>
                  <a:cs typeface="Calibri"/>
                  <a:sym typeface="Calibri"/>
                </a:rPr>
                <a:t>Step 4: </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945"/>
                </a:spcBef>
                <a:spcAft>
                  <a:spcPts val="0"/>
                </a:spcAft>
                <a:buClr>
                  <a:schemeClr val="lt1"/>
                </a:buClr>
                <a:buSzPts val="2700"/>
                <a:buFont typeface="Calibri"/>
                <a:buNone/>
              </a:pPr>
              <a:r>
                <a:rPr b="1" i="0" lang="en-GB" sz="2700" u="none" cap="none" strike="noStrike">
                  <a:solidFill>
                    <a:schemeClr val="lt1"/>
                  </a:solidFill>
                  <a:latin typeface="Calibri"/>
                  <a:ea typeface="Calibri"/>
                  <a:cs typeface="Calibri"/>
                  <a:sym typeface="Calibri"/>
                </a:rPr>
                <a:t>Prioritising key findings and writing up themes</a:t>
              </a:r>
              <a:endParaRPr b="0" i="0" sz="2700" u="none" cap="none" strike="noStrike">
                <a:solidFill>
                  <a:schemeClr val="lt1"/>
                </a:solidFill>
                <a:latin typeface="Calibri"/>
                <a:ea typeface="Calibri"/>
                <a:cs typeface="Calibri"/>
                <a:sym typeface="Calibri"/>
              </a:endParaRPr>
            </a:p>
          </p:txBody>
        </p:sp>
        <p:sp>
          <p:nvSpPr>
            <p:cNvPr id="120" name="Google Shape;120;p5"/>
            <p:cNvSpPr/>
            <p:nvPr/>
          </p:nvSpPr>
          <p:spPr>
            <a:xfrm>
              <a:off x="5167248" y="2369447"/>
              <a:ext cx="3131665" cy="1878999"/>
            </a:xfrm>
            <a:prstGeom prst="rect">
              <a:avLst/>
            </a:prstGeom>
            <a:solidFill>
              <a:srgbClr val="5477C0"/>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5"/>
            <p:cNvSpPr txBox="1"/>
            <p:nvPr/>
          </p:nvSpPr>
          <p:spPr>
            <a:xfrm>
              <a:off x="5167248" y="2369447"/>
              <a:ext cx="3131665" cy="1878999"/>
            </a:xfrm>
            <a:prstGeom prst="rect">
              <a:avLst/>
            </a:prstGeom>
            <a:noFill/>
            <a:ln>
              <a:noFill/>
            </a:ln>
          </p:spPr>
          <p:txBody>
            <a:bodyPr anchorCtr="0" anchor="ctr" bIns="102850" lIns="102850" spcFirstLastPara="1" rIns="102850" wrap="square" tIns="102850">
              <a:noAutofit/>
            </a:bodyPr>
            <a:lstStyle/>
            <a:p>
              <a:pPr indent="0" lvl="0" marL="0" marR="0" rtl="0" algn="ctr">
                <a:lnSpc>
                  <a:spcPct val="90000"/>
                </a:lnSpc>
                <a:spcBef>
                  <a:spcPts val="0"/>
                </a:spcBef>
                <a:spcAft>
                  <a:spcPts val="0"/>
                </a:spcAft>
                <a:buClr>
                  <a:schemeClr val="lt1"/>
                </a:buClr>
                <a:buSzPts val="2700"/>
                <a:buFont typeface="Calibri"/>
                <a:buNone/>
              </a:pPr>
              <a:r>
                <a:rPr b="0" i="0" lang="en-GB" sz="2700" u="none" cap="none" strike="noStrike">
                  <a:solidFill>
                    <a:schemeClr val="lt1"/>
                  </a:solidFill>
                  <a:latin typeface="Calibri"/>
                  <a:ea typeface="Calibri"/>
                  <a:cs typeface="Calibri"/>
                  <a:sym typeface="Calibri"/>
                </a:rPr>
                <a:t>Step 5:  </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945"/>
                </a:spcBef>
                <a:spcAft>
                  <a:spcPts val="0"/>
                </a:spcAft>
                <a:buClr>
                  <a:schemeClr val="lt1"/>
                </a:buClr>
                <a:buSzPts val="2700"/>
                <a:buFont typeface="Calibri"/>
                <a:buNone/>
              </a:pPr>
              <a:r>
                <a:rPr b="1" i="0" lang="en-GB" sz="2700" u="none" cap="none" strike="noStrike">
                  <a:solidFill>
                    <a:schemeClr val="lt1"/>
                  </a:solidFill>
                  <a:latin typeface="Calibri"/>
                  <a:ea typeface="Calibri"/>
                  <a:cs typeface="Calibri"/>
                  <a:sym typeface="Calibri"/>
                </a:rPr>
                <a:t>Using themes and key findings as an evidence base</a:t>
              </a:r>
              <a:endParaRPr b="0" i="0" sz="1400" u="none" cap="none" strike="noStrike">
                <a:solidFill>
                  <a:srgbClr val="000000"/>
                </a:solidFill>
                <a:latin typeface="Arial"/>
                <a:ea typeface="Arial"/>
                <a:cs typeface="Arial"/>
                <a:sym typeface="Arial"/>
              </a:endParaRPr>
            </a:p>
          </p:txBody>
        </p:sp>
      </p:grpSp>
      <p:sp>
        <p:nvSpPr>
          <p:cNvPr id="122" name="Google Shape;122;p5"/>
          <p:cNvSpPr/>
          <p:nvPr/>
        </p:nvSpPr>
        <p:spPr>
          <a:xfrm>
            <a:off x="405400" y="1582375"/>
            <a:ext cx="7796100" cy="2605500"/>
          </a:xfrm>
          <a:prstGeom prst="ellipse">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6"/>
          <p:cNvSpPr txBox="1"/>
          <p:nvPr>
            <p:ph idx="1" type="body"/>
          </p:nvPr>
        </p:nvSpPr>
        <p:spPr>
          <a:xfrm>
            <a:off x="838200" y="1842448"/>
            <a:ext cx="10515600" cy="4273968"/>
          </a:xfrm>
          <a:prstGeom prst="rect">
            <a:avLst/>
          </a:prstGeom>
          <a:noFill/>
          <a:ln>
            <a:noFill/>
          </a:ln>
        </p:spPr>
        <p:txBody>
          <a:bodyPr anchorCtr="0" anchor="t" bIns="45700" lIns="91425" spcFirstLastPara="1" rIns="91425" wrap="square" tIns="45700">
            <a:normAutofit fontScale="92500" lnSpcReduction="10000"/>
          </a:bodyPr>
          <a:lstStyle/>
          <a:p>
            <a:pPr indent="-228631" lvl="0" marL="228600" rtl="0" algn="l">
              <a:lnSpc>
                <a:spcPct val="120000"/>
              </a:lnSpc>
              <a:spcBef>
                <a:spcPts val="0"/>
              </a:spcBef>
              <a:spcAft>
                <a:spcPts val="0"/>
              </a:spcAft>
              <a:buClr>
                <a:schemeClr val="dk1"/>
              </a:buClr>
              <a:buSzPct val="100000"/>
              <a:buChar char="•"/>
            </a:pPr>
            <a:r>
              <a:rPr lang="en-GB" sz="2900"/>
              <a:t>A code is usually a </a:t>
            </a:r>
            <a:r>
              <a:rPr b="1" lang="en-GB" sz="2900"/>
              <a:t>word or a phrase</a:t>
            </a:r>
            <a:r>
              <a:rPr lang="en-GB" sz="2900"/>
              <a:t> </a:t>
            </a:r>
            <a:r>
              <a:rPr b="1" lang="en-GB" sz="2900"/>
              <a:t>representing a recurring idea</a:t>
            </a:r>
            <a:r>
              <a:rPr lang="en-GB" sz="2900"/>
              <a:t> or feature in the data. </a:t>
            </a:r>
            <a:endParaRPr/>
          </a:p>
          <a:p>
            <a:pPr indent="0" lvl="0" marL="0" rtl="0" algn="l">
              <a:lnSpc>
                <a:spcPct val="120000"/>
              </a:lnSpc>
              <a:spcBef>
                <a:spcPts val="0"/>
              </a:spcBef>
              <a:spcAft>
                <a:spcPts val="0"/>
              </a:spcAft>
              <a:buClr>
                <a:schemeClr val="dk1"/>
              </a:buClr>
              <a:buSzPct val="100000"/>
              <a:buNone/>
            </a:pPr>
            <a:r>
              <a:t/>
            </a:r>
            <a:endParaRPr sz="2900"/>
          </a:p>
          <a:p>
            <a:pPr indent="-228631" lvl="0" marL="228600" rtl="0" algn="l">
              <a:lnSpc>
                <a:spcPct val="120000"/>
              </a:lnSpc>
              <a:spcBef>
                <a:spcPts val="0"/>
              </a:spcBef>
              <a:spcAft>
                <a:spcPts val="0"/>
              </a:spcAft>
              <a:buClr>
                <a:schemeClr val="dk1"/>
              </a:buClr>
              <a:buSzPct val="100000"/>
              <a:buChar char="•"/>
            </a:pPr>
            <a:r>
              <a:rPr lang="en-GB" sz="2900"/>
              <a:t>Coding can be done in a Word document, an Excel spreadsheet or qualitative analysis software, or even paper and pen.</a:t>
            </a:r>
            <a:endParaRPr/>
          </a:p>
          <a:p>
            <a:pPr indent="0" lvl="0" marL="0" rtl="0" algn="l">
              <a:lnSpc>
                <a:spcPct val="120000"/>
              </a:lnSpc>
              <a:spcBef>
                <a:spcPts val="0"/>
              </a:spcBef>
              <a:spcAft>
                <a:spcPts val="0"/>
              </a:spcAft>
              <a:buClr>
                <a:schemeClr val="dk1"/>
              </a:buClr>
              <a:buSzPct val="100000"/>
              <a:buNone/>
            </a:pPr>
            <a:r>
              <a:t/>
            </a:r>
            <a:endParaRPr sz="2900"/>
          </a:p>
          <a:p>
            <a:pPr indent="-228631" lvl="0" marL="228600" rtl="0" algn="l">
              <a:lnSpc>
                <a:spcPct val="120000"/>
              </a:lnSpc>
              <a:spcBef>
                <a:spcPts val="0"/>
              </a:spcBef>
              <a:spcAft>
                <a:spcPts val="0"/>
              </a:spcAft>
              <a:buClr>
                <a:schemeClr val="dk1"/>
              </a:buClr>
              <a:buSzPct val="100000"/>
              <a:buChar char="•"/>
            </a:pPr>
            <a:r>
              <a:rPr lang="en-GB" sz="2900"/>
              <a:t>The approach to coding </a:t>
            </a:r>
            <a:r>
              <a:rPr b="1" lang="en-GB" sz="2900"/>
              <a:t>depends on the amount and type of data </a:t>
            </a:r>
            <a:r>
              <a:rPr lang="en-GB" sz="2900"/>
              <a:t>you need to analyse, how specific </a:t>
            </a:r>
            <a:r>
              <a:rPr lang="en-GB" sz="2900">
                <a:solidFill>
                  <a:srgbClr val="2F5496"/>
                </a:solidFill>
              </a:rPr>
              <a:t>the question is that you want to explore</a:t>
            </a:r>
            <a:r>
              <a:rPr lang="en-GB" sz="2900"/>
              <a:t>, as well as your preferences as the analyst. </a:t>
            </a:r>
            <a:endParaRPr/>
          </a:p>
        </p:txBody>
      </p:sp>
      <p:sp>
        <p:nvSpPr>
          <p:cNvPr id="129" name="Google Shape;129;p6"/>
          <p:cNvSpPr txBox="1"/>
          <p:nvPr>
            <p:ph type="title"/>
          </p:nvPr>
        </p:nvSpPr>
        <p:spPr>
          <a:xfrm>
            <a:off x="838200" y="457788"/>
            <a:ext cx="10515600" cy="103348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F5496"/>
              </a:buClr>
              <a:buSzPts val="4400"/>
              <a:buFont typeface="Helvetica Neue"/>
              <a:buNone/>
            </a:pPr>
            <a:r>
              <a:rPr b="1" lang="en-GB">
                <a:solidFill>
                  <a:srgbClr val="2F5496"/>
                </a:solidFill>
                <a:latin typeface="Helvetica Neue"/>
                <a:ea typeface="Helvetica Neue"/>
                <a:cs typeface="Helvetica Neue"/>
                <a:sym typeface="Helvetica Neue"/>
              </a:rPr>
              <a:t>Coding</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8">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7"/>
          <p:cNvSpPr txBox="1"/>
          <p:nvPr>
            <p:ph type="title"/>
          </p:nvPr>
        </p:nvSpPr>
        <p:spPr>
          <a:xfrm>
            <a:off x="335280" y="175419"/>
            <a:ext cx="1170432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F5496"/>
              </a:buClr>
              <a:buSzPts val="4400"/>
              <a:buFont typeface="Helvetica Neue"/>
              <a:buNone/>
            </a:pPr>
            <a:r>
              <a:rPr b="1" lang="en-GB">
                <a:solidFill>
                  <a:srgbClr val="2F5496"/>
                </a:solidFill>
                <a:latin typeface="Helvetica Neue"/>
                <a:ea typeface="Helvetica Neue"/>
                <a:cs typeface="Helvetica Neue"/>
                <a:sym typeface="Helvetica Neue"/>
              </a:rPr>
              <a:t>What are some standout features or ideas?</a:t>
            </a:r>
            <a:endParaRPr/>
          </a:p>
        </p:txBody>
      </p:sp>
      <p:pic>
        <p:nvPicPr>
          <p:cNvPr descr="Radio microphone with solid fill" id="136" name="Google Shape;136;p7"/>
          <p:cNvPicPr preferRelativeResize="0"/>
          <p:nvPr/>
        </p:nvPicPr>
        <p:blipFill rotWithShape="1">
          <a:blip r:embed="rId3">
            <a:alphaModFix/>
          </a:blip>
          <a:srcRect b="0" l="0" r="0" t="0"/>
          <a:stretch/>
        </p:blipFill>
        <p:spPr>
          <a:xfrm>
            <a:off x="1154054" y="2999338"/>
            <a:ext cx="1197865" cy="1197864"/>
          </a:xfrm>
          <a:prstGeom prst="rect">
            <a:avLst/>
          </a:prstGeom>
          <a:noFill/>
          <a:ln>
            <a:noFill/>
          </a:ln>
        </p:spPr>
      </p:pic>
      <p:sp>
        <p:nvSpPr>
          <p:cNvPr id="137" name="Google Shape;137;p7"/>
          <p:cNvSpPr/>
          <p:nvPr/>
        </p:nvSpPr>
        <p:spPr>
          <a:xfrm>
            <a:off x="2499361" y="1593058"/>
            <a:ext cx="8709660" cy="4426741"/>
          </a:xfrm>
          <a:prstGeom prst="roundRect">
            <a:avLst>
              <a:gd fmla="val 16667" name="adj"/>
            </a:avLst>
          </a:prstGeom>
          <a:solidFill>
            <a:srgbClr val="D8E2F3"/>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30000"/>
              </a:lnSpc>
              <a:spcBef>
                <a:spcPts val="0"/>
              </a:spcBef>
              <a:spcAft>
                <a:spcPts val="0"/>
              </a:spcAft>
              <a:buClr>
                <a:schemeClr val="dk1"/>
              </a:buClr>
              <a:buSzPts val="2400"/>
              <a:buFont typeface="Calibri"/>
              <a:buNone/>
            </a:pPr>
            <a:r>
              <a:rPr b="1" i="0" lang="en-GB" sz="2400" u="none" cap="none" strike="noStrike">
                <a:solidFill>
                  <a:schemeClr val="dk1"/>
                </a:solidFill>
                <a:latin typeface="Calibri"/>
                <a:ea typeface="Calibri"/>
                <a:cs typeface="Calibri"/>
                <a:sym typeface="Calibri"/>
              </a:rPr>
              <a:t>We are exploring </a:t>
            </a:r>
            <a:r>
              <a:rPr b="1" i="0" lang="en-GB" sz="2400" u="sng" cap="none" strike="noStrike">
                <a:solidFill>
                  <a:schemeClr val="dk1"/>
                </a:solidFill>
                <a:latin typeface="Calibri"/>
                <a:ea typeface="Calibri"/>
                <a:cs typeface="Calibri"/>
                <a:sym typeface="Calibri"/>
              </a:rPr>
              <a:t>risks faced during the displacement journey</a:t>
            </a:r>
            <a:endParaRPr b="0" i="0" sz="1400" u="none" cap="none" strike="noStrike">
              <a:solidFill>
                <a:srgbClr val="000000"/>
              </a:solidFill>
              <a:latin typeface="Arial"/>
              <a:ea typeface="Arial"/>
              <a:cs typeface="Arial"/>
              <a:sym typeface="Arial"/>
            </a:endParaRPr>
          </a:p>
          <a:p>
            <a:pPr indent="0" lvl="0" marL="0" marR="0" rtl="0" algn="l">
              <a:lnSpc>
                <a:spcPct val="130000"/>
              </a:lnSpc>
              <a:spcBef>
                <a:spcPts val="0"/>
              </a:spcBef>
              <a:spcAft>
                <a:spcPts val="0"/>
              </a:spcAft>
              <a:buClr>
                <a:schemeClr val="dk1"/>
              </a:buClr>
              <a:buSzPts val="2400"/>
              <a:buFont typeface="Calibri"/>
              <a:buNone/>
            </a:pPr>
            <a:r>
              <a:t/>
            </a:r>
            <a:endParaRPr b="1" i="0" sz="2400" u="sng" cap="none" strike="noStrike">
              <a:solidFill>
                <a:schemeClr val="dk1"/>
              </a:solidFill>
              <a:latin typeface="Calibri"/>
              <a:ea typeface="Calibri"/>
              <a:cs typeface="Calibri"/>
              <a:sym typeface="Calibri"/>
            </a:endParaRPr>
          </a:p>
          <a:p>
            <a:pPr indent="0" lvl="0" marL="0" marR="0" rtl="0" algn="l">
              <a:lnSpc>
                <a:spcPct val="130000"/>
              </a:lnSpc>
              <a:spcBef>
                <a:spcPts val="0"/>
              </a:spcBef>
              <a:spcAft>
                <a:spcPts val="0"/>
              </a:spcAft>
              <a:buClr>
                <a:schemeClr val="dk1"/>
              </a:buClr>
              <a:buSzPts val="1800"/>
              <a:buFont typeface="Calibri"/>
              <a:buNone/>
            </a:pPr>
            <a:r>
              <a:rPr b="0" i="1" lang="en-GB" sz="1800" u="none" cap="none" strike="noStrike">
                <a:solidFill>
                  <a:schemeClr val="dk1"/>
                </a:solidFill>
                <a:latin typeface="Calibri"/>
                <a:ea typeface="Calibri"/>
                <a:cs typeface="Calibri"/>
                <a:sym typeface="Calibri"/>
              </a:rPr>
              <a:t>People migrated from the settlement to Landheer, Shinbirale, Qaloocan and Shandheeye villages under Buhodle Ethiopia region to find water and land for animal grazing. Hunger and thirst is what we mostly faced during the migration process as there was nowhere to buy food and we had not brought enough supplies. We also feared getting caught up in the war that is going on. Women and children were most affected because they are physically vulnerable. Pregnant women in particular,  as they could not move well or quickly. Some gave birth on the journey with no midwife or hospital. Oftentimes, families were splitting up because they could not all move safely together at the same time.</a:t>
            </a:r>
            <a:endParaRPr b="0" i="1" sz="2400" u="none" cap="none" strike="noStrik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F5496"/>
              </a:buClr>
              <a:buSzPts val="4000"/>
              <a:buFont typeface="Helvetica Neue"/>
              <a:buNone/>
            </a:pPr>
            <a:r>
              <a:rPr b="1" lang="en-GB" sz="4000">
                <a:solidFill>
                  <a:srgbClr val="2F5496"/>
                </a:solidFill>
                <a:latin typeface="Helvetica Neue"/>
                <a:ea typeface="Helvetica Neue"/>
                <a:cs typeface="Helvetica Neue"/>
                <a:sym typeface="Helvetica Neue"/>
              </a:rPr>
              <a:t>Codes and sub-codes</a:t>
            </a:r>
            <a:endParaRPr/>
          </a:p>
        </p:txBody>
      </p:sp>
      <p:sp>
        <p:nvSpPr>
          <p:cNvPr id="144" name="Google Shape;144;p8"/>
          <p:cNvSpPr/>
          <p:nvPr/>
        </p:nvSpPr>
        <p:spPr>
          <a:xfrm>
            <a:off x="1260764" y="2189018"/>
            <a:ext cx="4308764" cy="1149927"/>
          </a:xfrm>
          <a:prstGeom prst="rect">
            <a:avLst/>
          </a:prstGeom>
          <a:solidFill>
            <a:schemeClr val="accent6"/>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chemeClr val="lt1"/>
                </a:solidFill>
                <a:latin typeface="Calibri"/>
                <a:ea typeface="Calibri"/>
                <a:cs typeface="Calibri"/>
                <a:sym typeface="Calibri"/>
              </a:rPr>
              <a:t>Vulnerability of pregnant women – VPW </a:t>
            </a:r>
            <a:endParaRPr b="0" i="0" sz="1400" u="none" cap="none" strike="noStrike">
              <a:solidFill>
                <a:srgbClr val="000000"/>
              </a:solidFill>
              <a:latin typeface="Arial"/>
              <a:ea typeface="Arial"/>
              <a:cs typeface="Arial"/>
              <a:sym typeface="Arial"/>
            </a:endParaRPr>
          </a:p>
        </p:txBody>
      </p:sp>
      <p:sp>
        <p:nvSpPr>
          <p:cNvPr id="145" name="Google Shape;145;p8"/>
          <p:cNvSpPr/>
          <p:nvPr/>
        </p:nvSpPr>
        <p:spPr>
          <a:xfrm>
            <a:off x="7038109" y="2189018"/>
            <a:ext cx="3352800" cy="955964"/>
          </a:xfrm>
          <a:prstGeom prst="rect">
            <a:avLst/>
          </a:prstGeom>
          <a:noFill/>
          <a:ln cap="flat" cmpd="sng" w="1905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chemeClr val="dk1"/>
                </a:solidFill>
                <a:latin typeface="Calibri"/>
                <a:ea typeface="Calibri"/>
                <a:cs typeface="Calibri"/>
                <a:sym typeface="Calibri"/>
              </a:rPr>
              <a:t>Code</a:t>
            </a:r>
            <a:endParaRPr b="0" i="0" sz="1400" u="none" cap="none" strike="noStrike">
              <a:solidFill>
                <a:srgbClr val="000000"/>
              </a:solidFill>
              <a:latin typeface="Arial"/>
              <a:ea typeface="Arial"/>
              <a:cs typeface="Arial"/>
              <a:sym typeface="Arial"/>
            </a:endParaRPr>
          </a:p>
        </p:txBody>
      </p:sp>
      <p:sp>
        <p:nvSpPr>
          <p:cNvPr id="146" name="Google Shape;146;p8"/>
          <p:cNvSpPr/>
          <p:nvPr/>
        </p:nvSpPr>
        <p:spPr>
          <a:xfrm>
            <a:off x="838200" y="3878839"/>
            <a:ext cx="1842654" cy="2008909"/>
          </a:xfrm>
          <a:prstGeom prst="rect">
            <a:avLst/>
          </a:prstGeom>
          <a:solidFill>
            <a:srgbClr val="8DA9DB"/>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Calibri"/>
                <a:ea typeface="Calibri"/>
                <a:cs typeface="Calibri"/>
                <a:sym typeface="Calibri"/>
              </a:rPr>
              <a:t>Women are less mobile when pregnant – LM </a:t>
            </a:r>
            <a:endParaRPr b="0" i="0" sz="1400" u="none" cap="none" strike="noStrike">
              <a:solidFill>
                <a:srgbClr val="000000"/>
              </a:solidFill>
              <a:latin typeface="Arial"/>
              <a:ea typeface="Arial"/>
              <a:cs typeface="Arial"/>
              <a:sym typeface="Arial"/>
            </a:endParaRPr>
          </a:p>
        </p:txBody>
      </p:sp>
      <p:sp>
        <p:nvSpPr>
          <p:cNvPr id="147" name="Google Shape;147;p8"/>
          <p:cNvSpPr/>
          <p:nvPr/>
        </p:nvSpPr>
        <p:spPr>
          <a:xfrm>
            <a:off x="4232565" y="3864985"/>
            <a:ext cx="1842654" cy="2008909"/>
          </a:xfrm>
          <a:prstGeom prst="rect">
            <a:avLst/>
          </a:prstGeom>
          <a:solidFill>
            <a:srgbClr val="8DA9DB"/>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Calibri"/>
                <a:ea typeface="Calibri"/>
                <a:cs typeface="Calibri"/>
                <a:sym typeface="Calibri"/>
              </a:rPr>
              <a:t>Poor access to maternal healthcare– MHC </a:t>
            </a:r>
            <a:endParaRPr b="0" i="0" sz="1400" u="none" cap="none" strike="noStrike">
              <a:solidFill>
                <a:srgbClr val="000000"/>
              </a:solidFill>
              <a:latin typeface="Arial"/>
              <a:ea typeface="Arial"/>
              <a:cs typeface="Arial"/>
              <a:sym typeface="Arial"/>
            </a:endParaRPr>
          </a:p>
        </p:txBody>
      </p:sp>
      <p:sp>
        <p:nvSpPr>
          <p:cNvPr id="148" name="Google Shape;148;p8"/>
          <p:cNvSpPr/>
          <p:nvPr/>
        </p:nvSpPr>
        <p:spPr>
          <a:xfrm>
            <a:off x="7038109" y="4461164"/>
            <a:ext cx="3352800" cy="955964"/>
          </a:xfrm>
          <a:prstGeom prst="rect">
            <a:avLst/>
          </a:prstGeom>
          <a:noFill/>
          <a:ln cap="flat" cmpd="sng" w="28575">
            <a:solidFill>
              <a:srgbClr val="8DA9D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chemeClr val="dk1"/>
                </a:solidFill>
                <a:latin typeface="Calibri"/>
                <a:ea typeface="Calibri"/>
                <a:cs typeface="Calibri"/>
                <a:sym typeface="Calibri"/>
              </a:rPr>
              <a:t>Sub-Code</a:t>
            </a:r>
            <a:endParaRPr b="0" i="0" sz="1400" u="none" cap="none" strike="noStrike">
              <a:solidFill>
                <a:srgbClr val="000000"/>
              </a:solidFill>
              <a:latin typeface="Arial"/>
              <a:ea typeface="Arial"/>
              <a:cs typeface="Arial"/>
              <a:sym typeface="Arial"/>
            </a:endParaRPr>
          </a:p>
        </p:txBody>
      </p:sp>
      <p:cxnSp>
        <p:nvCxnSpPr>
          <p:cNvPr id="149" name="Google Shape;149;p8"/>
          <p:cNvCxnSpPr>
            <a:endCxn id="146" idx="0"/>
          </p:cNvCxnSpPr>
          <p:nvPr/>
        </p:nvCxnSpPr>
        <p:spPr>
          <a:xfrm flipH="1">
            <a:off x="1759527" y="3338839"/>
            <a:ext cx="484800" cy="540000"/>
          </a:xfrm>
          <a:prstGeom prst="straightConnector1">
            <a:avLst/>
          </a:prstGeom>
          <a:noFill/>
          <a:ln cap="flat" cmpd="sng" w="9525">
            <a:solidFill>
              <a:schemeClr val="accent1"/>
            </a:solidFill>
            <a:prstDash val="solid"/>
            <a:miter lim="800000"/>
            <a:headEnd len="sm" w="sm" type="none"/>
            <a:tailEnd len="med" w="med" type="triangle"/>
          </a:ln>
        </p:spPr>
      </p:cxnSp>
      <p:cxnSp>
        <p:nvCxnSpPr>
          <p:cNvPr id="150" name="Google Shape;150;p8"/>
          <p:cNvCxnSpPr>
            <a:endCxn id="147" idx="0"/>
          </p:cNvCxnSpPr>
          <p:nvPr/>
        </p:nvCxnSpPr>
        <p:spPr>
          <a:xfrm>
            <a:off x="4696692" y="3339085"/>
            <a:ext cx="457200" cy="525900"/>
          </a:xfrm>
          <a:prstGeom prst="straightConnector1">
            <a:avLst/>
          </a:prstGeom>
          <a:noFill/>
          <a:ln cap="flat" cmpd="sng" w="9525">
            <a:solidFill>
              <a:schemeClr val="accent1"/>
            </a:solidFill>
            <a:prstDash val="solid"/>
            <a:miter lim="800000"/>
            <a:headEnd len="sm" w="sm" type="none"/>
            <a:tailEnd len="med" w="med" type="triangl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9"/>
          <p:cNvSpPr txBox="1"/>
          <p:nvPr>
            <p:ph type="title"/>
          </p:nvPr>
        </p:nvSpPr>
        <p:spPr>
          <a:xfrm>
            <a:off x="838200" y="276339"/>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F5496"/>
              </a:buClr>
              <a:buSzPts val="4000"/>
              <a:buFont typeface="Helvetica Neue"/>
              <a:buNone/>
            </a:pPr>
            <a:r>
              <a:rPr b="1" lang="en-GB" sz="4000">
                <a:solidFill>
                  <a:srgbClr val="2F5496"/>
                </a:solidFill>
                <a:latin typeface="Helvetica Neue"/>
                <a:ea typeface="Helvetica Neue"/>
                <a:cs typeface="Helvetica Neue"/>
                <a:sym typeface="Helvetica Neue"/>
              </a:rPr>
              <a:t>Deductive vs. inductive coding</a:t>
            </a:r>
            <a:endParaRPr b="1">
              <a:solidFill>
                <a:srgbClr val="2F5496"/>
              </a:solidFill>
              <a:latin typeface="Helvetica Neue"/>
              <a:ea typeface="Helvetica Neue"/>
              <a:cs typeface="Helvetica Neue"/>
              <a:sym typeface="Helvetica Neue"/>
            </a:endParaRPr>
          </a:p>
        </p:txBody>
      </p:sp>
      <p:sp>
        <p:nvSpPr>
          <p:cNvPr id="157" name="Google Shape;157;p9"/>
          <p:cNvSpPr/>
          <p:nvPr/>
        </p:nvSpPr>
        <p:spPr>
          <a:xfrm>
            <a:off x="838239" y="3690258"/>
            <a:ext cx="2027700" cy="1718100"/>
          </a:xfrm>
          <a:prstGeom prst="roundRect">
            <a:avLst>
              <a:gd fmla="val 16667" name="adj"/>
            </a:avLst>
          </a:prstGeom>
          <a:solidFill>
            <a:srgbClr val="D8E2F3"/>
          </a:solidFill>
          <a:ln cap="flat" cmpd="sng" w="12700">
            <a:solidFill>
              <a:srgbClr val="B3C6E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300"/>
              <a:buFont typeface="Arial"/>
              <a:buNone/>
            </a:pPr>
            <a:r>
              <a:rPr b="1" i="0" lang="en-GB" sz="2300" u="none" cap="none" strike="noStrike">
                <a:solidFill>
                  <a:srgbClr val="002060"/>
                </a:solidFill>
                <a:latin typeface="Calibri"/>
                <a:ea typeface="Calibri"/>
                <a:cs typeface="Calibri"/>
                <a:sym typeface="Calibri"/>
              </a:rPr>
              <a:t>DEDUCTIVE CODING </a:t>
            </a:r>
            <a:endParaRPr b="0" i="0" sz="1400" u="none" cap="none" strike="noStrike">
              <a:solidFill>
                <a:srgbClr val="000000"/>
              </a:solidFill>
              <a:latin typeface="Arial"/>
              <a:ea typeface="Arial"/>
              <a:cs typeface="Arial"/>
              <a:sym typeface="Arial"/>
            </a:endParaRPr>
          </a:p>
        </p:txBody>
      </p:sp>
      <p:sp>
        <p:nvSpPr>
          <p:cNvPr id="158" name="Google Shape;158;p9"/>
          <p:cNvSpPr/>
          <p:nvPr/>
        </p:nvSpPr>
        <p:spPr>
          <a:xfrm>
            <a:off x="838202" y="1601903"/>
            <a:ext cx="2027700" cy="1718100"/>
          </a:xfrm>
          <a:prstGeom prst="roundRect">
            <a:avLst>
              <a:gd fmla="val 16667" name="adj"/>
            </a:avLst>
          </a:prstGeom>
          <a:solidFill>
            <a:srgbClr val="D8E2F3"/>
          </a:solidFill>
          <a:ln cap="flat" cmpd="sng" w="12700">
            <a:solidFill>
              <a:srgbClr val="B3C6E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300"/>
              <a:buFont typeface="Arial"/>
              <a:buNone/>
            </a:pPr>
            <a:r>
              <a:rPr b="1" i="0" lang="en-GB" sz="2300" u="none" cap="none" strike="noStrike">
                <a:solidFill>
                  <a:srgbClr val="002060"/>
                </a:solidFill>
                <a:latin typeface="Calibri"/>
                <a:ea typeface="Calibri"/>
                <a:cs typeface="Calibri"/>
                <a:sym typeface="Calibri"/>
              </a:rPr>
              <a:t>INDUCTIVE CODING </a:t>
            </a:r>
            <a:endParaRPr b="0" i="0" sz="1400" u="none" cap="none" strike="noStrike">
              <a:solidFill>
                <a:srgbClr val="000000"/>
              </a:solidFill>
              <a:latin typeface="Arial"/>
              <a:ea typeface="Arial"/>
              <a:cs typeface="Arial"/>
              <a:sym typeface="Arial"/>
            </a:endParaRPr>
          </a:p>
        </p:txBody>
      </p:sp>
      <p:sp>
        <p:nvSpPr>
          <p:cNvPr id="159" name="Google Shape;159;p9"/>
          <p:cNvSpPr/>
          <p:nvPr/>
        </p:nvSpPr>
        <p:spPr>
          <a:xfrm>
            <a:off x="3125374" y="3690258"/>
            <a:ext cx="8228400" cy="1718100"/>
          </a:xfrm>
          <a:prstGeom prst="roundRect">
            <a:avLst>
              <a:gd fmla="val 16667" name="adj"/>
            </a:avLst>
          </a:prstGeom>
          <a:noFill/>
          <a:ln cap="flat" cmpd="sng" w="12700">
            <a:solidFill>
              <a:srgbClr val="B3C6E7"/>
            </a:solidFill>
            <a:prstDash val="solid"/>
            <a:miter lim="800000"/>
            <a:headEnd len="sm" w="sm" type="none"/>
            <a:tailEnd len="sm" w="sm" type="none"/>
          </a:ln>
        </p:spPr>
        <p:txBody>
          <a:bodyPr anchorCtr="0" anchor="ctr"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100"/>
              <a:buFont typeface="Arial"/>
              <a:buChar char="•"/>
            </a:pPr>
            <a:r>
              <a:rPr b="0" i="0" lang="en-GB" sz="2100" u="none" cap="none" strike="noStrike">
                <a:solidFill>
                  <a:schemeClr val="dk1"/>
                </a:solidFill>
                <a:latin typeface="Calibri"/>
                <a:ea typeface="Calibri"/>
                <a:cs typeface="Calibri"/>
                <a:sym typeface="Calibri"/>
              </a:rPr>
              <a:t>Means you create a pre-defined set of codes before starting your analysis. </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2100"/>
              <a:buFont typeface="Arial"/>
              <a:buChar char="•"/>
            </a:pPr>
            <a:r>
              <a:rPr b="0" i="0" lang="en-GB" sz="2100" u="none" cap="none" strike="noStrike">
                <a:solidFill>
                  <a:schemeClr val="dk1"/>
                </a:solidFill>
                <a:latin typeface="Calibri"/>
                <a:ea typeface="Calibri"/>
                <a:cs typeface="Calibri"/>
                <a:sym typeface="Calibri"/>
              </a:rPr>
              <a:t>This can be useful if you already have a good idea of </a:t>
            </a:r>
            <a:r>
              <a:rPr b="0" i="0" lang="en-GB" sz="2100" u="none" cap="none" strike="noStrike">
                <a:solidFill>
                  <a:srgbClr val="2F5496"/>
                </a:solidFill>
                <a:latin typeface="Calibri"/>
                <a:ea typeface="Calibri"/>
                <a:cs typeface="Calibri"/>
                <a:sym typeface="Calibri"/>
              </a:rPr>
              <a:t>the questions and/or </a:t>
            </a:r>
            <a:r>
              <a:rPr b="0" i="0" lang="en-GB" sz="2100" u="none" cap="none" strike="noStrike">
                <a:solidFill>
                  <a:schemeClr val="dk1"/>
                </a:solidFill>
                <a:latin typeface="Calibri"/>
                <a:ea typeface="Calibri"/>
                <a:cs typeface="Calibri"/>
                <a:sym typeface="Calibri"/>
              </a:rPr>
              <a:t>ideas</a:t>
            </a:r>
            <a:r>
              <a:rPr b="0" i="0" lang="en-GB" sz="2100" u="none" cap="none" strike="noStrike">
                <a:solidFill>
                  <a:srgbClr val="2F5496"/>
                </a:solidFill>
                <a:latin typeface="Calibri"/>
                <a:ea typeface="Calibri"/>
                <a:cs typeface="Calibri"/>
                <a:sym typeface="Calibri"/>
              </a:rPr>
              <a:t> that you want to explore. </a:t>
            </a:r>
            <a:endParaRPr b="0" i="0" sz="2100" u="none" cap="none" strike="noStrike">
              <a:solidFill>
                <a:srgbClr val="2F5496"/>
              </a:solidFill>
              <a:latin typeface="Calibri"/>
              <a:ea typeface="Calibri"/>
              <a:cs typeface="Calibri"/>
              <a:sym typeface="Calibri"/>
            </a:endParaRPr>
          </a:p>
        </p:txBody>
      </p:sp>
      <p:sp>
        <p:nvSpPr>
          <p:cNvPr id="160" name="Google Shape;160;p9"/>
          <p:cNvSpPr/>
          <p:nvPr/>
        </p:nvSpPr>
        <p:spPr>
          <a:xfrm>
            <a:off x="3125337" y="1601903"/>
            <a:ext cx="8228400" cy="1861200"/>
          </a:xfrm>
          <a:prstGeom prst="roundRect">
            <a:avLst>
              <a:gd fmla="val 16667" name="adj"/>
            </a:avLst>
          </a:prstGeom>
          <a:noFill/>
          <a:ln cap="flat" cmpd="sng" w="12700">
            <a:solidFill>
              <a:srgbClr val="B3C6E7"/>
            </a:solidFill>
            <a:prstDash val="solid"/>
            <a:miter lim="800000"/>
            <a:headEnd len="sm" w="sm" type="none"/>
            <a:tailEnd len="sm" w="sm" type="none"/>
          </a:ln>
        </p:spPr>
        <p:txBody>
          <a:bodyPr anchorCtr="0" anchor="ctr"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100"/>
              <a:buFont typeface="Arial"/>
              <a:buChar char="•"/>
            </a:pPr>
            <a:r>
              <a:rPr b="0" i="0" lang="en-GB" sz="2100" u="none" cap="none" strike="noStrike">
                <a:solidFill>
                  <a:schemeClr val="dk1"/>
                </a:solidFill>
                <a:latin typeface="Calibri"/>
                <a:ea typeface="Calibri"/>
                <a:cs typeface="Calibri"/>
                <a:sym typeface="Calibri"/>
              </a:rPr>
              <a:t>Means you do not have any pre-defined codes but create the codes as you read through the data. </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2100"/>
              <a:buFont typeface="Arial"/>
              <a:buChar char="•"/>
            </a:pPr>
            <a:r>
              <a:rPr b="0" i="0" lang="en-GB" sz="2100" u="none" cap="none" strike="noStrike">
                <a:solidFill>
                  <a:schemeClr val="dk1"/>
                </a:solidFill>
                <a:latin typeface="Calibri"/>
                <a:ea typeface="Calibri"/>
                <a:cs typeface="Calibri"/>
                <a:sym typeface="Calibri"/>
              </a:rPr>
              <a:t>This method can be useful if your research question is broader, and you adopt an exploratory approach and do not want to be influenced by pre-conceived notions of what might be the most important themes. </a:t>
            </a:r>
            <a:endParaRPr b="0" i="0" sz="1400" u="none" cap="none" strike="noStrike">
              <a:solidFill>
                <a:srgbClr val="000000"/>
              </a:solidFill>
              <a:latin typeface="Arial"/>
              <a:ea typeface="Arial"/>
              <a:cs typeface="Arial"/>
              <a:sym typeface="Arial"/>
            </a:endParaRPr>
          </a:p>
        </p:txBody>
      </p:sp>
      <p:sp>
        <p:nvSpPr>
          <p:cNvPr id="161" name="Google Shape;161;p9"/>
          <p:cNvSpPr txBox="1"/>
          <p:nvPr/>
        </p:nvSpPr>
        <p:spPr>
          <a:xfrm>
            <a:off x="3324464" y="5635518"/>
            <a:ext cx="7475561"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1" lang="en-GB" sz="2800" u="none" cap="none" strike="noStrike">
                <a:solidFill>
                  <a:schemeClr val="dk1"/>
                </a:solidFill>
                <a:latin typeface="Calibri"/>
                <a:ea typeface="Calibri"/>
                <a:cs typeface="Calibri"/>
                <a:sym typeface="Calibri"/>
              </a:rPr>
              <a:t>It is possible to use a mix of deductive and inductive coding</a:t>
            </a:r>
            <a:endParaRPr b="0" i="1" sz="2800" u="none" cap="none" strike="noStrike">
              <a:solidFill>
                <a:schemeClr val="dk1"/>
              </a:solidFill>
              <a:latin typeface="Calibri"/>
              <a:ea typeface="Calibri"/>
              <a:cs typeface="Calibri"/>
              <a:sym typeface="Calibri"/>
            </a:endParaRPr>
          </a:p>
        </p:txBody>
      </p:sp>
      <p:cxnSp>
        <p:nvCxnSpPr>
          <p:cNvPr id="162" name="Google Shape;162;p9"/>
          <p:cNvCxnSpPr/>
          <p:nvPr/>
        </p:nvCxnSpPr>
        <p:spPr>
          <a:xfrm>
            <a:off x="838202" y="5897126"/>
            <a:ext cx="2027828" cy="2"/>
          </a:xfrm>
          <a:prstGeom prst="straightConnector1">
            <a:avLst/>
          </a:prstGeom>
          <a:noFill/>
          <a:ln cap="flat" cmpd="sng" w="76200">
            <a:solidFill>
              <a:schemeClr val="accent1"/>
            </a:solidFill>
            <a:prstDash val="solid"/>
            <a:miter lim="800000"/>
            <a:headEnd len="sm" w="sm"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500"/>
                                        <p:tgtEl>
                                          <p:spTgt spid="1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500"/>
                                        <p:tgtEl>
                                          <p:spTgt spid="1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500"/>
                                        <p:tgtEl>
                                          <p:spTgt spid="1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xEl>
                                              <p:pRg end="0" st="0"/>
                                            </p:txEl>
                                          </p:spTgt>
                                        </p:tgtEl>
                                        <p:attrNameLst>
                                          <p:attrName>style.visibility</p:attrName>
                                        </p:attrNameLst>
                                      </p:cBhvr>
                                      <p:to>
                                        <p:strVal val="visible"/>
                                      </p:to>
                                    </p:set>
                                    <p:animEffect filter="fade" transition="in">
                                      <p:cBhvr>
                                        <p:cTn dur="500"/>
                                        <p:tgtEl>
                                          <p:spTgt spid="16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xEl>
                                              <p:pRg end="1" st="1"/>
                                            </p:txEl>
                                          </p:spTgt>
                                        </p:tgtEl>
                                        <p:attrNameLst>
                                          <p:attrName>style.visibility</p:attrName>
                                        </p:attrNameLst>
                                      </p:cBhvr>
                                      <p:to>
                                        <p:strVal val="visible"/>
                                      </p:to>
                                    </p:set>
                                    <p:animEffect filter="fade" transition="in">
                                      <p:cBhvr>
                                        <p:cTn dur="500"/>
                                        <p:tgtEl>
                                          <p:spTgt spid="16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xEl>
                                              <p:pRg end="0" st="0"/>
                                            </p:txEl>
                                          </p:spTgt>
                                        </p:tgtEl>
                                        <p:attrNameLst>
                                          <p:attrName>style.visibility</p:attrName>
                                        </p:attrNameLst>
                                      </p:cBhvr>
                                      <p:to>
                                        <p:strVal val="visible"/>
                                      </p:to>
                                    </p:set>
                                    <p:animEffect filter="fade" transition="in">
                                      <p:cBhvr>
                                        <p:cTn dur="500"/>
                                        <p:tgtEl>
                                          <p:spTgt spid="161">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pic>
        <p:nvPicPr>
          <p:cNvPr id="168" name="Google Shape;168;p10"/>
          <p:cNvPicPr preferRelativeResize="0"/>
          <p:nvPr/>
        </p:nvPicPr>
        <p:blipFill rotWithShape="1">
          <a:blip r:embed="rId3">
            <a:alphaModFix/>
          </a:blip>
          <a:srcRect b="0" l="0" r="0" t="0"/>
          <a:stretch/>
        </p:blipFill>
        <p:spPr>
          <a:xfrm>
            <a:off x="9815513" y="6116417"/>
            <a:ext cx="1969024" cy="477606"/>
          </a:xfrm>
          <a:prstGeom prst="rect">
            <a:avLst/>
          </a:prstGeom>
          <a:noFill/>
          <a:ln>
            <a:noFill/>
          </a:ln>
        </p:spPr>
      </p:pic>
      <p:sp>
        <p:nvSpPr>
          <p:cNvPr id="169" name="Google Shape;169;p10"/>
          <p:cNvSpPr txBox="1"/>
          <p:nvPr>
            <p:ph type="title"/>
          </p:nvPr>
        </p:nvSpPr>
        <p:spPr>
          <a:xfrm>
            <a:off x="354029" y="0"/>
            <a:ext cx="5741971" cy="146468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F5496"/>
              </a:buClr>
              <a:buSzPts val="3200"/>
              <a:buFont typeface="Helvetica Neue"/>
              <a:buNone/>
            </a:pPr>
            <a:r>
              <a:rPr b="1" i="1" lang="en-GB" sz="3200">
                <a:solidFill>
                  <a:srgbClr val="2F5496"/>
                </a:solidFill>
                <a:latin typeface="Helvetica Neue"/>
                <a:ea typeface="Helvetica Neue"/>
                <a:cs typeface="Helvetica Neue"/>
                <a:sym typeface="Helvetica Neue"/>
              </a:rPr>
              <a:t>Coding in a Word document</a:t>
            </a:r>
            <a:endParaRPr b="1" i="1" sz="3600">
              <a:solidFill>
                <a:srgbClr val="2F5496"/>
              </a:solidFill>
              <a:latin typeface="Helvetica Neue"/>
              <a:ea typeface="Helvetica Neue"/>
              <a:cs typeface="Helvetica Neue"/>
              <a:sym typeface="Helvetica Neue"/>
            </a:endParaRPr>
          </a:p>
        </p:txBody>
      </p:sp>
      <p:pic>
        <p:nvPicPr>
          <p:cNvPr id="170" name="Google Shape;170;p10"/>
          <p:cNvPicPr preferRelativeResize="0"/>
          <p:nvPr/>
        </p:nvPicPr>
        <p:blipFill rotWithShape="1">
          <a:blip r:embed="rId4">
            <a:alphaModFix/>
          </a:blip>
          <a:srcRect b="0" l="0" r="0" t="0"/>
          <a:stretch/>
        </p:blipFill>
        <p:spPr>
          <a:xfrm>
            <a:off x="119019" y="2556503"/>
            <a:ext cx="5750332" cy="2292824"/>
          </a:xfrm>
          <a:prstGeom prst="rect">
            <a:avLst/>
          </a:prstGeom>
          <a:noFill/>
          <a:ln>
            <a:noFill/>
          </a:ln>
        </p:spPr>
      </p:pic>
      <p:sp>
        <p:nvSpPr>
          <p:cNvPr id="171" name="Google Shape;171;p10"/>
          <p:cNvSpPr txBox="1"/>
          <p:nvPr/>
        </p:nvSpPr>
        <p:spPr>
          <a:xfrm>
            <a:off x="6741993" y="168491"/>
            <a:ext cx="5075201"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GB" sz="1800" u="sng" cap="none" strike="noStrike">
                <a:solidFill>
                  <a:schemeClr val="dk1"/>
                </a:solidFill>
                <a:latin typeface="Calibri"/>
                <a:ea typeface="Calibri"/>
                <a:cs typeface="Calibri"/>
                <a:sym typeface="Calibri"/>
              </a:rPr>
              <a:t>KII – Research topic: adolescent health</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Calibri"/>
                <a:ea typeface="Calibri"/>
                <a:cs typeface="Calibri"/>
                <a:sym typeface="Calibri"/>
              </a:rPr>
              <a:t>Location: </a:t>
            </a:r>
            <a:r>
              <a:rPr b="0" i="0" lang="en-GB" sz="1800" u="none" cap="none" strike="noStrike">
                <a:solidFill>
                  <a:schemeClr val="dk1"/>
                </a:solidFill>
                <a:latin typeface="Calibri"/>
                <a:ea typeface="Calibri"/>
                <a:cs typeface="Calibri"/>
                <a:sym typeface="Calibri"/>
              </a:rPr>
              <a:t>Fara Village in Bagara, Somalia</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Calibri"/>
                <a:ea typeface="Calibri"/>
                <a:cs typeface="Calibri"/>
                <a:sym typeface="Calibri"/>
              </a:rPr>
              <a:t>Participant: </a:t>
            </a:r>
            <a:r>
              <a:rPr b="0" i="0" lang="en-GB" sz="1800" u="none" cap="none" strike="noStrike">
                <a:solidFill>
                  <a:schemeClr val="dk1"/>
                </a:solidFill>
                <a:latin typeface="Calibri"/>
                <a:ea typeface="Calibri"/>
                <a:cs typeface="Calibri"/>
                <a:sym typeface="Calibri"/>
              </a:rPr>
              <a:t>Fara village chief (FC)</a:t>
            </a:r>
            <a:endParaRPr b="0" i="0" sz="1400" u="none" cap="none" strike="noStrike">
              <a:solidFill>
                <a:srgbClr val="000000"/>
              </a:solidFill>
              <a:latin typeface="Arial"/>
              <a:ea typeface="Arial"/>
              <a:cs typeface="Arial"/>
              <a:sym typeface="Arial"/>
            </a:endParaRPr>
          </a:p>
        </p:txBody>
      </p:sp>
      <p:cxnSp>
        <p:nvCxnSpPr>
          <p:cNvPr id="172" name="Google Shape;172;p10"/>
          <p:cNvCxnSpPr/>
          <p:nvPr/>
        </p:nvCxnSpPr>
        <p:spPr>
          <a:xfrm>
            <a:off x="6096000" y="1091821"/>
            <a:ext cx="5741971" cy="0"/>
          </a:xfrm>
          <a:prstGeom prst="straightConnector1">
            <a:avLst/>
          </a:prstGeom>
          <a:noFill/>
          <a:ln cap="flat" cmpd="sng" w="9525">
            <a:solidFill>
              <a:schemeClr val="accent1"/>
            </a:solidFill>
            <a:prstDash val="solid"/>
            <a:miter lim="800000"/>
            <a:headEnd len="sm" w="sm" type="none"/>
            <a:tailEnd len="sm" w="sm" type="none"/>
          </a:ln>
        </p:spPr>
      </p:cxnSp>
      <p:pic>
        <p:nvPicPr>
          <p:cNvPr id="173" name="Google Shape;173;p10"/>
          <p:cNvPicPr preferRelativeResize="0"/>
          <p:nvPr/>
        </p:nvPicPr>
        <p:blipFill rotWithShape="1">
          <a:blip r:embed="rId5">
            <a:alphaModFix/>
          </a:blip>
          <a:srcRect b="0" l="0" r="0" t="0"/>
          <a:stretch/>
        </p:blipFill>
        <p:spPr>
          <a:xfrm>
            <a:off x="6296146" y="1173134"/>
            <a:ext cx="5494543" cy="568486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2022-03-15T22:11:30Z</dcterms:created>
  <dc:creator>Juliet Bedford</dc:creator>
</cp:coreProperties>
</file>