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Helvetica Neue" panose="020B0604020202020204" charset="0"/>
      <p:regular r:id="rId17"/>
      <p:bold r:id="rId18"/>
      <p:italic r:id="rId19"/>
      <p:boldItalic r:id="rId20"/>
    </p:embeddedFont>
    <p:embeddedFont>
      <p:font typeface="Helvetica Neue Light"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4f+2cQlCURwK9GQVh8xuKxmDs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6013" autoAdjust="0"/>
  </p:normalViewPr>
  <p:slideViewPr>
    <p:cSldViewPr snapToGrid="0">
      <p:cViewPr varScale="1">
        <p:scale>
          <a:sx n="69" d="100"/>
          <a:sy n="69" d="100"/>
        </p:scale>
        <p:origin x="2076" y="72"/>
      </p:cViewPr>
      <p:guideLst/>
    </p:cSldViewPr>
  </p:slideViewPr>
  <p:outlineViewPr>
    <p:cViewPr>
      <p:scale>
        <a:sx n="33" d="100"/>
        <a:sy n="33" d="100"/>
      </p:scale>
      <p:origin x="0" y="-26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42"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FR" sz="1200" b="1" i="1" noProof="0" dirty="0">
                <a:latin typeface="Calibri"/>
                <a:ea typeface="Calibri"/>
                <a:cs typeface="Calibri"/>
                <a:sym typeface="Calibri"/>
              </a:rPr>
              <a:t>Coder dans un logiciel tableur simple (p. ex. Microsoft Excel)</a:t>
            </a:r>
            <a:endParaRPr lang="fr-FR" sz="1200" noProof="0" dirty="0">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chemeClr val="dk1"/>
              </a:buClr>
              <a:buSzPts val="1200"/>
              <a:buFont typeface="Noto Sans Symbols"/>
              <a:buChar char="∙"/>
            </a:pPr>
            <a:r>
              <a:rPr lang="fr-FR" sz="1200" noProof="0" dirty="0">
                <a:latin typeface="Calibri"/>
                <a:ea typeface="Calibri"/>
                <a:cs typeface="Calibri"/>
                <a:sym typeface="Calibri"/>
              </a:rPr>
              <a:t>Créez un tableau Excel (ou similaire) en saisissant vos codes et sous-codes dans les lignes du haut, et/ou ajoutez de nouvelles colonnes au fur et à mesure. </a:t>
            </a:r>
          </a:p>
          <a:p>
            <a:pPr marL="342900" marR="0" lvl="0" indent="-342900" algn="l" rtl="0">
              <a:lnSpc>
                <a:spcPct val="100000"/>
              </a:lnSpc>
              <a:spcBef>
                <a:spcPts val="0"/>
              </a:spcBef>
              <a:spcAft>
                <a:spcPts val="0"/>
              </a:spcAft>
              <a:buClr>
                <a:schemeClr val="dk1"/>
              </a:buClr>
              <a:buSzPts val="1200"/>
              <a:buFont typeface="Noto Sans Symbols"/>
              <a:buChar char="∙"/>
            </a:pPr>
            <a:r>
              <a:rPr lang="fr-FR" sz="1200" noProof="0" dirty="0">
                <a:latin typeface="Calibri"/>
                <a:ea typeface="Calibri"/>
                <a:cs typeface="Calibri"/>
                <a:sym typeface="Calibri"/>
              </a:rPr>
              <a:t>À mesure que vous lisez les différentes transcriptions, copiez et collez les segments de texte pertinents dans la colonne du code correspondant, afin de regrouper dans la même colonne toutes les données liées à ce code et de pouvoir les parcourir plus facilement à un stade ultérieur. </a:t>
            </a:r>
          </a:p>
          <a:p>
            <a:pPr marL="342900" marR="0" lvl="0" indent="-342900" algn="l" rtl="0">
              <a:lnSpc>
                <a:spcPct val="100000"/>
              </a:lnSpc>
              <a:spcBef>
                <a:spcPts val="0"/>
              </a:spcBef>
              <a:spcAft>
                <a:spcPts val="0"/>
              </a:spcAft>
              <a:buClr>
                <a:schemeClr val="dk1"/>
              </a:buClr>
              <a:buSzPts val="1200"/>
              <a:buFont typeface="Noto Sans Symbols"/>
              <a:buChar char="∙"/>
            </a:pPr>
            <a:endParaRPr lang="fr-FR" sz="1200" noProof="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Noto Sans Symbols"/>
              <a:buNone/>
            </a:pPr>
            <a:r>
              <a:rPr lang="fr-FR" sz="1200" noProof="0" dirty="0">
                <a:latin typeface="Calibri"/>
                <a:ea typeface="Calibri"/>
                <a:cs typeface="Calibri"/>
                <a:sym typeface="Calibri"/>
              </a:rPr>
              <a:t>Le codage est une question de préférence personnelle. </a:t>
            </a:r>
          </a:p>
          <a:p>
            <a:pPr marL="0" marR="0" lvl="0" indent="0" algn="l" rtl="0">
              <a:lnSpc>
                <a:spcPct val="100000"/>
              </a:lnSpc>
              <a:spcBef>
                <a:spcPts val="0"/>
              </a:spcBef>
              <a:spcAft>
                <a:spcPts val="0"/>
              </a:spcAft>
              <a:buClr>
                <a:schemeClr val="dk1"/>
              </a:buClr>
              <a:buSzPts val="1200"/>
              <a:buFont typeface="Noto Sans Symbols"/>
              <a:buNone/>
            </a:pPr>
            <a:endParaRPr lang="fr-FR" sz="1200" noProof="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Noto Sans Symbols"/>
              <a:buNone/>
            </a:pPr>
            <a:r>
              <a:rPr lang="fr-FR" sz="1200" noProof="0" dirty="0">
                <a:latin typeface="Calibri"/>
                <a:ea typeface="Calibri"/>
                <a:cs typeface="Calibri"/>
                <a:sym typeface="Calibri"/>
              </a:rPr>
              <a:t>Comment fait-on à Oxfam ?</a:t>
            </a:r>
          </a:p>
        </p:txBody>
      </p:sp>
      <p:sp>
        <p:nvSpPr>
          <p:cNvPr id="177" name="Google Shape;17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800" noProof="0" dirty="0">
                <a:latin typeface="Calibri"/>
                <a:ea typeface="Calibri"/>
                <a:cs typeface="Calibri"/>
                <a:sym typeface="Calibri"/>
              </a:rPr>
              <a:t>Voyons à présent les livres de codes.</a:t>
            </a:r>
            <a:endParaRPr lang="fr-FR" noProof="0" dirty="0"/>
          </a:p>
          <a:p>
            <a:pPr marL="0" lvl="0" indent="0" algn="l" rtl="0">
              <a:lnSpc>
                <a:spcPct val="100000"/>
              </a:lnSpc>
              <a:spcBef>
                <a:spcPts val="0"/>
              </a:spcBef>
              <a:spcAft>
                <a:spcPts val="0"/>
              </a:spcAft>
              <a:buSzPts val="1400"/>
              <a:buNone/>
            </a:pPr>
            <a:endParaRPr lang="fr-FR" sz="1800" noProof="0" dirty="0">
              <a:latin typeface="Calibri"/>
              <a:ea typeface="Calibri"/>
              <a:cs typeface="Calibri"/>
              <a:sym typeface="Calibri"/>
            </a:endParaRPr>
          </a:p>
          <a:p>
            <a:pPr marL="0" lvl="0" indent="0" algn="l" rtl="0">
              <a:lnSpc>
                <a:spcPct val="100000"/>
              </a:lnSpc>
              <a:spcBef>
                <a:spcPts val="0"/>
              </a:spcBef>
              <a:spcAft>
                <a:spcPts val="0"/>
              </a:spcAft>
              <a:buSzPts val="1400"/>
              <a:buNone/>
            </a:pPr>
            <a:r>
              <a:rPr lang="fr-FR" sz="1800" noProof="0" dirty="0">
                <a:latin typeface="Calibri"/>
                <a:ea typeface="Calibri"/>
                <a:cs typeface="Calibri"/>
                <a:sym typeface="Calibri"/>
              </a:rPr>
              <a:t>Ceux-ci sont particulièrement importants pour garantir que </a:t>
            </a:r>
            <a:r>
              <a:rPr lang="fr-FR" sz="1800" noProof="0" dirty="0"/>
              <a:t>:</a:t>
            </a:r>
            <a:endParaRPr lang="fr-FR" noProof="0" dirty="0"/>
          </a:p>
          <a:p>
            <a:pPr marL="342900" lvl="0" indent="-342900" algn="l" rtl="0">
              <a:lnSpc>
                <a:spcPct val="100000"/>
              </a:lnSpc>
              <a:spcBef>
                <a:spcPts val="0"/>
              </a:spcBef>
              <a:spcAft>
                <a:spcPts val="0"/>
              </a:spcAft>
              <a:buClr>
                <a:schemeClr val="dk1"/>
              </a:buClr>
              <a:buSzPts val="1800"/>
              <a:buFont typeface="Arial"/>
              <a:buChar char="•"/>
            </a:pPr>
            <a:r>
              <a:rPr lang="fr-FR" sz="1800" noProof="0" dirty="0"/>
              <a:t>tout le monde applique les mêmes codes (lorsque plusieurs personnes participent au codage et à l’analyse) ; </a:t>
            </a:r>
          </a:p>
          <a:p>
            <a:pPr marL="342900" lvl="0" indent="-342900" algn="l" rtl="0">
              <a:lnSpc>
                <a:spcPct val="100000"/>
              </a:lnSpc>
              <a:spcBef>
                <a:spcPts val="0"/>
              </a:spcBef>
              <a:spcAft>
                <a:spcPts val="0"/>
              </a:spcAft>
              <a:buClr>
                <a:schemeClr val="dk1"/>
              </a:buClr>
              <a:buSzPts val="1800"/>
              <a:buFont typeface="Arial"/>
              <a:buChar char="•"/>
            </a:pPr>
            <a:r>
              <a:rPr lang="fr-FR" sz="1800" noProof="0" dirty="0"/>
              <a:t>tout le monde comprend les différentes « étiquettes » (codes) de la même façon ;</a:t>
            </a:r>
          </a:p>
          <a:p>
            <a:pPr marL="342900" lvl="0" indent="-342900" algn="l" rtl="0">
              <a:lnSpc>
                <a:spcPct val="100000"/>
              </a:lnSpc>
              <a:spcBef>
                <a:spcPts val="0"/>
              </a:spcBef>
              <a:spcAft>
                <a:spcPts val="0"/>
              </a:spcAft>
              <a:buClr>
                <a:schemeClr val="dk1"/>
              </a:buClr>
              <a:buSzPts val="1800"/>
              <a:buFont typeface="Arial"/>
              <a:buChar char="•"/>
            </a:pPr>
            <a:r>
              <a:rPr lang="fr-FR" sz="1800" noProof="0" dirty="0"/>
              <a:t>les changements ou les nouveaux codes sont intégrés par consensus.</a:t>
            </a:r>
          </a:p>
          <a:p>
            <a:pPr marL="0" lvl="0" indent="0" algn="l" rtl="0">
              <a:lnSpc>
                <a:spcPct val="100000"/>
              </a:lnSpc>
              <a:spcBef>
                <a:spcPts val="0"/>
              </a:spcBef>
              <a:spcAft>
                <a:spcPts val="0"/>
              </a:spcAft>
              <a:buClr>
                <a:schemeClr val="dk1"/>
              </a:buClr>
              <a:buSzPts val="1800"/>
              <a:buFont typeface="Arial"/>
              <a:buNone/>
            </a:pPr>
            <a:r>
              <a:rPr lang="fr-FR" sz="1800" noProof="0" dirty="0"/>
              <a:t>Le cas échéant, il est essentiel que les membres de l’équipe communiquent en permanence durant la phase d’analyse pour s’assurer que tous les codeurs comprennent de la même façon ce que les étiquettes recouvrent, ainsi que pour convenir de tout changement ou de tout ajout de codes tout au long du processus.</a:t>
            </a:r>
          </a:p>
          <a:p>
            <a:pPr marL="0" lvl="0" indent="0" algn="l" rtl="0">
              <a:lnSpc>
                <a:spcPct val="100000"/>
              </a:lnSpc>
              <a:spcBef>
                <a:spcPts val="0"/>
              </a:spcBef>
              <a:spcAft>
                <a:spcPts val="0"/>
              </a:spcAft>
              <a:buClr>
                <a:schemeClr val="dk1"/>
              </a:buClr>
              <a:buSzPts val="1800"/>
              <a:buFont typeface="Arial"/>
              <a:buNone/>
            </a:pPr>
            <a:endParaRPr lang="fr-FR" sz="1800" noProof="0" dirty="0"/>
          </a:p>
          <a:p>
            <a:pPr marL="0" lvl="0" indent="0" algn="l" rtl="0">
              <a:lnSpc>
                <a:spcPct val="100000"/>
              </a:lnSpc>
              <a:spcBef>
                <a:spcPts val="0"/>
              </a:spcBef>
              <a:spcAft>
                <a:spcPts val="0"/>
              </a:spcAft>
              <a:buClr>
                <a:schemeClr val="dk1"/>
              </a:buClr>
              <a:buSzPts val="1800"/>
              <a:buFont typeface="Arial"/>
              <a:buNone/>
            </a:pPr>
            <a:r>
              <a:rPr lang="fr-FR" sz="1800" noProof="0" dirty="0"/>
              <a:t>Si vous avez opté pour la méthode déductive, vous pouvez préparer votre « livre de codes » avant d’entamer l’analyse. Si vous choisissez le codage inductif, vous pouvez l’élaborer au fur et à mesure. Celui-ci peut consister en une simple liste de mots ou de locutions courtes compilés dans un document Word ou Excel en guise de guide.</a:t>
            </a:r>
          </a:p>
          <a:p>
            <a:pPr marL="0" lvl="0" indent="0" algn="l" rtl="0">
              <a:lnSpc>
                <a:spcPct val="100000"/>
              </a:lnSpc>
              <a:spcBef>
                <a:spcPts val="0"/>
              </a:spcBef>
              <a:spcAft>
                <a:spcPts val="0"/>
              </a:spcAft>
              <a:buClr>
                <a:schemeClr val="dk1"/>
              </a:buClr>
              <a:buSzPts val="1800"/>
              <a:buFont typeface="Arial"/>
              <a:buNone/>
            </a:pPr>
            <a:endParaRPr lang="fr-FR" sz="1800" noProof="0" dirty="0"/>
          </a:p>
        </p:txBody>
      </p:sp>
      <p:sp>
        <p:nvSpPr>
          <p:cNvPr id="184" name="Google Shape;18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noProof="0" dirty="0"/>
              <a:t>Enfin, quelques conseils importants pour coder</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noProof="0" dirty="0"/>
              <a:t>Avez-vous des questions à ce sujet ou concernant l’exercice ?</a:t>
            </a:r>
          </a:p>
          <a:p>
            <a:pPr marL="0" lvl="0" indent="0" algn="l" rtl="0">
              <a:lnSpc>
                <a:spcPct val="100000"/>
              </a:lnSpc>
              <a:spcBef>
                <a:spcPts val="0"/>
              </a:spcBef>
              <a:spcAft>
                <a:spcPts val="0"/>
              </a:spcAft>
              <a:buSzPts val="1400"/>
              <a:buNone/>
            </a:pPr>
            <a:endParaRPr dirty="0"/>
          </a:p>
        </p:txBody>
      </p:sp>
      <p:sp>
        <p:nvSpPr>
          <p:cNvPr id="191" name="Google Shape;19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noProof="0" dirty="0"/>
              <a:t>Discutez de ces points à la fin de la session 1 ou au début de la session 2. </a:t>
            </a:r>
          </a:p>
          <a:p>
            <a:pPr marL="0" lvl="0" indent="0" algn="l" rtl="0">
              <a:lnSpc>
                <a:spcPct val="100000"/>
              </a:lnSpc>
              <a:spcBef>
                <a:spcPts val="0"/>
              </a:spcBef>
              <a:spcAft>
                <a:spcPts val="0"/>
              </a:spcAft>
              <a:buSzPts val="1400"/>
              <a:buNone/>
            </a:pPr>
            <a:endParaRPr lang="fr-FR" noProof="0" dirty="0"/>
          </a:p>
          <a:p>
            <a:pPr marL="0" lvl="0" indent="0" algn="l" rtl="0">
              <a:lnSpc>
                <a:spcPct val="100000"/>
              </a:lnSpc>
              <a:spcBef>
                <a:spcPts val="0"/>
              </a:spcBef>
              <a:spcAft>
                <a:spcPts val="0"/>
              </a:spcAft>
              <a:buSzPts val="1400"/>
              <a:buNone/>
            </a:pPr>
            <a:r>
              <a:rPr lang="fr-FR" noProof="0" dirty="0"/>
              <a:t>P. ex., est-que l’utilisation d’Excel encourage la collecte de données de type quantitatif ?</a:t>
            </a:r>
          </a:p>
        </p:txBody>
      </p:sp>
      <p:sp>
        <p:nvSpPr>
          <p:cNvPr id="198" name="Google Shape;19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eb17f5c37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eb17f5c37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FR" sz="1800" noProof="0" dirty="0">
                <a:latin typeface="Times New Roman"/>
                <a:ea typeface="Times New Roman"/>
                <a:cs typeface="Times New Roman"/>
                <a:sym typeface="Times New Roman"/>
              </a:rPr>
              <a:t>Faisons un peu plus simple.</a:t>
            </a:r>
            <a:endParaRPr lang="fr-FR" noProof="0" dirty="0"/>
          </a:p>
        </p:txBody>
      </p:sp>
      <p:sp>
        <p:nvSpPr>
          <p:cNvPr id="205" name="Google Shape;205;g2eb17f5c37d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FR" sz="1800" dirty="0">
                <a:solidFill>
                  <a:srgbClr val="000000"/>
                </a:solidFill>
                <a:latin typeface="Calibri"/>
                <a:ea typeface="Calibri"/>
                <a:cs typeface="Calibri"/>
                <a:sym typeface="Calibri"/>
              </a:rPr>
              <a:t>Présentez le contexte et l’objectif de nos quatre sessions de formation. </a:t>
            </a:r>
            <a:endParaRPr lang="fr-FR" dirty="0"/>
          </a:p>
          <a:p>
            <a:pPr marL="0" marR="0" lvl="0" indent="0" algn="l" rtl="0">
              <a:lnSpc>
                <a:spcPct val="100000"/>
              </a:lnSpc>
              <a:spcBef>
                <a:spcPts val="0"/>
              </a:spcBef>
              <a:spcAft>
                <a:spcPts val="0"/>
              </a:spcAft>
              <a:buSzPts val="1400"/>
              <a:buNone/>
            </a:pPr>
            <a:endParaRPr lang="fr-FR" sz="18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fr-FR" sz="1800" noProof="0" dirty="0">
                <a:solidFill>
                  <a:srgbClr val="000000"/>
                </a:solidFill>
                <a:latin typeface="Calibri"/>
                <a:ea typeface="Calibri"/>
                <a:cs typeface="Calibri"/>
                <a:sym typeface="Calibri"/>
              </a:rPr>
              <a:t>À l’issue de la formation dispensée en mai, nous avons jugé nécessaire de vous faire mieux connaître et mettre en pratique les différentes étapes du codage et de l’analyse de données qualitatives. </a:t>
            </a:r>
          </a:p>
          <a:p>
            <a:pPr marL="0" marR="0" lvl="0" indent="0" algn="l" rtl="0">
              <a:lnSpc>
                <a:spcPct val="100000"/>
              </a:lnSpc>
              <a:spcBef>
                <a:spcPts val="0"/>
              </a:spcBef>
              <a:spcAft>
                <a:spcPts val="0"/>
              </a:spcAft>
              <a:buSzPts val="1400"/>
              <a:buNone/>
            </a:pPr>
            <a:endParaRPr lang="fr-FR" sz="1800" noProof="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fr-FR" sz="1800" noProof="0" dirty="0">
                <a:solidFill>
                  <a:srgbClr val="000000"/>
                </a:solidFill>
                <a:latin typeface="Calibri"/>
                <a:ea typeface="Calibri"/>
                <a:cs typeface="Calibri"/>
                <a:sym typeface="Calibri"/>
              </a:rPr>
              <a:t>Nous allons consacrer 4 sessions, réparties sur 4 jours, à ces différentes étapes. </a:t>
            </a:r>
          </a:p>
          <a:p>
            <a:pPr marL="0" marR="0" lvl="0" indent="0" algn="l" rtl="0">
              <a:lnSpc>
                <a:spcPct val="100000"/>
              </a:lnSpc>
              <a:spcBef>
                <a:spcPts val="0"/>
              </a:spcBef>
              <a:spcAft>
                <a:spcPts val="0"/>
              </a:spcAft>
              <a:buSzPts val="1400"/>
              <a:buNone/>
            </a:pPr>
            <a:endParaRPr lang="fr-FR" sz="1800" noProof="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fr-FR" sz="1800" noProof="0" dirty="0">
                <a:solidFill>
                  <a:srgbClr val="000000"/>
                </a:solidFill>
                <a:latin typeface="Calibri"/>
                <a:ea typeface="Calibri"/>
                <a:cs typeface="Calibri"/>
                <a:sym typeface="Calibri"/>
              </a:rPr>
              <a:t>Nous utiliserons des ensembles de données mis à disposition par Oxfam pour être aussi près que possible de la réalité.</a:t>
            </a:r>
          </a:p>
          <a:p>
            <a:pPr marL="0" marR="0" lvl="0" indent="0" algn="l" rtl="0">
              <a:lnSpc>
                <a:spcPct val="100000"/>
              </a:lnSpc>
              <a:spcBef>
                <a:spcPts val="0"/>
              </a:spcBef>
              <a:spcAft>
                <a:spcPts val="0"/>
              </a:spcAft>
              <a:buSzPts val="1400"/>
              <a:buNone/>
            </a:pPr>
            <a:endParaRPr lang="fr-FR" sz="1800" noProof="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fr-FR" sz="1800" noProof="0" dirty="0">
                <a:solidFill>
                  <a:srgbClr val="000000"/>
                </a:solidFill>
                <a:latin typeface="Calibri"/>
                <a:ea typeface="Calibri"/>
                <a:cs typeface="Calibri"/>
                <a:sym typeface="Calibri"/>
              </a:rPr>
              <a:t>Nous vous distribuerons des cas pratiques sur lesquels vous pourrez vous exercer en dehors des sessions. </a:t>
            </a:r>
          </a:p>
          <a:p>
            <a:pPr marL="0" marR="0" lvl="0" indent="0" algn="l" rtl="0">
              <a:lnSpc>
                <a:spcPct val="100000"/>
              </a:lnSpc>
              <a:spcBef>
                <a:spcPts val="0"/>
              </a:spcBef>
              <a:spcAft>
                <a:spcPts val="0"/>
              </a:spcAft>
              <a:buSzPts val="1400"/>
              <a:buNone/>
            </a:pPr>
            <a:endParaRPr lang="fr-FR" sz="1800" noProof="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fr-FR" sz="1800" noProof="0" dirty="0">
                <a:solidFill>
                  <a:srgbClr val="000000"/>
                </a:solidFill>
                <a:latin typeface="Calibri"/>
                <a:ea typeface="Calibri"/>
                <a:cs typeface="Calibri"/>
                <a:sym typeface="Calibri"/>
              </a:rPr>
              <a:t>Présentez les animateurs. Demandez aux participants de se présenter à tour de rôle ?</a:t>
            </a:r>
          </a:p>
          <a:p>
            <a:pPr marL="0" marR="0" lvl="0" indent="0" algn="l" rtl="0">
              <a:lnSpc>
                <a:spcPct val="100000"/>
              </a:lnSpc>
              <a:spcBef>
                <a:spcPts val="0"/>
              </a:spcBef>
              <a:spcAft>
                <a:spcPts val="0"/>
              </a:spcAft>
              <a:buSzPts val="1400"/>
              <a:buNone/>
            </a:pPr>
            <a:r>
              <a:rPr lang="fr-FR" sz="1800" noProof="0" dirty="0">
                <a:solidFill>
                  <a:srgbClr val="000000"/>
                </a:solidFill>
                <a:latin typeface="Calibri"/>
                <a:ea typeface="Calibri"/>
                <a:cs typeface="Calibri"/>
                <a:sym typeface="Calibri"/>
              </a:rPr>
              <a:t>Petite entrée en matière. « POLEF – Poll everywhere »</a:t>
            </a:r>
          </a:p>
          <a:p>
            <a:pPr marL="0" marR="0" lvl="0" indent="0" algn="l" rtl="0">
              <a:lnSpc>
                <a:spcPct val="100000"/>
              </a:lnSpc>
              <a:spcBef>
                <a:spcPts val="0"/>
              </a:spcBef>
              <a:spcAft>
                <a:spcPts val="0"/>
              </a:spcAft>
              <a:buSzPts val="1400"/>
              <a:buNone/>
            </a:pPr>
            <a:endParaRPr lang="fr-FR" sz="1800" noProof="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fr-FR" sz="1800" b="1" noProof="0" dirty="0">
                <a:solidFill>
                  <a:srgbClr val="000000"/>
                </a:solidFill>
                <a:latin typeface="Calibri"/>
                <a:ea typeface="Calibri"/>
                <a:cs typeface="Calibri"/>
                <a:sym typeface="Calibri"/>
              </a:rPr>
              <a:t>Objectifs de la session d’aujourd’hui</a:t>
            </a:r>
          </a:p>
          <a:p>
            <a:pPr marL="0" marR="0" lvl="0" indent="0" algn="l" rtl="0">
              <a:lnSpc>
                <a:spcPct val="100000"/>
              </a:lnSpc>
              <a:spcBef>
                <a:spcPts val="0"/>
              </a:spcBef>
              <a:spcAft>
                <a:spcPts val="0"/>
              </a:spcAft>
              <a:buSzPts val="1400"/>
              <a:buNone/>
            </a:pPr>
            <a:endParaRPr lang="fr-FR" sz="1800" noProof="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fr-FR" sz="1800" noProof="0" dirty="0">
                <a:solidFill>
                  <a:srgbClr val="000000"/>
                </a:solidFill>
                <a:latin typeface="Calibri"/>
                <a:ea typeface="Calibri"/>
                <a:cs typeface="Calibri"/>
                <a:sym typeface="Calibri"/>
              </a:rPr>
              <a:t>1. Passer en revue et analyser ensemble les différentes étapes du codage et de l’analyse de données qualitatives faisant appel aux méthodes d’analyse thématique.</a:t>
            </a:r>
          </a:p>
          <a:p>
            <a:pPr marL="0" marR="0" lvl="0" indent="0" algn="l" rtl="0">
              <a:lnSpc>
                <a:spcPct val="100000"/>
              </a:lnSpc>
              <a:spcBef>
                <a:spcPts val="0"/>
              </a:spcBef>
              <a:spcAft>
                <a:spcPts val="0"/>
              </a:spcAft>
              <a:buSzPts val="1400"/>
              <a:buNone/>
            </a:pPr>
            <a:r>
              <a:rPr lang="fr-FR" sz="1800" noProof="0" dirty="0">
                <a:solidFill>
                  <a:srgbClr val="000000"/>
                </a:solidFill>
                <a:latin typeface="Calibri"/>
                <a:ea typeface="Calibri"/>
                <a:cs typeface="Calibri"/>
                <a:sym typeface="Calibri"/>
              </a:rPr>
              <a:t>2. Appliquer les techniques de codage déductif et inductif à des exemples de données réelles. </a:t>
            </a:r>
          </a:p>
          <a:p>
            <a:pPr marL="0" marR="0" lvl="0" indent="0" algn="l" rtl="0">
              <a:lnSpc>
                <a:spcPct val="100000"/>
              </a:lnSpc>
              <a:spcBef>
                <a:spcPts val="0"/>
              </a:spcBef>
              <a:spcAft>
                <a:spcPts val="0"/>
              </a:spcAft>
              <a:buSzPts val="1400"/>
              <a:buNone/>
            </a:pPr>
            <a:endParaRPr lang="fr-FR" sz="1800" noProof="0" dirty="0">
              <a:solidFill>
                <a:srgbClr val="000000"/>
              </a:solidFill>
              <a:latin typeface="Calibri"/>
              <a:ea typeface="Calibri"/>
              <a:cs typeface="Calibri"/>
              <a:sym typeface="Calibri"/>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noProof="0" dirty="0"/>
              <a:t>Présentez les objectifs de la session et donnez un rapide aperçu de celle-ci : </a:t>
            </a:r>
          </a:p>
          <a:p>
            <a:pPr marL="0" lvl="0" indent="0" algn="l" rtl="0">
              <a:lnSpc>
                <a:spcPct val="100000"/>
              </a:lnSpc>
              <a:spcBef>
                <a:spcPts val="0"/>
              </a:spcBef>
              <a:spcAft>
                <a:spcPts val="0"/>
              </a:spcAft>
              <a:buSzPts val="1400"/>
              <a:buNone/>
            </a:pPr>
            <a:endParaRPr lang="fr-FR" noProof="0" dirty="0"/>
          </a:p>
          <a:p>
            <a:pPr marL="342900" lvl="0" indent="-342900" algn="l" rtl="0">
              <a:lnSpc>
                <a:spcPct val="100000"/>
              </a:lnSpc>
              <a:spcBef>
                <a:spcPts val="0"/>
              </a:spcBef>
              <a:spcAft>
                <a:spcPts val="0"/>
              </a:spcAft>
              <a:buClr>
                <a:schemeClr val="dk1"/>
              </a:buClr>
              <a:buSzPts val="1800"/>
              <a:buFont typeface="Noto Sans Symbols"/>
              <a:buChar char="∙"/>
            </a:pPr>
            <a:r>
              <a:rPr lang="fr-FR" sz="1800" noProof="0" dirty="0">
                <a:latin typeface="Arial"/>
                <a:ea typeface="Arial"/>
                <a:cs typeface="Arial"/>
                <a:sym typeface="Arial"/>
              </a:rPr>
              <a:t>Rappeler aux participants les différentes étapes de l’analyse de données qualitatives faisant appel aux méthodes d’analyse thématique. </a:t>
            </a:r>
          </a:p>
          <a:p>
            <a:pPr marL="342900" lvl="0" indent="-342900" algn="l" rtl="0">
              <a:lnSpc>
                <a:spcPct val="100000"/>
              </a:lnSpc>
              <a:spcBef>
                <a:spcPts val="0"/>
              </a:spcBef>
              <a:spcAft>
                <a:spcPts val="0"/>
              </a:spcAft>
              <a:buClr>
                <a:schemeClr val="dk1"/>
              </a:buClr>
              <a:buSzPts val="1800"/>
              <a:buFont typeface="Noto Sans Symbols"/>
              <a:buChar char="∙"/>
            </a:pPr>
            <a:r>
              <a:rPr lang="fr-FR" sz="1800" noProof="0" dirty="0">
                <a:latin typeface="Arial"/>
                <a:ea typeface="Arial"/>
                <a:cs typeface="Arial"/>
                <a:sym typeface="Arial"/>
              </a:rPr>
              <a:t>Effectuer une analyse poussée du codage inductif et déductif à travers des exemples concrets tirés de programmes mis en œuvre par Oxfam.</a:t>
            </a:r>
          </a:p>
          <a:p>
            <a:pPr marL="342900" lvl="0" indent="-342900" algn="l" rtl="0">
              <a:lnSpc>
                <a:spcPct val="100000"/>
              </a:lnSpc>
              <a:spcBef>
                <a:spcPts val="0"/>
              </a:spcBef>
              <a:spcAft>
                <a:spcPts val="0"/>
              </a:spcAft>
              <a:buClr>
                <a:schemeClr val="dk1"/>
              </a:buClr>
              <a:buSzPts val="1800"/>
              <a:buFont typeface="Noto Sans Symbols"/>
              <a:buChar char="∙"/>
            </a:pPr>
            <a:r>
              <a:rPr lang="fr-FR" sz="1800" noProof="0" dirty="0">
                <a:latin typeface="Arial"/>
                <a:ea typeface="Arial"/>
                <a:cs typeface="Arial"/>
                <a:sym typeface="Arial"/>
              </a:rPr>
              <a:t>Présenter un exercice pratique de codage inductif et déductif, que les participants auront à réaliser individuellement pour la deuxième session. </a:t>
            </a:r>
            <a:endParaRPr dirty="0"/>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fr-FR" sz="1800" noProof="0" dirty="0">
                <a:latin typeface="Times New Roman"/>
                <a:ea typeface="Times New Roman"/>
                <a:cs typeface="Times New Roman"/>
                <a:sym typeface="Times New Roman"/>
              </a:rPr>
              <a:t>Comment adapter : ne pas procéder à la transcription ou ne transcrire que certains éléments.</a:t>
            </a:r>
          </a:p>
          <a:p>
            <a:pPr marL="0" marR="0" lvl="0" indent="0" algn="l" rtl="0">
              <a:lnSpc>
                <a:spcPct val="100000"/>
              </a:lnSpc>
              <a:spcBef>
                <a:spcPts val="0"/>
              </a:spcBef>
              <a:spcAft>
                <a:spcPts val="0"/>
              </a:spcAft>
              <a:buClr>
                <a:schemeClr val="dk1"/>
              </a:buClr>
              <a:buSzPts val="1800"/>
              <a:buFont typeface="Times New Roman"/>
              <a:buNone/>
            </a:pPr>
            <a:r>
              <a:rPr lang="fr-FR" sz="1800" noProof="0" dirty="0">
                <a:latin typeface="Times New Roman"/>
                <a:ea typeface="Times New Roman"/>
                <a:cs typeface="Times New Roman"/>
                <a:sym typeface="Times New Roman"/>
              </a:rPr>
              <a:t>Réalisation du codage en équipes (accélère le processus mais il est alors important de bien communiquer et d’établir un livre de codes d’usage obligatoire pour tous).</a:t>
            </a:r>
          </a:p>
          <a:p>
            <a:pPr marL="0" marR="0" lvl="0" indent="0" algn="l" rtl="0">
              <a:lnSpc>
                <a:spcPct val="100000"/>
              </a:lnSpc>
              <a:spcBef>
                <a:spcPts val="0"/>
              </a:spcBef>
              <a:spcAft>
                <a:spcPts val="0"/>
              </a:spcAft>
              <a:buClr>
                <a:schemeClr val="dk1"/>
              </a:buClr>
              <a:buSzPts val="1800"/>
              <a:buFont typeface="Times New Roman"/>
              <a:buNone/>
            </a:pPr>
            <a:r>
              <a:rPr lang="fr-FR" sz="1800" noProof="0" dirty="0">
                <a:latin typeface="Times New Roman"/>
                <a:ea typeface="Times New Roman"/>
                <a:cs typeface="Times New Roman"/>
                <a:sym typeface="Times New Roman"/>
              </a:rPr>
              <a:t>Passons à présent à l’objectif de la session : comprendre et mettre en pratique les différentes étapes du codage et de l’analyse de données qualitatives faisant appel à des méthodes d’analyse thématique. </a:t>
            </a:r>
          </a:p>
          <a:p>
            <a:pPr marL="0" marR="0" lvl="0" indent="0" algn="l" rtl="0">
              <a:lnSpc>
                <a:spcPct val="100000"/>
              </a:lnSpc>
              <a:spcBef>
                <a:spcPts val="0"/>
              </a:spcBef>
              <a:spcAft>
                <a:spcPts val="0"/>
              </a:spcAft>
              <a:buClr>
                <a:schemeClr val="dk1"/>
              </a:buClr>
              <a:buSzPts val="1800"/>
              <a:buFont typeface="Times New Roman"/>
              <a:buNone/>
            </a:pPr>
            <a:endParaRPr lang="fr-FR" sz="1800" noProof="0"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Times New Roman"/>
              <a:buNone/>
            </a:pPr>
            <a:r>
              <a:rPr lang="fr-FR" sz="1800" noProof="0" dirty="0">
                <a:latin typeface="Times New Roman"/>
                <a:ea typeface="Times New Roman"/>
                <a:cs typeface="Times New Roman"/>
                <a:sym typeface="Times New Roman"/>
              </a:rPr>
              <a:t>Même s’il existe de nombreuses méthodes pour analyser des données qualitatives, c’est l’analyse thématique qui nous intéresse ici.</a:t>
            </a:r>
          </a:p>
          <a:p>
            <a:pPr marL="0" marR="0" lvl="0" indent="0" algn="l" rtl="0">
              <a:lnSpc>
                <a:spcPct val="100000"/>
              </a:lnSpc>
              <a:spcBef>
                <a:spcPts val="0"/>
              </a:spcBef>
              <a:spcAft>
                <a:spcPts val="0"/>
              </a:spcAft>
              <a:buClr>
                <a:schemeClr val="dk1"/>
              </a:buClr>
              <a:buSzPts val="1800"/>
              <a:buFont typeface="Times New Roman"/>
              <a:buNone/>
            </a:pPr>
            <a:endParaRPr lang="fr-FR" sz="1800" noProof="0"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Times New Roman"/>
              <a:buNone/>
            </a:pPr>
            <a:r>
              <a:rPr lang="fr-FR" sz="1800" b="0" noProof="0" dirty="0">
                <a:latin typeface="Times New Roman"/>
                <a:ea typeface="Times New Roman"/>
                <a:cs typeface="Times New Roman"/>
                <a:sym typeface="Times New Roman"/>
              </a:rPr>
              <a:t>On considère généralement que l’</a:t>
            </a:r>
            <a:r>
              <a:rPr lang="fr-FR" sz="1800" b="1" noProof="0" dirty="0">
                <a:latin typeface="Times New Roman"/>
                <a:ea typeface="Times New Roman"/>
                <a:cs typeface="Times New Roman"/>
                <a:sym typeface="Times New Roman"/>
              </a:rPr>
              <a:t>analyse thématique </a:t>
            </a:r>
            <a:r>
              <a:rPr lang="fr-FR" sz="1800" b="0" noProof="0" dirty="0">
                <a:latin typeface="Times New Roman"/>
                <a:ea typeface="Times New Roman"/>
                <a:cs typeface="Times New Roman"/>
                <a:sym typeface="Times New Roman"/>
              </a:rPr>
              <a:t>est la plus adaptée pour faire parler des données qualitatives produites dans des contextes humanitaires, dans la mesure où il s’agit d’une méthode rigoureuse, menée par étapes distinctes et permettant de contrôler rétrospectivement les décisions et les processus appliqués. En outre, elle est relativement simple à mettre en œuvre. </a:t>
            </a:r>
          </a:p>
          <a:p>
            <a:pPr marL="0" marR="0" lvl="0" indent="0" algn="l" rtl="0">
              <a:lnSpc>
                <a:spcPct val="100000"/>
              </a:lnSpc>
              <a:spcBef>
                <a:spcPts val="0"/>
              </a:spcBef>
              <a:spcAft>
                <a:spcPts val="0"/>
              </a:spcAft>
              <a:buClr>
                <a:schemeClr val="dk1"/>
              </a:buClr>
              <a:buSzPts val="1800"/>
              <a:buFont typeface="Times New Roman"/>
              <a:buNone/>
            </a:pPr>
            <a:r>
              <a:rPr lang="fr-FR" sz="1800" b="0" noProof="0" dirty="0">
                <a:latin typeface="Times New Roman"/>
                <a:ea typeface="Times New Roman"/>
                <a:cs typeface="Times New Roman"/>
                <a:sym typeface="Times New Roman"/>
              </a:rPr>
              <a:t>Elle constitue un moyen de révéler des thèmes à partir de sources textuelles comme des transcriptions d’entretiens ou de discussions de groupe, ainsi que de traiter de grandes quantités d’informations pour en faire émerger des réponses à une question de recherche ou à une question opérationnelle. </a:t>
            </a:r>
          </a:p>
          <a:p>
            <a:pPr marL="0" marR="0" lvl="0" indent="0" algn="l" rtl="0">
              <a:lnSpc>
                <a:spcPct val="100000"/>
              </a:lnSpc>
              <a:spcBef>
                <a:spcPts val="0"/>
              </a:spcBef>
              <a:spcAft>
                <a:spcPts val="0"/>
              </a:spcAft>
              <a:buClr>
                <a:schemeClr val="dk1"/>
              </a:buClr>
              <a:buSzPts val="1800"/>
              <a:buFont typeface="Times New Roman"/>
              <a:buNone/>
            </a:pPr>
            <a:endParaRPr lang="fr-FR" sz="1800" b="0" noProof="0"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Times New Roman"/>
              <a:buNone/>
            </a:pPr>
            <a:r>
              <a:rPr lang="fr-FR" sz="1800" b="0" noProof="0" dirty="0">
                <a:latin typeface="Times New Roman"/>
                <a:ea typeface="Times New Roman"/>
                <a:cs typeface="Times New Roman"/>
                <a:sym typeface="Times New Roman"/>
              </a:rPr>
              <a:t>Le processus peut se diviser en cinq étapes. </a:t>
            </a:r>
          </a:p>
          <a:p>
            <a:pPr marL="0" marR="0" lvl="0" indent="0" algn="l" rtl="0">
              <a:lnSpc>
                <a:spcPct val="100000"/>
              </a:lnSpc>
              <a:spcBef>
                <a:spcPts val="0"/>
              </a:spcBef>
              <a:spcAft>
                <a:spcPts val="0"/>
              </a:spcAft>
              <a:buClr>
                <a:schemeClr val="dk1"/>
              </a:buClr>
              <a:buSzPts val="1800"/>
              <a:buFont typeface="Times New Roman"/>
              <a:buNone/>
            </a:pPr>
            <a:endParaRPr lang="fr-FR" sz="1800" b="0" noProof="0"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Times New Roman"/>
              <a:buNone/>
            </a:pPr>
            <a:r>
              <a:rPr lang="fr-FR" sz="1800" b="0" noProof="0" dirty="0">
                <a:latin typeface="Times New Roman"/>
                <a:ea typeface="Times New Roman"/>
                <a:cs typeface="Times New Roman"/>
                <a:sym typeface="Times New Roman"/>
              </a:rPr>
              <a:t>Cette session porte essentiellement sur le codage. </a:t>
            </a:r>
          </a:p>
        </p:txBody>
      </p:sp>
      <p:sp>
        <p:nvSpPr>
          <p:cNvPr id="108" name="Google Shape;10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Noto Sans Symbols"/>
              <a:buNone/>
            </a:pPr>
            <a:r>
              <a:rPr lang="fr-FR" sz="1800" noProof="0" dirty="0">
                <a:latin typeface="Calibri"/>
                <a:ea typeface="Calibri"/>
                <a:cs typeface="Calibri"/>
                <a:sym typeface="Calibri"/>
              </a:rPr>
              <a:t>Avant d’afficher la réponse, demandez au groupe ce qu’est un code :</a:t>
            </a:r>
            <a:endParaRPr lang="fr-FR" noProof="0" dirty="0"/>
          </a:p>
          <a:p>
            <a:pPr marL="0" marR="0" lvl="0" indent="0" algn="l" rtl="0">
              <a:lnSpc>
                <a:spcPct val="100000"/>
              </a:lnSpc>
              <a:spcBef>
                <a:spcPts val="0"/>
              </a:spcBef>
              <a:spcAft>
                <a:spcPts val="0"/>
              </a:spcAft>
              <a:buClr>
                <a:schemeClr val="dk1"/>
              </a:buClr>
              <a:buSzPts val="1800"/>
              <a:buFont typeface="Noto Sans Symbols"/>
              <a:buNone/>
            </a:pPr>
            <a:endParaRPr lang="fr-FR" sz="1800" noProof="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Noto Sans Symbols"/>
              <a:buNone/>
            </a:pPr>
            <a:r>
              <a:rPr lang="fr-FR" sz="1800" noProof="0" dirty="0">
                <a:latin typeface="Calibri"/>
                <a:ea typeface="Calibri"/>
                <a:cs typeface="Calibri"/>
                <a:sym typeface="Calibri"/>
              </a:rPr>
              <a:t>Donc, qu’est-ce qu’un code ?</a:t>
            </a:r>
            <a:endParaRPr lang="fr-FR" noProof="0" dirty="0"/>
          </a:p>
          <a:p>
            <a:pPr marL="0" marR="0" lvl="0" indent="0" algn="l" rtl="0">
              <a:lnSpc>
                <a:spcPct val="100000"/>
              </a:lnSpc>
              <a:spcBef>
                <a:spcPts val="0"/>
              </a:spcBef>
              <a:spcAft>
                <a:spcPts val="0"/>
              </a:spcAft>
              <a:buClr>
                <a:schemeClr val="dk1"/>
              </a:buClr>
              <a:buSzPts val="1800"/>
              <a:buFont typeface="Noto Sans Symbols"/>
              <a:buNone/>
            </a:pPr>
            <a:endParaRPr lang="fr-FR" sz="1800" noProof="0" dirty="0">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200"/>
              <a:buFont typeface="Noto Sans Symbols"/>
              <a:buChar char="∙"/>
            </a:pPr>
            <a:r>
              <a:rPr lang="fr-FR" sz="1200" b="1" noProof="0" dirty="0">
                <a:latin typeface="Calibri"/>
                <a:ea typeface="Calibri"/>
                <a:cs typeface="Calibri"/>
                <a:sym typeface="Calibri"/>
              </a:rPr>
              <a:t>(rappelez simplement que les termes « code », « catégorie » ou « thème » sont souvent utilisés indifféremment – alors qu’ils renvoient en réalité à des notions distinctes.) </a:t>
            </a:r>
          </a:p>
          <a:p>
            <a:pPr marL="342900" marR="0" lvl="0" indent="-342900" algn="l" defTabSz="914400" rtl="0" eaLnBrk="1" fontAlgn="auto" latinLnBrk="0" hangingPunct="1">
              <a:lnSpc>
                <a:spcPct val="100000"/>
              </a:lnSpc>
              <a:spcBef>
                <a:spcPts val="0"/>
              </a:spcBef>
              <a:spcAft>
                <a:spcPts val="0"/>
              </a:spcAft>
              <a:buClr>
                <a:schemeClr val="dk1"/>
              </a:buClr>
              <a:buSzPts val="1200"/>
              <a:buFont typeface="Noto Sans Symbols"/>
              <a:buChar char="∙"/>
              <a:tabLst/>
              <a:defRPr/>
            </a:pPr>
            <a:r>
              <a:rPr lang="fr-FR" sz="1200" dirty="0"/>
              <a:t>Un code est </a:t>
            </a:r>
            <a:r>
              <a:rPr lang="fr-FR" sz="1200" b="0" i="0" u="none" strike="noStrike" cap="none" dirty="0">
                <a:solidFill>
                  <a:schemeClr val="dk1"/>
                </a:solidFill>
                <a:latin typeface="Calibri"/>
                <a:ea typeface="Calibri"/>
                <a:cs typeface="Calibri"/>
                <a:sym typeface="Calibri"/>
              </a:rPr>
              <a:t>généralement un mot ou une expression qui représente une idée récurrente ou </a:t>
            </a:r>
            <a:r>
              <a:rPr lang="fr-FR" sz="1200" dirty="0"/>
              <a:t>un élément caractéristique identifié dans des données. Par exemple, vous remarquez qu’une </a:t>
            </a:r>
            <a:r>
              <a:rPr lang="fr-FR" sz="1200" b="1" dirty="0"/>
              <a:t>idée ou caractéristique</a:t>
            </a:r>
            <a:r>
              <a:rPr lang="fr-FR" sz="1200" b="0" dirty="0"/>
              <a:t> clé ressortant des réponses des participants est leur « faible motivation » pour changer de comportement. Le codage nécessite de lire les données et de relever les différents passages qui expriment cette idée ou caractéristique. Vous devez alors attribuer des étiquettes à ces données (donc, aux parties du texte), ce que vous pouvez faire en notant en face les initiales « FM », ou en surlignant ces passages de la couleur convenue. </a:t>
            </a:r>
          </a:p>
          <a:p>
            <a:pPr marL="342900" marR="0" lvl="0" indent="-342900" algn="l" defTabSz="914400" rtl="0" eaLnBrk="1" fontAlgn="auto" latinLnBrk="0" hangingPunct="1">
              <a:lnSpc>
                <a:spcPct val="100000"/>
              </a:lnSpc>
              <a:spcBef>
                <a:spcPts val="0"/>
              </a:spcBef>
              <a:spcAft>
                <a:spcPts val="0"/>
              </a:spcAft>
              <a:buClr>
                <a:schemeClr val="dk1"/>
              </a:buClr>
              <a:buSzPts val="1200"/>
              <a:buFont typeface="Noto Sans Symbols"/>
              <a:buChar char="∙"/>
              <a:tabLst/>
              <a:defRPr/>
            </a:pPr>
            <a:r>
              <a:rPr lang="fr-FR" dirty="0"/>
              <a:t>Est-ce que quelqu’un connaît une méthode autre que l’utilisation d’initiales ou d’un code couleur ? </a:t>
            </a:r>
          </a:p>
          <a:p>
            <a:pPr marL="342900" marR="0" lvl="0" indent="-342900" algn="l" defTabSz="914400" rtl="0" eaLnBrk="1" fontAlgn="auto" latinLnBrk="0" hangingPunct="1">
              <a:lnSpc>
                <a:spcPct val="100000"/>
              </a:lnSpc>
              <a:spcBef>
                <a:spcPts val="0"/>
              </a:spcBef>
              <a:spcAft>
                <a:spcPts val="0"/>
              </a:spcAft>
              <a:buClr>
                <a:schemeClr val="dk1"/>
              </a:buClr>
              <a:buSzPts val="1200"/>
              <a:buFont typeface="Noto Sans Symbols"/>
              <a:buChar char="∙"/>
              <a:tabLst/>
              <a:defRPr/>
            </a:pPr>
            <a:r>
              <a:rPr lang="fr-FR" dirty="0"/>
              <a:t>Il existe bien sûr de nombreuses façons de faire et la méthode la plus adaptée dépend du volume et du type de données à analyser, du degré de précision de la question ou du thème considéré, mais aussi des préférences de l’analyste. Nous donnerons deux exemples, basés sur des logiciels très répandus : Word et Excel. Le codage peut aussi se faire au moyen d’un logiciel d’analyse de données qualitatives (comme décrit dans la section finale), voire avec un papier et un crayon. </a:t>
            </a:r>
          </a:p>
          <a:p>
            <a:pPr marL="342900" marR="0" lvl="0" indent="-228600" algn="l" rtl="0">
              <a:lnSpc>
                <a:spcPct val="100000"/>
              </a:lnSpc>
              <a:spcBef>
                <a:spcPts val="0"/>
              </a:spcBef>
              <a:spcAft>
                <a:spcPts val="0"/>
              </a:spcAft>
              <a:buClr>
                <a:schemeClr val="dk1"/>
              </a:buClr>
              <a:buSzPts val="1800"/>
              <a:buFont typeface="Noto Sans Symbols"/>
              <a:buNone/>
            </a:pPr>
            <a:endParaRPr sz="1800" dirty="0">
              <a:latin typeface="Times New Roman"/>
              <a:ea typeface="Times New Roman"/>
              <a:cs typeface="Times New Roman"/>
              <a:sym typeface="Times New Roman"/>
            </a:endParaRPr>
          </a:p>
        </p:txBody>
      </p:sp>
      <p:sp>
        <p:nvSpPr>
          <p:cNvPr id="126" name="Google Shape;12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dk1"/>
              </a:buClr>
              <a:buSzPts val="1800"/>
              <a:buFont typeface="Calibri"/>
              <a:buNone/>
            </a:pPr>
            <a:r>
              <a:rPr lang="fr-FR" sz="1800" i="0" noProof="0" dirty="0"/>
              <a:t>Entraînons-nous avec un exemple.</a:t>
            </a:r>
            <a:endParaRPr lang="fr-FR" noProof="0" dirty="0"/>
          </a:p>
          <a:p>
            <a:pPr marL="0" lvl="0" indent="0" algn="l" rtl="0">
              <a:lnSpc>
                <a:spcPct val="130000"/>
              </a:lnSpc>
              <a:spcBef>
                <a:spcPts val="0"/>
              </a:spcBef>
              <a:spcAft>
                <a:spcPts val="0"/>
              </a:spcAft>
              <a:buClr>
                <a:schemeClr val="dk1"/>
              </a:buClr>
              <a:buSzPts val="1800"/>
              <a:buFont typeface="Calibri"/>
              <a:buNone/>
            </a:pPr>
            <a:endParaRPr lang="fr-FR" sz="1800" i="1" noProof="0" dirty="0"/>
          </a:p>
          <a:p>
            <a:pPr marL="0" lvl="0" indent="0" algn="l" rtl="0">
              <a:lnSpc>
                <a:spcPct val="130000"/>
              </a:lnSpc>
              <a:spcBef>
                <a:spcPts val="0"/>
              </a:spcBef>
              <a:spcAft>
                <a:spcPts val="0"/>
              </a:spcAft>
              <a:buClr>
                <a:schemeClr val="dk1"/>
              </a:buClr>
              <a:buSzPts val="1800"/>
              <a:buFont typeface="Calibri"/>
              <a:buNone/>
            </a:pPr>
            <a:r>
              <a:rPr lang="fr-FR" sz="1800" i="1" noProof="0" dirty="0"/>
              <a:t>Accordez aux participants quelques minutes pour lire l’extrait d’un entretien sur les risques rencontrés pendant un déplacement. </a:t>
            </a:r>
          </a:p>
          <a:p>
            <a:pPr marL="0" lvl="0" indent="0" algn="l" rtl="0">
              <a:lnSpc>
                <a:spcPct val="130000"/>
              </a:lnSpc>
              <a:spcBef>
                <a:spcPts val="0"/>
              </a:spcBef>
              <a:spcAft>
                <a:spcPts val="0"/>
              </a:spcAft>
              <a:buClr>
                <a:schemeClr val="dk1"/>
              </a:buClr>
              <a:buSzPts val="1800"/>
              <a:buFont typeface="Calibri"/>
              <a:buNone/>
            </a:pPr>
            <a:endParaRPr lang="fr-FR" sz="1800" i="1" noProof="0" dirty="0"/>
          </a:p>
          <a:p>
            <a:pPr marL="0" lvl="0" indent="0" algn="l" rtl="0">
              <a:lnSpc>
                <a:spcPct val="130000"/>
              </a:lnSpc>
              <a:spcBef>
                <a:spcPts val="0"/>
              </a:spcBef>
              <a:spcAft>
                <a:spcPts val="0"/>
              </a:spcAft>
              <a:buClr>
                <a:schemeClr val="dk1"/>
              </a:buClr>
              <a:buSzPts val="1800"/>
              <a:buFont typeface="Calibri"/>
              <a:buNone/>
            </a:pPr>
            <a:r>
              <a:rPr lang="fr-FR" sz="1800" i="1" noProof="0" dirty="0"/>
              <a:t>Demandez-leur de lever la main/d’utiliser le service de messagerie instantanée pour répondre. </a:t>
            </a:r>
          </a:p>
          <a:p>
            <a:pPr marL="0" lvl="0" indent="0" algn="l" rtl="0">
              <a:lnSpc>
                <a:spcPct val="130000"/>
              </a:lnSpc>
              <a:spcBef>
                <a:spcPts val="0"/>
              </a:spcBef>
              <a:spcAft>
                <a:spcPts val="0"/>
              </a:spcAft>
              <a:buClr>
                <a:schemeClr val="dk1"/>
              </a:buClr>
              <a:buSzPts val="1800"/>
              <a:buFont typeface="Calibri"/>
              <a:buNone/>
            </a:pPr>
            <a:endParaRPr lang="fr-FR" sz="1800" i="1" noProof="0" dirty="0"/>
          </a:p>
          <a:p>
            <a:pPr marL="0" lvl="0" indent="0" algn="l" rtl="0">
              <a:lnSpc>
                <a:spcPct val="130000"/>
              </a:lnSpc>
              <a:spcBef>
                <a:spcPts val="0"/>
              </a:spcBef>
              <a:spcAft>
                <a:spcPts val="0"/>
              </a:spcAft>
              <a:buClr>
                <a:schemeClr val="dk1"/>
              </a:buClr>
              <a:buSzPts val="1800"/>
              <a:buFont typeface="Calibri"/>
              <a:buNone/>
            </a:pPr>
            <a:r>
              <a:rPr lang="fr-FR" sz="1800" i="0" noProof="0" dirty="0"/>
              <a:t>Une fois qu’ils auront énoncé les caractéristiques ou idées présentes dans le texte, expliquez que les codes devraient représenter les idées communes qui émergent de plusieurs ensembles de données ou de plusieurs transcriptions. </a:t>
            </a:r>
          </a:p>
          <a:p>
            <a:pPr marL="0" lvl="0" indent="0" algn="l" rtl="0">
              <a:lnSpc>
                <a:spcPct val="130000"/>
              </a:lnSpc>
              <a:spcBef>
                <a:spcPts val="0"/>
              </a:spcBef>
              <a:spcAft>
                <a:spcPts val="0"/>
              </a:spcAft>
              <a:buClr>
                <a:schemeClr val="dk1"/>
              </a:buClr>
              <a:buSzPts val="1800"/>
              <a:buFont typeface="Calibri"/>
              <a:buNone/>
            </a:pPr>
            <a:endParaRPr lang="fr-FR" sz="1800" i="0" noProof="0" dirty="0"/>
          </a:p>
          <a:p>
            <a:pPr marL="0" lvl="0" indent="0" algn="l" rtl="0">
              <a:lnSpc>
                <a:spcPct val="130000"/>
              </a:lnSpc>
              <a:spcBef>
                <a:spcPts val="0"/>
              </a:spcBef>
              <a:spcAft>
                <a:spcPts val="0"/>
              </a:spcAft>
              <a:buClr>
                <a:schemeClr val="dk1"/>
              </a:buClr>
              <a:buSzPts val="1800"/>
              <a:buFont typeface="Calibri"/>
              <a:buNone/>
            </a:pPr>
            <a:r>
              <a:rPr lang="fr-FR" sz="1800" i="0" noProof="0" dirty="0"/>
              <a:t>2 ou 3 codes : femmes enceintes en situation de risque. </a:t>
            </a:r>
          </a:p>
        </p:txBody>
      </p:sp>
      <p:sp>
        <p:nvSpPr>
          <p:cNvPr id="133" name="Google Shape;13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noProof="0" dirty="0">
                <a:latin typeface="Calibri"/>
                <a:ea typeface="Calibri"/>
                <a:cs typeface="Calibri"/>
                <a:sym typeface="Calibri"/>
              </a:rPr>
              <a:t>Avec un ensemble de données de qualité, il est souvent possible de hiérarchiser les idées ou caractéristiques en codes et sous-codes.</a:t>
            </a:r>
          </a:p>
          <a:p>
            <a:pPr marL="0" marR="0" lvl="0" indent="0" algn="l" rtl="0">
              <a:lnSpc>
                <a:spcPct val="100000"/>
              </a:lnSpc>
              <a:spcBef>
                <a:spcPts val="0"/>
              </a:spcBef>
              <a:spcAft>
                <a:spcPts val="0"/>
              </a:spcAft>
              <a:buClr>
                <a:schemeClr val="dk1"/>
              </a:buClr>
              <a:buSzPts val="1200"/>
              <a:buFont typeface="Calibri"/>
              <a:buNone/>
            </a:pPr>
            <a:endParaRPr lang="fr-FR" sz="1200" noProof="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noProof="0" dirty="0">
                <a:latin typeface="Calibri"/>
                <a:ea typeface="Calibri"/>
                <a:cs typeface="Calibri"/>
                <a:sym typeface="Calibri"/>
              </a:rPr>
              <a:t>Voici un exemple de hiérarchie établie après analyse de l’exemple précédent. Les relations entre les codes et les sous-codes sont évidentes.</a:t>
            </a:r>
          </a:p>
          <a:p>
            <a:pPr marL="0" marR="0" lvl="0" indent="0" algn="l" rtl="0">
              <a:lnSpc>
                <a:spcPct val="100000"/>
              </a:lnSpc>
              <a:spcBef>
                <a:spcPts val="0"/>
              </a:spcBef>
              <a:spcAft>
                <a:spcPts val="0"/>
              </a:spcAft>
              <a:buClr>
                <a:schemeClr val="dk1"/>
              </a:buClr>
              <a:buSzPts val="1200"/>
              <a:buFont typeface="Calibri"/>
              <a:buNone/>
            </a:pPr>
            <a:endParaRPr lang="fr-FR" sz="1200" noProof="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noProof="0" dirty="0">
                <a:latin typeface="Calibri"/>
                <a:ea typeface="Calibri"/>
                <a:cs typeface="Calibri"/>
                <a:sym typeface="Calibri"/>
              </a:rPr>
              <a:t>Vous pourriez utiliser un livre de codes pour visualiser et consigner les différents codes et sous-codes, généralement en les complétant d’une explication plus détaillée.</a:t>
            </a:r>
          </a:p>
          <a:p>
            <a:pPr marL="0" marR="0" lvl="0" indent="0" algn="l" rtl="0">
              <a:lnSpc>
                <a:spcPct val="100000"/>
              </a:lnSpc>
              <a:spcBef>
                <a:spcPts val="0"/>
              </a:spcBef>
              <a:spcAft>
                <a:spcPts val="0"/>
              </a:spcAft>
              <a:buClr>
                <a:schemeClr val="dk1"/>
              </a:buClr>
              <a:buSzPts val="1200"/>
              <a:buFont typeface="Calibri"/>
              <a:buNone/>
            </a:pPr>
            <a:endParaRPr lang="fr-FR" sz="1200" noProof="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noProof="0" dirty="0">
                <a:latin typeface="Calibri"/>
                <a:ea typeface="Calibri"/>
                <a:cs typeface="Calibri"/>
                <a:sym typeface="Calibri"/>
              </a:rPr>
              <a:t>Nous reviendrons plus tard sur les livres de codes.</a:t>
            </a:r>
          </a:p>
          <a:p>
            <a:pPr marL="0" marR="0" lvl="0" indent="0" algn="l" rtl="0">
              <a:lnSpc>
                <a:spcPct val="100000"/>
              </a:lnSpc>
              <a:spcBef>
                <a:spcPts val="0"/>
              </a:spcBef>
              <a:spcAft>
                <a:spcPts val="0"/>
              </a:spcAft>
              <a:buClr>
                <a:schemeClr val="dk1"/>
              </a:buClr>
              <a:buSzPts val="1200"/>
              <a:buFont typeface="Calibri"/>
              <a:buNone/>
            </a:pPr>
            <a:endParaRPr lang="en-GB" sz="1200" dirty="0">
              <a:latin typeface="Calibri"/>
              <a:ea typeface="Calibri"/>
              <a:cs typeface="Calibri"/>
              <a:sym typeface="Calibri"/>
            </a:endParaRPr>
          </a:p>
        </p:txBody>
      </p:sp>
      <p:sp>
        <p:nvSpPr>
          <p:cNvPr id="141" name="Google Shape;14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fr-FR" sz="1800" noProof="0" dirty="0">
                <a:latin typeface="Calibri"/>
                <a:ea typeface="Calibri"/>
                <a:cs typeface="Calibri"/>
                <a:sym typeface="Calibri"/>
              </a:rPr>
              <a:t>Il existe deux grandes approches du codage</a:t>
            </a:r>
            <a:r>
              <a:rPr lang="fr-FR" sz="1800" dirty="0">
                <a:latin typeface="Calibri"/>
                <a:ea typeface="Calibri"/>
                <a:cs typeface="Calibri"/>
                <a:sym typeface="Calibri"/>
              </a:rPr>
              <a:t>.</a:t>
            </a:r>
            <a:endParaRPr lang="fr-FR" dirty="0"/>
          </a:p>
          <a:p>
            <a:pPr marL="0" marR="0" lvl="0" indent="0" algn="l" rtl="0">
              <a:lnSpc>
                <a:spcPct val="100000"/>
              </a:lnSpc>
              <a:spcBef>
                <a:spcPts val="0"/>
              </a:spcBef>
              <a:spcAft>
                <a:spcPts val="0"/>
              </a:spcAft>
              <a:buClr>
                <a:schemeClr val="dk1"/>
              </a:buClr>
              <a:buSzPts val="1800"/>
              <a:buFont typeface="Calibri"/>
              <a:buNone/>
            </a:pPr>
            <a:endParaRPr lang="fr-FR" sz="180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fr-FR" sz="1800" dirty="0">
                <a:latin typeface="Calibri"/>
                <a:ea typeface="Calibri"/>
                <a:cs typeface="Calibri"/>
                <a:sym typeface="Calibri"/>
              </a:rPr>
              <a:t>Quelqu’un peut-il expliquer la différence entre codage inductif et codage déductif ?</a:t>
            </a:r>
            <a:endParaRPr lang="fr-FR" dirty="0"/>
          </a:p>
          <a:p>
            <a:pPr marL="0" marR="0" lvl="0" indent="0" algn="l" rtl="0">
              <a:lnSpc>
                <a:spcPct val="100000"/>
              </a:lnSpc>
              <a:spcBef>
                <a:spcPts val="0"/>
              </a:spcBef>
              <a:spcAft>
                <a:spcPts val="0"/>
              </a:spcAft>
              <a:buClr>
                <a:schemeClr val="dk1"/>
              </a:buClr>
              <a:buSzPts val="1800"/>
              <a:buFont typeface="Calibri"/>
              <a:buNone/>
            </a:pPr>
            <a:endParaRPr lang="fr-FR" sz="1800" dirty="0">
              <a:latin typeface="Calibri"/>
              <a:ea typeface="Calibri"/>
              <a:cs typeface="Calibri"/>
              <a:sym typeface="Calibri"/>
            </a:endParaRPr>
          </a:p>
          <a:p>
            <a:pPr marL="0" marR="0" lvl="0" indent="0" algn="l" rtl="0">
              <a:lnSpc>
                <a:spcPct val="100000"/>
              </a:lnSpc>
              <a:spcBef>
                <a:spcPts val="0"/>
              </a:spcBef>
              <a:spcAft>
                <a:spcPts val="0"/>
              </a:spcAft>
              <a:buSzPts val="1400"/>
              <a:buNone/>
            </a:pPr>
            <a:r>
              <a:rPr lang="fr-FR" sz="1800" b="1" i="1" dirty="0">
                <a:latin typeface="Calibri"/>
                <a:ea typeface="Calibri"/>
                <a:cs typeface="Calibri"/>
                <a:sym typeface="Calibri"/>
              </a:rPr>
              <a:t>Codage déductif ou codage inductif</a:t>
            </a:r>
            <a:endParaRPr lang="fr-FR" sz="1800" dirty="0">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chemeClr val="dk1"/>
              </a:buClr>
              <a:buSzPts val="1800"/>
              <a:buFont typeface="Noto Sans Symbols"/>
              <a:buChar char="∙"/>
            </a:pPr>
            <a:r>
              <a:rPr lang="fr-FR" sz="1800" b="1" dirty="0">
                <a:latin typeface="Calibri"/>
                <a:ea typeface="Calibri"/>
                <a:cs typeface="Calibri"/>
                <a:sym typeface="Calibri"/>
              </a:rPr>
              <a:t>Avec le codage déductif</a:t>
            </a:r>
            <a:r>
              <a:rPr lang="fr-FR" sz="1800" b="0" dirty="0">
                <a:latin typeface="Calibri"/>
                <a:ea typeface="Calibri"/>
                <a:cs typeface="Calibri"/>
                <a:sym typeface="Calibri"/>
              </a:rPr>
              <a:t>, vous créez un ensemble de codes prédéfinis avant d’entamer votre analyse. Cette méthode peut être utile si vous avez déjà une bonne idée des questions de recherche auxquelles vous souhaitez répondre et des types de thèmes que vous voulez explorer. Vous pouvez aussi avoir une idée des types de thèmes qui ressortiront des données après examen des recherches précédentes. Par exemple, si vous savez que vous voulez étudier les risques rencontrés pendant un déplacement, vous pouvez établir d’emblée quelques codes relatifs au conflit, aux problèmes de santé, à la faim, etc. Vous parcourez alors les données et identifiez les parties qui se rapportent à ces codes. Les questions peuvent déjà avoir été définies par un partenaire technique ou être liées à une question spécifique en lien avec le programme. </a:t>
            </a:r>
          </a:p>
          <a:p>
            <a:pPr marL="342900" marR="0" lvl="0" indent="-342900" algn="l" rtl="0">
              <a:lnSpc>
                <a:spcPct val="100000"/>
              </a:lnSpc>
              <a:spcBef>
                <a:spcPts val="0"/>
              </a:spcBef>
              <a:spcAft>
                <a:spcPts val="0"/>
              </a:spcAft>
              <a:buClr>
                <a:schemeClr val="dk1"/>
              </a:buClr>
              <a:buSzPts val="1800"/>
              <a:buFont typeface="Noto Sans Symbols"/>
              <a:buChar char="∙"/>
            </a:pPr>
            <a:endParaRPr lang="fr-FR" sz="1800" b="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Noto Sans Symbols"/>
              <a:buNone/>
            </a:pPr>
            <a:r>
              <a:rPr lang="fr-FR" sz="1800" b="0" dirty="0">
                <a:latin typeface="Calibri"/>
                <a:ea typeface="Calibri"/>
                <a:cs typeface="Calibri"/>
                <a:sym typeface="Calibri"/>
              </a:rPr>
              <a:t>        Quel inconvénient pourrait présenter le codage déductif ?</a:t>
            </a:r>
          </a:p>
          <a:p>
            <a:pPr marL="0" marR="0" lvl="0" indent="0" algn="l" rtl="0">
              <a:lnSpc>
                <a:spcPct val="100000"/>
              </a:lnSpc>
              <a:spcBef>
                <a:spcPts val="0"/>
              </a:spcBef>
              <a:spcAft>
                <a:spcPts val="0"/>
              </a:spcAft>
              <a:buClr>
                <a:schemeClr val="dk1"/>
              </a:buClr>
              <a:buSzPts val="1800"/>
              <a:buFont typeface="Noto Sans Symbols"/>
              <a:buNone/>
            </a:pPr>
            <a:endParaRPr lang="fr-FR" sz="1800" b="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Noto Sans Symbols"/>
              <a:buNone/>
            </a:pPr>
            <a:r>
              <a:rPr lang="fr-FR" sz="1800" b="0" dirty="0">
                <a:latin typeface="Calibri"/>
                <a:ea typeface="Calibri"/>
                <a:cs typeface="Calibri"/>
                <a:sym typeface="Calibri"/>
              </a:rPr>
              <a:t>        Le codage déductif peut présenter l’inconvénient de créer un biais et vous empêcher de remarquer l’apparition de nouveaux thèmes auxquels vous ne vous attendiez pas. Par conséquent, efforcez-vous de </a:t>
            </a:r>
            <a:r>
              <a:rPr lang="fr-FR" sz="1800" b="1" dirty="0">
                <a:latin typeface="Calibri"/>
                <a:ea typeface="Calibri"/>
                <a:cs typeface="Calibri"/>
                <a:sym typeface="Calibri"/>
              </a:rPr>
              <a:t>rechercher expressément des éléments contradictoires </a:t>
            </a:r>
            <a:r>
              <a:rPr lang="fr-FR" sz="1800" b="0" dirty="0">
                <a:latin typeface="Calibri"/>
                <a:ea typeface="Calibri"/>
                <a:cs typeface="Calibri"/>
                <a:sym typeface="Calibri"/>
              </a:rPr>
              <a:t>dans les données afin de réduire au minimum le risque d’être influencé par un biais ou d’omettre des points importants. </a:t>
            </a:r>
          </a:p>
          <a:p>
            <a:pPr marL="0" marR="0" lvl="0" indent="0" algn="l" rtl="0">
              <a:lnSpc>
                <a:spcPct val="100000"/>
              </a:lnSpc>
              <a:spcBef>
                <a:spcPts val="0"/>
              </a:spcBef>
              <a:spcAft>
                <a:spcPts val="0"/>
              </a:spcAft>
              <a:buClr>
                <a:schemeClr val="dk1"/>
              </a:buClr>
              <a:buSzPts val="1800"/>
              <a:buFont typeface="Noto Sans Symbols"/>
              <a:buNone/>
            </a:pPr>
            <a:endParaRPr lang="fr-FR" sz="1800" b="0" i="0" noProof="0" dirty="0">
              <a:solidFill>
                <a:srgbClr val="000000"/>
              </a:solidFill>
            </a:endParaRPr>
          </a:p>
          <a:p>
            <a:pPr marL="342900" marR="0" lvl="0" indent="-342900" algn="l" rtl="0">
              <a:lnSpc>
                <a:spcPct val="100000"/>
              </a:lnSpc>
              <a:spcBef>
                <a:spcPts val="0"/>
              </a:spcBef>
              <a:spcAft>
                <a:spcPts val="0"/>
              </a:spcAft>
              <a:buClr>
                <a:schemeClr val="dk1"/>
              </a:buClr>
              <a:buSzPts val="1800"/>
              <a:buFont typeface="Noto Sans Symbols"/>
              <a:buChar char="∙"/>
            </a:pPr>
            <a:r>
              <a:rPr lang="fr-FR" sz="1800" b="0" noProof="0" dirty="0">
                <a:latin typeface="Calibri"/>
                <a:ea typeface="Calibri"/>
                <a:cs typeface="Calibri"/>
                <a:sym typeface="Calibri"/>
              </a:rPr>
              <a:t>Au contraire, </a:t>
            </a:r>
            <a:r>
              <a:rPr lang="fr-FR" sz="1800" b="1" noProof="0" dirty="0">
                <a:latin typeface="Calibri"/>
                <a:ea typeface="Calibri"/>
                <a:cs typeface="Calibri"/>
                <a:sym typeface="Calibri"/>
              </a:rPr>
              <a:t>le codage inductif</a:t>
            </a:r>
            <a:r>
              <a:rPr lang="fr-FR" sz="1800" b="0" noProof="0" dirty="0">
                <a:latin typeface="Calibri"/>
                <a:ea typeface="Calibri"/>
                <a:cs typeface="Calibri"/>
                <a:sym typeface="Calibri"/>
              </a:rPr>
              <a:t> signifie que vous ne disposez pas de codes au préalable, et que vous les créez à mesure que vous découvrez les données. Cette méthode peut être utile si votre question de recherche est plus large et que vous ne voulez pas être influencé</a:t>
            </a:r>
            <a:r>
              <a:rPr lang="fr-FR" sz="1800" b="0" noProof="0" dirty="0">
                <a:latin typeface="Times New Roman" panose="02020603050405020304" pitchFamily="18" charset="0"/>
                <a:ea typeface="Calibri"/>
                <a:cs typeface="Times New Roman" panose="02020603050405020304" pitchFamily="18" charset="0"/>
                <a:sym typeface="Calibri"/>
              </a:rPr>
              <a:t>·e par des idées préconçues quant aux thèmes les plus importants. Cette méthode peut en revanche prendre plus de temps car les codes émergent et changent tout au long du processus. Cela peut vous imposer de revenir en arrière et de recoder des données à mesure que de nouveaux éclairages apparaissent. </a:t>
            </a:r>
          </a:p>
          <a:p>
            <a:pPr marL="342900" marR="0" lvl="0" indent="-342900" algn="l" rtl="0">
              <a:lnSpc>
                <a:spcPct val="100000"/>
              </a:lnSpc>
              <a:spcBef>
                <a:spcPts val="0"/>
              </a:spcBef>
              <a:spcAft>
                <a:spcPts val="0"/>
              </a:spcAft>
              <a:buClr>
                <a:schemeClr val="dk1"/>
              </a:buClr>
              <a:buSzPts val="1800"/>
              <a:buFont typeface="Noto Sans Symbols"/>
              <a:buChar char="∙"/>
            </a:pPr>
            <a:endParaRPr lang="fr-FR" sz="1800" b="0" noProof="0" dirty="0">
              <a:latin typeface="Times New Roman" panose="02020603050405020304" pitchFamily="18" charset="0"/>
              <a:ea typeface="Calibri"/>
              <a:cs typeface="Times New Roman" panose="02020603050405020304" pitchFamily="18" charset="0"/>
              <a:sym typeface="Calibri"/>
            </a:endParaRPr>
          </a:p>
          <a:p>
            <a:pPr marL="342900" marR="0" lvl="0" indent="-342900" algn="l" rtl="0">
              <a:lnSpc>
                <a:spcPct val="100000"/>
              </a:lnSpc>
              <a:spcBef>
                <a:spcPts val="0"/>
              </a:spcBef>
              <a:spcAft>
                <a:spcPts val="0"/>
              </a:spcAft>
              <a:buClr>
                <a:schemeClr val="dk1"/>
              </a:buClr>
              <a:buSzPts val="1800"/>
              <a:buFont typeface="Noto Sans Symbols"/>
              <a:buChar char="∙"/>
            </a:pPr>
            <a:r>
              <a:rPr lang="fr-FR" sz="1800" b="0" noProof="0" dirty="0">
                <a:latin typeface="Times New Roman" panose="02020603050405020304" pitchFamily="18" charset="0"/>
                <a:ea typeface="Calibri"/>
                <a:cs typeface="Times New Roman" panose="02020603050405020304" pitchFamily="18" charset="0"/>
                <a:sym typeface="Calibri"/>
              </a:rPr>
              <a:t>Un bon compromis consiste à </a:t>
            </a:r>
            <a:r>
              <a:rPr lang="fr-FR" sz="1800" b="1" noProof="0" dirty="0">
                <a:latin typeface="Times New Roman" panose="02020603050405020304" pitchFamily="18" charset="0"/>
                <a:ea typeface="Calibri"/>
                <a:cs typeface="Times New Roman" panose="02020603050405020304" pitchFamily="18" charset="0"/>
                <a:sym typeface="Calibri"/>
              </a:rPr>
              <a:t>combiner les méthodes déductive et inductive</a:t>
            </a:r>
            <a:r>
              <a:rPr lang="fr-FR" sz="1800" b="0" noProof="0" dirty="0">
                <a:latin typeface="Times New Roman" panose="02020603050405020304" pitchFamily="18" charset="0"/>
                <a:ea typeface="Calibri"/>
                <a:cs typeface="Times New Roman" panose="02020603050405020304" pitchFamily="18" charset="0"/>
                <a:sym typeface="Calibri"/>
              </a:rPr>
              <a:t>, en commençant par établir un livre de codes a priori, tout en restant disposé à modifier les codes préétablis, à en ajouter de nouveaux, ou encore à les regrouper ou à les fractionner à mesure que de nouveaux thèmes sont mis en évidence. </a:t>
            </a:r>
          </a:p>
          <a:p>
            <a:pPr marL="0" marR="0" lvl="0" indent="0" algn="l" rtl="0">
              <a:lnSpc>
                <a:spcPct val="100000"/>
              </a:lnSpc>
              <a:spcBef>
                <a:spcPts val="0"/>
              </a:spcBef>
              <a:spcAft>
                <a:spcPts val="0"/>
              </a:spcAft>
              <a:buClr>
                <a:schemeClr val="dk1"/>
              </a:buClr>
              <a:buSzPts val="1800"/>
              <a:buFont typeface="Noto Sans Symbols"/>
              <a:buNone/>
            </a:pPr>
            <a:endParaRPr lang="fr-FR" sz="1800"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Times New Roman"/>
              <a:buNone/>
            </a:pPr>
            <a:r>
              <a:rPr lang="fr-FR" sz="1800" dirty="0">
                <a:latin typeface="Times New Roman"/>
                <a:ea typeface="Times New Roman"/>
                <a:cs typeface="Times New Roman"/>
                <a:sym typeface="Times New Roman"/>
              </a:rPr>
              <a:t>Posez les questions suivantes aux participants : </a:t>
            </a:r>
            <a:r>
              <a:rPr lang="fr-FR" sz="1800" dirty="0"/>
              <a:t>Quel type de codage utilisez-vous dans vos programmes ? Dans quels cas utiliseriez-vous le codage inductif plutôt que le déductif ?</a:t>
            </a:r>
            <a:endParaRPr lang="fr-FR" dirty="0"/>
          </a:p>
        </p:txBody>
      </p:sp>
      <p:sp>
        <p:nvSpPr>
          <p:cNvPr id="154" name="Google Shape;15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FR" sz="1800" b="0" i="1" noProof="0" dirty="0">
                <a:latin typeface="Calibri"/>
                <a:ea typeface="Calibri"/>
                <a:cs typeface="Calibri"/>
                <a:sym typeface="Calibri"/>
              </a:rPr>
              <a:t>Concrètement, à quoi ressemble le codage ?</a:t>
            </a:r>
            <a:endParaRPr lang="fr-FR" noProof="0" dirty="0"/>
          </a:p>
          <a:p>
            <a:pPr marL="0" marR="0" lvl="0" indent="0" algn="l" rtl="0">
              <a:lnSpc>
                <a:spcPct val="100000"/>
              </a:lnSpc>
              <a:spcBef>
                <a:spcPts val="0"/>
              </a:spcBef>
              <a:spcAft>
                <a:spcPts val="0"/>
              </a:spcAft>
              <a:buSzPts val="1400"/>
              <a:buNone/>
            </a:pPr>
            <a:endParaRPr lang="fr-FR" sz="1800" b="0" i="1" noProof="0" dirty="0">
              <a:latin typeface="Calibri"/>
              <a:ea typeface="Calibri"/>
              <a:cs typeface="Calibri"/>
              <a:sym typeface="Calibri"/>
            </a:endParaRPr>
          </a:p>
          <a:p>
            <a:pPr marL="0" marR="0" lvl="0" indent="0" algn="l" rtl="0">
              <a:lnSpc>
                <a:spcPct val="100000"/>
              </a:lnSpc>
              <a:spcBef>
                <a:spcPts val="0"/>
              </a:spcBef>
              <a:spcAft>
                <a:spcPts val="0"/>
              </a:spcAft>
              <a:buSzPts val="1400"/>
              <a:buNone/>
            </a:pPr>
            <a:r>
              <a:rPr lang="fr-FR" sz="1800" b="0" i="0" noProof="0" dirty="0">
                <a:latin typeface="Calibri"/>
                <a:ea typeface="Calibri"/>
                <a:cs typeface="Calibri"/>
                <a:sym typeface="Calibri"/>
              </a:rPr>
              <a:t>Cet exemple est tiré d’une recherche qualitative sur les problèmes de santé des adolescents en Somalie.</a:t>
            </a:r>
          </a:p>
          <a:p>
            <a:pPr marL="0" marR="0" lvl="0" indent="0" algn="l" rtl="0">
              <a:lnSpc>
                <a:spcPct val="100000"/>
              </a:lnSpc>
              <a:spcBef>
                <a:spcPts val="0"/>
              </a:spcBef>
              <a:spcAft>
                <a:spcPts val="0"/>
              </a:spcAft>
              <a:buSzPts val="1400"/>
              <a:buNone/>
            </a:pPr>
            <a:endParaRPr lang="fr-FR" sz="1800" b="0" i="0" noProof="0" dirty="0">
              <a:latin typeface="Calibri"/>
              <a:ea typeface="Calibri"/>
              <a:cs typeface="Calibri"/>
              <a:sym typeface="Calibri"/>
            </a:endParaRPr>
          </a:p>
          <a:p>
            <a:pPr marL="0" marR="0" lvl="0" indent="0" algn="l" rtl="0">
              <a:lnSpc>
                <a:spcPct val="100000"/>
              </a:lnSpc>
              <a:spcBef>
                <a:spcPts val="0"/>
              </a:spcBef>
              <a:spcAft>
                <a:spcPts val="0"/>
              </a:spcAft>
              <a:buSzPts val="1400"/>
              <a:buNone/>
            </a:pPr>
            <a:r>
              <a:rPr lang="fr-FR" sz="1800" b="0" i="0" noProof="0" dirty="0">
                <a:latin typeface="Calibri"/>
                <a:ea typeface="Calibri"/>
                <a:cs typeface="Calibri"/>
                <a:sym typeface="Calibri"/>
              </a:rPr>
              <a:t>Dans l’exemple, cinq codes ont été appliqués (énoncez-les), ainsi que deux sous-codes, qui ont été regroupés en deux thèmes. </a:t>
            </a:r>
          </a:p>
          <a:p>
            <a:pPr marL="0" marR="0" lvl="0" indent="0" algn="l" rtl="0">
              <a:lnSpc>
                <a:spcPct val="100000"/>
              </a:lnSpc>
              <a:spcBef>
                <a:spcPts val="0"/>
              </a:spcBef>
              <a:spcAft>
                <a:spcPts val="0"/>
              </a:spcAft>
              <a:buSzPts val="1400"/>
              <a:buNone/>
            </a:pPr>
            <a:endParaRPr lang="en-GB" sz="1800" b="0" i="0" dirty="0">
              <a:latin typeface="Calibri"/>
              <a:ea typeface="Calibri"/>
              <a:cs typeface="Calibri"/>
              <a:sym typeface="Calibri"/>
            </a:endParaRPr>
          </a:p>
          <a:p>
            <a:pPr marL="0" marR="0" lvl="0" indent="0" algn="l" rtl="0">
              <a:lnSpc>
                <a:spcPct val="100000"/>
              </a:lnSpc>
              <a:spcBef>
                <a:spcPts val="0"/>
              </a:spcBef>
              <a:spcAft>
                <a:spcPts val="0"/>
              </a:spcAft>
              <a:buSzPts val="1400"/>
              <a:buNone/>
            </a:pPr>
            <a:r>
              <a:rPr lang="fr-FR" sz="1800" b="1" i="1" dirty="0">
                <a:latin typeface="Calibri"/>
                <a:ea typeface="Calibri"/>
                <a:cs typeface="Calibri"/>
                <a:sym typeface="Calibri"/>
              </a:rPr>
              <a:t>La marche à suivre pour coder cette transcription d’entretien avec un logiciel de traitement de texte simple (p. ex. Microsoft Word), ou sur papier, serait la suivante :</a:t>
            </a:r>
            <a:endParaRPr sz="1800" b="1" i="1" dirty="0">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Noto Sans Symbols"/>
              <a:buChar char="∙"/>
            </a:pPr>
            <a:r>
              <a:rPr lang="fr-FR" sz="1800" noProof="0" dirty="0">
                <a:latin typeface="Calibri"/>
                <a:ea typeface="Calibri"/>
                <a:cs typeface="Calibri"/>
                <a:sym typeface="Calibri"/>
              </a:rPr>
              <a:t>Si toutes vos données sont saisies dans Word ou un logiciel de traitement de texte similaire (p. ex. transcriptions tapées sur ordinateur), vous pouvez insérer l’ensemble du texte dans un tableau doté d’une colonne latérale libre.</a:t>
            </a:r>
          </a:p>
          <a:p>
            <a:pPr marL="342900" marR="0" lvl="0" indent="-342900" algn="l" rtl="0">
              <a:lnSpc>
                <a:spcPct val="100000"/>
              </a:lnSpc>
              <a:spcBef>
                <a:spcPts val="0"/>
              </a:spcBef>
              <a:spcAft>
                <a:spcPts val="0"/>
              </a:spcAft>
              <a:buClr>
                <a:schemeClr val="dk1"/>
              </a:buClr>
              <a:buSzPts val="1800"/>
              <a:buFont typeface="Noto Sans Symbols"/>
              <a:buChar char="∙"/>
            </a:pPr>
            <a:r>
              <a:rPr lang="fr-FR" sz="1800" noProof="0" dirty="0">
                <a:latin typeface="Calibri"/>
                <a:ea typeface="Calibri"/>
                <a:cs typeface="Calibri"/>
                <a:sym typeface="Calibri"/>
              </a:rPr>
              <a:t>À mesure que vous lisez le texte, saisissez dans la colonne libre les codes correspondants en face de chaque segment de données pertinent. </a:t>
            </a:r>
          </a:p>
          <a:p>
            <a:pPr marL="342900" marR="0" lvl="0" indent="-342900" algn="l" rtl="0">
              <a:lnSpc>
                <a:spcPct val="100000"/>
              </a:lnSpc>
              <a:spcBef>
                <a:spcPts val="0"/>
              </a:spcBef>
              <a:spcAft>
                <a:spcPts val="0"/>
              </a:spcAft>
              <a:buClr>
                <a:schemeClr val="dk1"/>
              </a:buClr>
              <a:buSzPts val="1800"/>
              <a:buFont typeface="Noto Sans Symbols"/>
              <a:buChar char="∙"/>
            </a:pPr>
            <a:r>
              <a:rPr lang="fr-FR" sz="1800" noProof="0" dirty="0">
                <a:latin typeface="Calibri"/>
                <a:ea typeface="Calibri"/>
                <a:cs typeface="Calibri"/>
                <a:sym typeface="Calibri"/>
              </a:rPr>
              <a:t>Exemple SNB (normes sociales constituant un obstacle) dans le paragraphe 1.</a:t>
            </a:r>
          </a:p>
          <a:p>
            <a:pPr marL="342900" marR="0" lvl="0" indent="-342900" algn="l" rtl="0">
              <a:lnSpc>
                <a:spcPct val="100000"/>
              </a:lnSpc>
              <a:spcBef>
                <a:spcPts val="0"/>
              </a:spcBef>
              <a:spcAft>
                <a:spcPts val="0"/>
              </a:spcAft>
              <a:buClr>
                <a:schemeClr val="dk1"/>
              </a:buClr>
              <a:buSzPts val="1800"/>
              <a:buFont typeface="Noto Sans Symbols"/>
              <a:buChar char="∙"/>
            </a:pPr>
            <a:r>
              <a:rPr lang="fr-FR" sz="1800" noProof="0" dirty="0">
                <a:latin typeface="Calibri"/>
                <a:ea typeface="Calibri"/>
                <a:cs typeface="Calibri"/>
                <a:sym typeface="Calibri"/>
              </a:rPr>
              <a:t>À condition de n’avoir pas trop de codes, il peut être utile d’attribuer une couleur à chaque code, de sorte à visualiser plus facilement les différents thèmes qui se dégagent du texte, ainsi que leur fréquence. Vous pouvez tout aussi bien surligner le texte de la couleur désirée pour une meilleure visibilité. </a:t>
            </a:r>
          </a:p>
          <a:p>
            <a:pPr marL="342900" marR="0" lvl="0" indent="-342900" algn="l" rtl="0">
              <a:lnSpc>
                <a:spcPct val="100000"/>
              </a:lnSpc>
              <a:spcBef>
                <a:spcPts val="0"/>
              </a:spcBef>
              <a:spcAft>
                <a:spcPts val="0"/>
              </a:spcAft>
              <a:buClr>
                <a:schemeClr val="dk1"/>
              </a:buClr>
              <a:buSzPts val="1800"/>
              <a:buFont typeface="Noto Sans Symbols"/>
              <a:buChar char="∙"/>
            </a:pPr>
            <a:r>
              <a:rPr lang="fr-FR" sz="1800" noProof="0" dirty="0">
                <a:latin typeface="Calibri"/>
                <a:ea typeface="Calibri"/>
                <a:cs typeface="Calibri"/>
                <a:sym typeface="Calibri"/>
              </a:rPr>
              <a:t>Vous pouvez employer cette méthode directement sur des notes manuscrites ; il suffit pour cela de tracer une marge sur le côté pour y inscrire vos codes. </a:t>
            </a:r>
          </a:p>
          <a:p>
            <a:pPr marL="342900" marR="0" lvl="0" indent="-342900" algn="l" rtl="0">
              <a:lnSpc>
                <a:spcPct val="100000"/>
              </a:lnSpc>
              <a:spcBef>
                <a:spcPts val="0"/>
              </a:spcBef>
              <a:spcAft>
                <a:spcPts val="0"/>
              </a:spcAft>
              <a:buClr>
                <a:schemeClr val="dk1"/>
              </a:buClr>
              <a:buSzPts val="1800"/>
              <a:buFont typeface="Noto Sans Symbols"/>
              <a:buChar char="∙"/>
            </a:pPr>
            <a:r>
              <a:rPr lang="fr-FR" sz="1800" noProof="0" dirty="0">
                <a:latin typeface="Calibri"/>
                <a:ea typeface="Calibri"/>
                <a:cs typeface="Calibri"/>
                <a:sym typeface="Calibri"/>
              </a:rPr>
              <a:t>Remarquez que certains segments de texte peuvent renvoyer à plusieurs codes.</a:t>
            </a:r>
          </a:p>
          <a:p>
            <a:pPr marL="0" marR="0" lvl="0" indent="0" algn="l" rtl="0">
              <a:lnSpc>
                <a:spcPct val="100000"/>
              </a:lnSpc>
              <a:spcBef>
                <a:spcPts val="0"/>
              </a:spcBef>
              <a:spcAft>
                <a:spcPts val="0"/>
              </a:spcAft>
              <a:buSzPts val="1400"/>
              <a:buNone/>
            </a:pPr>
            <a:endParaRPr sz="1800" dirty="0">
              <a:latin typeface="Times New Roman"/>
              <a:ea typeface="Times New Roman"/>
              <a:cs typeface="Times New Roman"/>
              <a:sym typeface="Times New Roman"/>
            </a:endParaRPr>
          </a:p>
        </p:txBody>
      </p:sp>
      <p:sp>
        <p:nvSpPr>
          <p:cNvPr id="166" name="Google Shape;16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411722" y="532306"/>
            <a:ext cx="10774438"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F5496"/>
              </a:buClr>
              <a:buSzPts val="5600"/>
              <a:buFont typeface="Helvetica Neue"/>
              <a:buNone/>
            </a:pPr>
            <a:r>
              <a:rPr lang="fr-FR" sz="5600" b="1" dirty="0">
                <a:solidFill>
                  <a:srgbClr val="2F5496"/>
                </a:solidFill>
                <a:latin typeface="Helvetica Neue"/>
                <a:ea typeface="Helvetica Neue"/>
                <a:cs typeface="Helvetica Neue"/>
                <a:sym typeface="Helvetica Neue"/>
              </a:rPr>
              <a:t>Analyse de données qualitatives (analyse thématique)</a:t>
            </a:r>
            <a:endParaRPr lang="fr-FR" sz="5600" dirty="0">
              <a:solidFill>
                <a:srgbClr val="2F5496"/>
              </a:solidFill>
            </a:endParaRPr>
          </a:p>
        </p:txBody>
      </p:sp>
      <p:sp>
        <p:nvSpPr>
          <p:cNvPr id="90" name="Google Shape;90;p1"/>
          <p:cNvSpPr txBox="1"/>
          <p:nvPr/>
        </p:nvSpPr>
        <p:spPr>
          <a:xfrm>
            <a:off x="411720" y="3283329"/>
            <a:ext cx="11145279" cy="1000233"/>
          </a:xfrm>
          <a:prstGeom prst="rect">
            <a:avLst/>
          </a:prstGeom>
          <a:noFill/>
          <a:ln>
            <a:noFill/>
          </a:ln>
        </p:spPr>
        <p:txBody>
          <a:bodyPr spcFirstLastPara="1" wrap="square" lIns="91425" tIns="45700" rIns="91425" bIns="45700" anchor="t" anchorCtr="0">
            <a:spAutoFit/>
          </a:bodyPr>
          <a:lstStyle/>
          <a:p>
            <a:pPr marL="0" marR="0" lvl="0" indent="0" algn="l">
              <a:lnSpc>
                <a:spcPct val="100000"/>
              </a:lnSpc>
              <a:spcBef>
                <a:spcPts val="0"/>
              </a:spcBef>
              <a:spcAft>
                <a:spcPts val="0"/>
              </a:spcAft>
              <a:buClr>
                <a:srgbClr val="000000"/>
              </a:buClr>
              <a:buSzPts val="4100"/>
              <a:buFont typeface="Arial"/>
              <a:buNone/>
            </a:pPr>
            <a:r>
              <a:rPr lang="fr-FR" sz="4100" b="1" i="0" u="none" strike="noStrike" cap="none" dirty="0">
                <a:solidFill>
                  <a:schemeClr val="dk2"/>
                </a:solidFill>
                <a:latin typeface="Helvetica Neue"/>
                <a:ea typeface="Helvetica Neue"/>
                <a:cs typeface="Helvetica Neue"/>
                <a:sym typeface="Helvetica Neue"/>
              </a:rPr>
              <a:t>Méthode déductive ou méthode inductive</a:t>
            </a:r>
            <a:endParaRPr lang="fr-FR" sz="9100" b="0" i="0" u="none" strike="noStrike" cap="none" dirty="0">
              <a:solidFill>
                <a:srgbClr val="FFFFFF"/>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000000"/>
              </a:buClr>
              <a:buSzPts val="1800"/>
              <a:buFont typeface="Arial"/>
              <a:buNone/>
            </a:pPr>
            <a:endParaRPr lang="fr-FR" sz="1800" b="0" i="0" u="none" strike="noStrike" cap="none" dirty="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F5496"/>
              </a:buClr>
              <a:buSzPts val="4400"/>
              <a:buFont typeface="Helvetica Neue"/>
              <a:buNone/>
            </a:pPr>
            <a:r>
              <a:rPr lang="en-GB" sz="4400" b="1" i="1" dirty="0">
                <a:solidFill>
                  <a:srgbClr val="2F5496"/>
                </a:solidFill>
                <a:latin typeface="Helvetica Neue"/>
                <a:ea typeface="Helvetica Neue"/>
                <a:cs typeface="Helvetica Neue"/>
                <a:sym typeface="Helvetica Neue"/>
              </a:rPr>
              <a:t>Coder sous Excel</a:t>
            </a:r>
            <a:endParaRPr dirty="0">
              <a:solidFill>
                <a:srgbClr val="2F5496"/>
              </a:solidFill>
            </a:endParaRPr>
          </a:p>
        </p:txBody>
      </p:sp>
      <p:pic>
        <p:nvPicPr>
          <p:cNvPr id="180" name="Google Shape;180;p11" descr="A screen shot of a chart&#10;&#10;Description automatically generated"/>
          <p:cNvPicPr preferRelativeResize="0">
            <a:picLocks noGrp="1"/>
          </p:cNvPicPr>
          <p:nvPr>
            <p:ph type="body" idx="1"/>
          </p:nvPr>
        </p:nvPicPr>
        <p:blipFill rotWithShape="1">
          <a:blip r:embed="rId3">
            <a:alphaModFix/>
          </a:blip>
          <a:srcRect/>
          <a:stretch/>
        </p:blipFill>
        <p:spPr>
          <a:xfrm>
            <a:off x="1421789" y="1863725"/>
            <a:ext cx="9348422" cy="43513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2"/>
          <p:cNvSpPr txBox="1">
            <a:spLocks noGrp="1"/>
          </p:cNvSpPr>
          <p:nvPr>
            <p:ph type="title"/>
          </p:nvPr>
        </p:nvSpPr>
        <p:spPr>
          <a:xfrm>
            <a:off x="838200" y="2763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Helvetica Neue"/>
              <a:buNone/>
            </a:pPr>
            <a:r>
              <a:rPr lang="fr-FR" b="1" dirty="0">
                <a:solidFill>
                  <a:srgbClr val="2F5496"/>
                </a:solidFill>
                <a:latin typeface="Helvetica Neue"/>
                <a:ea typeface="Helvetica Neue"/>
                <a:cs typeface="Helvetica Neue"/>
                <a:sym typeface="Helvetica Neue"/>
              </a:rPr>
              <a:t>Livres de codes</a:t>
            </a:r>
            <a:endParaRPr lang="fr-FR" dirty="0"/>
          </a:p>
        </p:txBody>
      </p:sp>
      <p:sp>
        <p:nvSpPr>
          <p:cNvPr id="187" name="Google Shape;187;p12"/>
          <p:cNvSpPr txBox="1">
            <a:spLocks noGrp="1"/>
          </p:cNvSpPr>
          <p:nvPr>
            <p:ph type="body" idx="1"/>
          </p:nvPr>
        </p:nvSpPr>
        <p:spPr>
          <a:xfrm>
            <a:off x="838200" y="2134706"/>
            <a:ext cx="10515600" cy="371441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Clr>
                <a:schemeClr val="dk1"/>
              </a:buClr>
              <a:buSzPct val="100000"/>
              <a:buNone/>
            </a:pPr>
            <a:r>
              <a:rPr lang="fr-FR" sz="3000" dirty="0"/>
              <a:t>Qu’est-ce qu’un livre de codes ? Pourquoi l’utiliser ?</a:t>
            </a:r>
            <a:endParaRPr lang="fr-FR" dirty="0"/>
          </a:p>
          <a:p>
            <a:pPr marL="0" lvl="0" indent="0" algn="l" rtl="0">
              <a:lnSpc>
                <a:spcPct val="120000"/>
              </a:lnSpc>
              <a:spcBef>
                <a:spcPts val="0"/>
              </a:spcBef>
              <a:spcAft>
                <a:spcPts val="0"/>
              </a:spcAft>
              <a:buClr>
                <a:schemeClr val="dk1"/>
              </a:buClr>
              <a:buSzPct val="100000"/>
              <a:buNone/>
            </a:pPr>
            <a:endParaRPr lang="fr-FR" sz="3000" dirty="0"/>
          </a:p>
          <a:p>
            <a:pPr marL="228600" lvl="0" indent="-228600" algn="l" rtl="0">
              <a:lnSpc>
                <a:spcPct val="120000"/>
              </a:lnSpc>
              <a:spcBef>
                <a:spcPts val="0"/>
              </a:spcBef>
              <a:spcAft>
                <a:spcPts val="0"/>
              </a:spcAft>
              <a:buClr>
                <a:schemeClr val="dk1"/>
              </a:buClr>
              <a:buSzPct val="100000"/>
              <a:buChar char="•"/>
            </a:pPr>
            <a:r>
              <a:rPr lang="fr-FR" sz="3000" dirty="0"/>
              <a:t>Codage inductif – livre élaboré au fur et à mesure</a:t>
            </a:r>
          </a:p>
          <a:p>
            <a:pPr marL="228600" lvl="0" indent="0" algn="l" rtl="0">
              <a:lnSpc>
                <a:spcPct val="120000"/>
              </a:lnSpc>
              <a:spcBef>
                <a:spcPts val="0"/>
              </a:spcBef>
              <a:spcAft>
                <a:spcPts val="0"/>
              </a:spcAft>
              <a:buSzPct val="64864"/>
              <a:buNone/>
            </a:pPr>
            <a:endParaRPr lang="fr-FR" sz="3000" dirty="0"/>
          </a:p>
          <a:p>
            <a:pPr marL="228600" lvl="0" indent="-228600" algn="l" rtl="0">
              <a:lnSpc>
                <a:spcPct val="120000"/>
              </a:lnSpc>
              <a:spcBef>
                <a:spcPts val="0"/>
              </a:spcBef>
              <a:spcAft>
                <a:spcPts val="0"/>
              </a:spcAft>
              <a:buSzPct val="100000"/>
              <a:buChar char="•"/>
            </a:pPr>
            <a:r>
              <a:rPr lang="fr-FR" sz="3000" dirty="0"/>
              <a:t>Codage déductif – livre préparé avant le début de l’analyse</a:t>
            </a:r>
          </a:p>
          <a:p>
            <a:pPr marL="228600" lvl="0" indent="-52387" algn="l" rtl="0">
              <a:lnSpc>
                <a:spcPct val="120000"/>
              </a:lnSpc>
              <a:spcBef>
                <a:spcPts val="0"/>
              </a:spcBef>
              <a:spcAft>
                <a:spcPts val="0"/>
              </a:spcAft>
              <a:buClr>
                <a:schemeClr val="dk1"/>
              </a:buClr>
              <a:buSzPct val="100000"/>
              <a:buNone/>
            </a:pPr>
            <a:endParaRPr lang="fr-FR" sz="3000" dirty="0"/>
          </a:p>
          <a:p>
            <a:pPr marL="228600" lvl="0" indent="-228600" algn="l" rtl="0">
              <a:lnSpc>
                <a:spcPct val="120000"/>
              </a:lnSpc>
              <a:spcBef>
                <a:spcPts val="0"/>
              </a:spcBef>
              <a:spcAft>
                <a:spcPts val="0"/>
              </a:spcAft>
              <a:buClr>
                <a:schemeClr val="dk1"/>
              </a:buClr>
              <a:buSzPct val="100000"/>
              <a:buChar char="•"/>
            </a:pPr>
            <a:r>
              <a:rPr lang="fr-FR" sz="3000" dirty="0"/>
              <a:t>Ou combinaison des deux approches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Helvetica Neue"/>
              <a:buNone/>
            </a:pPr>
            <a:r>
              <a:rPr lang="fr-FR" b="1" dirty="0">
                <a:solidFill>
                  <a:srgbClr val="2F5496"/>
                </a:solidFill>
                <a:latin typeface="Helvetica Neue"/>
                <a:ea typeface="Helvetica Neue"/>
                <a:cs typeface="Helvetica Neue"/>
                <a:sym typeface="Helvetica Neue"/>
              </a:rPr>
              <a:t>Conseils importants pour coder</a:t>
            </a:r>
            <a:endParaRPr lang="fr-FR" dirty="0"/>
          </a:p>
        </p:txBody>
      </p:sp>
      <p:sp>
        <p:nvSpPr>
          <p:cNvPr id="194" name="Google Shape;194;p14"/>
          <p:cNvSpPr txBox="1">
            <a:spLocks noGrp="1"/>
          </p:cNvSpPr>
          <p:nvPr>
            <p:ph type="body" idx="1"/>
          </p:nvPr>
        </p:nvSpPr>
        <p:spPr>
          <a:xfrm>
            <a:off x="838200" y="1422400"/>
            <a:ext cx="10680700" cy="47545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2800"/>
              <a:buChar char="•"/>
            </a:pPr>
            <a:r>
              <a:rPr lang="fr-FR" dirty="0">
                <a:solidFill>
                  <a:srgbClr val="3F3F3F"/>
                </a:solidFill>
              </a:rPr>
              <a:t>Codez toutes les idées/caractéristiques qui présentent de l’intérêt – vous ne savez pas ce qui pourrait se révéler important à terme.</a:t>
            </a:r>
          </a:p>
          <a:p>
            <a:pPr marL="228600" lvl="0" indent="-228600" algn="l" rtl="0">
              <a:lnSpc>
                <a:spcPct val="90000"/>
              </a:lnSpc>
              <a:spcBef>
                <a:spcPts val="0"/>
              </a:spcBef>
              <a:spcAft>
                <a:spcPts val="0"/>
              </a:spcAft>
              <a:buClr>
                <a:srgbClr val="3F3F3F"/>
              </a:buClr>
              <a:buSzPts val="2800"/>
              <a:buChar char="•"/>
            </a:pPr>
            <a:r>
              <a:rPr lang="fr-FR" dirty="0">
                <a:solidFill>
                  <a:srgbClr val="3F3F3F"/>
                </a:solidFill>
              </a:rPr>
              <a:t>Vous pouvez coder un mot, un groupe de mots ou une phrase entière – cela peut varier !</a:t>
            </a:r>
          </a:p>
          <a:p>
            <a:pPr marL="228600" lvl="0" indent="-228600" algn="l" rtl="0">
              <a:lnSpc>
                <a:spcPct val="90000"/>
              </a:lnSpc>
              <a:spcBef>
                <a:spcPts val="0"/>
              </a:spcBef>
              <a:spcAft>
                <a:spcPts val="0"/>
              </a:spcAft>
              <a:buClr>
                <a:srgbClr val="3F3F3F"/>
              </a:buClr>
              <a:buSzPts val="2800"/>
              <a:buChar char="•"/>
            </a:pPr>
            <a:r>
              <a:rPr lang="fr-FR" dirty="0">
                <a:solidFill>
                  <a:srgbClr val="3F3F3F"/>
                </a:solidFill>
              </a:rPr>
              <a:t>Codez aussi le texte de part et d’autre afin de pouvoir replacer l’extrait dans son contexte.</a:t>
            </a:r>
          </a:p>
          <a:p>
            <a:pPr marL="228600" lvl="0" indent="-228600" algn="l" rtl="0">
              <a:lnSpc>
                <a:spcPct val="90000"/>
              </a:lnSpc>
              <a:spcBef>
                <a:spcPts val="0"/>
              </a:spcBef>
              <a:spcAft>
                <a:spcPts val="0"/>
              </a:spcAft>
              <a:buClr>
                <a:srgbClr val="3F3F3F"/>
              </a:buClr>
              <a:buSzPts val="2800"/>
              <a:buChar char="•"/>
            </a:pPr>
            <a:r>
              <a:rPr lang="fr-FR" dirty="0">
                <a:solidFill>
                  <a:srgbClr val="3F3F3F"/>
                </a:solidFill>
              </a:rPr>
              <a:t>Vous pouvez coder le même extrait de données plusieurs fois s’il correspond à plusieurs codes.</a:t>
            </a:r>
          </a:p>
          <a:p>
            <a:pPr marL="228600" lvl="0" indent="-228600" algn="l" rtl="0">
              <a:lnSpc>
                <a:spcPct val="90000"/>
              </a:lnSpc>
              <a:spcBef>
                <a:spcPts val="0"/>
              </a:spcBef>
              <a:spcAft>
                <a:spcPts val="0"/>
              </a:spcAft>
              <a:buClr>
                <a:srgbClr val="3F3F3F"/>
              </a:buClr>
              <a:buSzPts val="2800"/>
              <a:buChar char="•"/>
            </a:pPr>
            <a:r>
              <a:rPr lang="fr-FR" dirty="0">
                <a:solidFill>
                  <a:srgbClr val="3F3F3F"/>
                </a:solidFill>
              </a:rPr>
              <a:t>Veillez à coder les idées récurrentes dans les différentes transcriptions, mais ne laissez pas de côté les idées inhabituelles/excentriques.</a:t>
            </a:r>
            <a:endParaRPr lang="en-GB" dirty="0">
              <a:solidFill>
                <a:srgbClr val="3F3F3F"/>
              </a:solidFill>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dirty="0"/>
              <a:t>Quel type de données recueillez-vous habituellement ?</a:t>
            </a:r>
          </a:p>
          <a:p>
            <a:pPr marL="0" lvl="0" indent="0" algn="l" rtl="0">
              <a:lnSpc>
                <a:spcPct val="90000"/>
              </a:lnSpc>
              <a:spcBef>
                <a:spcPts val="1000"/>
              </a:spcBef>
              <a:spcAft>
                <a:spcPts val="0"/>
              </a:spcAft>
              <a:buClr>
                <a:schemeClr val="dk1"/>
              </a:buClr>
              <a:buSzPts val="2800"/>
              <a:buNone/>
            </a:pPr>
            <a:endParaRPr lang="fr-FR" dirty="0"/>
          </a:p>
          <a:p>
            <a:pPr marL="228600" lvl="0" indent="-228600" algn="l" rtl="0">
              <a:lnSpc>
                <a:spcPct val="90000"/>
              </a:lnSpc>
              <a:spcBef>
                <a:spcPts val="1000"/>
              </a:spcBef>
              <a:spcAft>
                <a:spcPts val="0"/>
              </a:spcAft>
              <a:buClr>
                <a:schemeClr val="dk1"/>
              </a:buClr>
              <a:buSzPts val="2800"/>
              <a:buChar char="•"/>
            </a:pPr>
            <a:r>
              <a:rPr lang="fr-FR" dirty="0"/>
              <a:t>Quels sont les obstacles à surmonter pour obtenir des données détaillées et en quantité suffisante ?</a:t>
            </a:r>
          </a:p>
          <a:p>
            <a:pPr marL="228600" lvl="0" indent="-228600" algn="l" rtl="0">
              <a:lnSpc>
                <a:spcPct val="90000"/>
              </a:lnSpc>
              <a:spcBef>
                <a:spcPts val="1000"/>
              </a:spcBef>
              <a:spcAft>
                <a:spcPts val="0"/>
              </a:spcAft>
              <a:buClr>
                <a:schemeClr val="dk1"/>
              </a:buClr>
              <a:buSzPts val="2800"/>
              <a:buChar char="•"/>
            </a:pPr>
            <a:endParaRPr lang="fr-FR" dirty="0"/>
          </a:p>
          <a:p>
            <a:pPr marL="228600" lvl="0" indent="-228600" algn="l" rtl="0">
              <a:lnSpc>
                <a:spcPct val="90000"/>
              </a:lnSpc>
              <a:spcBef>
                <a:spcPts val="1000"/>
              </a:spcBef>
              <a:spcAft>
                <a:spcPts val="0"/>
              </a:spcAft>
              <a:buClr>
                <a:schemeClr val="dk1"/>
              </a:buClr>
              <a:buSzPts val="2800"/>
              <a:buChar char="•"/>
            </a:pPr>
            <a:r>
              <a:rPr lang="fr-FR" dirty="0"/>
              <a:t>Que faut-il faire pour remédier à ces problèmes ?</a:t>
            </a:r>
          </a:p>
        </p:txBody>
      </p:sp>
      <p:sp>
        <p:nvSpPr>
          <p:cNvPr id="201" name="Google Shape;201;p15"/>
          <p:cNvSpPr txBox="1">
            <a:spLocks noGrp="1"/>
          </p:cNvSpPr>
          <p:nvPr>
            <p:ph type="title"/>
          </p:nvPr>
        </p:nvSpPr>
        <p:spPr>
          <a:xfrm>
            <a:off x="482600" y="136639"/>
            <a:ext cx="112268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Helvetica Neue"/>
              <a:buNone/>
            </a:pPr>
            <a:r>
              <a:rPr lang="fr-FR" b="1" dirty="0">
                <a:solidFill>
                  <a:srgbClr val="2F5496"/>
                </a:solidFill>
                <a:latin typeface="Helvetica Neue"/>
                <a:ea typeface="Helvetica Neue"/>
                <a:cs typeface="Helvetica Neue"/>
                <a:sym typeface="Helvetica Neue"/>
              </a:rPr>
              <a:t>L’importance d’avoir des données de qualité</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eb17f5c37d_0_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Helvetica Neue"/>
              <a:buNone/>
            </a:pPr>
            <a:r>
              <a:rPr lang="fr-FR" b="1" dirty="0">
                <a:solidFill>
                  <a:srgbClr val="2F5496"/>
                </a:solidFill>
                <a:latin typeface="Helvetica Neue"/>
                <a:ea typeface="Helvetica Neue"/>
                <a:cs typeface="Helvetica Neue"/>
                <a:sym typeface="Helvetica Neue"/>
              </a:rPr>
              <a:t>Exercice pratique</a:t>
            </a:r>
            <a:endParaRPr lang="fr-FR" dirty="0"/>
          </a:p>
        </p:txBody>
      </p:sp>
      <p:sp>
        <p:nvSpPr>
          <p:cNvPr id="208" name="Google Shape;208;g2eb17f5c37d_0_1"/>
          <p:cNvSpPr txBox="1">
            <a:spLocks noGrp="1"/>
          </p:cNvSpPr>
          <p:nvPr>
            <p:ph type="body" idx="1"/>
          </p:nvPr>
        </p:nvSpPr>
        <p:spPr>
          <a:xfrm>
            <a:off x="777239" y="1812223"/>
            <a:ext cx="10946400" cy="4304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2600"/>
              <a:buNone/>
            </a:pPr>
            <a:r>
              <a:rPr lang="fr-FR" sz="2600" dirty="0"/>
              <a:t>Coder vos données – codage inductif – utilisation de données issues d’une EQR (travail possible sous Word ou Excel) </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Helvetica Neue"/>
              <a:buNone/>
            </a:pPr>
            <a:r>
              <a:rPr lang="en-GB" b="1" dirty="0">
                <a:solidFill>
                  <a:srgbClr val="2F5496"/>
                </a:solidFill>
                <a:latin typeface="Helvetica Neue"/>
                <a:ea typeface="Helvetica Neue"/>
                <a:cs typeface="Helvetica Neue"/>
                <a:sym typeface="Helvetica Neue"/>
              </a:rPr>
              <a:t>Introduction</a:t>
            </a:r>
            <a:endParaRPr dirty="0"/>
          </a:p>
        </p:txBody>
      </p:sp>
      <p:sp>
        <p:nvSpPr>
          <p:cNvPr id="97" name="Google Shape;97;p2"/>
          <p:cNvSpPr txBox="1">
            <a:spLocks noGrp="1"/>
          </p:cNvSpPr>
          <p:nvPr>
            <p:ph type="body" idx="1"/>
          </p:nvPr>
        </p:nvSpPr>
        <p:spPr>
          <a:xfrm>
            <a:off x="838200" y="2100648"/>
            <a:ext cx="10515600" cy="39047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fr-FR" dirty="0"/>
              <a:t>Comprendre et mettre en application les différentes étapes du codage et de l’analyse de données qualitatives faisant appel aux méthodes d’analyse thématique.  </a:t>
            </a:r>
          </a:p>
          <a:p>
            <a:pPr marL="0" lvl="0" indent="0" algn="l" rtl="0">
              <a:lnSpc>
                <a:spcPct val="90000"/>
              </a:lnSpc>
              <a:spcBef>
                <a:spcPts val="1000"/>
              </a:spcBef>
              <a:spcAft>
                <a:spcPts val="0"/>
              </a:spcAft>
              <a:buClr>
                <a:schemeClr val="dk1"/>
              </a:buClr>
              <a:buSzPts val="2800"/>
              <a:buNone/>
            </a:pPr>
            <a:endParaRPr lang="fr-FR" dirty="0">
              <a:solidFill>
                <a:srgbClr val="002060"/>
              </a:solidFill>
            </a:endParaRPr>
          </a:p>
          <a:p>
            <a:pPr marL="0" lvl="0" indent="0" algn="l" rtl="0">
              <a:lnSpc>
                <a:spcPct val="90000"/>
              </a:lnSpc>
              <a:spcBef>
                <a:spcPts val="1000"/>
              </a:spcBef>
              <a:spcAft>
                <a:spcPts val="0"/>
              </a:spcAft>
              <a:buClr>
                <a:srgbClr val="002060"/>
              </a:buClr>
              <a:buSzPts val="2800"/>
              <a:buNone/>
            </a:pPr>
            <a:r>
              <a:rPr lang="fr-FR" dirty="0">
                <a:solidFill>
                  <a:srgbClr val="0000FF"/>
                </a:solidFill>
              </a:rPr>
              <a:t>Session 1 : découvrir le codage déductif et le codage inductif à travers des exemples de données réelles.</a:t>
            </a:r>
          </a:p>
          <a:p>
            <a:pPr marL="0" lvl="0" indent="0" algn="l" rtl="0">
              <a:lnSpc>
                <a:spcPct val="90000"/>
              </a:lnSpc>
              <a:spcBef>
                <a:spcPts val="1000"/>
              </a:spcBef>
              <a:spcAft>
                <a:spcPts val="0"/>
              </a:spcAft>
              <a:buClr>
                <a:schemeClr val="dk1"/>
              </a:buClr>
              <a:buSzPts val="2800"/>
              <a:buNone/>
            </a:pPr>
            <a:r>
              <a:rPr lang="fr-FR" dirty="0"/>
              <a:t>Session 2 :  dégager des thèmes à partir de données qualitatives codées.</a:t>
            </a:r>
          </a:p>
          <a:p>
            <a:pPr marL="0" lvl="0" indent="0" algn="l" rtl="0">
              <a:lnSpc>
                <a:spcPct val="90000"/>
              </a:lnSpc>
              <a:spcBef>
                <a:spcPts val="1000"/>
              </a:spcBef>
              <a:spcAft>
                <a:spcPts val="0"/>
              </a:spcAft>
              <a:buClr>
                <a:schemeClr val="dk1"/>
              </a:buClr>
              <a:buSzPts val="3200"/>
              <a:buNone/>
            </a:pPr>
            <a:endParaRPr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Helvetica Neue"/>
              <a:buNone/>
            </a:pPr>
            <a:r>
              <a:rPr lang="fr-FR" b="1" dirty="0">
                <a:solidFill>
                  <a:srgbClr val="2F5496"/>
                </a:solidFill>
                <a:latin typeface="Helvetica Neue"/>
                <a:ea typeface="Helvetica Neue"/>
                <a:cs typeface="Helvetica Neue"/>
                <a:sym typeface="Helvetica Neue"/>
              </a:rPr>
              <a:t>Objectifs de cette session</a:t>
            </a:r>
            <a:endParaRPr lang="fr-FR" dirty="0"/>
          </a:p>
        </p:txBody>
      </p:sp>
      <p:sp>
        <p:nvSpPr>
          <p:cNvPr id="104" name="Google Shape;104;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a:lnSpc>
                <a:spcPct val="90000"/>
              </a:lnSpc>
              <a:spcBef>
                <a:spcPts val="0"/>
              </a:spcBef>
              <a:spcAft>
                <a:spcPts val="0"/>
              </a:spcAft>
              <a:buClr>
                <a:schemeClr val="dk1"/>
              </a:buClr>
              <a:buSzPts val="1232"/>
              <a:buChar char="•"/>
            </a:pPr>
            <a:r>
              <a:rPr lang="fr-FR" sz="2800" noProof="0" dirty="0">
                <a:solidFill>
                  <a:srgbClr val="000000"/>
                </a:solidFill>
                <a:latin typeface="Calibri"/>
                <a:ea typeface="Calibri"/>
                <a:cs typeface="Calibri"/>
                <a:sym typeface="Calibri"/>
              </a:rPr>
              <a:t>Passer en revue les différentes étapes de l’analyse de données qualitatives faisant appel aux méthodes d’analyse thématique. </a:t>
            </a:r>
            <a:endParaRPr lang="fr-FR" dirty="0"/>
          </a:p>
          <a:p>
            <a:pPr marL="0" lvl="0" indent="0" algn="l" rtl="0">
              <a:lnSpc>
                <a:spcPct val="90000"/>
              </a:lnSpc>
              <a:spcBef>
                <a:spcPts val="1300"/>
              </a:spcBef>
              <a:spcAft>
                <a:spcPts val="0"/>
              </a:spcAft>
              <a:buClr>
                <a:schemeClr val="dk1"/>
              </a:buClr>
              <a:buSzPts val="1232"/>
              <a:buNone/>
            </a:pPr>
            <a:endParaRPr dirty="0"/>
          </a:p>
          <a:p>
            <a:pPr marL="228600" lvl="0" indent="-228600" algn="l" rtl="0">
              <a:lnSpc>
                <a:spcPct val="90000"/>
              </a:lnSpc>
              <a:spcBef>
                <a:spcPts val="1300"/>
              </a:spcBef>
              <a:spcAft>
                <a:spcPts val="0"/>
              </a:spcAft>
              <a:buClr>
                <a:schemeClr val="dk1"/>
              </a:buClr>
              <a:buSzPts val="1232"/>
              <a:buChar char="•"/>
            </a:pPr>
            <a:r>
              <a:rPr lang="fr-FR" sz="2800" noProof="0" dirty="0">
                <a:solidFill>
                  <a:srgbClr val="000000"/>
                </a:solidFill>
                <a:latin typeface="Calibri"/>
                <a:ea typeface="Calibri"/>
                <a:cs typeface="Calibri"/>
                <a:sym typeface="Calibri"/>
              </a:rPr>
              <a:t>Appliquer les techniques de codage déductif et inductif à des exemples de données réelles</a:t>
            </a:r>
            <a:r>
              <a:rPr lang="en-GB" dirty="0"/>
              <a:t>. </a:t>
            </a:r>
          </a:p>
          <a:p>
            <a:pPr marL="228600" lvl="0" indent="-228600" algn="l" rtl="0">
              <a:lnSpc>
                <a:spcPct val="90000"/>
              </a:lnSpc>
              <a:spcBef>
                <a:spcPts val="1300"/>
              </a:spcBef>
              <a:spcAft>
                <a:spcPts val="0"/>
              </a:spcAft>
              <a:buClr>
                <a:schemeClr val="dk1"/>
              </a:buClr>
              <a:buSzPts val="1232"/>
              <a:buChar char="•"/>
            </a:pPr>
            <a:endParaRPr lang="en-GB" dirty="0"/>
          </a:p>
          <a:p>
            <a:pPr marL="0" marR="0" lvl="0" indent="0" algn="l" rtl="0">
              <a:lnSpc>
                <a:spcPct val="100000"/>
              </a:lnSpc>
              <a:spcBef>
                <a:spcPts val="0"/>
              </a:spcBef>
              <a:spcAft>
                <a:spcPts val="0"/>
              </a:spcAft>
              <a:buSzPts val="1400"/>
              <a:buNone/>
            </a:pPr>
            <a:endParaRPr lang="fr-FR" sz="2800" noProof="0" dirty="0">
              <a:solidFill>
                <a:srgbClr val="000000"/>
              </a:solidFill>
              <a:latin typeface="Calibri"/>
              <a:ea typeface="Calibri"/>
              <a:cs typeface="Calibri"/>
              <a:sym typeface="Calibri"/>
            </a:endParaRPr>
          </a:p>
          <a:p>
            <a:pPr marL="228600" lvl="0" indent="-228600" algn="l" rtl="0">
              <a:lnSpc>
                <a:spcPct val="90000"/>
              </a:lnSpc>
              <a:spcBef>
                <a:spcPts val="1300"/>
              </a:spcBef>
              <a:spcAft>
                <a:spcPts val="0"/>
              </a:spcAft>
              <a:buClr>
                <a:schemeClr val="dk1"/>
              </a:buClr>
              <a:buSzPts val="1232"/>
              <a:buChar char="•"/>
            </a:pPr>
            <a:endParaRPr dirty="0"/>
          </a:p>
          <a:p>
            <a:pPr marL="0" lvl="0" indent="0" algn="l" rtl="0">
              <a:lnSpc>
                <a:spcPct val="90000"/>
              </a:lnSpc>
              <a:spcBef>
                <a:spcPts val="1300"/>
              </a:spcBef>
              <a:spcAft>
                <a:spcPts val="0"/>
              </a:spcAft>
              <a:buClr>
                <a:schemeClr val="dk1"/>
              </a:buClr>
              <a:buSzPts val="2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490220" y="256016"/>
            <a:ext cx="1121156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5496"/>
              </a:buClr>
              <a:buSzPts val="4400"/>
              <a:buFont typeface="Helvetica Neue"/>
              <a:buNone/>
            </a:pPr>
            <a:r>
              <a:rPr lang="fr-FR" sz="3200" b="1" dirty="0">
                <a:solidFill>
                  <a:srgbClr val="2F5496"/>
                </a:solidFill>
                <a:latin typeface="Helvetica Neue"/>
                <a:ea typeface="Helvetica Neue"/>
                <a:cs typeface="Helvetica Neue"/>
                <a:sym typeface="Helvetica Neue"/>
              </a:rPr>
              <a:t>Étapes de l’analyse thématique de données – et comment/dans quels cas nous pouvons les adapter aux EQR </a:t>
            </a:r>
            <a:endParaRPr lang="fr-FR" sz="3200" dirty="0"/>
          </a:p>
        </p:txBody>
      </p:sp>
      <p:grpSp>
        <p:nvGrpSpPr>
          <p:cNvPr id="111" name="Google Shape;111;p5"/>
          <p:cNvGrpSpPr/>
          <p:nvPr/>
        </p:nvGrpSpPr>
        <p:grpSpPr>
          <a:xfrm>
            <a:off x="976184" y="1867969"/>
            <a:ext cx="10021364" cy="4071165"/>
            <a:chOff x="0" y="177281"/>
            <a:chExt cx="10021364" cy="4071165"/>
          </a:xfrm>
        </p:grpSpPr>
        <p:sp>
          <p:nvSpPr>
            <p:cNvPr id="112" name="Google Shape;112;p5"/>
            <p:cNvSpPr/>
            <p:nvPr/>
          </p:nvSpPr>
          <p:spPr>
            <a:xfrm>
              <a:off x="0" y="177281"/>
              <a:ext cx="3131665" cy="1878999"/>
            </a:xfrm>
            <a:prstGeom prst="rect">
              <a:avLst/>
            </a:prstGeom>
            <a:solidFill>
              <a:srgbClr val="2E538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3" name="Google Shape;113;p5"/>
            <p:cNvSpPr txBox="1"/>
            <p:nvPr/>
          </p:nvSpPr>
          <p:spPr>
            <a:xfrm>
              <a:off x="0" y="177281"/>
              <a:ext cx="3131665" cy="1878999"/>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fr-FR" sz="2700" b="0" i="0" u="none" strike="noStrike" cap="none" dirty="0">
                  <a:solidFill>
                    <a:schemeClr val="lt1"/>
                  </a:solidFill>
                  <a:latin typeface="Calibri"/>
                  <a:ea typeface="Calibri"/>
                  <a:cs typeface="Calibri"/>
                  <a:sym typeface="Calibri"/>
                </a:rPr>
                <a:t>Étape 1 : </a:t>
              </a:r>
            </a:p>
            <a:p>
              <a:pPr marL="0" marR="0" lvl="0" indent="0" algn="ctr" rtl="0">
                <a:lnSpc>
                  <a:spcPct val="90000"/>
                </a:lnSpc>
                <a:spcBef>
                  <a:spcPts val="0"/>
                </a:spcBef>
                <a:spcAft>
                  <a:spcPts val="0"/>
                </a:spcAft>
                <a:buClr>
                  <a:schemeClr val="lt1"/>
                </a:buClr>
                <a:buSzPts val="2700"/>
                <a:buFont typeface="Calibri"/>
                <a:buNone/>
              </a:pPr>
              <a:r>
                <a:rPr lang="fr-FR" sz="2700" b="1" i="0" u="none" strike="noStrike" cap="none" dirty="0">
                  <a:solidFill>
                    <a:schemeClr val="lt1"/>
                  </a:solidFill>
                  <a:latin typeface="Calibri"/>
                  <a:ea typeface="Calibri"/>
                  <a:cs typeface="Calibri"/>
                  <a:sym typeface="Calibri"/>
                </a:rPr>
                <a:t>Transcrire et traduire</a:t>
              </a:r>
              <a:endParaRPr lang="fr-FR" sz="2700" b="0" i="0" u="none" strike="noStrike" cap="none" dirty="0">
                <a:solidFill>
                  <a:schemeClr val="lt1"/>
                </a:solidFill>
                <a:latin typeface="Calibri"/>
                <a:ea typeface="Calibri"/>
                <a:cs typeface="Calibri"/>
                <a:sym typeface="Calibri"/>
              </a:endParaRPr>
            </a:p>
          </p:txBody>
        </p:sp>
        <p:sp>
          <p:nvSpPr>
            <p:cNvPr id="114" name="Google Shape;114;p5"/>
            <p:cNvSpPr/>
            <p:nvPr/>
          </p:nvSpPr>
          <p:spPr>
            <a:xfrm>
              <a:off x="3444832" y="177281"/>
              <a:ext cx="3131665" cy="1878999"/>
            </a:xfrm>
            <a:prstGeom prst="rect">
              <a:avLst/>
            </a:prstGeom>
            <a:solidFill>
              <a:srgbClr val="5477C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5" name="Google Shape;115;p5"/>
            <p:cNvSpPr txBox="1"/>
            <p:nvPr/>
          </p:nvSpPr>
          <p:spPr>
            <a:xfrm>
              <a:off x="3444832" y="177281"/>
              <a:ext cx="3131665" cy="1878999"/>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fr-FR" sz="2700" b="0" i="0" u="none" strike="noStrike" cap="none" dirty="0">
                  <a:solidFill>
                    <a:schemeClr val="lt1"/>
                  </a:solidFill>
                  <a:latin typeface="Calibri"/>
                  <a:ea typeface="Calibri"/>
                  <a:cs typeface="Calibri"/>
                  <a:sym typeface="Calibri"/>
                </a:rPr>
                <a:t>Étape 2 : </a:t>
              </a:r>
              <a:endParaRPr lang="fr-FR" sz="1400" b="0" i="0" u="none" strike="noStrike" cap="none" dirty="0">
                <a:solidFill>
                  <a:srgbClr val="000000"/>
                </a:solidFill>
                <a:latin typeface="Arial"/>
                <a:ea typeface="Arial"/>
                <a:cs typeface="Arial"/>
                <a:sym typeface="Arial"/>
              </a:endParaRPr>
            </a:p>
            <a:p>
              <a:pPr marL="0" marR="0" lvl="0" indent="0" algn="ctr" rtl="0">
                <a:lnSpc>
                  <a:spcPct val="90000"/>
                </a:lnSpc>
                <a:spcBef>
                  <a:spcPts val="945"/>
                </a:spcBef>
                <a:spcAft>
                  <a:spcPts val="0"/>
                </a:spcAft>
                <a:buClr>
                  <a:schemeClr val="lt1"/>
                </a:buClr>
                <a:buSzPts val="2700"/>
                <a:buFont typeface="Calibri"/>
                <a:buNone/>
              </a:pPr>
              <a:r>
                <a:rPr lang="fr-FR" sz="2700" b="1" i="0" u="none" strike="noStrike" cap="none" dirty="0">
                  <a:solidFill>
                    <a:schemeClr val="lt1"/>
                  </a:solidFill>
                  <a:latin typeface="Calibri"/>
                  <a:ea typeface="Calibri"/>
                  <a:cs typeface="Calibri"/>
                  <a:sym typeface="Calibri"/>
                </a:rPr>
                <a:t>Coder</a:t>
              </a:r>
              <a:endParaRPr lang="fr-FR" sz="2700" b="0" i="0" u="none" strike="noStrike" cap="none" dirty="0">
                <a:solidFill>
                  <a:schemeClr val="lt1"/>
                </a:solidFill>
                <a:latin typeface="Calibri"/>
                <a:ea typeface="Calibri"/>
                <a:cs typeface="Calibri"/>
                <a:sym typeface="Calibri"/>
              </a:endParaRPr>
            </a:p>
          </p:txBody>
        </p:sp>
        <p:sp>
          <p:nvSpPr>
            <p:cNvPr id="116" name="Google Shape;116;p5"/>
            <p:cNvSpPr/>
            <p:nvPr/>
          </p:nvSpPr>
          <p:spPr>
            <a:xfrm>
              <a:off x="6889664" y="177281"/>
              <a:ext cx="3131665" cy="1878999"/>
            </a:xfrm>
            <a:prstGeom prst="rect">
              <a:avLst/>
            </a:prstGeom>
            <a:solidFill>
              <a:srgbClr val="97A8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fr-FR" sz="1400" b="0" i="0" u="none" strike="noStrike" cap="none" dirty="0">
                <a:solidFill>
                  <a:srgbClr val="000000"/>
                </a:solidFill>
                <a:latin typeface="Arial"/>
                <a:ea typeface="Arial"/>
                <a:cs typeface="Arial"/>
                <a:sym typeface="Arial"/>
              </a:endParaRPr>
            </a:p>
          </p:txBody>
        </p:sp>
        <p:sp>
          <p:nvSpPr>
            <p:cNvPr id="117" name="Google Shape;117;p5"/>
            <p:cNvSpPr txBox="1"/>
            <p:nvPr/>
          </p:nvSpPr>
          <p:spPr>
            <a:xfrm>
              <a:off x="6889664" y="177281"/>
              <a:ext cx="3131700" cy="187890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fr-FR" sz="2700" b="0" i="0" u="none" strike="noStrike" cap="none" dirty="0">
                  <a:solidFill>
                    <a:schemeClr val="lt1"/>
                  </a:solidFill>
                  <a:latin typeface="Calibri"/>
                  <a:ea typeface="Calibri"/>
                  <a:cs typeface="Calibri"/>
                  <a:sym typeface="Calibri"/>
                </a:rPr>
                <a:t>Étape 3 : </a:t>
              </a:r>
              <a:endParaRPr lang="fr-FR" sz="1400" b="0" i="0" u="none" strike="noStrike" cap="none" dirty="0">
                <a:solidFill>
                  <a:srgbClr val="000000"/>
                </a:solidFill>
                <a:latin typeface="Arial"/>
                <a:ea typeface="Arial"/>
                <a:cs typeface="Arial"/>
                <a:sym typeface="Arial"/>
              </a:endParaRPr>
            </a:p>
            <a:p>
              <a:pPr marL="0" marR="0" lvl="0" indent="0" algn="ctr" rtl="0">
                <a:lnSpc>
                  <a:spcPct val="90000"/>
                </a:lnSpc>
                <a:spcBef>
                  <a:spcPts val="945"/>
                </a:spcBef>
                <a:spcAft>
                  <a:spcPts val="0"/>
                </a:spcAft>
                <a:buClr>
                  <a:schemeClr val="lt1"/>
                </a:buClr>
                <a:buSzPts val="2700"/>
                <a:buFont typeface="Calibri"/>
                <a:buNone/>
              </a:pPr>
              <a:r>
                <a:rPr lang="fr-FR" sz="2700" b="1" i="0" u="none" strike="noStrike" cap="none" dirty="0">
                  <a:solidFill>
                    <a:schemeClr val="lt1"/>
                  </a:solidFill>
                  <a:latin typeface="Calibri"/>
                  <a:ea typeface="Calibri"/>
                  <a:cs typeface="Calibri"/>
                  <a:sym typeface="Calibri"/>
                </a:rPr>
                <a:t>Dégager des thèmes </a:t>
              </a:r>
              <a:endParaRPr lang="fr-FR" sz="2700" b="0" i="0" u="none" strike="noStrike" cap="none" dirty="0">
                <a:solidFill>
                  <a:schemeClr val="lt1"/>
                </a:solidFill>
                <a:latin typeface="Calibri"/>
                <a:ea typeface="Calibri"/>
                <a:cs typeface="Calibri"/>
                <a:sym typeface="Calibri"/>
              </a:endParaRPr>
            </a:p>
          </p:txBody>
        </p:sp>
        <p:sp>
          <p:nvSpPr>
            <p:cNvPr id="118" name="Google Shape;118;p5"/>
            <p:cNvSpPr/>
            <p:nvPr/>
          </p:nvSpPr>
          <p:spPr>
            <a:xfrm>
              <a:off x="1722416" y="2369447"/>
              <a:ext cx="3131665" cy="1878999"/>
            </a:xfrm>
            <a:prstGeom prst="rect">
              <a:avLst/>
            </a:prstGeom>
            <a:solidFill>
              <a:srgbClr val="97A8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9" name="Google Shape;119;p5"/>
            <p:cNvSpPr txBox="1"/>
            <p:nvPr/>
          </p:nvSpPr>
          <p:spPr>
            <a:xfrm>
              <a:off x="1722416" y="2369447"/>
              <a:ext cx="3131665" cy="1878999"/>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fr-FR" sz="2400" b="0" i="0" u="none" strike="noStrike" cap="none" dirty="0">
                  <a:solidFill>
                    <a:schemeClr val="lt1"/>
                  </a:solidFill>
                  <a:latin typeface="Calibri"/>
                  <a:ea typeface="Calibri"/>
                  <a:cs typeface="Calibri"/>
                  <a:sym typeface="Calibri"/>
                </a:rPr>
                <a:t>Étape 4 : </a:t>
              </a:r>
              <a:endParaRPr lang="fr-FR" sz="2400" b="0" i="0" u="none" strike="noStrike" cap="none" dirty="0">
                <a:solidFill>
                  <a:srgbClr val="000000"/>
                </a:solidFill>
                <a:latin typeface="Arial"/>
                <a:ea typeface="Arial"/>
                <a:cs typeface="Arial"/>
                <a:sym typeface="Arial"/>
              </a:endParaRPr>
            </a:p>
            <a:p>
              <a:pPr marL="0" marR="0" lvl="0" indent="0" algn="ctr" rtl="0">
                <a:lnSpc>
                  <a:spcPct val="90000"/>
                </a:lnSpc>
                <a:spcBef>
                  <a:spcPts val="945"/>
                </a:spcBef>
                <a:spcAft>
                  <a:spcPts val="0"/>
                </a:spcAft>
                <a:buClr>
                  <a:schemeClr val="lt1"/>
                </a:buClr>
                <a:buSzPts val="2700"/>
                <a:buFont typeface="Calibri"/>
                <a:buNone/>
              </a:pPr>
              <a:r>
                <a:rPr lang="fr-FR" sz="2400" b="1" i="0" u="none" strike="noStrike" cap="none" dirty="0">
                  <a:solidFill>
                    <a:schemeClr val="lt1"/>
                  </a:solidFill>
                  <a:latin typeface="Calibri"/>
                  <a:ea typeface="Calibri"/>
                  <a:cs typeface="Calibri"/>
                  <a:sym typeface="Calibri"/>
                </a:rPr>
                <a:t>Classer </a:t>
              </a:r>
              <a:r>
                <a:rPr lang="fr-FR" sz="2400" b="1" dirty="0">
                  <a:solidFill>
                    <a:schemeClr val="lt1"/>
                  </a:solidFill>
                  <a:latin typeface="Calibri"/>
                  <a:ea typeface="Calibri"/>
                  <a:cs typeface="Calibri"/>
                  <a:sym typeface="Calibri"/>
                </a:rPr>
                <a:t>l</a:t>
              </a:r>
              <a:r>
                <a:rPr lang="fr-FR" sz="2400" b="1" i="0" u="none" strike="noStrike" cap="none" dirty="0">
                  <a:solidFill>
                    <a:schemeClr val="lt1"/>
                  </a:solidFill>
                  <a:latin typeface="Calibri"/>
                  <a:ea typeface="Calibri"/>
                  <a:cs typeface="Calibri"/>
                  <a:sym typeface="Calibri"/>
                </a:rPr>
                <a:t>es résultats clés par ordre de priorité et rédiger les thèmes</a:t>
              </a:r>
              <a:endParaRPr lang="fr-FR" sz="2400" b="0" i="0" u="none" strike="noStrike" cap="none" dirty="0">
                <a:solidFill>
                  <a:schemeClr val="lt1"/>
                </a:solidFill>
                <a:latin typeface="Calibri"/>
                <a:ea typeface="Calibri"/>
                <a:cs typeface="Calibri"/>
                <a:sym typeface="Calibri"/>
              </a:endParaRPr>
            </a:p>
          </p:txBody>
        </p:sp>
        <p:sp>
          <p:nvSpPr>
            <p:cNvPr id="120" name="Google Shape;120;p5"/>
            <p:cNvSpPr/>
            <p:nvPr/>
          </p:nvSpPr>
          <p:spPr>
            <a:xfrm>
              <a:off x="5167248" y="2369447"/>
              <a:ext cx="3131665" cy="1878999"/>
            </a:xfrm>
            <a:prstGeom prst="rect">
              <a:avLst/>
            </a:prstGeom>
            <a:solidFill>
              <a:srgbClr val="5477C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5"/>
            <p:cNvSpPr txBox="1"/>
            <p:nvPr/>
          </p:nvSpPr>
          <p:spPr>
            <a:xfrm>
              <a:off x="5167248" y="2369447"/>
              <a:ext cx="3131665" cy="1878999"/>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fr-FR" sz="2400" dirty="0">
                  <a:solidFill>
                    <a:schemeClr val="lt1"/>
                  </a:solidFill>
                  <a:latin typeface="Calibri"/>
                  <a:ea typeface="Calibri"/>
                  <a:cs typeface="Calibri"/>
                  <a:sym typeface="Calibri"/>
                </a:rPr>
                <a:t>Étape 5 :  </a:t>
              </a:r>
              <a:endParaRPr lang="fr-FR" sz="2400" dirty="0">
                <a:solidFill>
                  <a:schemeClr val="lt1"/>
                </a:solidFill>
                <a:latin typeface="Calibri"/>
                <a:ea typeface="Calibri"/>
                <a:cs typeface="Calibri"/>
              </a:endParaRPr>
            </a:p>
            <a:p>
              <a:pPr marL="0" marR="0" lvl="0" indent="0" algn="ctr" rtl="0">
                <a:lnSpc>
                  <a:spcPct val="90000"/>
                </a:lnSpc>
                <a:spcBef>
                  <a:spcPts val="945"/>
                </a:spcBef>
                <a:spcAft>
                  <a:spcPts val="0"/>
                </a:spcAft>
                <a:buClr>
                  <a:schemeClr val="lt1"/>
                </a:buClr>
                <a:buSzPts val="2700"/>
                <a:buFont typeface="Calibri"/>
                <a:buNone/>
              </a:pPr>
              <a:r>
                <a:rPr lang="fr-FR" sz="2400" dirty="0">
                  <a:solidFill>
                    <a:schemeClr val="lt1"/>
                  </a:solidFill>
                  <a:latin typeface="Calibri"/>
                  <a:ea typeface="Calibri"/>
                  <a:cs typeface="Calibri"/>
                  <a:sym typeface="Calibri"/>
                </a:rPr>
                <a:t>Utiliser les thèmes et résultats clés comme base de données factuelles</a:t>
              </a:r>
              <a:endParaRPr lang="fr-FR" sz="2400" dirty="0">
                <a:solidFill>
                  <a:schemeClr val="lt1"/>
                </a:solidFill>
                <a:latin typeface="Calibri"/>
                <a:ea typeface="Calibri"/>
                <a:cs typeface="Calibri"/>
              </a:endParaRPr>
            </a:p>
          </p:txBody>
        </p:sp>
      </p:grpSp>
      <p:sp>
        <p:nvSpPr>
          <p:cNvPr id="122" name="Google Shape;122;p5"/>
          <p:cNvSpPr/>
          <p:nvPr/>
        </p:nvSpPr>
        <p:spPr>
          <a:xfrm>
            <a:off x="405400" y="1582375"/>
            <a:ext cx="7796100" cy="26055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body" idx="1"/>
          </p:nvPr>
        </p:nvSpPr>
        <p:spPr>
          <a:xfrm>
            <a:off x="838200" y="1842448"/>
            <a:ext cx="10515600" cy="4273968"/>
          </a:xfrm>
          <a:prstGeom prst="rect">
            <a:avLst/>
          </a:prstGeom>
          <a:noFill/>
          <a:ln>
            <a:noFill/>
          </a:ln>
        </p:spPr>
        <p:txBody>
          <a:bodyPr spcFirstLastPara="1" wrap="square" lIns="91425" tIns="45700" rIns="91425" bIns="45700" anchor="t" anchorCtr="0">
            <a:normAutofit fontScale="92500" lnSpcReduction="20000"/>
          </a:bodyPr>
          <a:lstStyle/>
          <a:p>
            <a:pPr marL="228600" lvl="0" indent="-228631" algn="l" rtl="0">
              <a:lnSpc>
                <a:spcPct val="120000"/>
              </a:lnSpc>
              <a:spcBef>
                <a:spcPts val="0"/>
              </a:spcBef>
              <a:spcAft>
                <a:spcPts val="0"/>
              </a:spcAft>
              <a:buClr>
                <a:schemeClr val="dk1"/>
              </a:buClr>
              <a:buSzPct val="100000"/>
              <a:buChar char="•"/>
            </a:pPr>
            <a:r>
              <a:rPr lang="fr-FR" sz="2900" dirty="0"/>
              <a:t>Un code est généralement </a:t>
            </a:r>
            <a:r>
              <a:rPr lang="fr-FR" sz="2900" b="1" dirty="0"/>
              <a:t>un mot ou une expression qui représente une idée récurrente </a:t>
            </a:r>
            <a:r>
              <a:rPr lang="fr-FR" sz="2900" dirty="0"/>
              <a:t>ou un élément caractéristique identifié dans des données. </a:t>
            </a:r>
            <a:endParaRPr lang="fr-FR" dirty="0"/>
          </a:p>
          <a:p>
            <a:pPr marL="0" lvl="0" indent="0" algn="l" rtl="0">
              <a:lnSpc>
                <a:spcPct val="120000"/>
              </a:lnSpc>
              <a:spcBef>
                <a:spcPts val="0"/>
              </a:spcBef>
              <a:spcAft>
                <a:spcPts val="0"/>
              </a:spcAft>
              <a:buClr>
                <a:schemeClr val="dk1"/>
              </a:buClr>
              <a:buSzPct val="100000"/>
              <a:buNone/>
            </a:pPr>
            <a:endParaRPr lang="fr-FR" sz="2900" dirty="0"/>
          </a:p>
          <a:p>
            <a:pPr marL="228600" lvl="0" indent="-228631" algn="l" rtl="0">
              <a:lnSpc>
                <a:spcPct val="120000"/>
              </a:lnSpc>
              <a:spcBef>
                <a:spcPts val="0"/>
              </a:spcBef>
              <a:spcAft>
                <a:spcPts val="0"/>
              </a:spcAft>
              <a:buClr>
                <a:schemeClr val="dk1"/>
              </a:buClr>
              <a:buSzPct val="100000"/>
              <a:buChar char="•"/>
            </a:pPr>
            <a:r>
              <a:rPr lang="fr-FR" sz="2900" dirty="0"/>
              <a:t>Le codage peut être réalisé sous Word, Excel ou avec un logiciel d’analyse qualitative, voire avec un papier et un crayon. </a:t>
            </a:r>
          </a:p>
          <a:p>
            <a:pPr marL="228600" lvl="0" indent="-228631" algn="l" rtl="0">
              <a:lnSpc>
                <a:spcPct val="120000"/>
              </a:lnSpc>
              <a:spcBef>
                <a:spcPts val="0"/>
              </a:spcBef>
              <a:spcAft>
                <a:spcPts val="0"/>
              </a:spcAft>
              <a:buClr>
                <a:schemeClr val="dk1"/>
              </a:buClr>
              <a:buSzPct val="100000"/>
              <a:buChar char="•"/>
            </a:pPr>
            <a:endParaRPr lang="fr-FR" sz="2900" dirty="0"/>
          </a:p>
          <a:p>
            <a:pPr marL="228600" lvl="0" indent="-228631" algn="l" rtl="0">
              <a:lnSpc>
                <a:spcPct val="120000"/>
              </a:lnSpc>
              <a:spcBef>
                <a:spcPts val="0"/>
              </a:spcBef>
              <a:spcAft>
                <a:spcPts val="0"/>
              </a:spcAft>
              <a:buClr>
                <a:schemeClr val="dk1"/>
              </a:buClr>
              <a:buSzPct val="100000"/>
              <a:buChar char="•"/>
            </a:pPr>
            <a:r>
              <a:rPr lang="fr-FR" sz="2900" dirty="0"/>
              <a:t>La méthode à appliquer </a:t>
            </a:r>
            <a:r>
              <a:rPr lang="fr-FR" sz="2900" b="1" dirty="0"/>
              <a:t>dépend du volume et du type de données </a:t>
            </a:r>
            <a:r>
              <a:rPr lang="fr-FR" sz="2900" dirty="0"/>
              <a:t>à analyser, du degré de </a:t>
            </a:r>
            <a:r>
              <a:rPr lang="fr-FR" sz="2900" dirty="0">
                <a:solidFill>
                  <a:srgbClr val="2F5496"/>
                </a:solidFill>
              </a:rPr>
              <a:t>précision de la question à étudier</a:t>
            </a:r>
            <a:r>
              <a:rPr lang="fr-FR" sz="2900" dirty="0"/>
              <a:t>, ainsi que de vos préférences en tant qu’analyste. </a:t>
            </a:r>
          </a:p>
          <a:p>
            <a:pPr marL="228600" lvl="0" indent="-228631" algn="l" rtl="0">
              <a:lnSpc>
                <a:spcPct val="120000"/>
              </a:lnSpc>
              <a:spcBef>
                <a:spcPts val="0"/>
              </a:spcBef>
              <a:spcAft>
                <a:spcPts val="0"/>
              </a:spcAft>
              <a:buClr>
                <a:schemeClr val="dk1"/>
              </a:buClr>
              <a:buSzPct val="100000"/>
              <a:buChar char="•"/>
            </a:pPr>
            <a:endParaRPr lang="en-GB" sz="2900" dirty="0"/>
          </a:p>
        </p:txBody>
      </p:sp>
      <p:sp>
        <p:nvSpPr>
          <p:cNvPr id="129" name="Google Shape;129;p6"/>
          <p:cNvSpPr txBox="1">
            <a:spLocks noGrp="1"/>
          </p:cNvSpPr>
          <p:nvPr>
            <p:ph type="title"/>
          </p:nvPr>
        </p:nvSpPr>
        <p:spPr>
          <a:xfrm>
            <a:off x="838200" y="457788"/>
            <a:ext cx="10515600" cy="10334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Helvetica Neue"/>
              <a:buNone/>
            </a:pPr>
            <a:r>
              <a:rPr lang="en-GB" b="1" dirty="0">
                <a:solidFill>
                  <a:srgbClr val="2F5496"/>
                </a:solidFill>
                <a:latin typeface="Helvetica Neue"/>
                <a:ea typeface="Helvetica Neue"/>
                <a:cs typeface="Helvetica Neue"/>
                <a:sym typeface="Helvetica Neue"/>
              </a:rPr>
              <a:t>Coder</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335280" y="175419"/>
            <a:ext cx="1170432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Helvetica Neue"/>
              <a:buNone/>
            </a:pPr>
            <a:r>
              <a:rPr lang="fr-FR" b="1" dirty="0">
                <a:solidFill>
                  <a:srgbClr val="2F5496"/>
                </a:solidFill>
                <a:latin typeface="Helvetica Neue"/>
                <a:ea typeface="Helvetica Neue"/>
                <a:cs typeface="Helvetica Neue"/>
                <a:sym typeface="Helvetica Neue"/>
              </a:rPr>
              <a:t>Quelles sont les idées ou caractéristiques qui ressortent du texte ?</a:t>
            </a:r>
            <a:endParaRPr lang="fr-FR" dirty="0"/>
          </a:p>
        </p:txBody>
      </p:sp>
      <p:pic>
        <p:nvPicPr>
          <p:cNvPr id="136" name="Google Shape;136;p7" descr="Radio microphone with solid fill"/>
          <p:cNvPicPr preferRelativeResize="0"/>
          <p:nvPr/>
        </p:nvPicPr>
        <p:blipFill rotWithShape="1">
          <a:blip r:embed="rId3">
            <a:alphaModFix/>
          </a:blip>
          <a:srcRect/>
          <a:stretch/>
        </p:blipFill>
        <p:spPr>
          <a:xfrm>
            <a:off x="1154054" y="2999338"/>
            <a:ext cx="1197865" cy="1197864"/>
          </a:xfrm>
          <a:prstGeom prst="rect">
            <a:avLst/>
          </a:prstGeom>
          <a:noFill/>
          <a:ln>
            <a:noFill/>
          </a:ln>
        </p:spPr>
      </p:pic>
      <p:sp>
        <p:nvSpPr>
          <p:cNvPr id="137" name="Google Shape;137;p7"/>
          <p:cNvSpPr/>
          <p:nvPr/>
        </p:nvSpPr>
        <p:spPr>
          <a:xfrm>
            <a:off x="2689861" y="1605758"/>
            <a:ext cx="8709660" cy="4426741"/>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30000"/>
              </a:lnSpc>
              <a:spcBef>
                <a:spcPts val="0"/>
              </a:spcBef>
              <a:spcAft>
                <a:spcPts val="0"/>
              </a:spcAft>
              <a:buClr>
                <a:schemeClr val="dk1"/>
              </a:buClr>
              <a:buSzPts val="2400"/>
              <a:buFont typeface="Calibri"/>
              <a:buNone/>
            </a:pPr>
            <a:r>
              <a:rPr lang="fr-FR" sz="2400" b="1" i="0" u="none" strike="noStrike" cap="none" dirty="0">
                <a:solidFill>
                  <a:schemeClr val="dk1"/>
                </a:solidFill>
                <a:latin typeface="Calibri"/>
                <a:ea typeface="Calibri"/>
                <a:cs typeface="Calibri"/>
                <a:sym typeface="Calibri"/>
              </a:rPr>
              <a:t>Nous étudions les </a:t>
            </a:r>
            <a:r>
              <a:rPr lang="fr-FR" sz="2400" b="1" i="0" u="sng" strike="noStrike" cap="none" dirty="0">
                <a:solidFill>
                  <a:schemeClr val="dk1"/>
                </a:solidFill>
                <a:latin typeface="Calibri"/>
                <a:ea typeface="Calibri"/>
                <a:cs typeface="Calibri"/>
                <a:sym typeface="Calibri"/>
              </a:rPr>
              <a:t>risques rencontrés pendant un déplacement</a:t>
            </a:r>
            <a:endParaRPr lang="fr-FR" sz="1400" b="0" i="0" u="none" strike="noStrike" cap="none" dirty="0">
              <a:solidFill>
                <a:srgbClr val="000000"/>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2400"/>
              <a:buFont typeface="Calibri"/>
              <a:buNone/>
            </a:pPr>
            <a:endParaRPr lang="fr-FR" b="1" i="0" u="sng" strike="noStrike" cap="none" dirty="0">
              <a:solidFill>
                <a:schemeClr val="dk1"/>
              </a:solidFill>
              <a:latin typeface="Calibri"/>
              <a:ea typeface="Calibri"/>
              <a:cs typeface="Calibri"/>
              <a:sym typeface="Calibri"/>
            </a:endParaRPr>
          </a:p>
          <a:p>
            <a:pPr marL="0" marR="0" lvl="0" indent="0" algn="l" rtl="0">
              <a:lnSpc>
                <a:spcPct val="130000"/>
              </a:lnSpc>
              <a:spcBef>
                <a:spcPts val="0"/>
              </a:spcBef>
              <a:spcAft>
                <a:spcPts val="0"/>
              </a:spcAft>
              <a:buClr>
                <a:schemeClr val="dk1"/>
              </a:buClr>
              <a:buSzPts val="1800"/>
              <a:buFont typeface="Calibri"/>
              <a:buNone/>
            </a:pPr>
            <a:r>
              <a:rPr lang="fr-FR" b="0" i="1" u="none" strike="noStrike" cap="none" dirty="0">
                <a:solidFill>
                  <a:schemeClr val="dk1"/>
                </a:solidFill>
                <a:latin typeface="Calibri"/>
                <a:ea typeface="Calibri"/>
                <a:cs typeface="Calibri"/>
                <a:sym typeface="Calibri"/>
              </a:rPr>
              <a:t>Des habitants du camp sont partis vers les villages de Landheer, Shinbirale, Qaloocan et Shandheeye, dans la région de Buhodle en Éthiopie, afin de trouver de l'eau et des pâturages pour leurs troupeaux. Ce sont la faim et la soif qui ont été les plus éprouvantes pendant la migration car nous n’avions nulle part où acheter de la nourriture et nous n'avions pas emporté suffisamment de provisions. Nous avons également craint d'être pris dans la guerre en cours. Les femmes et les enfants ont été les plus durement touchés car ils sont physiquement vulnérables. Surtout les femmes enceintes, parce qu’elles avaient du mal à se déplacer ou à suivre le rythme. Certaines ont accouché en cours de route, alors qu’il n’y avait ni sage-femme, ni hôpital. Souvent, des familles se séparaient parce qu’il leur était impossible de se déplacer ensemble en toute sécurité.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000"/>
              <a:buFont typeface="Helvetica Neue"/>
              <a:buNone/>
            </a:pPr>
            <a:r>
              <a:rPr lang="en-GB" sz="4000" b="1" dirty="0">
                <a:solidFill>
                  <a:srgbClr val="2F5496"/>
                </a:solidFill>
                <a:latin typeface="Helvetica Neue"/>
                <a:ea typeface="Helvetica Neue"/>
                <a:cs typeface="Helvetica Neue"/>
                <a:sym typeface="Helvetica Neue"/>
              </a:rPr>
              <a:t>Codes et sous-codes</a:t>
            </a:r>
            <a:endParaRPr dirty="0"/>
          </a:p>
        </p:txBody>
      </p:sp>
      <p:sp>
        <p:nvSpPr>
          <p:cNvPr id="144" name="Google Shape;144;p8"/>
          <p:cNvSpPr/>
          <p:nvPr/>
        </p:nvSpPr>
        <p:spPr>
          <a:xfrm>
            <a:off x="1260764" y="2189018"/>
            <a:ext cx="4308764" cy="1149927"/>
          </a:xfrm>
          <a:prstGeom prst="rect">
            <a:avLst/>
          </a:prstGeom>
          <a:solidFill>
            <a:schemeClr val="accent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dirty="0">
                <a:solidFill>
                  <a:schemeClr val="lt1"/>
                </a:solidFill>
                <a:latin typeface="Calibri"/>
                <a:ea typeface="Calibri"/>
                <a:cs typeface="Calibri"/>
                <a:sym typeface="Calibri"/>
              </a:rPr>
              <a:t>Vulnérabilité</a:t>
            </a:r>
            <a:r>
              <a:rPr lang="fr-FR" sz="2400" b="1" dirty="0">
                <a:solidFill>
                  <a:schemeClr val="lt1"/>
                </a:solidFill>
                <a:latin typeface="Calibri"/>
                <a:ea typeface="Calibri"/>
                <a:cs typeface="Calibri"/>
                <a:sym typeface="Calibri"/>
              </a:rPr>
              <a:t> des femmes enceintes </a:t>
            </a:r>
            <a:r>
              <a:rPr lang="fr-FR" sz="2400" b="1" i="0" u="none" strike="noStrike" cap="none" dirty="0">
                <a:solidFill>
                  <a:schemeClr val="lt1"/>
                </a:solidFill>
                <a:latin typeface="Calibri"/>
                <a:ea typeface="Calibri"/>
                <a:cs typeface="Calibri"/>
                <a:sym typeface="Calibri"/>
              </a:rPr>
              <a:t>– VFE</a:t>
            </a:r>
            <a:endParaRPr lang="fr-FR" sz="1400" b="0" i="0" u="none" strike="noStrike" cap="none" dirty="0">
              <a:solidFill>
                <a:srgbClr val="000000"/>
              </a:solidFill>
              <a:latin typeface="Arial"/>
              <a:ea typeface="Arial"/>
              <a:cs typeface="Arial"/>
              <a:sym typeface="Arial"/>
            </a:endParaRPr>
          </a:p>
        </p:txBody>
      </p:sp>
      <p:sp>
        <p:nvSpPr>
          <p:cNvPr id="145" name="Google Shape;145;p8"/>
          <p:cNvSpPr/>
          <p:nvPr/>
        </p:nvSpPr>
        <p:spPr>
          <a:xfrm>
            <a:off x="7038109" y="2189018"/>
            <a:ext cx="3352800" cy="955964"/>
          </a:xfrm>
          <a:prstGeom prst="rect">
            <a:avLst/>
          </a:prstGeom>
          <a:no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Calibri"/>
                <a:ea typeface="Calibri"/>
                <a:cs typeface="Calibri"/>
                <a:sym typeface="Calibri"/>
              </a:rPr>
              <a:t>Code</a:t>
            </a:r>
            <a:endParaRPr sz="1400" b="0" i="0" u="none" strike="noStrike" cap="none" dirty="0">
              <a:solidFill>
                <a:srgbClr val="000000"/>
              </a:solidFill>
              <a:latin typeface="Arial"/>
              <a:ea typeface="Arial"/>
              <a:cs typeface="Arial"/>
              <a:sym typeface="Arial"/>
            </a:endParaRPr>
          </a:p>
        </p:txBody>
      </p:sp>
      <p:sp>
        <p:nvSpPr>
          <p:cNvPr id="146" name="Google Shape;146;p8"/>
          <p:cNvSpPr/>
          <p:nvPr/>
        </p:nvSpPr>
        <p:spPr>
          <a:xfrm>
            <a:off x="838200" y="3878839"/>
            <a:ext cx="1842654" cy="2008909"/>
          </a:xfrm>
          <a:prstGeom prst="rect">
            <a:avLst/>
          </a:prstGeom>
          <a:solidFill>
            <a:srgbClr val="8DA9DB"/>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dirty="0">
                <a:solidFill>
                  <a:schemeClr val="lt1"/>
                </a:solidFill>
                <a:latin typeface="Calibri"/>
                <a:ea typeface="Calibri"/>
                <a:cs typeface="Calibri"/>
                <a:sym typeface="Calibri"/>
              </a:rPr>
              <a:t>Manque de mobilité des femmes enceintes – MM </a:t>
            </a:r>
            <a:endParaRPr lang="fr-FR" sz="1400" b="0" i="0" u="none" strike="noStrike" cap="none" dirty="0">
              <a:solidFill>
                <a:srgbClr val="000000"/>
              </a:solidFill>
              <a:latin typeface="Arial"/>
              <a:ea typeface="Arial"/>
              <a:cs typeface="Arial"/>
              <a:sym typeface="Arial"/>
            </a:endParaRPr>
          </a:p>
        </p:txBody>
      </p:sp>
      <p:sp>
        <p:nvSpPr>
          <p:cNvPr id="147" name="Google Shape;147;p8"/>
          <p:cNvSpPr/>
          <p:nvPr/>
        </p:nvSpPr>
        <p:spPr>
          <a:xfrm>
            <a:off x="4232565" y="3864985"/>
            <a:ext cx="1842654" cy="2008909"/>
          </a:xfrm>
          <a:prstGeom prst="rect">
            <a:avLst/>
          </a:prstGeom>
          <a:solidFill>
            <a:srgbClr val="8DA9DB"/>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0000"/>
              </a:buClr>
              <a:buSzPts val="1800"/>
              <a:buFont typeface="Arial"/>
              <a:buNone/>
            </a:pPr>
            <a:r>
              <a:rPr lang="fr-FR" sz="1800" b="1" i="0" u="none" strike="noStrike" cap="none" dirty="0">
                <a:solidFill>
                  <a:schemeClr val="lt1"/>
                </a:solidFill>
                <a:latin typeface="Calibri"/>
                <a:ea typeface="Calibri"/>
                <a:cs typeface="Calibri"/>
                <a:sym typeface="Calibri"/>
              </a:rPr>
              <a:t>Accès limité aux soins de santé maternelle – SSM </a:t>
            </a:r>
            <a:endParaRPr lang="fr-FR" sz="1400" b="0" i="0" u="none" strike="noStrike" cap="none" dirty="0">
              <a:solidFill>
                <a:srgbClr val="000000"/>
              </a:solidFill>
              <a:latin typeface="Arial"/>
              <a:ea typeface="Arial"/>
              <a:cs typeface="Arial"/>
              <a:sym typeface="Arial"/>
            </a:endParaRPr>
          </a:p>
        </p:txBody>
      </p:sp>
      <p:sp>
        <p:nvSpPr>
          <p:cNvPr id="148" name="Google Shape;148;p8"/>
          <p:cNvSpPr/>
          <p:nvPr/>
        </p:nvSpPr>
        <p:spPr>
          <a:xfrm>
            <a:off x="7038109" y="4461164"/>
            <a:ext cx="3352800" cy="955964"/>
          </a:xfrm>
          <a:prstGeom prst="rect">
            <a:avLst/>
          </a:prstGeom>
          <a:noFill/>
          <a:ln w="28575" cap="flat" cmpd="sng">
            <a:solidFill>
              <a:srgbClr val="8DA9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dirty="0">
                <a:solidFill>
                  <a:schemeClr val="dk1"/>
                </a:solidFill>
                <a:latin typeface="Calibri"/>
                <a:ea typeface="Calibri"/>
                <a:cs typeface="Calibri"/>
                <a:sym typeface="Calibri"/>
              </a:rPr>
              <a:t>Sous-code</a:t>
            </a:r>
            <a:endParaRPr sz="1400" b="0" i="0" u="none" strike="noStrike" cap="none" dirty="0">
              <a:solidFill>
                <a:srgbClr val="000000"/>
              </a:solidFill>
              <a:latin typeface="Arial"/>
              <a:ea typeface="Arial"/>
              <a:cs typeface="Arial"/>
              <a:sym typeface="Arial"/>
            </a:endParaRPr>
          </a:p>
        </p:txBody>
      </p:sp>
      <p:cxnSp>
        <p:nvCxnSpPr>
          <p:cNvPr id="149" name="Google Shape;149;p8"/>
          <p:cNvCxnSpPr>
            <a:endCxn id="146" idx="0"/>
          </p:cNvCxnSpPr>
          <p:nvPr/>
        </p:nvCxnSpPr>
        <p:spPr>
          <a:xfrm flipH="1">
            <a:off x="1759527" y="3338839"/>
            <a:ext cx="484800" cy="5400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50" name="Google Shape;150;p8"/>
          <p:cNvCxnSpPr>
            <a:endCxn id="147" idx="0"/>
          </p:cNvCxnSpPr>
          <p:nvPr/>
        </p:nvCxnSpPr>
        <p:spPr>
          <a:xfrm>
            <a:off x="4696692" y="3339085"/>
            <a:ext cx="457200" cy="525900"/>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838200" y="2763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000"/>
              <a:buFont typeface="Helvetica Neue"/>
              <a:buNone/>
            </a:pPr>
            <a:r>
              <a:rPr lang="fr-FR" sz="4000" b="1" dirty="0">
                <a:solidFill>
                  <a:srgbClr val="2F5496"/>
                </a:solidFill>
                <a:latin typeface="Helvetica Neue"/>
                <a:ea typeface="Helvetica Neue"/>
                <a:cs typeface="Helvetica Neue"/>
                <a:sym typeface="Helvetica Neue"/>
              </a:rPr>
              <a:t>Codage déductif ou codage inductif</a:t>
            </a:r>
            <a:endParaRPr lang="fr-FR" b="1" dirty="0">
              <a:solidFill>
                <a:srgbClr val="2F5496"/>
              </a:solidFill>
              <a:latin typeface="Helvetica Neue"/>
              <a:ea typeface="Helvetica Neue"/>
              <a:cs typeface="Helvetica Neue"/>
              <a:sym typeface="Helvetica Neue"/>
            </a:endParaRPr>
          </a:p>
        </p:txBody>
      </p:sp>
      <p:sp>
        <p:nvSpPr>
          <p:cNvPr id="157" name="Google Shape;157;p9"/>
          <p:cNvSpPr/>
          <p:nvPr/>
        </p:nvSpPr>
        <p:spPr>
          <a:xfrm>
            <a:off x="838239" y="3690258"/>
            <a:ext cx="2027700" cy="1718100"/>
          </a:xfrm>
          <a:prstGeom prst="roundRect">
            <a:avLst>
              <a:gd name="adj" fmla="val 16667"/>
            </a:avLst>
          </a:prstGeom>
          <a:solidFill>
            <a:srgbClr val="D8E2F3"/>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GB" sz="2300" b="1" i="0" u="none" strike="noStrike" cap="none" dirty="0">
                <a:solidFill>
                  <a:srgbClr val="002060"/>
                </a:solidFill>
                <a:latin typeface="Calibri"/>
                <a:ea typeface="Calibri"/>
                <a:cs typeface="Calibri"/>
                <a:sym typeface="Calibri"/>
              </a:rPr>
              <a:t>CODAGE DÉDUCTIF</a:t>
            </a:r>
            <a:endParaRPr sz="1400" b="0" i="0" u="none" strike="noStrike" cap="none" dirty="0">
              <a:solidFill>
                <a:srgbClr val="000000"/>
              </a:solidFill>
              <a:latin typeface="Arial"/>
              <a:ea typeface="Arial"/>
              <a:cs typeface="Arial"/>
              <a:sym typeface="Arial"/>
            </a:endParaRPr>
          </a:p>
        </p:txBody>
      </p:sp>
      <p:sp>
        <p:nvSpPr>
          <p:cNvPr id="158" name="Google Shape;158;p9"/>
          <p:cNvSpPr/>
          <p:nvPr/>
        </p:nvSpPr>
        <p:spPr>
          <a:xfrm>
            <a:off x="838202" y="1601903"/>
            <a:ext cx="2027700" cy="1718100"/>
          </a:xfrm>
          <a:prstGeom prst="roundRect">
            <a:avLst>
              <a:gd name="adj" fmla="val 16667"/>
            </a:avLst>
          </a:prstGeom>
          <a:solidFill>
            <a:srgbClr val="D8E2F3"/>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GB" sz="2300" b="1" dirty="0">
                <a:solidFill>
                  <a:srgbClr val="002060"/>
                </a:solidFill>
                <a:latin typeface="Calibri"/>
                <a:ea typeface="Calibri"/>
                <a:cs typeface="Calibri"/>
                <a:sym typeface="Calibri"/>
              </a:rPr>
              <a:t>CODAGE INDUCTIF</a:t>
            </a:r>
            <a:endParaRPr sz="1400" b="0" i="0" u="none" strike="noStrike" cap="none" dirty="0">
              <a:solidFill>
                <a:srgbClr val="000000"/>
              </a:solidFill>
              <a:latin typeface="Arial"/>
              <a:ea typeface="Arial"/>
              <a:cs typeface="Arial"/>
              <a:sym typeface="Arial"/>
            </a:endParaRPr>
          </a:p>
        </p:txBody>
      </p:sp>
      <p:sp>
        <p:nvSpPr>
          <p:cNvPr id="159" name="Google Shape;159;p9"/>
          <p:cNvSpPr/>
          <p:nvPr/>
        </p:nvSpPr>
        <p:spPr>
          <a:xfrm>
            <a:off x="3125374" y="3690258"/>
            <a:ext cx="8228400" cy="1718100"/>
          </a:xfrm>
          <a:prstGeom prst="roundRect">
            <a:avLst>
              <a:gd name="adj" fmla="val 16667"/>
            </a:avLst>
          </a:prstGeom>
          <a:no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dk1"/>
              </a:buClr>
              <a:buSzPts val="2100"/>
              <a:buFont typeface="Arial"/>
              <a:buChar char="•"/>
            </a:pPr>
            <a:r>
              <a:rPr lang="fr-FR" sz="2100" b="0" i="0" u="none" strike="noStrike" cap="none" dirty="0">
                <a:solidFill>
                  <a:schemeClr val="dk1"/>
                </a:solidFill>
                <a:latin typeface="Calibri"/>
                <a:ea typeface="Calibri"/>
                <a:cs typeface="Calibri"/>
                <a:sym typeface="Calibri"/>
              </a:rPr>
              <a:t>Une liste de codes est prédéfinie avant d’entamer votre analyse. </a:t>
            </a:r>
          </a:p>
          <a:p>
            <a:pPr marL="342900" lvl="0" indent="-342900">
              <a:buClr>
                <a:schemeClr val="dk1"/>
              </a:buClr>
              <a:buSzPts val="2100"/>
              <a:buFont typeface="Arial"/>
              <a:buChar char="•"/>
            </a:pPr>
            <a:r>
              <a:rPr lang="fr-FR" sz="2100" dirty="0">
                <a:solidFill>
                  <a:schemeClr val="dk1"/>
                </a:solidFill>
                <a:latin typeface="Calibri"/>
                <a:ea typeface="Calibri"/>
                <a:cs typeface="Calibri"/>
                <a:sym typeface="Calibri"/>
              </a:rPr>
              <a:t>Méthode pouvant être utile </a:t>
            </a:r>
            <a:r>
              <a:rPr lang="fr-FR" sz="2100" b="0" i="0" u="none" strike="noStrike" cap="none" dirty="0">
                <a:solidFill>
                  <a:schemeClr val="dk1"/>
                </a:solidFill>
                <a:latin typeface="Calibri"/>
                <a:ea typeface="Calibri"/>
                <a:cs typeface="Calibri"/>
                <a:sym typeface="Calibri"/>
              </a:rPr>
              <a:t>si vous avez déjà une bonne idée </a:t>
            </a:r>
            <a:r>
              <a:rPr lang="fr-FR" sz="2100" dirty="0">
                <a:solidFill>
                  <a:srgbClr val="2F5496"/>
                </a:solidFill>
                <a:latin typeface="Calibri"/>
                <a:ea typeface="Calibri"/>
                <a:cs typeface="Calibri"/>
                <a:sym typeface="Calibri"/>
              </a:rPr>
              <a:t>des questions </a:t>
            </a:r>
            <a:r>
              <a:rPr lang="fr-FR" sz="2100" b="0" i="0" u="none" strike="noStrike" cap="none" dirty="0">
                <a:solidFill>
                  <a:schemeClr val="dk1"/>
                </a:solidFill>
                <a:latin typeface="Calibri"/>
                <a:ea typeface="Calibri"/>
                <a:cs typeface="Calibri"/>
                <a:sym typeface="Calibri"/>
              </a:rPr>
              <a:t>et/ou des idées </a:t>
            </a:r>
            <a:r>
              <a:rPr lang="fr-FR" sz="2100" dirty="0">
                <a:solidFill>
                  <a:srgbClr val="2F5496"/>
                </a:solidFill>
                <a:latin typeface="Calibri"/>
                <a:ea typeface="Calibri"/>
                <a:cs typeface="Calibri"/>
                <a:sym typeface="Calibri"/>
              </a:rPr>
              <a:t>que vous souhaitez étudier</a:t>
            </a:r>
            <a:r>
              <a:rPr lang="fr-FR" sz="2100" b="0" i="0" u="none" strike="noStrike" cap="none" dirty="0">
                <a:solidFill>
                  <a:schemeClr val="dk1"/>
                </a:solidFill>
                <a:latin typeface="Calibri"/>
                <a:ea typeface="Calibri"/>
                <a:cs typeface="Calibri"/>
                <a:sym typeface="Calibri"/>
              </a:rPr>
              <a:t>. </a:t>
            </a:r>
          </a:p>
        </p:txBody>
      </p:sp>
      <p:sp>
        <p:nvSpPr>
          <p:cNvPr id="160" name="Google Shape;160;p9"/>
          <p:cNvSpPr/>
          <p:nvPr/>
        </p:nvSpPr>
        <p:spPr>
          <a:xfrm>
            <a:off x="3125337" y="1601903"/>
            <a:ext cx="8228400" cy="1861200"/>
          </a:xfrm>
          <a:prstGeom prst="roundRect">
            <a:avLst>
              <a:gd name="adj" fmla="val 16667"/>
            </a:avLst>
          </a:prstGeom>
          <a:no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dk1"/>
              </a:buClr>
              <a:buSzPts val="2100"/>
              <a:buFont typeface="Arial"/>
              <a:buChar char="•"/>
            </a:pPr>
            <a:r>
              <a:rPr lang="fr-FR" sz="2100" b="0" i="0" u="none" strike="noStrike" cap="none" dirty="0">
                <a:solidFill>
                  <a:schemeClr val="dk1"/>
                </a:solidFill>
                <a:latin typeface="Calibri"/>
                <a:ea typeface="Calibri"/>
                <a:cs typeface="Calibri"/>
                <a:sym typeface="Calibri"/>
              </a:rPr>
              <a:t>Les codes ne sont pas prédéfinis mais créés à mesure que vous prenez connaissance des données.</a:t>
            </a:r>
          </a:p>
          <a:p>
            <a:pPr marL="342900" marR="0" lvl="0" indent="-342900" algn="l" rtl="0">
              <a:lnSpc>
                <a:spcPct val="100000"/>
              </a:lnSpc>
              <a:spcBef>
                <a:spcPts val="0"/>
              </a:spcBef>
              <a:spcAft>
                <a:spcPts val="0"/>
              </a:spcAft>
              <a:buClr>
                <a:schemeClr val="dk1"/>
              </a:buClr>
              <a:buSzPts val="2100"/>
              <a:buFont typeface="Arial"/>
              <a:buChar char="•"/>
            </a:pPr>
            <a:r>
              <a:rPr lang="fr-FR" sz="2100" dirty="0">
                <a:solidFill>
                  <a:schemeClr val="dk1"/>
                </a:solidFill>
                <a:latin typeface="Calibri"/>
                <a:ea typeface="Calibri"/>
                <a:cs typeface="Calibri"/>
                <a:sym typeface="Calibri"/>
              </a:rPr>
              <a:t>Méthode pouvant être utile si votre question de recherche est plus large, que vous adoptez une approche exploratoire et ne voulez pas être influencé·e par des idées préconçues quant aux thèmes les plus importants.</a:t>
            </a:r>
          </a:p>
        </p:txBody>
      </p:sp>
      <p:sp>
        <p:nvSpPr>
          <p:cNvPr id="161" name="Google Shape;161;p9"/>
          <p:cNvSpPr txBox="1"/>
          <p:nvPr/>
        </p:nvSpPr>
        <p:spPr>
          <a:xfrm>
            <a:off x="3324464" y="5635518"/>
            <a:ext cx="747556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0" i="1" u="none" strike="noStrike" cap="none" dirty="0">
                <a:solidFill>
                  <a:schemeClr val="dk1"/>
                </a:solidFill>
                <a:latin typeface="Calibri"/>
                <a:ea typeface="Calibri"/>
                <a:cs typeface="Calibri"/>
                <a:sym typeface="Calibri"/>
              </a:rPr>
              <a:t>Il est possible de combiner les deux méthodes</a:t>
            </a:r>
          </a:p>
        </p:txBody>
      </p:sp>
      <p:cxnSp>
        <p:nvCxnSpPr>
          <p:cNvPr id="162" name="Google Shape;162;p9"/>
          <p:cNvCxnSpPr/>
          <p:nvPr/>
        </p:nvCxnSpPr>
        <p:spPr>
          <a:xfrm>
            <a:off x="838202" y="5897126"/>
            <a:ext cx="2027828" cy="2"/>
          </a:xfrm>
          <a:prstGeom prst="straightConnector1">
            <a:avLst/>
          </a:prstGeom>
          <a:noFill/>
          <a:ln w="76200" cap="flat" cmpd="sng">
            <a:solidFill>
              <a:schemeClr val="accent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fade">
                                      <p:cBhvr>
                                        <p:cTn id="12" dur="500"/>
                                        <p:tgtEl>
                                          <p:spTgt spid="1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fade">
                                      <p:cBhvr>
                                        <p:cTn id="17" dur="500"/>
                                        <p:tgtEl>
                                          <p:spTgt spid="1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0">
                                            <p:txEl>
                                              <p:pRg st="0" end="0"/>
                                            </p:txEl>
                                          </p:spTgt>
                                        </p:tgtEl>
                                        <p:attrNameLst>
                                          <p:attrName>style.visibility</p:attrName>
                                        </p:attrNameLst>
                                      </p:cBhvr>
                                      <p:to>
                                        <p:strVal val="visible"/>
                                      </p:to>
                                    </p:set>
                                    <p:animEffect transition="in" filter="fade">
                                      <p:cBhvr>
                                        <p:cTn id="22" dur="500"/>
                                        <p:tgtEl>
                                          <p:spTgt spid="16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0">
                                            <p:txEl>
                                              <p:pRg st="1" end="1"/>
                                            </p:txEl>
                                          </p:spTgt>
                                        </p:tgtEl>
                                        <p:attrNameLst>
                                          <p:attrName>style.visibility</p:attrName>
                                        </p:attrNameLst>
                                      </p:cBhvr>
                                      <p:to>
                                        <p:strVal val="visible"/>
                                      </p:to>
                                    </p:set>
                                    <p:animEffect transition="in" filter="fade">
                                      <p:cBhvr>
                                        <p:cTn id="27" dur="500"/>
                                        <p:tgtEl>
                                          <p:spTgt spid="16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1">
                                            <p:txEl>
                                              <p:pRg st="0" end="0"/>
                                            </p:txEl>
                                          </p:spTgt>
                                        </p:tgtEl>
                                        <p:attrNameLst>
                                          <p:attrName>style.visibility</p:attrName>
                                        </p:attrNameLst>
                                      </p:cBhvr>
                                      <p:to>
                                        <p:strVal val="visible"/>
                                      </p:to>
                                    </p:set>
                                    <p:animEffect transition="in" filter="fade">
                                      <p:cBhvr>
                                        <p:cTn id="32" dur="500"/>
                                        <p:tgtEl>
                                          <p:spTgt spid="1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0"/>
          <p:cNvPicPr preferRelativeResize="0"/>
          <p:nvPr/>
        </p:nvPicPr>
        <p:blipFill rotWithShape="1">
          <a:blip r:embed="rId3">
            <a:alphaModFix/>
          </a:blip>
          <a:srcRect/>
          <a:stretch/>
        </p:blipFill>
        <p:spPr>
          <a:xfrm>
            <a:off x="9815513" y="6116417"/>
            <a:ext cx="1969024" cy="477606"/>
          </a:xfrm>
          <a:prstGeom prst="rect">
            <a:avLst/>
          </a:prstGeom>
          <a:noFill/>
          <a:ln>
            <a:noFill/>
          </a:ln>
        </p:spPr>
      </p:pic>
      <p:sp>
        <p:nvSpPr>
          <p:cNvPr id="169" name="Google Shape;169;p10"/>
          <p:cNvSpPr txBox="1">
            <a:spLocks noGrp="1"/>
          </p:cNvSpPr>
          <p:nvPr>
            <p:ph type="title"/>
          </p:nvPr>
        </p:nvSpPr>
        <p:spPr>
          <a:xfrm>
            <a:off x="354029" y="0"/>
            <a:ext cx="5741971" cy="14646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3200"/>
              <a:buFont typeface="Helvetica Neue"/>
              <a:buNone/>
            </a:pPr>
            <a:r>
              <a:rPr lang="en-GB" sz="3200" b="1" i="1" dirty="0">
                <a:solidFill>
                  <a:srgbClr val="2F5496"/>
                </a:solidFill>
                <a:latin typeface="Helvetica Neue"/>
                <a:ea typeface="Helvetica Neue"/>
                <a:cs typeface="Helvetica Neue"/>
                <a:sym typeface="Helvetica Neue"/>
              </a:rPr>
              <a:t>Coder sous Word</a:t>
            </a:r>
            <a:endParaRPr sz="3600" b="1" i="1" dirty="0">
              <a:solidFill>
                <a:srgbClr val="2F5496"/>
              </a:solidFill>
              <a:latin typeface="Helvetica Neue"/>
              <a:ea typeface="Helvetica Neue"/>
              <a:cs typeface="Helvetica Neue"/>
              <a:sym typeface="Helvetica Neue"/>
            </a:endParaRPr>
          </a:p>
        </p:txBody>
      </p:sp>
      <p:pic>
        <p:nvPicPr>
          <p:cNvPr id="170" name="Google Shape;170;p10"/>
          <p:cNvPicPr preferRelativeResize="0"/>
          <p:nvPr/>
        </p:nvPicPr>
        <p:blipFill rotWithShape="1">
          <a:blip r:embed="rId4">
            <a:alphaModFix/>
          </a:blip>
          <a:srcRect/>
          <a:stretch/>
        </p:blipFill>
        <p:spPr>
          <a:xfrm>
            <a:off x="119019" y="2556503"/>
            <a:ext cx="5750332" cy="2292824"/>
          </a:xfrm>
          <a:prstGeom prst="rect">
            <a:avLst/>
          </a:prstGeom>
          <a:noFill/>
          <a:ln>
            <a:noFill/>
          </a:ln>
        </p:spPr>
      </p:pic>
      <p:sp>
        <p:nvSpPr>
          <p:cNvPr id="171" name="Google Shape;171;p10"/>
          <p:cNvSpPr txBox="1"/>
          <p:nvPr/>
        </p:nvSpPr>
        <p:spPr>
          <a:xfrm>
            <a:off x="5995417" y="-27154"/>
            <a:ext cx="60960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sng" strike="noStrike" cap="none" dirty="0">
                <a:solidFill>
                  <a:schemeClr val="dk1"/>
                </a:solidFill>
                <a:latin typeface="Calibri"/>
                <a:ea typeface="Calibri"/>
                <a:cs typeface="Calibri"/>
                <a:sym typeface="Calibri"/>
              </a:rPr>
              <a:t>Entretien ave</a:t>
            </a:r>
            <a:r>
              <a:rPr lang="fr-FR" sz="1800" b="1" u="sng" dirty="0">
                <a:solidFill>
                  <a:schemeClr val="dk1"/>
                </a:solidFill>
                <a:latin typeface="Calibri"/>
                <a:ea typeface="Calibri"/>
                <a:cs typeface="Calibri"/>
                <a:sym typeface="Calibri"/>
              </a:rPr>
              <a:t>c un informateur clé</a:t>
            </a:r>
            <a:r>
              <a:rPr lang="fr-FR" sz="1800" b="1" i="0" u="sng" strike="noStrike" cap="none" dirty="0">
                <a:solidFill>
                  <a:schemeClr val="dk1"/>
                </a:solidFill>
                <a:latin typeface="Calibri"/>
                <a:ea typeface="Calibri"/>
                <a:cs typeface="Calibri"/>
                <a:sym typeface="Calibri"/>
              </a:rPr>
              <a:t> – </a:t>
            </a:r>
            <a:r>
              <a:rPr lang="fr-FR" sz="1800" b="1" u="sng" dirty="0">
                <a:solidFill>
                  <a:schemeClr val="dk1"/>
                </a:solidFill>
                <a:latin typeface="Calibri"/>
                <a:ea typeface="Calibri"/>
                <a:cs typeface="Calibri"/>
                <a:sym typeface="Calibri"/>
              </a:rPr>
              <a:t>S</a:t>
            </a:r>
            <a:r>
              <a:rPr lang="fr-FR" sz="1800" b="1" i="0" u="sng" strike="noStrike" cap="none" dirty="0">
                <a:solidFill>
                  <a:schemeClr val="dk1"/>
                </a:solidFill>
                <a:latin typeface="Calibri"/>
                <a:ea typeface="Calibri"/>
                <a:cs typeface="Calibri"/>
                <a:sym typeface="Calibri"/>
              </a:rPr>
              <a:t>ujet de recherche : santé des adolescents</a:t>
            </a:r>
            <a:endParaRPr lang="fr-F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fr-FR" sz="1800" b="1" i="0" u="none" strike="noStrike" cap="none" dirty="0">
                <a:solidFill>
                  <a:schemeClr val="dk1"/>
                </a:solidFill>
                <a:latin typeface="Calibri"/>
                <a:ea typeface="Calibri"/>
                <a:cs typeface="Calibri"/>
                <a:sym typeface="Calibri"/>
              </a:rPr>
              <a:t>Lieu : </a:t>
            </a:r>
            <a:r>
              <a:rPr lang="fr-FR" sz="1800" b="0" i="0" u="none" strike="noStrike" cap="none" dirty="0">
                <a:solidFill>
                  <a:schemeClr val="dk1"/>
                </a:solidFill>
                <a:latin typeface="Calibri"/>
                <a:ea typeface="Calibri"/>
                <a:cs typeface="Calibri"/>
                <a:sym typeface="Calibri"/>
              </a:rPr>
              <a:t>Village de Fara à Bagara</a:t>
            </a:r>
            <a:r>
              <a:rPr lang="fr-FR" sz="1800" dirty="0">
                <a:solidFill>
                  <a:schemeClr val="dk1"/>
                </a:solidFill>
                <a:latin typeface="Calibri"/>
                <a:ea typeface="Calibri"/>
                <a:cs typeface="Calibri"/>
                <a:sym typeface="Calibri"/>
              </a:rPr>
              <a:t> en Somalie</a:t>
            </a:r>
            <a:endParaRPr lang="fr-FR" sz="1800" b="0" i="0" u="none" strike="noStrike" cap="none" dirty="0">
              <a:solidFill>
                <a:schemeClr val="dk1"/>
              </a:solidFill>
              <a:latin typeface="Calibri"/>
              <a:ea typeface="Calibri"/>
              <a:cs typeface="Calibri"/>
              <a:sym typeface="Calibri"/>
            </a:endParaRPr>
          </a:p>
          <a:p>
            <a:pPr marL="0" marR="0" lvl="0" indent="0" algn="l">
              <a:lnSpc>
                <a:spcPct val="100000"/>
              </a:lnSpc>
              <a:spcBef>
                <a:spcPts val="0"/>
              </a:spcBef>
              <a:spcAft>
                <a:spcPts val="0"/>
              </a:spcAft>
              <a:buClr>
                <a:srgbClr val="000000"/>
              </a:buClr>
              <a:buSzPts val="1800"/>
              <a:buFont typeface="Arial"/>
              <a:buNone/>
            </a:pPr>
            <a:r>
              <a:rPr lang="fr-FR" sz="1800" b="1" i="0" u="none" strike="noStrike" cap="none" dirty="0">
                <a:solidFill>
                  <a:schemeClr val="dk1"/>
                </a:solidFill>
                <a:latin typeface="Calibri"/>
                <a:ea typeface="Calibri"/>
                <a:cs typeface="Calibri"/>
                <a:sym typeface="Calibri"/>
              </a:rPr>
              <a:t>Participant : </a:t>
            </a:r>
            <a:r>
              <a:rPr lang="fr-FR" sz="1800" i="0" u="none" strike="noStrike" cap="none" dirty="0">
                <a:solidFill>
                  <a:schemeClr val="dk1"/>
                </a:solidFill>
                <a:latin typeface="Calibri"/>
                <a:ea typeface="Calibri"/>
                <a:cs typeface="Calibri"/>
                <a:sym typeface="Calibri"/>
              </a:rPr>
              <a:t>chef du village de </a:t>
            </a:r>
            <a:r>
              <a:rPr lang="fr-FR" sz="1800" b="0" i="0" u="none" strike="noStrike" cap="none" dirty="0">
                <a:solidFill>
                  <a:schemeClr val="dk1"/>
                </a:solidFill>
                <a:latin typeface="Calibri"/>
                <a:ea typeface="Calibri"/>
                <a:cs typeface="Calibri"/>
                <a:sym typeface="Calibri"/>
              </a:rPr>
              <a:t>Fara (</a:t>
            </a:r>
            <a:r>
              <a:rPr lang="fr-FR" sz="1800" dirty="0">
                <a:solidFill>
                  <a:schemeClr val="dk1"/>
                </a:solidFill>
                <a:latin typeface="Calibri"/>
                <a:ea typeface="Calibri"/>
                <a:cs typeface="Calibri"/>
                <a:sym typeface="Calibri"/>
              </a:rPr>
              <a:t>FC</a:t>
            </a:r>
            <a:r>
              <a:rPr lang="fr-FR" sz="1800" b="0" i="0" u="none" strike="noStrike" cap="none" dirty="0">
                <a:solidFill>
                  <a:schemeClr val="dk1"/>
                </a:solidFill>
                <a:latin typeface="Calibri"/>
                <a:ea typeface="Calibri"/>
                <a:cs typeface="Calibri"/>
                <a:sym typeface="Calibri"/>
              </a:rPr>
              <a:t>)</a:t>
            </a:r>
            <a:endParaRPr lang="fr-FR" sz="1400" b="0" i="0" u="none" strike="noStrike" cap="none" dirty="0">
              <a:solidFill>
                <a:srgbClr val="000000"/>
              </a:solidFill>
              <a:latin typeface="Arial"/>
              <a:ea typeface="Arial"/>
              <a:cs typeface="Arial"/>
              <a:sym typeface="Arial"/>
            </a:endParaRPr>
          </a:p>
        </p:txBody>
      </p:sp>
      <p:cxnSp>
        <p:nvCxnSpPr>
          <p:cNvPr id="172" name="Google Shape;172;p10"/>
          <p:cNvCxnSpPr/>
          <p:nvPr/>
        </p:nvCxnSpPr>
        <p:spPr>
          <a:xfrm>
            <a:off x="6096000" y="1091821"/>
            <a:ext cx="5741971" cy="0"/>
          </a:xfrm>
          <a:prstGeom prst="straightConnector1">
            <a:avLst/>
          </a:prstGeom>
          <a:noFill/>
          <a:ln w="9525" cap="flat" cmpd="sng">
            <a:solidFill>
              <a:schemeClr val="accent1"/>
            </a:solidFill>
            <a:prstDash val="solid"/>
            <a:miter lim="800000"/>
            <a:headEnd type="none" w="sm" len="sm"/>
            <a:tailEnd type="none" w="sm" len="sm"/>
          </a:ln>
        </p:spPr>
      </p:cxnSp>
      <p:pic>
        <p:nvPicPr>
          <p:cNvPr id="173" name="Google Shape;173;p10"/>
          <p:cNvPicPr preferRelativeResize="0"/>
          <p:nvPr/>
        </p:nvPicPr>
        <p:blipFill rotWithShape="1">
          <a:blip r:embed="rId5">
            <a:alphaModFix/>
          </a:blip>
          <a:srcRect/>
          <a:stretch/>
        </p:blipFill>
        <p:spPr>
          <a:xfrm>
            <a:off x="6296146" y="1173134"/>
            <a:ext cx="5494543" cy="568486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21" ma:contentTypeDescription="Crée un document." ma:contentTypeScope="" ma:versionID="2acece79f5dcf30e6ebb3a644e632294">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b6ab59c28ac05923fd6cb93399978192"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Propriétés de la stratégie de conformité unifiée" ma:hidden="true" ma:internalName="_ip_UnifiedCompliancePolicyProperties">
      <xsd:simpleType>
        <xsd:restriction base="dms:Note"/>
      </xsd:simpleType>
    </xsd:element>
    <xsd:element name="_ip_UnifiedCompliancePolicyUIAction" ma:index="26"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33e5729-7bb1-4685-bd1f-c5e580a2ee33" xsi:nil="true"/>
    <_ip_UnifiedCompliancePolicyProperties xmlns="http://schemas.microsoft.com/sharepoint/v3" xsi:nil="true"/>
    <lcf76f155ced4ddcb4097134ff3c332f xmlns="cf328f71-004c-4ec5-8aac-4c1fe87c002c">
      <Terms xmlns="http://schemas.microsoft.com/office/infopath/2007/PartnerControls"/>
    </lcf76f155ced4ddcb4097134ff3c332f>
    <SharingLink xmlns="cf328f71-004c-4ec5-8aac-4c1fe87c002c" xsi:nil="true"/>
  </documentManagement>
</p:properties>
</file>

<file path=customXml/itemProps1.xml><?xml version="1.0" encoding="utf-8"?>
<ds:datastoreItem xmlns:ds="http://schemas.openxmlformats.org/officeDocument/2006/customXml" ds:itemID="{32B66101-5CEC-4FDF-8218-16EC2CD5FFB5}"/>
</file>

<file path=customXml/itemProps2.xml><?xml version="1.0" encoding="utf-8"?>
<ds:datastoreItem xmlns:ds="http://schemas.openxmlformats.org/officeDocument/2006/customXml" ds:itemID="{A3BB6336-270B-4E17-9D8E-7A8761027383}"/>
</file>

<file path=customXml/itemProps3.xml><?xml version="1.0" encoding="utf-8"?>
<ds:datastoreItem xmlns:ds="http://schemas.openxmlformats.org/officeDocument/2006/customXml" ds:itemID="{63735412-3E1D-4C1A-8BE9-17E21976B26A}"/>
</file>

<file path=docProps/app.xml><?xml version="1.0" encoding="utf-8"?>
<Properties xmlns="http://schemas.openxmlformats.org/officeDocument/2006/extended-properties" xmlns:vt="http://schemas.openxmlformats.org/officeDocument/2006/docPropsVTypes">
  <TotalTime>6372</TotalTime>
  <Words>2761</Words>
  <Application>Microsoft Office PowerPoint</Application>
  <PresentationFormat>Grand écran</PresentationFormat>
  <Paragraphs>199</Paragraphs>
  <Slides>14</Slides>
  <Notes>14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Helvetica Neue</vt:lpstr>
      <vt:lpstr>Helvetica Neue Light</vt:lpstr>
      <vt:lpstr>Arial</vt:lpstr>
      <vt:lpstr>Calibri</vt:lpstr>
      <vt:lpstr>Noto Sans Symbols</vt:lpstr>
      <vt:lpstr>Times New Roman</vt:lpstr>
      <vt:lpstr>Office Theme</vt:lpstr>
      <vt:lpstr>Analyse de données qualitatives (analyse thématique)</vt:lpstr>
      <vt:lpstr>Introduction</vt:lpstr>
      <vt:lpstr>Objectifs de cette session</vt:lpstr>
      <vt:lpstr>Étapes de l’analyse thématique de données – et comment/dans quels cas nous pouvons les adapter aux EQR </vt:lpstr>
      <vt:lpstr>Coder</vt:lpstr>
      <vt:lpstr>Quelles sont les idées ou caractéristiques qui ressortent du texte ?</vt:lpstr>
      <vt:lpstr>Codes et sous-codes</vt:lpstr>
      <vt:lpstr>Codage déductif ou codage inductif</vt:lpstr>
      <vt:lpstr>Coder sous Word</vt:lpstr>
      <vt:lpstr>Coder sous Excel</vt:lpstr>
      <vt:lpstr>Livres de codes</vt:lpstr>
      <vt:lpstr>Conseils importants pour coder</vt:lpstr>
      <vt:lpstr>L’importance d’avoir des données de qualité</vt:lpstr>
      <vt:lpstr>Exercice pratique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Juliet Bedford</dc:creator>
  <cp:lastModifiedBy>Alexandre Edo</cp:lastModifiedBy>
  <cp:revision>13</cp:revision>
  <dcterms:created xsi:type="dcterms:W3CDTF">2022-03-15T22:11:30Z</dcterms:created>
  <dcterms:modified xsi:type="dcterms:W3CDTF">2024-10-11T20:48:21Z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0x01010088EE9237482712449971AC4496F4F58A</vt:lpwstr>
  </property>
</Properties>
</file>