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12192000"/>
  <p:notesSz cx="6858000" cy="9144000"/>
  <p:embeddedFontLst>
    <p:embeddedFont>
      <p:font typeface="Helvetica Neue"/>
      <p:regular r:id="rId20"/>
      <p:bold r:id="rId21"/>
      <p:italic r:id="rId22"/>
      <p:boldItalic r:id="rId23"/>
    </p:embeddedFont>
    <p:embeddedFont>
      <p:font typeface="Helvetica Neue Light"/>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8" roundtripDataSignature="AMtx7mjQX0/O/o9YRyY7Lw0IkxaaXVUU1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HelveticaNeue-regular.fntdata"/><Relationship Id="rId22" Type="http://schemas.openxmlformats.org/officeDocument/2006/relationships/font" Target="fonts/HelveticaNeue-italic.fntdata"/><Relationship Id="rId21" Type="http://schemas.openxmlformats.org/officeDocument/2006/relationships/font" Target="fonts/HelveticaNeue-bold.fntdata"/><Relationship Id="rId24" Type="http://schemas.openxmlformats.org/officeDocument/2006/relationships/font" Target="fonts/HelveticaNeueLight-regular.fntdata"/><Relationship Id="rId23" Type="http://schemas.openxmlformats.org/officeDocument/2006/relationships/font" Target="fonts/HelveticaNeue-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HelveticaNeueLight-italic.fntdata"/><Relationship Id="rId25" Type="http://schemas.openxmlformats.org/officeDocument/2006/relationships/font" Target="fonts/HelveticaNeueLight-bold.fntdata"/><Relationship Id="rId28" Type="http://customschemas.google.com/relationships/presentationmetadata" Target="metadata"/><Relationship Id="rId27" Type="http://schemas.openxmlformats.org/officeDocument/2006/relationships/font" Target="fonts/HelveticaNeueLight-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5" name="Google Shape;175;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solidFill>
                  <a:srgbClr val="3F3F3F"/>
                </a:solidFill>
              </a:rPr>
              <a:t>We will finish the content of this session with some tips once again.</a:t>
            </a:r>
            <a:endParaRPr/>
          </a:p>
          <a:p>
            <a:pPr indent="0" lvl="0" marL="0" rtl="0" algn="l">
              <a:spcBef>
                <a:spcPts val="0"/>
              </a:spcBef>
              <a:spcAft>
                <a:spcPts val="0"/>
              </a:spcAft>
              <a:buNone/>
            </a:pPr>
            <a:r>
              <a:t/>
            </a:r>
            <a:endParaRPr>
              <a:solidFill>
                <a:srgbClr val="3F3F3F"/>
              </a:solidFill>
            </a:endParaRPr>
          </a:p>
          <a:p>
            <a:pPr indent="0" lvl="0" marL="0" rtl="0" algn="l">
              <a:spcBef>
                <a:spcPts val="0"/>
              </a:spcBef>
              <a:spcAft>
                <a:spcPts val="0"/>
              </a:spcAft>
              <a:buNone/>
            </a:pPr>
            <a:r>
              <a:rPr lang="en-GB">
                <a:solidFill>
                  <a:srgbClr val="3F3F3F"/>
                </a:solidFill>
              </a:rPr>
              <a:t>Generating themes is the creative part of analysis!  This is the moment where you can play around with the coded data and really link it back to your original questions, and the purpose of your assessment. You need to ask yourselves what story does your data tell.</a:t>
            </a:r>
            <a:endParaRPr/>
          </a:p>
          <a:p>
            <a:pPr indent="0" lvl="0" marL="0" rtl="0" algn="l">
              <a:spcBef>
                <a:spcPts val="0"/>
              </a:spcBef>
              <a:spcAft>
                <a:spcPts val="0"/>
              </a:spcAft>
              <a:buNone/>
            </a:pPr>
            <a:r>
              <a:t/>
            </a:r>
            <a:endParaRPr>
              <a:solidFill>
                <a:srgbClr val="3F3F3F"/>
              </a:solidFill>
            </a:endParaRPr>
          </a:p>
          <a:p>
            <a:pPr indent="0" lvl="0" marL="0" rtl="0" algn="l">
              <a:spcBef>
                <a:spcPts val="0"/>
              </a:spcBef>
              <a:spcAft>
                <a:spcPts val="0"/>
              </a:spcAft>
              <a:buNone/>
            </a:pPr>
            <a:r>
              <a:rPr lang="en-GB">
                <a:solidFill>
                  <a:srgbClr val="3F3F3F"/>
                </a:solidFill>
              </a:rPr>
              <a:t>If significant enough, such a strong link to your assessment questions, lots of data.</a:t>
            </a:r>
            <a:endParaRPr/>
          </a:p>
          <a:p>
            <a:pPr indent="0" lvl="0" marL="0" rtl="0" algn="l">
              <a:spcBef>
                <a:spcPts val="0"/>
              </a:spcBef>
              <a:spcAft>
                <a:spcPts val="0"/>
              </a:spcAft>
              <a:buNone/>
            </a:pPr>
            <a:r>
              <a:t/>
            </a:r>
            <a:endParaRPr>
              <a:solidFill>
                <a:srgbClr val="3F3F3F"/>
              </a:solidFill>
            </a:endParaRPr>
          </a:p>
          <a:p>
            <a:pPr indent="0" lvl="0" marL="0" rtl="0" algn="l">
              <a:spcBef>
                <a:spcPts val="0"/>
              </a:spcBef>
              <a:spcAft>
                <a:spcPts val="0"/>
              </a:spcAft>
              <a:buNone/>
            </a:pPr>
            <a:r>
              <a:rPr lang="en-GB">
                <a:solidFill>
                  <a:srgbClr val="3F3F3F"/>
                </a:solidFill>
              </a:rPr>
              <a:t>Diagrams might be helpful to show how themes connect with eachother.</a:t>
            </a:r>
            <a:endParaRPr/>
          </a:p>
          <a:p>
            <a:pPr indent="0" lvl="0" marL="0" rtl="0" algn="l">
              <a:spcBef>
                <a:spcPts val="0"/>
              </a:spcBef>
              <a:spcAft>
                <a:spcPts val="0"/>
              </a:spcAft>
              <a:buNone/>
            </a:pPr>
            <a:r>
              <a:t/>
            </a:r>
            <a:endParaRPr>
              <a:solidFill>
                <a:srgbClr val="3F3F3F"/>
              </a:solidFill>
            </a:endParaRPr>
          </a:p>
          <a:p>
            <a:pPr indent="0" lvl="0" marL="0" rtl="0" algn="l">
              <a:spcBef>
                <a:spcPts val="0"/>
              </a:spcBef>
              <a:spcAft>
                <a:spcPts val="0"/>
              </a:spcAft>
              <a:buNone/>
            </a:pPr>
            <a:r>
              <a:rPr lang="en-GB">
                <a:solidFill>
                  <a:srgbClr val="3F3F3F"/>
                </a:solidFill>
              </a:rPr>
              <a:t>As with coding, this is likely to be an iterative process.</a:t>
            </a:r>
            <a:endParaRPr/>
          </a:p>
          <a:p>
            <a:pPr indent="0" lvl="0" marL="0" rtl="0" algn="l">
              <a:spcBef>
                <a:spcPts val="0"/>
              </a:spcBef>
              <a:spcAft>
                <a:spcPts val="0"/>
              </a:spcAft>
              <a:buNone/>
            </a:pPr>
            <a:r>
              <a:t/>
            </a:r>
            <a:endParaRPr>
              <a:solidFill>
                <a:srgbClr val="3F3F3F"/>
              </a:solidFill>
            </a:endParaRPr>
          </a:p>
          <a:p>
            <a:pPr indent="0" lvl="0" marL="0" rtl="0" algn="l">
              <a:spcBef>
                <a:spcPts val="0"/>
              </a:spcBef>
              <a:spcAft>
                <a:spcPts val="0"/>
              </a:spcAft>
              <a:buNone/>
            </a:pPr>
            <a:r>
              <a:rPr lang="en-GB">
                <a:solidFill>
                  <a:srgbClr val="3F3F3F"/>
                </a:solidFill>
              </a:rPr>
              <a:t>Any questions?</a:t>
            </a:r>
            <a:endParaRPr/>
          </a:p>
          <a:p>
            <a:pPr indent="0" lvl="0" marL="0" rtl="0" algn="l">
              <a:spcBef>
                <a:spcPts val="0"/>
              </a:spcBef>
              <a:spcAft>
                <a:spcPts val="0"/>
              </a:spcAft>
              <a:buNone/>
            </a:pPr>
            <a:r>
              <a:t/>
            </a:r>
            <a:endParaRPr/>
          </a:p>
        </p:txBody>
      </p:sp>
      <p:sp>
        <p:nvSpPr>
          <p:cNvPr id="176" name="Google Shape;176;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2" name="Google Shape;182;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latin typeface="Times New Roman"/>
                <a:ea typeface="Times New Roman"/>
                <a:cs typeface="Times New Roman"/>
                <a:sym typeface="Times New Roman"/>
              </a:rPr>
              <a:t>Lets keep it a bit more simple.</a:t>
            </a:r>
            <a:endParaRPr/>
          </a:p>
        </p:txBody>
      </p:sp>
      <p:sp>
        <p:nvSpPr>
          <p:cNvPr id="183" name="Google Shape;183;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9" name="Google Shape;189;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2060"/>
              </a:buClr>
              <a:buSzPts val="1800"/>
              <a:buFont typeface="Arial"/>
              <a:buNone/>
            </a:pPr>
            <a:r>
              <a:rPr lang="en-GB" sz="1800">
                <a:solidFill>
                  <a:srgbClr val="002060"/>
                </a:solidFill>
              </a:rPr>
              <a:t>These are some themes that emerged for us when we looked across the codes and started to find patterns that were relevant to the topic and </a:t>
            </a:r>
            <a:r>
              <a:rPr b="1" lang="en-GB" sz="1800">
                <a:solidFill>
                  <a:srgbClr val="002060"/>
                </a:solidFill>
              </a:rPr>
              <a:t>that started answering the assessment questions.</a:t>
            </a:r>
            <a:endParaRPr/>
          </a:p>
          <a:p>
            <a:pPr indent="0" lvl="0" marL="0" rtl="0" algn="l">
              <a:spcBef>
                <a:spcPts val="0"/>
              </a:spcBef>
              <a:spcAft>
                <a:spcPts val="0"/>
              </a:spcAft>
              <a:buClr>
                <a:schemeClr val="dk1"/>
              </a:buClr>
              <a:buSzPts val="1800"/>
              <a:buFont typeface="Arial"/>
              <a:buNone/>
            </a:pPr>
            <a:r>
              <a:t/>
            </a:r>
            <a:endParaRPr sz="1800">
              <a:solidFill>
                <a:srgbClr val="002060"/>
              </a:solidFill>
            </a:endParaRPr>
          </a:p>
          <a:p>
            <a:pPr indent="0" lvl="0" marL="0" marR="0" rtl="0" algn="l">
              <a:lnSpc>
                <a:spcPct val="100000"/>
              </a:lnSpc>
              <a:spcBef>
                <a:spcPts val="0"/>
              </a:spcBef>
              <a:spcAft>
                <a:spcPts val="0"/>
              </a:spcAft>
              <a:buClr>
                <a:schemeClr val="dk1"/>
              </a:buClr>
              <a:buSzPts val="1800"/>
              <a:buFont typeface="Arial"/>
              <a:buNone/>
            </a:pPr>
            <a:r>
              <a:rPr lang="en-GB" sz="1800">
                <a:latin typeface="Times New Roman"/>
                <a:ea typeface="Times New Roman"/>
                <a:cs typeface="Times New Roman"/>
                <a:sym typeface="Times New Roman"/>
              </a:rPr>
              <a:t>As this was a programmatic assessment, we wanted themes that could point us in the right direction programmatically.</a:t>
            </a:r>
            <a:endParaRPr/>
          </a:p>
          <a:p>
            <a:pPr indent="-228600" lvl="0" marL="342900" marR="0" rtl="0" algn="l">
              <a:lnSpc>
                <a:spcPct val="100000"/>
              </a:lnSpc>
              <a:spcBef>
                <a:spcPts val="0"/>
              </a:spcBef>
              <a:spcAft>
                <a:spcPts val="0"/>
              </a:spcAft>
              <a:buClr>
                <a:schemeClr val="dk1"/>
              </a:buClr>
              <a:buSzPts val="1800"/>
              <a:buFont typeface="Arial"/>
              <a:buNone/>
            </a:pPr>
            <a:r>
              <a:t/>
            </a:r>
            <a:endParaRPr sz="1800">
              <a:solidFill>
                <a:srgbClr val="00206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2060"/>
              </a:buClr>
              <a:buSzPts val="1800"/>
              <a:buFont typeface="Arial"/>
              <a:buNone/>
            </a:pPr>
            <a:r>
              <a:rPr lang="en-GB" sz="1800">
                <a:solidFill>
                  <a:srgbClr val="002060"/>
                </a:solidFill>
                <a:latin typeface="Times New Roman"/>
                <a:ea typeface="Times New Roman"/>
                <a:cs typeface="Times New Roman"/>
                <a:sym typeface="Times New Roman"/>
              </a:rPr>
              <a:t>Read themes</a:t>
            </a:r>
            <a:endParaRPr/>
          </a:p>
          <a:p>
            <a:pPr indent="0" lvl="0" marL="0" marR="0" rtl="0" algn="l">
              <a:lnSpc>
                <a:spcPct val="100000"/>
              </a:lnSpc>
              <a:spcBef>
                <a:spcPts val="0"/>
              </a:spcBef>
              <a:spcAft>
                <a:spcPts val="0"/>
              </a:spcAft>
              <a:buClr>
                <a:schemeClr val="dk1"/>
              </a:buClr>
              <a:buSzPts val="1800"/>
              <a:buFont typeface="Arial"/>
              <a:buNone/>
            </a:pPr>
            <a:r>
              <a:t/>
            </a:r>
            <a:endParaRPr sz="1800">
              <a:solidFill>
                <a:srgbClr val="002060"/>
              </a:solidFill>
            </a:endParaRPr>
          </a:p>
          <a:p>
            <a:pPr indent="-342900" lvl="0" marL="342900" rtl="0" algn="l">
              <a:spcBef>
                <a:spcPts val="0"/>
              </a:spcBef>
              <a:spcAft>
                <a:spcPts val="0"/>
              </a:spcAft>
              <a:buClr>
                <a:srgbClr val="002060"/>
              </a:buClr>
              <a:buSzPts val="1800"/>
              <a:buFont typeface="Arial"/>
              <a:buChar char="•"/>
            </a:pPr>
            <a:r>
              <a:rPr lang="en-GB" sz="1800">
                <a:solidFill>
                  <a:srgbClr val="002060"/>
                </a:solidFill>
              </a:rPr>
              <a:t>You see how these are broader and more inclusive than codes and expressed in longer phrases or sentences. That have an extra level of interpretation</a:t>
            </a:r>
            <a:endParaRPr/>
          </a:p>
          <a:p>
            <a:pPr indent="0" lvl="0" marL="0" rtl="0" algn="l">
              <a:spcBef>
                <a:spcPts val="0"/>
              </a:spcBef>
              <a:spcAft>
                <a:spcPts val="0"/>
              </a:spcAft>
              <a:buClr>
                <a:schemeClr val="dk1"/>
              </a:buClr>
              <a:buSzPts val="1800"/>
              <a:buFont typeface="Arial"/>
              <a:buNone/>
            </a:pPr>
            <a:r>
              <a:t/>
            </a:r>
            <a:endParaRPr sz="1800">
              <a:solidFill>
                <a:srgbClr val="002060"/>
              </a:solidFill>
            </a:endParaRPr>
          </a:p>
          <a:p>
            <a:pPr indent="0" lvl="0" marL="0" rtl="0" algn="l">
              <a:spcBef>
                <a:spcPts val="0"/>
              </a:spcBef>
              <a:spcAft>
                <a:spcPts val="0"/>
              </a:spcAft>
              <a:buClr>
                <a:srgbClr val="002060"/>
              </a:buClr>
              <a:buSzPts val="1800"/>
              <a:buFont typeface="Arial"/>
              <a:buNone/>
            </a:pPr>
            <a:r>
              <a:rPr lang="en-GB" sz="1800">
                <a:solidFill>
                  <a:srgbClr val="002060"/>
                </a:solidFill>
              </a:rPr>
              <a:t>Any reflections or qus?</a:t>
            </a:r>
            <a:endParaRPr/>
          </a:p>
        </p:txBody>
      </p:sp>
      <p:sp>
        <p:nvSpPr>
          <p:cNvPr id="190" name="Google Shape;190;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just">
              <a:lnSpc>
                <a:spcPct val="115000"/>
              </a:lnSpc>
              <a:spcBef>
                <a:spcPts val="0"/>
              </a:spcBef>
              <a:spcAft>
                <a:spcPts val="0"/>
              </a:spcAft>
              <a:buClr>
                <a:srgbClr val="2F5496"/>
              </a:buClr>
              <a:buSzPts val="1800"/>
              <a:buFont typeface="Calibri"/>
              <a:buNone/>
            </a:pPr>
            <a:r>
              <a:rPr b="0" i="0" lang="en-GB" sz="1800">
                <a:solidFill>
                  <a:srgbClr val="2F5496"/>
                </a:solidFill>
              </a:rPr>
              <a:t>After you have generated your themes, the next step is grouping the coded data under each theme.</a:t>
            </a:r>
            <a:endParaRPr/>
          </a:p>
          <a:p>
            <a:pPr indent="0" lvl="0" marL="0" marR="0" rtl="0" algn="just">
              <a:lnSpc>
                <a:spcPct val="115000"/>
              </a:lnSpc>
              <a:spcBef>
                <a:spcPts val="0"/>
              </a:spcBef>
              <a:spcAft>
                <a:spcPts val="0"/>
              </a:spcAft>
              <a:buClr>
                <a:schemeClr val="dk1"/>
              </a:buClr>
              <a:buSzPts val="1800"/>
              <a:buFont typeface="Calibri"/>
              <a:buNone/>
            </a:pPr>
            <a:r>
              <a:t/>
            </a:r>
            <a:endParaRPr b="0" i="1" sz="1800">
              <a:solidFill>
                <a:srgbClr val="2F5496"/>
              </a:solidFill>
            </a:endParaRPr>
          </a:p>
          <a:p>
            <a:pPr indent="0" lvl="0" marL="0" marR="0" rtl="0" algn="just">
              <a:lnSpc>
                <a:spcPct val="115000"/>
              </a:lnSpc>
              <a:spcBef>
                <a:spcPts val="0"/>
              </a:spcBef>
              <a:spcAft>
                <a:spcPts val="0"/>
              </a:spcAft>
              <a:buClr>
                <a:srgbClr val="2F5496"/>
              </a:buClr>
              <a:buSzPts val="1800"/>
              <a:buFont typeface="Calibri"/>
              <a:buNone/>
            </a:pPr>
            <a:r>
              <a:rPr b="0" i="0" lang="en-GB" sz="1800">
                <a:solidFill>
                  <a:srgbClr val="2F5496"/>
                </a:solidFill>
              </a:rPr>
              <a:t>This is where we show the connection between the data and the theme through the process of grouping the coded data</a:t>
            </a:r>
            <a:endParaRPr/>
          </a:p>
          <a:p>
            <a:pPr indent="0" lvl="0" marL="0" marR="0" rtl="0" algn="just">
              <a:lnSpc>
                <a:spcPct val="115000"/>
              </a:lnSpc>
              <a:spcBef>
                <a:spcPts val="0"/>
              </a:spcBef>
              <a:spcAft>
                <a:spcPts val="0"/>
              </a:spcAft>
              <a:buClr>
                <a:schemeClr val="dk1"/>
              </a:buClr>
              <a:buSzPts val="1800"/>
              <a:buFont typeface="Calibri"/>
              <a:buNone/>
            </a:pPr>
            <a:r>
              <a:t/>
            </a:r>
            <a:endParaRPr b="1" i="1" sz="1800">
              <a:solidFill>
                <a:srgbClr val="2F5496"/>
              </a:solidFill>
            </a:endParaRPr>
          </a:p>
          <a:p>
            <a:pPr indent="0" lvl="0" marL="0" marR="0" rtl="0" algn="just">
              <a:lnSpc>
                <a:spcPct val="115000"/>
              </a:lnSpc>
              <a:spcBef>
                <a:spcPts val="0"/>
              </a:spcBef>
              <a:spcAft>
                <a:spcPts val="0"/>
              </a:spcAft>
              <a:buClr>
                <a:srgbClr val="2F5496"/>
              </a:buClr>
              <a:buSzPts val="1800"/>
              <a:buFont typeface="Calibri"/>
              <a:buNone/>
            </a:pPr>
            <a:r>
              <a:rPr b="1" i="1" lang="en-GB" sz="1800">
                <a:solidFill>
                  <a:srgbClr val="2F5496"/>
                </a:solidFill>
              </a:rPr>
              <a:t>This can be done in Word, Excel or qual analysis software.</a:t>
            </a:r>
            <a:endParaRPr/>
          </a:p>
          <a:p>
            <a:pPr indent="0" lvl="0" marL="0" marR="0" rtl="0" algn="just">
              <a:lnSpc>
                <a:spcPct val="115000"/>
              </a:lnSpc>
              <a:spcBef>
                <a:spcPts val="0"/>
              </a:spcBef>
              <a:spcAft>
                <a:spcPts val="0"/>
              </a:spcAft>
              <a:buClr>
                <a:schemeClr val="dk1"/>
              </a:buClr>
              <a:buSzPts val="1800"/>
              <a:buFont typeface="Calibri"/>
              <a:buNone/>
            </a:pPr>
            <a:r>
              <a:t/>
            </a:r>
            <a:endParaRPr b="1" i="1" sz="1800">
              <a:solidFill>
                <a:srgbClr val="2F5496"/>
              </a:solidFill>
              <a:latin typeface="Calibri"/>
              <a:ea typeface="Calibri"/>
              <a:cs typeface="Calibri"/>
              <a:sym typeface="Calibri"/>
            </a:endParaRPr>
          </a:p>
          <a:p>
            <a:pPr indent="0" lvl="0" marL="0" marR="0" rtl="0" algn="just">
              <a:lnSpc>
                <a:spcPct val="115000"/>
              </a:lnSpc>
              <a:spcBef>
                <a:spcPts val="0"/>
              </a:spcBef>
              <a:spcAft>
                <a:spcPts val="0"/>
              </a:spcAft>
              <a:buClr>
                <a:srgbClr val="000000"/>
              </a:buClr>
              <a:buSzPts val="1800"/>
              <a:buFont typeface="Calibri"/>
              <a:buNone/>
            </a:pPr>
            <a:r>
              <a:rPr b="1" lang="en-GB" sz="1800">
                <a:solidFill>
                  <a:srgbClr val="000000"/>
                </a:solidFill>
                <a:latin typeface="Calibri"/>
                <a:ea typeface="Calibri"/>
                <a:cs typeface="Calibri"/>
                <a:sym typeface="Calibri"/>
              </a:rPr>
              <a:t>In Word</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Write each theme as a heading in a new Word document. </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Paste relevant pieces of data under the relevant theme heading.</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Once you have done this, you will have all the data relevant to a theme in one place and can look back over it to draw conclusions from the available data.</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Note that this method can become unwieldy if you have a lot of data. It is best for smaller data-sets that need to be analysed quickly.</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In low tech settings this can also be done on paper, by literally cutting out relevant sections of text and placing them in theme piles – if you are doing participatory data analysis or working with a team this can be a nice way to do it</a:t>
            </a:r>
            <a:endParaRPr/>
          </a:p>
          <a:p>
            <a:pPr indent="-228600" lvl="0" marL="342900" marR="0" rtl="0" algn="l">
              <a:spcBef>
                <a:spcPts val="0"/>
              </a:spcBef>
              <a:spcAft>
                <a:spcPts val="0"/>
              </a:spcAft>
              <a:buClr>
                <a:schemeClr val="dk1"/>
              </a:buClr>
              <a:buSzPts val="1800"/>
              <a:buFont typeface="Noto Sans Symbols"/>
              <a:buNone/>
            </a:pPr>
            <a:r>
              <a:t/>
            </a:r>
            <a:endParaRPr sz="1800">
              <a:latin typeface="Calibri"/>
              <a:ea typeface="Calibri"/>
              <a:cs typeface="Calibri"/>
              <a:sym typeface="Calibri"/>
            </a:endParaRPr>
          </a:p>
          <a:p>
            <a:pPr indent="0" lvl="0" marL="0" marR="0" rtl="0" algn="l">
              <a:spcBef>
                <a:spcPts val="0"/>
              </a:spcBef>
              <a:spcAft>
                <a:spcPts val="0"/>
              </a:spcAft>
              <a:buClr>
                <a:schemeClr val="dk1"/>
              </a:buClr>
              <a:buSzPts val="1800"/>
              <a:buFont typeface="Noto Sans Symbols"/>
              <a:buNone/>
            </a:pPr>
            <a:r>
              <a:rPr lang="en-GB" sz="1800">
                <a:latin typeface="Calibri"/>
                <a:ea typeface="Calibri"/>
                <a:cs typeface="Calibri"/>
                <a:sym typeface="Calibri"/>
              </a:rPr>
              <a:t>Any qus?</a:t>
            </a:r>
            <a:endParaRPr/>
          </a:p>
        </p:txBody>
      </p:sp>
      <p:sp>
        <p:nvSpPr>
          <p:cNvPr id="197" name="Google Shape;197;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3" name="Google Shape;203;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GB" sz="1800">
                <a:latin typeface="Calibri"/>
                <a:ea typeface="Calibri"/>
                <a:cs typeface="Calibri"/>
                <a:sym typeface="Calibri"/>
              </a:rPr>
              <a:t>Identifying and grouping themes using basic number processing software (e.g. Microsoft Excel)</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If you have done your coding using Excel, you can add another blank column alongside each ‘code’ column, with the heading ‘Themes’.</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As you look down the column where you have grouped data relevant to a code, you will see themes emerging. Label these themes in the new blank column.</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This will help you to understand the different themes that have emerged relevant to a given topic, and their frequency.</a:t>
            </a:r>
            <a:endParaRPr/>
          </a:p>
          <a:p>
            <a:pPr indent="0" lvl="0" marL="0" marR="0" rtl="0" algn="l">
              <a:spcBef>
                <a:spcPts val="0"/>
              </a:spcBef>
              <a:spcAft>
                <a:spcPts val="0"/>
              </a:spcAft>
              <a:buClr>
                <a:schemeClr val="dk1"/>
              </a:buClr>
              <a:buSzPts val="1800"/>
              <a:buFont typeface="Noto Sans Symbols"/>
              <a:buNone/>
            </a:pPr>
            <a:r>
              <a:t/>
            </a:r>
            <a:endParaRPr sz="1800">
              <a:latin typeface="Calibri"/>
              <a:ea typeface="Calibri"/>
              <a:cs typeface="Calibri"/>
              <a:sym typeface="Calibri"/>
            </a:endParaRPr>
          </a:p>
          <a:p>
            <a:pPr indent="0" lvl="0" marL="0" marR="0" rtl="0" algn="l">
              <a:spcBef>
                <a:spcPts val="0"/>
              </a:spcBef>
              <a:spcAft>
                <a:spcPts val="0"/>
              </a:spcAft>
              <a:buClr>
                <a:schemeClr val="dk1"/>
              </a:buClr>
              <a:buSzPts val="1800"/>
              <a:buFont typeface="Noto Sans Symbols"/>
              <a:buNone/>
            </a:pPr>
            <a:r>
              <a:rPr lang="en-GB" sz="1800">
                <a:latin typeface="Calibri"/>
                <a:ea typeface="Calibri"/>
                <a:cs typeface="Calibri"/>
                <a:sym typeface="Calibri"/>
              </a:rPr>
              <a:t>Lots of experience in the room. Has anybody does this differently on Excel?</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p:txBody>
      </p:sp>
      <p:sp>
        <p:nvSpPr>
          <p:cNvPr id="204" name="Google Shape;204;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latin typeface="Times New Roman"/>
                <a:ea typeface="Times New Roman"/>
                <a:cs typeface="Times New Roman"/>
                <a:sym typeface="Times New Roman"/>
              </a:rPr>
              <a:t>Moving on, so part of generating your themes is reviewing them, whether by yourself or preferably with a colleague. There are a number of questions you can ask to scrutinise your themes.</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rPr lang="en-GB" sz="1800">
                <a:latin typeface="Times New Roman"/>
                <a:ea typeface="Times New Roman"/>
                <a:cs typeface="Times New Roman"/>
                <a:sym typeface="Times New Roman"/>
              </a:rPr>
              <a:t>There is no hard and fast rule for how much data is enough here.</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rPr lang="en-GB" sz="1800">
                <a:latin typeface="Times New Roman"/>
                <a:ea typeface="Times New Roman"/>
                <a:cs typeface="Times New Roman"/>
                <a:sym typeface="Times New Roman"/>
              </a:rPr>
              <a:t>Informal theme quite broad, can use a subtheme to make more operational.</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800"/>
              <a:buFont typeface="Times New Roman"/>
              <a:buNone/>
            </a:pPr>
            <a:r>
              <a:rPr lang="en-GB" sz="1800">
                <a:latin typeface="Times New Roman"/>
                <a:ea typeface="Times New Roman"/>
                <a:cs typeface="Times New Roman"/>
                <a:sym typeface="Times New Roman"/>
              </a:rPr>
              <a:t>If we had a theme around long distance to travel to school this may have too much overlap with sexual assault leading to school drop out, so it can be collapsed into it.</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p:txBody>
      </p:sp>
      <p:sp>
        <p:nvSpPr>
          <p:cNvPr id="211" name="Google Shape;211;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eb0ff2c2fd_1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3" name="Google Shape;93;g2eb0ff2c2fd_1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marR="0" rtl="0" algn="l">
              <a:spcBef>
                <a:spcPts val="300"/>
              </a:spcBef>
              <a:spcAft>
                <a:spcPts val="0"/>
              </a:spcAft>
              <a:buNone/>
            </a:pPr>
            <a:r>
              <a:t/>
            </a:r>
            <a:endParaRPr sz="1800">
              <a:solidFill>
                <a:srgbClr val="000000"/>
              </a:solidFill>
              <a:latin typeface="Calibri"/>
              <a:ea typeface="Calibri"/>
              <a:cs typeface="Calibri"/>
              <a:sym typeface="Calibri"/>
            </a:endParaRPr>
          </a:p>
        </p:txBody>
      </p:sp>
      <p:sp>
        <p:nvSpPr>
          <p:cNvPr id="94" name="Google Shape;94;g2eb0ff2c2fd_1_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latin typeface="Times New Roman"/>
                <a:ea typeface="Times New Roman"/>
                <a:cs typeface="Times New Roman"/>
                <a:sym typeface="Times New Roman"/>
              </a:rPr>
              <a:t>You will remember from last session the different steps of thematic data analysis, which is the qualitative analysis approach we are focusing on for this training.</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rPr lang="en-GB" sz="1800">
                <a:latin typeface="Times New Roman"/>
                <a:ea typeface="Times New Roman"/>
                <a:cs typeface="Times New Roman"/>
                <a:sym typeface="Times New Roman"/>
              </a:rPr>
              <a:t>Generating themes is the third step.</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Clr>
                <a:schemeClr val="dk1"/>
              </a:buClr>
              <a:buSzPts val="1800"/>
              <a:buFont typeface="Noto Sans Symbols"/>
              <a:buNone/>
            </a:pPr>
            <a:r>
              <a:rPr lang="en-GB" sz="1800">
                <a:latin typeface="Calibri"/>
                <a:ea typeface="Calibri"/>
                <a:cs typeface="Calibri"/>
                <a:sym typeface="Calibri"/>
              </a:rPr>
              <a:t>When identifying themes we need to reflect on the following:</a:t>
            </a:r>
            <a:endParaRPr/>
          </a:p>
          <a:p>
            <a:pPr indent="0" lvl="0" marL="0" marR="0" rtl="0" algn="l">
              <a:spcBef>
                <a:spcPts val="0"/>
              </a:spcBef>
              <a:spcAft>
                <a:spcPts val="0"/>
              </a:spcAft>
              <a:buClr>
                <a:schemeClr val="dk1"/>
              </a:buClr>
              <a:buSzPts val="1800"/>
              <a:buFont typeface="Noto Sans Symbols"/>
              <a:buNone/>
            </a:pPr>
            <a:r>
              <a:t/>
            </a:r>
            <a:endParaRPr sz="1800">
              <a:latin typeface="Calibri"/>
              <a:ea typeface="Calibri"/>
              <a:cs typeface="Calibri"/>
              <a:sym typeface="Calibri"/>
            </a:endParaRPr>
          </a:p>
          <a:p>
            <a:pPr indent="-228600" lvl="1" marL="457200" rtl="0" algn="l">
              <a:spcBef>
                <a:spcPts val="0"/>
              </a:spcBef>
              <a:spcAft>
                <a:spcPts val="0"/>
              </a:spcAft>
              <a:buClr>
                <a:schemeClr val="dk1"/>
              </a:buClr>
              <a:buSzPts val="3600"/>
              <a:buFont typeface="Noto Sans Symbols"/>
              <a:buChar char="✔"/>
            </a:pPr>
            <a:r>
              <a:rPr lang="en-GB" sz="3600"/>
              <a:t>Are there are any links between the codes? </a:t>
            </a:r>
            <a:endParaRPr/>
          </a:p>
          <a:p>
            <a:pPr indent="-228600" lvl="1" marL="457200" rtl="0" algn="l">
              <a:spcBef>
                <a:spcPts val="0"/>
              </a:spcBef>
              <a:spcAft>
                <a:spcPts val="0"/>
              </a:spcAft>
              <a:buClr>
                <a:schemeClr val="dk1"/>
              </a:buClr>
              <a:buSzPts val="3600"/>
              <a:buFont typeface="Noto Sans Symbols"/>
              <a:buChar char="✔"/>
            </a:pPr>
            <a:r>
              <a:rPr lang="en-GB" sz="3600"/>
              <a:t>What are the conclusions regarding our research or assessment questions?</a:t>
            </a:r>
            <a:endParaRPr sz="1800">
              <a:latin typeface="Calibri"/>
              <a:ea typeface="Calibri"/>
              <a:cs typeface="Calibri"/>
              <a:sym typeface="Calibri"/>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p:txBody>
      </p:sp>
      <p:sp>
        <p:nvSpPr>
          <p:cNvPr id="108" name="Google Shape;108;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Noto Sans Symbols"/>
              <a:buNone/>
            </a:pPr>
            <a:r>
              <a:rPr lang="en-GB" sz="1800">
                <a:latin typeface="Calibri"/>
                <a:ea typeface="Calibri"/>
                <a:cs typeface="Calibri"/>
                <a:sym typeface="Calibri"/>
              </a:rPr>
              <a:t>But a helpful way to understand what themes are in qualitative research is to understand the difference between codes and themes.</a:t>
            </a:r>
            <a:endParaRPr/>
          </a:p>
          <a:p>
            <a:pPr indent="-228600" lvl="0" marL="342900" marR="0" rtl="0" algn="l">
              <a:spcBef>
                <a:spcPts val="0"/>
              </a:spcBef>
              <a:spcAft>
                <a:spcPts val="0"/>
              </a:spcAft>
              <a:buClr>
                <a:schemeClr val="dk1"/>
              </a:buClr>
              <a:buSzPts val="1800"/>
              <a:buFont typeface="Noto Sans Symbols"/>
              <a:buNone/>
            </a:pPr>
            <a:r>
              <a:t/>
            </a:r>
            <a:endParaRPr sz="1800">
              <a:latin typeface="Calibri"/>
              <a:ea typeface="Calibri"/>
              <a:cs typeface="Calibri"/>
              <a:sym typeface="Calibri"/>
            </a:endParaRPr>
          </a:p>
          <a:p>
            <a:pPr indent="0" lvl="0" marL="0" marR="0" rtl="0" algn="l">
              <a:spcBef>
                <a:spcPts val="0"/>
              </a:spcBef>
              <a:spcAft>
                <a:spcPts val="0"/>
              </a:spcAft>
              <a:buNone/>
            </a:pPr>
            <a:r>
              <a:rPr b="1" i="1" lang="en-GB" sz="1800">
                <a:latin typeface="Calibri"/>
                <a:ea typeface="Calibri"/>
                <a:cs typeface="Calibri"/>
                <a:sym typeface="Calibri"/>
              </a:rPr>
              <a:t>Can anyway tell us what might be some differences between codes and themes?</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rPr b="1" lang="en-GB" sz="1800">
                <a:latin typeface="Calibri"/>
                <a:ea typeface="Calibri"/>
                <a:cs typeface="Calibri"/>
                <a:sym typeface="Calibri"/>
              </a:rPr>
              <a:t>Codes </a:t>
            </a:r>
            <a:r>
              <a:rPr lang="en-GB" sz="1800">
                <a:latin typeface="Calibri"/>
                <a:ea typeface="Calibri"/>
                <a:cs typeface="Calibri"/>
                <a:sym typeface="Calibri"/>
              </a:rPr>
              <a:t>are basic analytic units. You can think of them as labels (words or short phrases) given to a piece of text about a particular topic. They are really just tools for organising your data. (For example, yesterday we had: ‘restricted movement’ as a code to put to any data that mentioned the restricted movement of adolescents).</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800"/>
              <a:buFont typeface="Calibri"/>
              <a:buNone/>
            </a:pPr>
            <a:r>
              <a:rPr b="1" lang="en-GB" sz="1800">
                <a:latin typeface="Calibri"/>
                <a:ea typeface="Calibri"/>
                <a:cs typeface="Calibri"/>
                <a:sym typeface="Calibri"/>
              </a:rPr>
              <a:t>Themes</a:t>
            </a:r>
            <a:r>
              <a:rPr lang="en-GB" sz="1800">
                <a:latin typeface="Calibri"/>
                <a:ea typeface="Calibri"/>
                <a:cs typeface="Calibri"/>
                <a:sym typeface="Calibri"/>
              </a:rPr>
              <a:t> are the more overarching ideas to emerge in across our data set. </a:t>
            </a:r>
            <a:r>
              <a:rPr lang="en-GB" sz="1800">
                <a:latin typeface="Times New Roman"/>
                <a:ea typeface="Times New Roman"/>
                <a:cs typeface="Times New Roman"/>
                <a:sym typeface="Times New Roman"/>
              </a:rPr>
              <a:t>Each theme should have one main idea.</a:t>
            </a:r>
            <a:endParaRPr sz="1800">
              <a:latin typeface="Calibri"/>
              <a:ea typeface="Calibri"/>
              <a:cs typeface="Calibri"/>
              <a:sym typeface="Calibri"/>
            </a:endParaRPr>
          </a:p>
          <a:p>
            <a:pPr indent="0" lvl="0" marL="0" marR="0" rtl="0" algn="l">
              <a:spcBef>
                <a:spcPts val="0"/>
              </a:spcBef>
              <a:spcAft>
                <a:spcPts val="0"/>
              </a:spcAft>
              <a:buNone/>
            </a:pPr>
            <a:r>
              <a:rPr lang="en-GB" sz="1800">
                <a:latin typeface="Calibri"/>
                <a:ea typeface="Calibri"/>
                <a:cs typeface="Calibri"/>
                <a:sym typeface="Calibri"/>
              </a:rPr>
              <a:t>They begin to emerge when we look over our codes and start to group them into categories that are relevant to our research or assessment questions. </a:t>
            </a:r>
            <a:endParaRPr/>
          </a:p>
          <a:p>
            <a:pPr indent="0" lvl="0" marL="0" marR="0" rtl="0" algn="l">
              <a:spcBef>
                <a:spcPts val="0"/>
              </a:spcBef>
              <a:spcAft>
                <a:spcPts val="0"/>
              </a:spcAft>
              <a:buNone/>
            </a:pPr>
            <a:r>
              <a:rPr lang="en-GB" sz="1800">
                <a:latin typeface="Calibri"/>
                <a:ea typeface="Calibri"/>
                <a:cs typeface="Calibri"/>
                <a:sym typeface="Calibri"/>
              </a:rPr>
              <a:t>They tend to be broader and more inclusive than codes, often combining several codes into one, but not always, and might be expressed in longer phrases or sentences, I will show you an example of this.</a:t>
            </a:r>
            <a:endParaRPr/>
          </a:p>
        </p:txBody>
      </p:sp>
      <p:sp>
        <p:nvSpPr>
          <p:cNvPr id="126" name="Google Shape;126;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eb158bd4c1_0_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6" name="Google Shape;136;g2eb158bd4c1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1" lang="en-GB" sz="1800">
                <a:latin typeface="Calibri"/>
                <a:ea typeface="Calibri"/>
                <a:cs typeface="Calibri"/>
                <a:sym typeface="Calibri"/>
              </a:rPr>
              <a:t>So what can coding actually look like?</a:t>
            </a:r>
            <a:endParaRPr/>
          </a:p>
          <a:p>
            <a:pPr indent="0" lvl="0" marL="0" marR="0" rtl="0" algn="l">
              <a:spcBef>
                <a:spcPts val="0"/>
              </a:spcBef>
              <a:spcAft>
                <a:spcPts val="0"/>
              </a:spcAft>
              <a:buNone/>
            </a:pPr>
            <a:r>
              <a:t/>
            </a:r>
            <a:endParaRPr b="0" i="1" sz="1800">
              <a:latin typeface="Calibri"/>
              <a:ea typeface="Calibri"/>
              <a:cs typeface="Calibri"/>
              <a:sym typeface="Calibri"/>
            </a:endParaRPr>
          </a:p>
          <a:p>
            <a:pPr indent="0" lvl="0" marL="0" marR="0" rtl="0" algn="l">
              <a:spcBef>
                <a:spcPts val="0"/>
              </a:spcBef>
              <a:spcAft>
                <a:spcPts val="0"/>
              </a:spcAft>
              <a:buNone/>
            </a:pPr>
            <a:r>
              <a:rPr b="0" i="0" lang="en-GB" sz="1800">
                <a:latin typeface="Calibri"/>
                <a:ea typeface="Calibri"/>
                <a:cs typeface="Calibri"/>
                <a:sym typeface="Calibri"/>
              </a:rPr>
              <a:t>This example if from qualitative research looking at issues related to adolescent health in Somalia.</a:t>
            </a:r>
            <a:endParaRPr/>
          </a:p>
          <a:p>
            <a:pPr indent="0" lvl="0" marL="0" marR="0" rtl="0" algn="l">
              <a:spcBef>
                <a:spcPts val="0"/>
              </a:spcBef>
              <a:spcAft>
                <a:spcPts val="0"/>
              </a:spcAft>
              <a:buNone/>
            </a:pPr>
            <a:r>
              <a:t/>
            </a:r>
            <a:endParaRPr b="0" i="1" sz="1800">
              <a:latin typeface="Calibri"/>
              <a:ea typeface="Calibri"/>
              <a:cs typeface="Calibri"/>
              <a:sym typeface="Calibri"/>
            </a:endParaRPr>
          </a:p>
          <a:p>
            <a:pPr indent="0" lvl="0" marL="0" marR="0" rtl="0" algn="l">
              <a:spcBef>
                <a:spcPts val="0"/>
              </a:spcBef>
              <a:spcAft>
                <a:spcPts val="0"/>
              </a:spcAft>
              <a:buNone/>
            </a:pPr>
            <a:r>
              <a:rPr b="0" i="0" lang="en-GB" sz="1800">
                <a:latin typeface="Calibri"/>
                <a:ea typeface="Calibri"/>
                <a:cs typeface="Calibri"/>
                <a:sym typeface="Calibri"/>
              </a:rPr>
              <a:t>In the example there are 5 codes here (say them) and 2 subcodes. They fall under two buckets.</a:t>
            </a:r>
            <a:endParaRPr/>
          </a:p>
          <a:p>
            <a:pPr indent="0" lvl="0" marL="0" marR="0" rtl="0" algn="l">
              <a:spcBef>
                <a:spcPts val="0"/>
              </a:spcBef>
              <a:spcAft>
                <a:spcPts val="0"/>
              </a:spcAft>
              <a:buNone/>
            </a:pPr>
            <a:r>
              <a:t/>
            </a:r>
            <a:endParaRPr b="1" i="1" sz="1800">
              <a:latin typeface="Calibri"/>
              <a:ea typeface="Calibri"/>
              <a:cs typeface="Calibri"/>
              <a:sym typeface="Calibri"/>
            </a:endParaRPr>
          </a:p>
          <a:p>
            <a:pPr indent="0" lvl="0" marL="0" marR="0" rtl="0" algn="l">
              <a:spcBef>
                <a:spcPts val="0"/>
              </a:spcBef>
              <a:spcAft>
                <a:spcPts val="0"/>
              </a:spcAft>
              <a:buNone/>
            </a:pPr>
            <a:r>
              <a:rPr b="1" i="1" lang="en-GB" sz="1800">
                <a:latin typeface="Calibri"/>
                <a:ea typeface="Calibri"/>
                <a:cs typeface="Calibri"/>
                <a:sym typeface="Calibri"/>
              </a:rPr>
              <a:t>This is how we would code using basic word processing software (e.g. Microsoft Word) or on paper:</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If all your data are in Word or a similar word processing software (e.g. typed transcripts), you can place all the text in a table with a column to one side. </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As you read through the text, type the relevant codes next to each piece of data relevant to that code in the column to the side. </a:t>
            </a:r>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SNB example from para 1</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If you do not have too many codes, it can be useful to use different colours for each code, to help you to visually process the different emerging themes and their frequency. Even highlight the text that colour, will show you shortly.</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You can also do this straight onto handwritten notes, by drawing a margin for you to write the codes in.</a:t>
            </a:r>
            <a:endParaRPr sz="1800">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1800"/>
              <a:buFont typeface="Noto Sans Symbols"/>
              <a:buChar char="∙"/>
            </a:pPr>
            <a:r>
              <a:rPr lang="en-GB" sz="1800">
                <a:latin typeface="Calibri"/>
                <a:ea typeface="Calibri"/>
                <a:cs typeface="Calibri"/>
                <a:sym typeface="Calibri"/>
              </a:rPr>
              <a:t>Note that some bits of text can have multiple codes attached to them.</a:t>
            </a:r>
            <a:endParaRPr sz="18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p:txBody>
      </p:sp>
      <p:sp>
        <p:nvSpPr>
          <p:cNvPr id="137" name="Google Shape;137;g2eb158bd4c1_0_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Noto Sans Symbols"/>
              <a:buNone/>
            </a:pPr>
            <a:r>
              <a:rPr lang="en-GB" sz="1800">
                <a:latin typeface="Calibri"/>
                <a:ea typeface="Calibri"/>
                <a:cs typeface="Calibri"/>
                <a:sym typeface="Calibri"/>
              </a:rPr>
              <a:t>If you remember the adolescent health research example from yesterday where we had codes around barriers to accessing healthy foods and growing independence of adolescents and so on. </a:t>
            </a:r>
            <a:endParaRPr/>
          </a:p>
          <a:p>
            <a:pPr indent="0" lvl="0" marL="0" marR="0" rtl="0" algn="l">
              <a:spcBef>
                <a:spcPts val="0"/>
              </a:spcBef>
              <a:spcAft>
                <a:spcPts val="0"/>
              </a:spcAft>
              <a:buClr>
                <a:schemeClr val="dk1"/>
              </a:buClr>
              <a:buSzPts val="1800"/>
              <a:buFont typeface="Noto Sans Symbols"/>
              <a:buNone/>
            </a:pPr>
            <a:r>
              <a:t/>
            </a:r>
            <a:endParaRPr sz="1800">
              <a:latin typeface="Calibri"/>
              <a:ea typeface="Calibri"/>
              <a:cs typeface="Calibri"/>
              <a:sym typeface="Calibri"/>
            </a:endParaRPr>
          </a:p>
          <a:p>
            <a:pPr indent="0" lvl="0" marL="0" marR="0" rtl="0" algn="l">
              <a:spcBef>
                <a:spcPts val="0"/>
              </a:spcBef>
              <a:spcAft>
                <a:spcPts val="0"/>
              </a:spcAft>
              <a:buClr>
                <a:schemeClr val="dk1"/>
              </a:buClr>
              <a:buSzPts val="1800"/>
              <a:buFont typeface="Noto Sans Symbols"/>
              <a:buNone/>
            </a:pPr>
            <a:r>
              <a:rPr lang="en-GB" sz="1800">
                <a:latin typeface="Calibri"/>
                <a:ea typeface="Calibri"/>
                <a:cs typeface="Calibri"/>
                <a:sym typeface="Calibri"/>
              </a:rPr>
              <a:t>One overarching theme to emerge from this research was as follows ‘Social position influences access to healthy foods for adolescents in rural Somalia’.</a:t>
            </a:r>
            <a:endParaRPr/>
          </a:p>
          <a:p>
            <a:pPr indent="0" lvl="0" marL="0" marR="0" rtl="0" algn="l">
              <a:spcBef>
                <a:spcPts val="0"/>
              </a:spcBef>
              <a:spcAft>
                <a:spcPts val="0"/>
              </a:spcAft>
              <a:buClr>
                <a:schemeClr val="dk1"/>
              </a:buClr>
              <a:buSzPts val="1800"/>
              <a:buFont typeface="Noto Sans Symbols"/>
              <a:buNone/>
            </a:pPr>
            <a:r>
              <a:t/>
            </a:r>
            <a:endParaRPr sz="1800">
              <a:latin typeface="Calibri"/>
              <a:ea typeface="Calibri"/>
              <a:cs typeface="Calibri"/>
              <a:sym typeface="Calibri"/>
            </a:endParaRPr>
          </a:p>
          <a:p>
            <a:pPr indent="0" lvl="0" marL="0" marR="0" rtl="0" algn="l">
              <a:spcBef>
                <a:spcPts val="0"/>
              </a:spcBef>
              <a:spcAft>
                <a:spcPts val="0"/>
              </a:spcAft>
              <a:buClr>
                <a:schemeClr val="dk1"/>
              </a:buClr>
              <a:buSzPts val="1800"/>
              <a:buFont typeface="Noto Sans Symbols"/>
              <a:buNone/>
            </a:pPr>
            <a:r>
              <a:rPr lang="en-GB" sz="1800">
                <a:latin typeface="Calibri"/>
                <a:ea typeface="Calibri"/>
                <a:cs typeface="Calibri"/>
                <a:sym typeface="Calibri"/>
              </a:rPr>
              <a:t>This theme reflects a pattern in the data, it groups a number of the codes, and it links back to one of the primary research questions which was around social determinants of adolescent health.</a:t>
            </a:r>
            <a:endParaRPr/>
          </a:p>
          <a:p>
            <a:pPr indent="0" lvl="0" marL="0" marR="0" rtl="0" algn="l">
              <a:spcBef>
                <a:spcPts val="0"/>
              </a:spcBef>
              <a:spcAft>
                <a:spcPts val="0"/>
              </a:spcAft>
              <a:buClr>
                <a:schemeClr val="dk1"/>
              </a:buClr>
              <a:buSzPts val="1800"/>
              <a:buFont typeface="Noto Sans Symbols"/>
              <a:buNone/>
            </a:pPr>
            <a:r>
              <a:t/>
            </a:r>
            <a:endParaRPr sz="1800">
              <a:latin typeface="Calibri"/>
              <a:ea typeface="Calibri"/>
              <a:cs typeface="Calibri"/>
              <a:sym typeface="Calibri"/>
            </a:endParaRPr>
          </a:p>
          <a:p>
            <a:pPr indent="0" lvl="0" marL="0" marR="0" rtl="0" algn="l">
              <a:spcBef>
                <a:spcPts val="0"/>
              </a:spcBef>
              <a:spcAft>
                <a:spcPts val="0"/>
              </a:spcAft>
              <a:buClr>
                <a:schemeClr val="dk1"/>
              </a:buClr>
              <a:buSzPts val="1800"/>
              <a:buFont typeface="Noto Sans Symbols"/>
              <a:buNone/>
            </a:pPr>
            <a:r>
              <a:rPr lang="en-GB" sz="1800">
                <a:latin typeface="Calibri"/>
                <a:ea typeface="Calibri"/>
                <a:cs typeface="Calibri"/>
                <a:sym typeface="Calibri"/>
              </a:rPr>
              <a:t>You can see how it is expressed in a longer phrase or sentence than those short codes we saw yesterday. </a:t>
            </a:r>
            <a:endParaRPr/>
          </a:p>
          <a:p>
            <a:pPr indent="0" lvl="0" marL="0" marR="0" rtl="0" algn="l">
              <a:spcBef>
                <a:spcPts val="0"/>
              </a:spcBef>
              <a:spcAft>
                <a:spcPts val="0"/>
              </a:spcAft>
              <a:buClr>
                <a:schemeClr val="dk1"/>
              </a:buClr>
              <a:buSzPts val="1800"/>
              <a:buFont typeface="Noto Sans Symbols"/>
              <a:buNone/>
            </a:pPr>
            <a:r>
              <a:t/>
            </a:r>
            <a:endParaRPr sz="1800">
              <a:latin typeface="Calibri"/>
              <a:ea typeface="Calibri"/>
              <a:cs typeface="Calibri"/>
              <a:sym typeface="Calibri"/>
            </a:endParaRPr>
          </a:p>
        </p:txBody>
      </p:sp>
      <p:sp>
        <p:nvSpPr>
          <p:cNvPr id="148" name="Google Shape;148;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latin typeface="Calibri"/>
                <a:ea typeface="Calibri"/>
                <a:cs typeface="Calibri"/>
                <a:sym typeface="Calibri"/>
              </a:rPr>
              <a:t>Coming back to the final bullet point, themes also go one step further than codes, as they require more analysis and interpretation</a:t>
            </a:r>
            <a:endParaRPr/>
          </a:p>
          <a:p>
            <a:pPr indent="0" lvl="0" marL="0" marR="0" rtl="0" algn="l">
              <a:spcBef>
                <a:spcPts val="0"/>
              </a:spcBef>
              <a:spcAft>
                <a:spcPts val="0"/>
              </a:spcAft>
              <a:buNone/>
            </a:pPr>
            <a:r>
              <a:t/>
            </a:r>
            <a:endParaRPr sz="1800">
              <a:latin typeface="Calibri"/>
              <a:ea typeface="Calibri"/>
              <a:cs typeface="Calibri"/>
              <a:sym typeface="Calibri"/>
            </a:endParaRPr>
          </a:p>
          <a:p>
            <a:pPr indent="-342900" lvl="0" marL="342900" marR="0" rtl="0" algn="l">
              <a:lnSpc>
                <a:spcPct val="100000"/>
              </a:lnSpc>
              <a:spcBef>
                <a:spcPts val="0"/>
              </a:spcBef>
              <a:spcAft>
                <a:spcPts val="0"/>
              </a:spcAft>
              <a:buClr>
                <a:srgbClr val="000000"/>
              </a:buClr>
              <a:buSzPts val="1800"/>
              <a:buFont typeface="Noto Sans Symbols"/>
              <a:buChar char="∙"/>
            </a:pPr>
            <a:r>
              <a:rPr b="0" i="0" lang="en-GB" sz="1800">
                <a:solidFill>
                  <a:srgbClr val="000000"/>
                </a:solidFill>
              </a:rPr>
              <a:t>Don’t use the individual interview questions as themes, a deeper level of analysis is required</a:t>
            </a:r>
            <a:endParaRPr/>
          </a:p>
          <a:p>
            <a:pPr indent="-228600" lvl="0" marL="342900" marR="0" rtl="0" algn="l">
              <a:lnSpc>
                <a:spcPct val="100000"/>
              </a:lnSpc>
              <a:spcBef>
                <a:spcPts val="0"/>
              </a:spcBef>
              <a:spcAft>
                <a:spcPts val="0"/>
              </a:spcAft>
              <a:buClr>
                <a:schemeClr val="dk1"/>
              </a:buClr>
              <a:buSzPts val="1800"/>
              <a:buFont typeface="Noto Sans Symbols"/>
              <a:buNone/>
            </a:pPr>
            <a:r>
              <a:t/>
            </a:r>
            <a:endParaRPr sz="1800">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800"/>
              <a:buFont typeface="Noto Sans Symbols"/>
              <a:buNone/>
            </a:pPr>
            <a:r>
              <a:rPr b="0" i="0" lang="en-GB" sz="1800"/>
              <a:t>So if we think to our example theme – ‘social position influences access to healthy foods for adolescents in rural Somalia’ that goes that step further with analysis.</a:t>
            </a:r>
            <a:endParaRPr/>
          </a:p>
          <a:p>
            <a:pPr indent="0" lvl="0" marL="0" marR="0" rtl="0" algn="l">
              <a:lnSpc>
                <a:spcPct val="100000"/>
              </a:lnSpc>
              <a:spcBef>
                <a:spcPts val="0"/>
              </a:spcBef>
              <a:spcAft>
                <a:spcPts val="0"/>
              </a:spcAft>
              <a:buClr>
                <a:schemeClr val="dk1"/>
              </a:buClr>
              <a:buSzPts val="1800"/>
              <a:buFont typeface="Noto Sans Symbols"/>
              <a:buNone/>
            </a:pPr>
            <a:r>
              <a:t/>
            </a:r>
            <a:endParaRPr b="1" i="1" sz="1800"/>
          </a:p>
          <a:p>
            <a:pPr indent="0" lvl="0" marL="0" marR="0" rtl="0" algn="l">
              <a:lnSpc>
                <a:spcPct val="100000"/>
              </a:lnSpc>
              <a:spcBef>
                <a:spcPts val="0"/>
              </a:spcBef>
              <a:spcAft>
                <a:spcPts val="0"/>
              </a:spcAft>
              <a:buClr>
                <a:schemeClr val="dk1"/>
              </a:buClr>
              <a:buSzPts val="1800"/>
              <a:buFont typeface="Noto Sans Symbols"/>
              <a:buNone/>
            </a:pPr>
            <a:r>
              <a:rPr b="1" i="1" lang="en-GB" sz="1800"/>
              <a:t>Any qus?</a:t>
            </a:r>
            <a:endParaRPr b="1" i="1" sz="1800"/>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rPr lang="en-GB" sz="1800">
                <a:latin typeface="Times New Roman"/>
                <a:ea typeface="Times New Roman"/>
                <a:cs typeface="Times New Roman"/>
                <a:sym typeface="Times New Roman"/>
              </a:rPr>
              <a:t>We will give you some more examples, but we will first ask you to generate some ideas.</a:t>
            </a:r>
            <a:endParaRPr/>
          </a:p>
        </p:txBody>
      </p:sp>
      <p:sp>
        <p:nvSpPr>
          <p:cNvPr id="156" name="Google Shape;156;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latin typeface="Times New Roman"/>
                <a:ea typeface="Times New Roman"/>
                <a:cs typeface="Times New Roman"/>
                <a:sym typeface="Times New Roman"/>
              </a:rPr>
              <a:t>What we would like you to do is to look back at your data and your codebook and start suggesting what might be some overarching themes.</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rPr lang="en-GB" sz="1800">
                <a:latin typeface="Times New Roman"/>
                <a:ea typeface="Times New Roman"/>
                <a:cs typeface="Times New Roman"/>
                <a:sym typeface="Times New Roman"/>
              </a:rPr>
              <a:t>Without the full data set and all the codes, this is not easy as there are not so many codes to combine, but it is just to get you thinking.</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rPr lang="en-GB" sz="1800">
                <a:latin typeface="Times New Roman"/>
                <a:ea typeface="Times New Roman"/>
                <a:cs typeface="Times New Roman"/>
                <a:sym typeface="Times New Roman"/>
              </a:rPr>
              <a:t>Remember that themes…..</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rPr lang="en-GB" sz="1800">
                <a:latin typeface="Times New Roman"/>
                <a:ea typeface="Times New Roman"/>
                <a:cs typeface="Times New Roman"/>
                <a:sym typeface="Times New Roman"/>
              </a:rPr>
              <a:t>And each theme needs one central idea</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a:p>
            <a:pPr indent="0" lvl="0" marL="0" marR="0" rtl="0" algn="l">
              <a:spcBef>
                <a:spcPts val="0"/>
              </a:spcBef>
              <a:spcAft>
                <a:spcPts val="0"/>
              </a:spcAft>
              <a:buNone/>
            </a:pPr>
            <a:r>
              <a:rPr lang="en-GB" sz="1800">
                <a:latin typeface="Times New Roman"/>
                <a:ea typeface="Times New Roman"/>
                <a:cs typeface="Times New Roman"/>
                <a:sym typeface="Times New Roman"/>
              </a:rPr>
              <a:t>Take 5 minutes to think of some themes and we will ask you to share.</a:t>
            </a:r>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p:txBody>
      </p:sp>
      <p:sp>
        <p:nvSpPr>
          <p:cNvPr id="167" name="Google Shape;167;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7"/>
          <p:cNvSpPr/>
          <p:nvPr>
            <p:ph idx="2" type="pic"/>
          </p:nvPr>
        </p:nvSpPr>
        <p:spPr>
          <a:xfrm>
            <a:off x="5183188" y="987425"/>
            <a:ext cx="6172200" cy="4873625"/>
          </a:xfrm>
          <a:prstGeom prst="rect">
            <a:avLst/>
          </a:prstGeom>
          <a:noFill/>
          <a:ln>
            <a:noFill/>
          </a:ln>
        </p:spPr>
      </p:sp>
      <p:sp>
        <p:nvSpPr>
          <p:cNvPr id="68" name="Google Shape;68;p2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type="ctrTitle"/>
          </p:nvPr>
        </p:nvSpPr>
        <p:spPr>
          <a:xfrm>
            <a:off x="411722" y="532306"/>
            <a:ext cx="9676494" cy="23876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2F5496"/>
              </a:buClr>
              <a:buSzPts val="5600"/>
              <a:buFont typeface="Helvetica Neue"/>
              <a:buNone/>
            </a:pPr>
            <a:r>
              <a:rPr b="1" lang="en-GB" sz="5600">
                <a:solidFill>
                  <a:srgbClr val="2F5496"/>
                </a:solidFill>
                <a:latin typeface="Helvetica Neue"/>
                <a:ea typeface="Helvetica Neue"/>
                <a:cs typeface="Helvetica Neue"/>
                <a:sym typeface="Helvetica Neue"/>
              </a:rPr>
              <a:t>Q</a:t>
            </a:r>
            <a:r>
              <a:rPr b="1" lang="en-GB" sz="5600">
                <a:solidFill>
                  <a:srgbClr val="2F5496"/>
                </a:solidFill>
                <a:latin typeface="Helvetica Neue"/>
                <a:ea typeface="Helvetica Neue"/>
                <a:cs typeface="Helvetica Neue"/>
                <a:sym typeface="Helvetica Neue"/>
              </a:rPr>
              <a:t>ualitative data analysis (thematic analysis)</a:t>
            </a:r>
            <a:endParaRPr sz="5600">
              <a:solidFill>
                <a:srgbClr val="2F5496"/>
              </a:solidFill>
            </a:endParaRPr>
          </a:p>
        </p:txBody>
      </p:sp>
      <p:sp>
        <p:nvSpPr>
          <p:cNvPr id="90" name="Google Shape;90;p1"/>
          <p:cNvSpPr txBox="1"/>
          <p:nvPr/>
        </p:nvSpPr>
        <p:spPr>
          <a:xfrm>
            <a:off x="411726" y="3283325"/>
            <a:ext cx="11410500" cy="1000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4100">
                <a:solidFill>
                  <a:srgbClr val="44546A"/>
                </a:solidFill>
                <a:latin typeface="Helvetica Neue"/>
                <a:ea typeface="Helvetica Neue"/>
                <a:cs typeface="Helvetica Neue"/>
                <a:sym typeface="Helvetica Neue"/>
              </a:rPr>
              <a:t>Moving from coding to generating themes</a:t>
            </a:r>
            <a:endParaRPr sz="9100">
              <a:solidFill>
                <a:srgbClr val="FFFFFF"/>
              </a:solidFill>
              <a:latin typeface="Helvetica Neue Light"/>
              <a:ea typeface="Helvetica Neue Light"/>
              <a:cs typeface="Helvetica Neue Light"/>
              <a:sym typeface="Helvetica Neue Light"/>
            </a:endParaRPr>
          </a:p>
          <a:p>
            <a:pPr indent="0" lvl="0" marL="0" marR="0" rtl="0" algn="l">
              <a:spcBef>
                <a:spcPts val="0"/>
              </a:spcBef>
              <a:spcAft>
                <a:spcPts val="0"/>
              </a:spcAft>
              <a:buNone/>
            </a:pPr>
            <a:r>
              <a:t/>
            </a:r>
            <a:endParaRPr sz="1800">
              <a:solidFill>
                <a:srgbClr val="000000"/>
              </a:solidFill>
              <a:latin typeface="Helvetica Neue Light"/>
              <a:ea typeface="Helvetica Neue Light"/>
              <a:cs typeface="Helvetica Neue Light"/>
              <a:sym typeface="Helvetica Neue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Tips for generating themes</a:t>
            </a:r>
            <a:endParaRPr/>
          </a:p>
        </p:txBody>
      </p:sp>
      <p:sp>
        <p:nvSpPr>
          <p:cNvPr id="179" name="Google Shape;179;p15"/>
          <p:cNvSpPr txBox="1"/>
          <p:nvPr>
            <p:ph idx="1" type="body"/>
          </p:nvPr>
        </p:nvSpPr>
        <p:spPr>
          <a:xfrm>
            <a:off x="838200" y="2023588"/>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2F5496"/>
              </a:buClr>
              <a:buSzPts val="2600"/>
              <a:buChar char="•"/>
            </a:pPr>
            <a:r>
              <a:rPr lang="en-GB" sz="2600">
                <a:solidFill>
                  <a:srgbClr val="2F5496"/>
                </a:solidFill>
              </a:rPr>
              <a:t>Generating themes is the creative part of analysis!  </a:t>
            </a:r>
            <a:endParaRPr/>
          </a:p>
          <a:p>
            <a:pPr indent="-228600" lvl="0" marL="228600" rtl="0" algn="l">
              <a:lnSpc>
                <a:spcPct val="90000"/>
              </a:lnSpc>
              <a:spcBef>
                <a:spcPts val="1000"/>
              </a:spcBef>
              <a:spcAft>
                <a:spcPts val="0"/>
              </a:spcAft>
              <a:buClr>
                <a:srgbClr val="3F3F3F"/>
              </a:buClr>
              <a:buSzPts val="2600"/>
              <a:buChar char="•"/>
            </a:pPr>
            <a:r>
              <a:rPr lang="en-GB" sz="2600">
                <a:solidFill>
                  <a:srgbClr val="3F3F3F"/>
                </a:solidFill>
              </a:rPr>
              <a:t>The outcome of this step is a list of themes and maybe sub-themes, with all the data coded against them.</a:t>
            </a:r>
            <a:endParaRPr/>
          </a:p>
          <a:p>
            <a:pPr indent="-228600" lvl="0" marL="228600" rtl="0" algn="l">
              <a:lnSpc>
                <a:spcPct val="90000"/>
              </a:lnSpc>
              <a:spcBef>
                <a:spcPts val="1000"/>
              </a:spcBef>
              <a:spcAft>
                <a:spcPts val="0"/>
              </a:spcAft>
              <a:buClr>
                <a:srgbClr val="3F3F3F"/>
              </a:buClr>
              <a:buSzPts val="2600"/>
              <a:buChar char="•"/>
            </a:pPr>
            <a:r>
              <a:rPr lang="en-GB" sz="2600">
                <a:solidFill>
                  <a:srgbClr val="3F3F3F"/>
                </a:solidFill>
              </a:rPr>
              <a:t>Some of the individual codes may themselves become main themes (but not necessarily), some may become sub-themes.</a:t>
            </a:r>
            <a:endParaRPr/>
          </a:p>
          <a:p>
            <a:pPr indent="-228600" lvl="0" marL="228600" rtl="0" algn="l">
              <a:lnSpc>
                <a:spcPct val="90000"/>
              </a:lnSpc>
              <a:spcBef>
                <a:spcPts val="1000"/>
              </a:spcBef>
              <a:spcAft>
                <a:spcPts val="0"/>
              </a:spcAft>
              <a:buClr>
                <a:srgbClr val="3F3F3F"/>
              </a:buClr>
              <a:buSzPts val="2600"/>
              <a:buChar char="•"/>
            </a:pPr>
            <a:r>
              <a:rPr lang="en-GB" sz="2600">
                <a:solidFill>
                  <a:srgbClr val="3F3F3F"/>
                </a:solidFill>
              </a:rPr>
              <a:t>Some codes might not belong anywhere - keep these together and revisit them later. </a:t>
            </a:r>
            <a:endParaRPr/>
          </a:p>
          <a:p>
            <a:pPr indent="-228600" lvl="0" marL="228600" rtl="0" algn="l">
              <a:lnSpc>
                <a:spcPct val="90000"/>
              </a:lnSpc>
              <a:spcBef>
                <a:spcPts val="1000"/>
              </a:spcBef>
              <a:spcAft>
                <a:spcPts val="0"/>
              </a:spcAft>
              <a:buClr>
                <a:srgbClr val="3F3F3F"/>
              </a:buClr>
              <a:buSzPts val="2600"/>
              <a:buChar char="•"/>
            </a:pPr>
            <a:r>
              <a:rPr lang="en-GB" sz="2600">
                <a:solidFill>
                  <a:srgbClr val="3F3F3F"/>
                </a:solidFill>
              </a:rPr>
              <a:t>Some additional themes may continue to emerge as you group the data.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P</a:t>
            </a:r>
            <a:r>
              <a:rPr b="1" lang="en-GB">
                <a:solidFill>
                  <a:srgbClr val="2F5496"/>
                </a:solidFill>
                <a:latin typeface="Helvetica Neue"/>
                <a:ea typeface="Helvetica Neue"/>
                <a:cs typeface="Helvetica Neue"/>
                <a:sym typeface="Helvetica Neue"/>
              </a:rPr>
              <a:t>ractical exercise</a:t>
            </a:r>
            <a:endParaRPr/>
          </a:p>
        </p:txBody>
      </p:sp>
      <p:sp>
        <p:nvSpPr>
          <p:cNvPr id="186" name="Google Shape;186;p17"/>
          <p:cNvSpPr txBox="1"/>
          <p:nvPr>
            <p:ph idx="1" type="body"/>
          </p:nvPr>
        </p:nvSpPr>
        <p:spPr>
          <a:xfrm>
            <a:off x="777239" y="1812223"/>
            <a:ext cx="10946337" cy="4304194"/>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Clr>
                <a:schemeClr val="dk1"/>
              </a:buClr>
              <a:buSzPts val="2600"/>
              <a:buNone/>
            </a:pPr>
            <a:r>
              <a:rPr lang="en-GB" sz="2600"/>
              <a:t>Generating themes from your (inductively) coded cholera RQA data (can use either Word or Excel)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Generating themes</a:t>
            </a:r>
            <a:endParaRPr/>
          </a:p>
        </p:txBody>
      </p:sp>
      <p:sp>
        <p:nvSpPr>
          <p:cNvPr id="193" name="Google Shape;193;p9"/>
          <p:cNvSpPr txBox="1"/>
          <p:nvPr>
            <p:ph idx="1" type="body"/>
          </p:nvPr>
        </p:nvSpPr>
        <p:spPr>
          <a:xfrm>
            <a:off x="769620" y="2077187"/>
            <a:ext cx="10885376" cy="2066357"/>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Clr>
                <a:schemeClr val="dk1"/>
              </a:buClr>
              <a:buSzPts val="2600"/>
              <a:buNone/>
            </a:pPr>
            <a:r>
              <a:rPr i="1" lang="en-GB" sz="2600"/>
              <a:t>Examples of themes to emerge</a:t>
            </a:r>
            <a:endParaRPr/>
          </a:p>
          <a:p>
            <a:pPr indent="-76200" lvl="0" marL="228600" rtl="0" algn="l">
              <a:lnSpc>
                <a:spcPct val="120000"/>
              </a:lnSpc>
              <a:spcBef>
                <a:spcPts val="0"/>
              </a:spcBef>
              <a:spcAft>
                <a:spcPts val="0"/>
              </a:spcAft>
              <a:buClr>
                <a:schemeClr val="dk1"/>
              </a:buClr>
              <a:buSzPts val="2400"/>
              <a:buNone/>
            </a:pPr>
            <a:r>
              <a:t/>
            </a:r>
            <a:endParaRPr sz="2400"/>
          </a:p>
          <a:p>
            <a:pPr indent="-342900" lvl="0" marL="457200" rtl="0" algn="l">
              <a:lnSpc>
                <a:spcPct val="120000"/>
              </a:lnSpc>
              <a:spcBef>
                <a:spcPts val="0"/>
              </a:spcBef>
              <a:spcAft>
                <a:spcPts val="0"/>
              </a:spcAft>
              <a:buSzPts val="1800"/>
              <a:buAutoNum type="arabicPeriod"/>
            </a:pPr>
            <a:r>
              <a:rPr lang="en-GB"/>
              <a:t>TBD</a:t>
            </a:r>
            <a:endParaRPr/>
          </a:p>
          <a:p>
            <a:pPr indent="-342900" lvl="0" marL="457200" rtl="0" algn="l">
              <a:lnSpc>
                <a:spcPct val="120000"/>
              </a:lnSpc>
              <a:spcBef>
                <a:spcPts val="0"/>
              </a:spcBef>
              <a:spcAft>
                <a:spcPts val="0"/>
              </a:spcAft>
              <a:buSzPts val="1800"/>
              <a:buAutoNum type="arabicPeriod"/>
            </a:pPr>
            <a:r>
              <a:rPr lang="en-GB"/>
              <a:t>TBD</a:t>
            </a:r>
            <a:endParaRPr/>
          </a:p>
          <a:p>
            <a:pPr indent="-342900" lvl="0" marL="457200" rtl="0" algn="l">
              <a:lnSpc>
                <a:spcPct val="120000"/>
              </a:lnSpc>
              <a:spcBef>
                <a:spcPts val="0"/>
              </a:spcBef>
              <a:spcAft>
                <a:spcPts val="0"/>
              </a:spcAft>
              <a:buSzPts val="1800"/>
              <a:buAutoNum type="arabicPeriod"/>
            </a:pPr>
            <a:r>
              <a:rPr lang="en-GB"/>
              <a:t>TBD</a:t>
            </a:r>
            <a:endParaRPr/>
          </a:p>
          <a:p>
            <a:pPr indent="-342900" lvl="0" marL="457200" rtl="0" algn="l">
              <a:lnSpc>
                <a:spcPct val="120000"/>
              </a:lnSpc>
              <a:spcBef>
                <a:spcPts val="0"/>
              </a:spcBef>
              <a:spcAft>
                <a:spcPts val="0"/>
              </a:spcAft>
              <a:buSzPts val="1800"/>
              <a:buAutoNum type="arabicPeriod"/>
            </a:pPr>
            <a:r>
              <a:rPr lang="en-GB"/>
              <a:t>TBD</a:t>
            </a:r>
            <a:endParaRPr/>
          </a:p>
          <a:p>
            <a:pPr indent="-342900" lvl="0" marL="457200" rtl="0" algn="l">
              <a:lnSpc>
                <a:spcPct val="120000"/>
              </a:lnSpc>
              <a:spcBef>
                <a:spcPts val="0"/>
              </a:spcBef>
              <a:spcAft>
                <a:spcPts val="0"/>
              </a:spcAft>
              <a:buSzPts val="1800"/>
              <a:buAutoNum type="arabicPeriod"/>
            </a:pPr>
            <a:r>
              <a:rPr lang="en-GB"/>
              <a:t>TBD</a:t>
            </a:r>
            <a:endParaRPr/>
          </a:p>
          <a:p>
            <a:pPr indent="0" lvl="0" marL="0" rtl="0" algn="l">
              <a:lnSpc>
                <a:spcPct val="120000"/>
              </a:lnSpc>
              <a:spcBef>
                <a:spcPts val="0"/>
              </a:spcBef>
              <a:spcAft>
                <a:spcPts val="0"/>
              </a:spcAft>
              <a:buNone/>
            </a:pPr>
            <a:r>
              <a:t/>
            </a:r>
            <a:endParaRPr/>
          </a:p>
          <a:p>
            <a:pPr indent="0" lvl="0" marL="0" rtl="0" algn="l">
              <a:lnSpc>
                <a:spcPct val="120000"/>
              </a:lnSpc>
              <a:spcBef>
                <a:spcPts val="0"/>
              </a:spcBef>
              <a:spcAft>
                <a:spcPts val="0"/>
              </a:spcAft>
              <a:buClr>
                <a:schemeClr val="dk1"/>
              </a:buClr>
              <a:buSzPts val="2600"/>
              <a:buNone/>
            </a:pPr>
            <a:r>
              <a:t/>
            </a:r>
            <a:endParaRPr sz="2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98" name="Shape 198"/>
        <p:cNvGrpSpPr/>
        <p:nvPr/>
      </p:nvGrpSpPr>
      <p:grpSpPr>
        <a:xfrm>
          <a:off x="0" y="0"/>
          <a:ext cx="0" cy="0"/>
          <a:chOff x="0" y="0"/>
          <a:chExt cx="0" cy="0"/>
        </a:xfrm>
      </p:grpSpPr>
      <p:pic>
        <p:nvPicPr>
          <p:cNvPr id="199" name="Google Shape;199;p10"/>
          <p:cNvPicPr preferRelativeResize="0"/>
          <p:nvPr/>
        </p:nvPicPr>
        <p:blipFill rotWithShape="1">
          <a:blip r:embed="rId3">
            <a:alphaModFix/>
          </a:blip>
          <a:srcRect b="0" l="0" r="0" t="0"/>
          <a:stretch/>
        </p:blipFill>
        <p:spPr>
          <a:xfrm>
            <a:off x="5461786" y="393894"/>
            <a:ext cx="4354548" cy="5950635"/>
          </a:xfrm>
          <a:prstGeom prst="rect">
            <a:avLst/>
          </a:prstGeom>
          <a:noFill/>
          <a:ln>
            <a:noFill/>
          </a:ln>
        </p:spPr>
      </p:pic>
      <p:sp>
        <p:nvSpPr>
          <p:cNvPr id="200" name="Google Shape;200;p10"/>
          <p:cNvSpPr txBox="1"/>
          <p:nvPr>
            <p:ph type="title"/>
          </p:nvPr>
        </p:nvSpPr>
        <p:spPr>
          <a:xfrm>
            <a:off x="1038923" y="2485284"/>
            <a:ext cx="2675128" cy="660209"/>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2F5496"/>
              </a:buClr>
              <a:buSzPts val="3200"/>
              <a:buFont typeface="Helvetica Neue"/>
              <a:buNone/>
            </a:pPr>
            <a:br>
              <a:rPr b="1" i="1" lang="en-GB" sz="3200">
                <a:solidFill>
                  <a:srgbClr val="2F5496"/>
                </a:solidFill>
                <a:latin typeface="Helvetica Neue"/>
                <a:ea typeface="Helvetica Neue"/>
                <a:cs typeface="Helvetica Neue"/>
                <a:sym typeface="Helvetica Neue"/>
              </a:rPr>
            </a:br>
            <a:r>
              <a:rPr b="1" i="1" lang="en-GB" sz="3200">
                <a:solidFill>
                  <a:srgbClr val="2F5496"/>
                </a:solidFill>
                <a:latin typeface="Helvetica Neue"/>
                <a:ea typeface="Helvetica Neue"/>
                <a:cs typeface="Helvetica Neue"/>
                <a:sym typeface="Helvetica Neue"/>
              </a:rPr>
              <a:t>Using Word to group coded data under themes</a:t>
            </a:r>
            <a:endParaRPr b="1" i="1" sz="3200">
              <a:solidFill>
                <a:srgbClr val="2F5496"/>
              </a:solidFill>
              <a:latin typeface="Helvetica Neue"/>
              <a:ea typeface="Helvetica Neue"/>
              <a:cs typeface="Helvetica Neue"/>
              <a:sym typeface="Helvetica Neue"/>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05" name="Shape 205"/>
        <p:cNvGrpSpPr/>
        <p:nvPr/>
      </p:nvGrpSpPr>
      <p:grpSpPr>
        <a:xfrm>
          <a:off x="0" y="0"/>
          <a:ext cx="0" cy="0"/>
          <a:chOff x="0" y="0"/>
          <a:chExt cx="0" cy="0"/>
        </a:xfrm>
      </p:grpSpPr>
      <p:sp>
        <p:nvSpPr>
          <p:cNvPr id="206" name="Google Shape;206;p11"/>
          <p:cNvSpPr txBox="1"/>
          <p:nvPr>
            <p:ph type="title"/>
          </p:nvPr>
        </p:nvSpPr>
        <p:spPr>
          <a:xfrm>
            <a:off x="1073912" y="496464"/>
            <a:ext cx="11430508" cy="660209"/>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2F5496"/>
              </a:buClr>
              <a:buSzPts val="3200"/>
              <a:buFont typeface="Helvetica Neue"/>
              <a:buNone/>
            </a:pPr>
            <a:br>
              <a:rPr b="1" i="1" lang="en-GB" sz="3200">
                <a:solidFill>
                  <a:srgbClr val="2F5496"/>
                </a:solidFill>
                <a:latin typeface="Helvetica Neue"/>
                <a:ea typeface="Helvetica Neue"/>
                <a:cs typeface="Helvetica Neue"/>
                <a:sym typeface="Helvetica Neue"/>
              </a:rPr>
            </a:br>
            <a:r>
              <a:rPr b="1" i="1" lang="en-GB" sz="3200">
                <a:solidFill>
                  <a:srgbClr val="2F5496"/>
                </a:solidFill>
                <a:latin typeface="Helvetica Neue"/>
                <a:ea typeface="Helvetica Neue"/>
                <a:cs typeface="Helvetica Neue"/>
                <a:sym typeface="Helvetica Neue"/>
              </a:rPr>
              <a:t>Using Excel to group coded data under themes</a:t>
            </a:r>
            <a:endParaRPr b="1" i="1" sz="3200">
              <a:solidFill>
                <a:srgbClr val="2F5496"/>
              </a:solidFill>
              <a:latin typeface="Helvetica Neue"/>
              <a:ea typeface="Helvetica Neue"/>
              <a:cs typeface="Helvetica Neue"/>
              <a:sym typeface="Helvetica Neue"/>
            </a:endParaRPr>
          </a:p>
        </p:txBody>
      </p:sp>
      <p:pic>
        <p:nvPicPr>
          <p:cNvPr id="207" name="Google Shape;207;p11"/>
          <p:cNvPicPr preferRelativeResize="0"/>
          <p:nvPr/>
        </p:nvPicPr>
        <p:blipFill rotWithShape="1">
          <a:blip r:embed="rId3">
            <a:alphaModFix/>
          </a:blip>
          <a:srcRect b="0" l="0" r="0" t="0"/>
          <a:stretch/>
        </p:blipFill>
        <p:spPr>
          <a:xfrm>
            <a:off x="0" y="1845874"/>
            <a:ext cx="12192000" cy="3826634"/>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Reviewing your themes</a:t>
            </a:r>
            <a:endParaRPr/>
          </a:p>
        </p:txBody>
      </p:sp>
      <p:sp>
        <p:nvSpPr>
          <p:cNvPr id="214" name="Google Shape;214;p12"/>
          <p:cNvSpPr txBox="1"/>
          <p:nvPr>
            <p:ph idx="1" type="body"/>
          </p:nvPr>
        </p:nvSpPr>
        <p:spPr>
          <a:xfrm>
            <a:off x="655320" y="1939925"/>
            <a:ext cx="10515600" cy="4351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600"/>
              <a:buNone/>
            </a:pPr>
            <a:r>
              <a:t/>
            </a:r>
            <a:endParaRPr sz="2600"/>
          </a:p>
          <a:p>
            <a:pPr indent="0" lvl="0" marL="0" rtl="0" algn="l">
              <a:lnSpc>
                <a:spcPct val="90000"/>
              </a:lnSpc>
              <a:spcBef>
                <a:spcPts val="1000"/>
              </a:spcBef>
              <a:spcAft>
                <a:spcPts val="0"/>
              </a:spcAft>
              <a:buClr>
                <a:schemeClr val="dk1"/>
              </a:buClr>
              <a:buSzPts val="2600"/>
              <a:buNone/>
            </a:pPr>
            <a:r>
              <a:rPr lang="en-GB" sz="2600"/>
              <a:t>Ask yourselves:</a:t>
            </a:r>
            <a:endParaRPr/>
          </a:p>
          <a:p>
            <a:pPr indent="-228600" lvl="0" marL="228600" rtl="0" algn="l">
              <a:lnSpc>
                <a:spcPct val="90000"/>
              </a:lnSpc>
              <a:spcBef>
                <a:spcPts val="1000"/>
              </a:spcBef>
              <a:spcAft>
                <a:spcPts val="0"/>
              </a:spcAft>
              <a:buClr>
                <a:schemeClr val="dk1"/>
              </a:buClr>
              <a:buSzPts val="2600"/>
              <a:buChar char="•"/>
            </a:pPr>
            <a:r>
              <a:rPr lang="en-GB" sz="2600"/>
              <a:t>Do the themes link with the topic/idea being explored?</a:t>
            </a:r>
            <a:endParaRPr/>
          </a:p>
          <a:p>
            <a:pPr indent="-228600" lvl="0" marL="228600" rtl="0" algn="l">
              <a:lnSpc>
                <a:spcPct val="90000"/>
              </a:lnSpc>
              <a:spcBef>
                <a:spcPts val="1000"/>
              </a:spcBef>
              <a:spcAft>
                <a:spcPts val="0"/>
              </a:spcAft>
              <a:buClr>
                <a:schemeClr val="dk1"/>
              </a:buClr>
              <a:buSzPts val="2600"/>
              <a:buChar char="•"/>
            </a:pPr>
            <a:r>
              <a:rPr lang="en-GB" sz="2600"/>
              <a:t>Does the data support the themes?</a:t>
            </a:r>
            <a:endParaRPr/>
          </a:p>
          <a:p>
            <a:pPr indent="-228600" lvl="0" marL="228600" rtl="0" algn="l">
              <a:lnSpc>
                <a:spcPct val="90000"/>
              </a:lnSpc>
              <a:spcBef>
                <a:spcPts val="1000"/>
              </a:spcBef>
              <a:spcAft>
                <a:spcPts val="0"/>
              </a:spcAft>
              <a:buClr>
                <a:schemeClr val="dk1"/>
              </a:buClr>
              <a:buSzPts val="2600"/>
              <a:buChar char="•"/>
            </a:pPr>
            <a:r>
              <a:rPr lang="en-GB" sz="2600"/>
              <a:t>Is there sufficient data to make this a theme? </a:t>
            </a:r>
            <a:endParaRPr/>
          </a:p>
          <a:p>
            <a:pPr indent="-228600" lvl="0" marL="228600" rtl="0" algn="l">
              <a:lnSpc>
                <a:spcPct val="90000"/>
              </a:lnSpc>
              <a:spcBef>
                <a:spcPts val="1000"/>
              </a:spcBef>
              <a:spcAft>
                <a:spcPts val="0"/>
              </a:spcAft>
              <a:buClr>
                <a:schemeClr val="dk1"/>
              </a:buClr>
              <a:buSzPts val="2600"/>
              <a:buChar char="•"/>
            </a:pPr>
            <a:r>
              <a:rPr lang="en-GB" sz="2600"/>
              <a:t>Is the theme too broad or too narrow to be programmatically useful?</a:t>
            </a:r>
            <a:endParaRPr/>
          </a:p>
          <a:p>
            <a:pPr indent="-228600" lvl="0" marL="228600" rtl="0" algn="l">
              <a:lnSpc>
                <a:spcPct val="90000"/>
              </a:lnSpc>
              <a:spcBef>
                <a:spcPts val="1000"/>
              </a:spcBef>
              <a:spcAft>
                <a:spcPts val="0"/>
              </a:spcAft>
              <a:buClr>
                <a:schemeClr val="dk1"/>
              </a:buClr>
              <a:buSzPts val="2600"/>
              <a:buChar char="•"/>
            </a:pPr>
            <a:r>
              <a:rPr lang="en-GB" sz="2600"/>
              <a:t>If themes overlap, are they separate themes?</a:t>
            </a:r>
            <a:endParaRPr/>
          </a:p>
          <a:p>
            <a:pPr indent="-228600" lvl="0" marL="228600" rtl="0" algn="l">
              <a:lnSpc>
                <a:spcPct val="90000"/>
              </a:lnSpc>
              <a:spcBef>
                <a:spcPts val="1000"/>
              </a:spcBef>
              <a:spcAft>
                <a:spcPts val="0"/>
              </a:spcAft>
              <a:buClr>
                <a:schemeClr val="dk1"/>
              </a:buClr>
              <a:buSzPts val="2600"/>
              <a:buChar char="•"/>
            </a:pPr>
            <a:r>
              <a:rPr lang="en-GB" sz="2600"/>
              <a:t>Am I missing any themes? Does any of the coded data not fit anywhere?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2eb0ff2c2fd_1_1"/>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Introduction</a:t>
            </a:r>
            <a:endParaRPr/>
          </a:p>
        </p:txBody>
      </p:sp>
      <p:sp>
        <p:nvSpPr>
          <p:cNvPr id="97" name="Google Shape;97;g2eb0ff2c2fd_1_1"/>
          <p:cNvSpPr txBox="1"/>
          <p:nvPr>
            <p:ph idx="1" type="body"/>
          </p:nvPr>
        </p:nvSpPr>
        <p:spPr>
          <a:xfrm>
            <a:off x="838200" y="2100648"/>
            <a:ext cx="10515600" cy="39048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None/>
            </a:pPr>
            <a:r>
              <a:rPr lang="en-GB"/>
              <a:t>To understand and practice the different steps to coding and analysing qualitative data using thematic analysis methods.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rgbClr val="002060"/>
              </a:buClr>
              <a:buSzPts val="2800"/>
              <a:buNone/>
            </a:pPr>
            <a:r>
              <a:rPr lang="en-GB"/>
              <a:t>Session 1:  Deductive and inductive coding with real data examples.</a:t>
            </a:r>
            <a:endParaRPr/>
          </a:p>
          <a:p>
            <a:pPr indent="0" lvl="0" marL="0" rtl="0" algn="l">
              <a:lnSpc>
                <a:spcPct val="90000"/>
              </a:lnSpc>
              <a:spcBef>
                <a:spcPts val="1000"/>
              </a:spcBef>
              <a:spcAft>
                <a:spcPts val="0"/>
              </a:spcAft>
              <a:buClr>
                <a:schemeClr val="dk1"/>
              </a:buClr>
              <a:buSzPts val="2800"/>
              <a:buNone/>
            </a:pPr>
            <a:r>
              <a:rPr lang="en-GB">
                <a:solidFill>
                  <a:srgbClr val="0000FF"/>
                </a:solidFill>
              </a:rPr>
              <a:t>Session 2:  Generating themes from coded qualitative data. </a:t>
            </a:r>
            <a:endParaRPr>
              <a:solidFill>
                <a:srgbClr val="0000FF"/>
              </a:solidFill>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3200"/>
              <a:buNone/>
            </a:pPr>
            <a:r>
              <a:t/>
            </a:r>
            <a:endParaRPr sz="3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000"/>
              <a:buFont typeface="Helvetica Neue"/>
              <a:buNone/>
            </a:pPr>
            <a:r>
              <a:rPr b="1" lang="en-GB" sz="4000">
                <a:solidFill>
                  <a:srgbClr val="2F5496"/>
                </a:solidFill>
                <a:latin typeface="Helvetica Neue"/>
                <a:ea typeface="Helvetica Neue"/>
                <a:cs typeface="Helvetica Neue"/>
                <a:sym typeface="Helvetica Neue"/>
              </a:rPr>
              <a:t>Objective of today’s session</a:t>
            </a:r>
            <a:endParaRPr/>
          </a:p>
        </p:txBody>
      </p:sp>
      <p:sp>
        <p:nvSpPr>
          <p:cNvPr id="104" name="Google Shape;104;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3200"/>
              <a:buChar char="•"/>
            </a:pPr>
            <a:r>
              <a:rPr lang="en-GB" sz="3200"/>
              <a:t>To generate themes from coded qualitative data using the thematic analysis approach. </a:t>
            </a:r>
            <a:endParaRPr sz="3200"/>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Steps of thematic data analysis</a:t>
            </a:r>
            <a:endParaRPr/>
          </a:p>
        </p:txBody>
      </p:sp>
      <p:grpSp>
        <p:nvGrpSpPr>
          <p:cNvPr id="111" name="Google Shape;111;p4"/>
          <p:cNvGrpSpPr/>
          <p:nvPr/>
        </p:nvGrpSpPr>
        <p:grpSpPr>
          <a:xfrm>
            <a:off x="976184" y="1867969"/>
            <a:ext cx="10021329" cy="4071165"/>
            <a:chOff x="0" y="177281"/>
            <a:chExt cx="10021329" cy="4071165"/>
          </a:xfrm>
        </p:grpSpPr>
        <p:sp>
          <p:nvSpPr>
            <p:cNvPr id="112" name="Google Shape;112;p4"/>
            <p:cNvSpPr/>
            <p:nvPr/>
          </p:nvSpPr>
          <p:spPr>
            <a:xfrm>
              <a:off x="0" y="177281"/>
              <a:ext cx="3131665" cy="1878999"/>
            </a:xfrm>
            <a:prstGeom prst="rect">
              <a:avLst/>
            </a:prstGeom>
            <a:solidFill>
              <a:srgbClr val="2E538F"/>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4"/>
            <p:cNvSpPr txBox="1"/>
            <p:nvPr/>
          </p:nvSpPr>
          <p:spPr>
            <a:xfrm>
              <a:off x="0" y="177281"/>
              <a:ext cx="3131665" cy="1878999"/>
            </a:xfrm>
            <a:prstGeom prst="rect">
              <a:avLst/>
            </a:prstGeom>
            <a:noFill/>
            <a:ln>
              <a:noFill/>
            </a:ln>
          </p:spPr>
          <p:txBody>
            <a:bodyPr anchorCtr="0" anchor="ctr" bIns="102850" lIns="102850" spcFirstLastPara="1" rIns="102850" wrap="square" tIns="102850">
              <a:noAutofit/>
            </a:bodyPr>
            <a:lstStyle/>
            <a:p>
              <a:pPr indent="0" lvl="0" marL="0" marR="0" rtl="0" algn="ctr">
                <a:lnSpc>
                  <a:spcPct val="90000"/>
                </a:lnSpc>
                <a:spcBef>
                  <a:spcPts val="0"/>
                </a:spcBef>
                <a:spcAft>
                  <a:spcPts val="0"/>
                </a:spcAft>
                <a:buClr>
                  <a:schemeClr val="lt1"/>
                </a:buClr>
                <a:buSzPts val="2700"/>
                <a:buFont typeface="Calibri"/>
                <a:buNone/>
              </a:pPr>
              <a:r>
                <a:rPr b="0" lang="en-GB" sz="2700">
                  <a:solidFill>
                    <a:schemeClr val="lt1"/>
                  </a:solidFill>
                  <a:latin typeface="Calibri"/>
                  <a:ea typeface="Calibri"/>
                  <a:cs typeface="Calibri"/>
                  <a:sym typeface="Calibri"/>
                </a:rPr>
                <a:t>Step 1: </a:t>
              </a:r>
              <a:r>
                <a:rPr b="1" lang="en-GB" sz="2700">
                  <a:solidFill>
                    <a:schemeClr val="lt1"/>
                  </a:solidFill>
                  <a:latin typeface="Calibri"/>
                  <a:ea typeface="Calibri"/>
                  <a:cs typeface="Calibri"/>
                  <a:sym typeface="Calibri"/>
                </a:rPr>
                <a:t>Transcription and translation </a:t>
              </a:r>
              <a:endParaRPr sz="2700">
                <a:solidFill>
                  <a:schemeClr val="lt1"/>
                </a:solidFill>
                <a:latin typeface="Calibri"/>
                <a:ea typeface="Calibri"/>
                <a:cs typeface="Calibri"/>
                <a:sym typeface="Calibri"/>
              </a:endParaRPr>
            </a:p>
          </p:txBody>
        </p:sp>
        <p:sp>
          <p:nvSpPr>
            <p:cNvPr id="114" name="Google Shape;114;p4"/>
            <p:cNvSpPr/>
            <p:nvPr/>
          </p:nvSpPr>
          <p:spPr>
            <a:xfrm>
              <a:off x="3444832" y="177281"/>
              <a:ext cx="3131665" cy="1878999"/>
            </a:xfrm>
            <a:prstGeom prst="rect">
              <a:avLst/>
            </a:prstGeom>
            <a:solidFill>
              <a:srgbClr val="5477C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4"/>
            <p:cNvSpPr txBox="1"/>
            <p:nvPr/>
          </p:nvSpPr>
          <p:spPr>
            <a:xfrm>
              <a:off x="3444832" y="177281"/>
              <a:ext cx="3131665" cy="1878999"/>
            </a:xfrm>
            <a:prstGeom prst="rect">
              <a:avLst/>
            </a:prstGeom>
            <a:noFill/>
            <a:ln>
              <a:noFill/>
            </a:ln>
          </p:spPr>
          <p:txBody>
            <a:bodyPr anchorCtr="0" anchor="ctr" bIns="102850" lIns="102850" spcFirstLastPara="1" rIns="102850" wrap="square" tIns="102850">
              <a:noAutofit/>
            </a:bodyPr>
            <a:lstStyle/>
            <a:p>
              <a:pPr indent="0" lvl="0" marL="0" marR="0" rtl="0" algn="ctr">
                <a:lnSpc>
                  <a:spcPct val="90000"/>
                </a:lnSpc>
                <a:spcBef>
                  <a:spcPts val="0"/>
                </a:spcBef>
                <a:spcAft>
                  <a:spcPts val="0"/>
                </a:spcAft>
                <a:buClr>
                  <a:schemeClr val="lt1"/>
                </a:buClr>
                <a:buSzPts val="2700"/>
                <a:buFont typeface="Calibri"/>
                <a:buNone/>
              </a:pPr>
              <a:r>
                <a:rPr lang="en-GB" sz="2700">
                  <a:solidFill>
                    <a:schemeClr val="lt1"/>
                  </a:solidFill>
                  <a:latin typeface="Calibri"/>
                  <a:ea typeface="Calibri"/>
                  <a:cs typeface="Calibri"/>
                  <a:sym typeface="Calibri"/>
                </a:rPr>
                <a:t>Step 2: </a:t>
              </a:r>
              <a:endParaRPr/>
            </a:p>
            <a:p>
              <a:pPr indent="0" lvl="0" marL="0" marR="0" rtl="0" algn="ctr">
                <a:lnSpc>
                  <a:spcPct val="90000"/>
                </a:lnSpc>
                <a:spcBef>
                  <a:spcPts val="945"/>
                </a:spcBef>
                <a:spcAft>
                  <a:spcPts val="0"/>
                </a:spcAft>
                <a:buClr>
                  <a:schemeClr val="lt1"/>
                </a:buClr>
                <a:buSzPts val="2700"/>
                <a:buFont typeface="Calibri"/>
                <a:buNone/>
              </a:pPr>
              <a:r>
                <a:rPr b="1" lang="en-GB" sz="2700">
                  <a:solidFill>
                    <a:schemeClr val="lt1"/>
                  </a:solidFill>
                  <a:latin typeface="Calibri"/>
                  <a:ea typeface="Calibri"/>
                  <a:cs typeface="Calibri"/>
                  <a:sym typeface="Calibri"/>
                </a:rPr>
                <a:t>Coding</a:t>
              </a:r>
              <a:endParaRPr sz="2700">
                <a:solidFill>
                  <a:schemeClr val="lt1"/>
                </a:solidFill>
                <a:latin typeface="Calibri"/>
                <a:ea typeface="Calibri"/>
                <a:cs typeface="Calibri"/>
                <a:sym typeface="Calibri"/>
              </a:endParaRPr>
            </a:p>
          </p:txBody>
        </p:sp>
        <p:sp>
          <p:nvSpPr>
            <p:cNvPr id="116" name="Google Shape;116;p4"/>
            <p:cNvSpPr/>
            <p:nvPr/>
          </p:nvSpPr>
          <p:spPr>
            <a:xfrm>
              <a:off x="6889664" y="177281"/>
              <a:ext cx="3131665" cy="1878999"/>
            </a:xfrm>
            <a:prstGeom prst="rect">
              <a:avLst/>
            </a:prstGeom>
            <a:solidFill>
              <a:srgbClr val="97A8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4"/>
            <p:cNvSpPr txBox="1"/>
            <p:nvPr/>
          </p:nvSpPr>
          <p:spPr>
            <a:xfrm>
              <a:off x="6889664" y="177281"/>
              <a:ext cx="3131665" cy="1878999"/>
            </a:xfrm>
            <a:prstGeom prst="rect">
              <a:avLst/>
            </a:prstGeom>
            <a:noFill/>
            <a:ln>
              <a:noFill/>
            </a:ln>
          </p:spPr>
          <p:txBody>
            <a:bodyPr anchorCtr="0" anchor="ctr" bIns="102850" lIns="102850" spcFirstLastPara="1" rIns="102850" wrap="square" tIns="102850">
              <a:noAutofit/>
            </a:bodyPr>
            <a:lstStyle/>
            <a:p>
              <a:pPr indent="0" lvl="0" marL="0" marR="0" rtl="0" algn="ctr">
                <a:lnSpc>
                  <a:spcPct val="90000"/>
                </a:lnSpc>
                <a:spcBef>
                  <a:spcPts val="0"/>
                </a:spcBef>
                <a:spcAft>
                  <a:spcPts val="0"/>
                </a:spcAft>
                <a:buClr>
                  <a:schemeClr val="lt1"/>
                </a:buClr>
                <a:buSzPts val="2700"/>
                <a:buFont typeface="Calibri"/>
                <a:buNone/>
              </a:pPr>
              <a:r>
                <a:rPr lang="en-GB" sz="2700">
                  <a:solidFill>
                    <a:schemeClr val="lt1"/>
                  </a:solidFill>
                  <a:latin typeface="Calibri"/>
                  <a:ea typeface="Calibri"/>
                  <a:cs typeface="Calibri"/>
                  <a:sym typeface="Calibri"/>
                </a:rPr>
                <a:t>Step 3: </a:t>
              </a:r>
              <a:endParaRPr/>
            </a:p>
            <a:p>
              <a:pPr indent="0" lvl="0" marL="0" marR="0" rtl="0" algn="ctr">
                <a:lnSpc>
                  <a:spcPct val="90000"/>
                </a:lnSpc>
                <a:spcBef>
                  <a:spcPts val="945"/>
                </a:spcBef>
                <a:spcAft>
                  <a:spcPts val="0"/>
                </a:spcAft>
                <a:buClr>
                  <a:schemeClr val="lt1"/>
                </a:buClr>
                <a:buSzPts val="2700"/>
                <a:buFont typeface="Calibri"/>
                <a:buNone/>
              </a:pPr>
              <a:r>
                <a:rPr b="1" lang="en-GB" sz="2700">
                  <a:solidFill>
                    <a:schemeClr val="lt1"/>
                  </a:solidFill>
                  <a:latin typeface="Calibri"/>
                  <a:ea typeface="Calibri"/>
                  <a:cs typeface="Calibri"/>
                  <a:sym typeface="Calibri"/>
                </a:rPr>
                <a:t>Generating themes </a:t>
              </a:r>
              <a:endParaRPr sz="2700">
                <a:solidFill>
                  <a:schemeClr val="lt1"/>
                </a:solidFill>
                <a:latin typeface="Calibri"/>
                <a:ea typeface="Calibri"/>
                <a:cs typeface="Calibri"/>
                <a:sym typeface="Calibri"/>
              </a:endParaRPr>
            </a:p>
          </p:txBody>
        </p:sp>
        <p:sp>
          <p:nvSpPr>
            <p:cNvPr id="118" name="Google Shape;118;p4"/>
            <p:cNvSpPr/>
            <p:nvPr/>
          </p:nvSpPr>
          <p:spPr>
            <a:xfrm>
              <a:off x="1722416" y="2369447"/>
              <a:ext cx="3131665" cy="1878999"/>
            </a:xfrm>
            <a:prstGeom prst="rect">
              <a:avLst/>
            </a:prstGeom>
            <a:solidFill>
              <a:srgbClr val="97A8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4"/>
            <p:cNvSpPr txBox="1"/>
            <p:nvPr/>
          </p:nvSpPr>
          <p:spPr>
            <a:xfrm>
              <a:off x="1722416" y="2369447"/>
              <a:ext cx="3131665" cy="1878999"/>
            </a:xfrm>
            <a:prstGeom prst="rect">
              <a:avLst/>
            </a:prstGeom>
            <a:noFill/>
            <a:ln>
              <a:noFill/>
            </a:ln>
          </p:spPr>
          <p:txBody>
            <a:bodyPr anchorCtr="0" anchor="ctr" bIns="102850" lIns="102850" spcFirstLastPara="1" rIns="102850" wrap="square" tIns="102850">
              <a:noAutofit/>
            </a:bodyPr>
            <a:lstStyle/>
            <a:p>
              <a:pPr indent="0" lvl="0" marL="0" marR="0" rtl="0" algn="ctr">
                <a:lnSpc>
                  <a:spcPct val="90000"/>
                </a:lnSpc>
                <a:spcBef>
                  <a:spcPts val="0"/>
                </a:spcBef>
                <a:spcAft>
                  <a:spcPts val="0"/>
                </a:spcAft>
                <a:buClr>
                  <a:schemeClr val="lt1"/>
                </a:buClr>
                <a:buSzPts val="2700"/>
                <a:buFont typeface="Calibri"/>
                <a:buNone/>
              </a:pPr>
              <a:r>
                <a:rPr b="0" lang="en-GB" sz="2700">
                  <a:solidFill>
                    <a:schemeClr val="lt1"/>
                  </a:solidFill>
                  <a:latin typeface="Calibri"/>
                  <a:ea typeface="Calibri"/>
                  <a:cs typeface="Calibri"/>
                  <a:sym typeface="Calibri"/>
                </a:rPr>
                <a:t>Step 4: </a:t>
              </a:r>
              <a:endParaRPr/>
            </a:p>
            <a:p>
              <a:pPr indent="0" lvl="0" marL="0" marR="0" rtl="0" algn="ctr">
                <a:lnSpc>
                  <a:spcPct val="90000"/>
                </a:lnSpc>
                <a:spcBef>
                  <a:spcPts val="945"/>
                </a:spcBef>
                <a:spcAft>
                  <a:spcPts val="0"/>
                </a:spcAft>
                <a:buClr>
                  <a:schemeClr val="lt1"/>
                </a:buClr>
                <a:buSzPts val="2700"/>
                <a:buFont typeface="Calibri"/>
                <a:buNone/>
              </a:pPr>
              <a:r>
                <a:rPr b="1" lang="en-GB" sz="2700">
                  <a:solidFill>
                    <a:schemeClr val="lt1"/>
                  </a:solidFill>
                  <a:latin typeface="Calibri"/>
                  <a:ea typeface="Calibri"/>
                  <a:cs typeface="Calibri"/>
                  <a:sym typeface="Calibri"/>
                </a:rPr>
                <a:t>Prioritising key findings and writing up themes</a:t>
              </a:r>
              <a:endParaRPr sz="2700">
                <a:solidFill>
                  <a:schemeClr val="lt1"/>
                </a:solidFill>
                <a:latin typeface="Calibri"/>
                <a:ea typeface="Calibri"/>
                <a:cs typeface="Calibri"/>
                <a:sym typeface="Calibri"/>
              </a:endParaRPr>
            </a:p>
          </p:txBody>
        </p:sp>
        <p:sp>
          <p:nvSpPr>
            <p:cNvPr id="120" name="Google Shape;120;p4"/>
            <p:cNvSpPr/>
            <p:nvPr/>
          </p:nvSpPr>
          <p:spPr>
            <a:xfrm>
              <a:off x="5167248" y="2369447"/>
              <a:ext cx="3131665" cy="1878999"/>
            </a:xfrm>
            <a:prstGeom prst="rect">
              <a:avLst/>
            </a:prstGeom>
            <a:solidFill>
              <a:srgbClr val="5477C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4"/>
            <p:cNvSpPr txBox="1"/>
            <p:nvPr/>
          </p:nvSpPr>
          <p:spPr>
            <a:xfrm>
              <a:off x="5167248" y="2369447"/>
              <a:ext cx="3131665" cy="1878999"/>
            </a:xfrm>
            <a:prstGeom prst="rect">
              <a:avLst/>
            </a:prstGeom>
            <a:noFill/>
            <a:ln>
              <a:noFill/>
            </a:ln>
          </p:spPr>
          <p:txBody>
            <a:bodyPr anchorCtr="0" anchor="ctr" bIns="102850" lIns="102850" spcFirstLastPara="1" rIns="102850" wrap="square" tIns="102850">
              <a:noAutofit/>
            </a:bodyPr>
            <a:lstStyle/>
            <a:p>
              <a:pPr indent="0" lvl="0" marL="0" marR="0" rtl="0" algn="ctr">
                <a:lnSpc>
                  <a:spcPct val="90000"/>
                </a:lnSpc>
                <a:spcBef>
                  <a:spcPts val="0"/>
                </a:spcBef>
                <a:spcAft>
                  <a:spcPts val="0"/>
                </a:spcAft>
                <a:buClr>
                  <a:schemeClr val="lt1"/>
                </a:buClr>
                <a:buSzPts val="2700"/>
                <a:buFont typeface="Calibri"/>
                <a:buNone/>
              </a:pPr>
              <a:r>
                <a:rPr lang="en-GB" sz="2700">
                  <a:solidFill>
                    <a:schemeClr val="lt1"/>
                  </a:solidFill>
                  <a:latin typeface="Calibri"/>
                  <a:ea typeface="Calibri"/>
                  <a:cs typeface="Calibri"/>
                  <a:sym typeface="Calibri"/>
                </a:rPr>
                <a:t>Step 5:  </a:t>
              </a:r>
              <a:endParaRPr/>
            </a:p>
            <a:p>
              <a:pPr indent="0" lvl="0" marL="0" marR="0" rtl="0" algn="ctr">
                <a:lnSpc>
                  <a:spcPct val="90000"/>
                </a:lnSpc>
                <a:spcBef>
                  <a:spcPts val="945"/>
                </a:spcBef>
                <a:spcAft>
                  <a:spcPts val="0"/>
                </a:spcAft>
                <a:buClr>
                  <a:schemeClr val="lt1"/>
                </a:buClr>
                <a:buSzPts val="2700"/>
                <a:buFont typeface="Calibri"/>
                <a:buNone/>
              </a:pPr>
              <a:r>
                <a:rPr b="1" lang="en-GB" sz="2700">
                  <a:solidFill>
                    <a:schemeClr val="lt1"/>
                  </a:solidFill>
                  <a:latin typeface="Calibri"/>
                  <a:ea typeface="Calibri"/>
                  <a:cs typeface="Calibri"/>
                  <a:sym typeface="Calibri"/>
                </a:rPr>
                <a:t>Using themes and key findings as an evidence base</a:t>
              </a:r>
              <a:endParaRPr/>
            </a:p>
          </p:txBody>
        </p:sp>
      </p:grpSp>
      <p:sp>
        <p:nvSpPr>
          <p:cNvPr id="122" name="Google Shape;122;p4"/>
          <p:cNvSpPr/>
          <p:nvPr/>
        </p:nvSpPr>
        <p:spPr>
          <a:xfrm>
            <a:off x="7690425" y="1293250"/>
            <a:ext cx="3580500" cy="29196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5"/>
          <p:cNvSpPr txBox="1"/>
          <p:nvPr>
            <p:ph type="title"/>
          </p:nvPr>
        </p:nvSpPr>
        <p:spPr>
          <a:xfrm>
            <a:off x="838200" y="370703"/>
            <a:ext cx="10515600" cy="103348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Step 3: Generating themes</a:t>
            </a:r>
            <a:endParaRPr/>
          </a:p>
        </p:txBody>
      </p:sp>
      <p:sp>
        <p:nvSpPr>
          <p:cNvPr id="129" name="Google Shape;129;p5"/>
          <p:cNvSpPr/>
          <p:nvPr/>
        </p:nvSpPr>
        <p:spPr>
          <a:xfrm>
            <a:off x="838199" y="1484374"/>
            <a:ext cx="2027829" cy="1718075"/>
          </a:xfrm>
          <a:prstGeom prst="roundRect">
            <a:avLst>
              <a:gd fmla="val 16667" name="adj"/>
            </a:avLst>
          </a:prstGeom>
          <a:solidFill>
            <a:srgbClr val="D8E2F3"/>
          </a:solid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300">
                <a:solidFill>
                  <a:srgbClr val="002060"/>
                </a:solidFill>
                <a:latin typeface="Calibri"/>
                <a:ea typeface="Calibri"/>
                <a:cs typeface="Calibri"/>
                <a:sym typeface="Calibri"/>
              </a:rPr>
              <a:t>CODES</a:t>
            </a:r>
            <a:endParaRPr/>
          </a:p>
        </p:txBody>
      </p:sp>
      <p:sp>
        <p:nvSpPr>
          <p:cNvPr id="130" name="Google Shape;130;p5"/>
          <p:cNvSpPr/>
          <p:nvPr/>
        </p:nvSpPr>
        <p:spPr>
          <a:xfrm>
            <a:off x="838199" y="3633869"/>
            <a:ext cx="2027828" cy="1718075"/>
          </a:xfrm>
          <a:prstGeom prst="roundRect">
            <a:avLst>
              <a:gd fmla="val 16667" name="adj"/>
            </a:avLst>
          </a:prstGeom>
          <a:solidFill>
            <a:srgbClr val="D8E2F3"/>
          </a:solid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300">
                <a:solidFill>
                  <a:srgbClr val="002060"/>
                </a:solidFill>
                <a:latin typeface="Calibri"/>
                <a:ea typeface="Calibri"/>
                <a:cs typeface="Calibri"/>
                <a:sym typeface="Calibri"/>
              </a:rPr>
              <a:t>THEMES</a:t>
            </a:r>
            <a:endParaRPr/>
          </a:p>
        </p:txBody>
      </p:sp>
      <p:sp>
        <p:nvSpPr>
          <p:cNvPr id="131" name="Google Shape;131;p5"/>
          <p:cNvSpPr/>
          <p:nvPr/>
        </p:nvSpPr>
        <p:spPr>
          <a:xfrm>
            <a:off x="3071995" y="1484374"/>
            <a:ext cx="8712542" cy="1718075"/>
          </a:xfrm>
          <a:prstGeom prst="roundRect">
            <a:avLst>
              <a:gd fmla="val 16667" name="adj"/>
            </a:avLst>
          </a:prstGeom>
          <a:no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Basic analytic units. </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You can think of them as labels (words or short phrases) given to a piece of text about a particular topic. </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Tools for organising your data. </a:t>
            </a:r>
            <a:endParaRPr sz="2100">
              <a:solidFill>
                <a:srgbClr val="002060"/>
              </a:solidFill>
              <a:latin typeface="Calibri"/>
              <a:ea typeface="Calibri"/>
              <a:cs typeface="Calibri"/>
              <a:sym typeface="Calibri"/>
            </a:endParaRPr>
          </a:p>
        </p:txBody>
      </p:sp>
      <p:sp>
        <p:nvSpPr>
          <p:cNvPr id="132" name="Google Shape;132;p5"/>
          <p:cNvSpPr/>
          <p:nvPr/>
        </p:nvSpPr>
        <p:spPr>
          <a:xfrm>
            <a:off x="3071995" y="3359549"/>
            <a:ext cx="8786925" cy="2381375"/>
          </a:xfrm>
          <a:prstGeom prst="roundRect">
            <a:avLst>
              <a:gd fmla="val 16667" name="adj"/>
            </a:avLst>
          </a:prstGeom>
          <a:no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The overarching ideas – the pattern or relationships across the data set.</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Emerge when we look over our codes and see how they combine to </a:t>
            </a:r>
            <a:r>
              <a:rPr b="1" lang="en-GB" sz="2100">
                <a:solidFill>
                  <a:srgbClr val="002060"/>
                </a:solidFill>
                <a:latin typeface="Calibri"/>
                <a:ea typeface="Calibri"/>
                <a:cs typeface="Calibri"/>
                <a:sym typeface="Calibri"/>
              </a:rPr>
              <a:t>answer our research/assessment questions.</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Tend to be broader and more inclusive than codes (often combining several codes into one) and expressed in longer phrases or sentences.</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Involve analysis and interpretation, rather than just using the interview questions.</a:t>
            </a:r>
            <a:endParaRPr/>
          </a:p>
        </p:txBody>
      </p:sp>
      <p:sp>
        <p:nvSpPr>
          <p:cNvPr id="133" name="Google Shape;133;p5"/>
          <p:cNvSpPr/>
          <p:nvPr/>
        </p:nvSpPr>
        <p:spPr>
          <a:xfrm>
            <a:off x="363525" y="1227450"/>
            <a:ext cx="2857500" cy="22860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pic>
        <p:nvPicPr>
          <p:cNvPr id="139" name="Google Shape;139;g2eb158bd4c1_0_2"/>
          <p:cNvPicPr preferRelativeResize="0"/>
          <p:nvPr/>
        </p:nvPicPr>
        <p:blipFill rotWithShape="1">
          <a:blip r:embed="rId3">
            <a:alphaModFix/>
          </a:blip>
          <a:srcRect b="0" l="0" r="0" t="0"/>
          <a:stretch/>
        </p:blipFill>
        <p:spPr>
          <a:xfrm>
            <a:off x="9815513" y="6116417"/>
            <a:ext cx="1969024" cy="477606"/>
          </a:xfrm>
          <a:prstGeom prst="rect">
            <a:avLst/>
          </a:prstGeom>
          <a:noFill/>
          <a:ln>
            <a:noFill/>
          </a:ln>
        </p:spPr>
      </p:pic>
      <p:sp>
        <p:nvSpPr>
          <p:cNvPr id="140" name="Google Shape;140;g2eb158bd4c1_0_2"/>
          <p:cNvSpPr txBox="1"/>
          <p:nvPr>
            <p:ph type="title"/>
          </p:nvPr>
        </p:nvSpPr>
        <p:spPr>
          <a:xfrm>
            <a:off x="354029" y="0"/>
            <a:ext cx="5742000" cy="1464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3200"/>
              <a:buFont typeface="Helvetica Neue"/>
              <a:buNone/>
            </a:pPr>
            <a:r>
              <a:rPr b="1" i="1" lang="en-GB" sz="3200">
                <a:solidFill>
                  <a:srgbClr val="2F5496"/>
                </a:solidFill>
                <a:latin typeface="Helvetica Neue"/>
                <a:ea typeface="Helvetica Neue"/>
                <a:cs typeface="Helvetica Neue"/>
                <a:sym typeface="Helvetica Neue"/>
              </a:rPr>
              <a:t>Coding in a Word document</a:t>
            </a:r>
            <a:endParaRPr b="1" i="1" sz="3600">
              <a:solidFill>
                <a:srgbClr val="2F5496"/>
              </a:solidFill>
              <a:latin typeface="Helvetica Neue"/>
              <a:ea typeface="Helvetica Neue"/>
              <a:cs typeface="Helvetica Neue"/>
              <a:sym typeface="Helvetica Neue"/>
            </a:endParaRPr>
          </a:p>
        </p:txBody>
      </p:sp>
      <p:pic>
        <p:nvPicPr>
          <p:cNvPr id="141" name="Google Shape;141;g2eb158bd4c1_0_2"/>
          <p:cNvPicPr preferRelativeResize="0"/>
          <p:nvPr/>
        </p:nvPicPr>
        <p:blipFill rotWithShape="1">
          <a:blip r:embed="rId4">
            <a:alphaModFix/>
          </a:blip>
          <a:srcRect b="0" l="0" r="0" t="0"/>
          <a:stretch/>
        </p:blipFill>
        <p:spPr>
          <a:xfrm>
            <a:off x="119019" y="2556503"/>
            <a:ext cx="5750333" cy="2292824"/>
          </a:xfrm>
          <a:prstGeom prst="rect">
            <a:avLst/>
          </a:prstGeom>
          <a:noFill/>
          <a:ln>
            <a:noFill/>
          </a:ln>
        </p:spPr>
      </p:pic>
      <p:sp>
        <p:nvSpPr>
          <p:cNvPr id="142" name="Google Shape;142;g2eb158bd4c1_0_2"/>
          <p:cNvSpPr txBox="1"/>
          <p:nvPr/>
        </p:nvSpPr>
        <p:spPr>
          <a:xfrm>
            <a:off x="6741993" y="168491"/>
            <a:ext cx="50751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800" u="sng">
                <a:solidFill>
                  <a:schemeClr val="dk1"/>
                </a:solidFill>
                <a:latin typeface="Calibri"/>
                <a:ea typeface="Calibri"/>
                <a:cs typeface="Calibri"/>
                <a:sym typeface="Calibri"/>
              </a:rPr>
              <a:t>KII – Research topic: adolescent health</a:t>
            </a:r>
            <a:endParaRPr/>
          </a:p>
          <a:p>
            <a:pPr indent="0" lvl="0" marL="0" marR="0" rtl="0" algn="l">
              <a:spcBef>
                <a:spcPts val="0"/>
              </a:spcBef>
              <a:spcAft>
                <a:spcPts val="0"/>
              </a:spcAft>
              <a:buNone/>
            </a:pPr>
            <a:r>
              <a:rPr b="1" lang="en-GB" sz="1800">
                <a:solidFill>
                  <a:schemeClr val="dk1"/>
                </a:solidFill>
                <a:latin typeface="Calibri"/>
                <a:ea typeface="Calibri"/>
                <a:cs typeface="Calibri"/>
                <a:sym typeface="Calibri"/>
              </a:rPr>
              <a:t>Location: </a:t>
            </a:r>
            <a:r>
              <a:rPr lang="en-GB" sz="1800">
                <a:solidFill>
                  <a:schemeClr val="dk1"/>
                </a:solidFill>
                <a:latin typeface="Calibri"/>
                <a:ea typeface="Calibri"/>
                <a:cs typeface="Calibri"/>
                <a:sym typeface="Calibri"/>
              </a:rPr>
              <a:t>Fara Village in Bagara, Somalia</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800">
                <a:solidFill>
                  <a:schemeClr val="dk1"/>
                </a:solidFill>
                <a:latin typeface="Calibri"/>
                <a:ea typeface="Calibri"/>
                <a:cs typeface="Calibri"/>
                <a:sym typeface="Calibri"/>
              </a:rPr>
              <a:t>Participant: </a:t>
            </a:r>
            <a:r>
              <a:rPr lang="en-GB" sz="1800">
                <a:solidFill>
                  <a:schemeClr val="dk1"/>
                </a:solidFill>
                <a:latin typeface="Calibri"/>
                <a:ea typeface="Calibri"/>
                <a:cs typeface="Calibri"/>
                <a:sym typeface="Calibri"/>
              </a:rPr>
              <a:t>Fara village chief (FC)</a:t>
            </a:r>
            <a:endParaRPr/>
          </a:p>
        </p:txBody>
      </p:sp>
      <p:cxnSp>
        <p:nvCxnSpPr>
          <p:cNvPr id="143" name="Google Shape;143;g2eb158bd4c1_0_2"/>
          <p:cNvCxnSpPr/>
          <p:nvPr/>
        </p:nvCxnSpPr>
        <p:spPr>
          <a:xfrm>
            <a:off x="6096000" y="1091821"/>
            <a:ext cx="5742000" cy="0"/>
          </a:xfrm>
          <a:prstGeom prst="straightConnector1">
            <a:avLst/>
          </a:prstGeom>
          <a:noFill/>
          <a:ln cap="flat" cmpd="sng" w="9525">
            <a:solidFill>
              <a:schemeClr val="accent1"/>
            </a:solidFill>
            <a:prstDash val="solid"/>
            <a:miter lim="800000"/>
            <a:headEnd len="sm" w="sm" type="none"/>
            <a:tailEnd len="sm" w="sm" type="none"/>
          </a:ln>
        </p:spPr>
      </p:cxnSp>
      <p:pic>
        <p:nvPicPr>
          <p:cNvPr id="144" name="Google Shape;144;g2eb158bd4c1_0_2"/>
          <p:cNvPicPr preferRelativeResize="0"/>
          <p:nvPr/>
        </p:nvPicPr>
        <p:blipFill rotWithShape="1">
          <a:blip r:embed="rId5">
            <a:alphaModFix/>
          </a:blip>
          <a:srcRect b="0" l="0" r="0" t="0"/>
          <a:stretch/>
        </p:blipFill>
        <p:spPr>
          <a:xfrm>
            <a:off x="6296146" y="1173134"/>
            <a:ext cx="5494544" cy="568486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6"/>
          <p:cNvSpPr txBox="1"/>
          <p:nvPr/>
        </p:nvSpPr>
        <p:spPr>
          <a:xfrm>
            <a:off x="3257874" y="2951946"/>
            <a:ext cx="7982803"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GB" sz="2800">
                <a:solidFill>
                  <a:schemeClr val="dk1"/>
                </a:solidFill>
                <a:latin typeface="Calibri"/>
                <a:ea typeface="Calibri"/>
                <a:cs typeface="Calibri"/>
                <a:sym typeface="Calibri"/>
              </a:rPr>
              <a:t>Social position influences access to healthy foods for adolescents in rural Somalia</a:t>
            </a:r>
            <a:endParaRPr b="1" i="1" sz="2800">
              <a:solidFill>
                <a:schemeClr val="dk1"/>
              </a:solidFill>
              <a:latin typeface="Calibri"/>
              <a:ea typeface="Calibri"/>
              <a:cs typeface="Calibri"/>
              <a:sym typeface="Calibri"/>
            </a:endParaRPr>
          </a:p>
        </p:txBody>
      </p:sp>
      <p:sp>
        <p:nvSpPr>
          <p:cNvPr id="151" name="Google Shape;151;p6"/>
          <p:cNvSpPr/>
          <p:nvPr/>
        </p:nvSpPr>
        <p:spPr>
          <a:xfrm>
            <a:off x="498835" y="2997809"/>
            <a:ext cx="2396319" cy="954108"/>
          </a:xfrm>
          <a:prstGeom prst="roundRect">
            <a:avLst>
              <a:gd fmla="val 16667" name="adj"/>
            </a:avLst>
          </a:prstGeom>
          <a:solidFill>
            <a:srgbClr val="D8E2F3"/>
          </a:solid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300">
                <a:solidFill>
                  <a:srgbClr val="002060"/>
                </a:solidFill>
                <a:latin typeface="Calibri"/>
                <a:ea typeface="Calibri"/>
                <a:cs typeface="Calibri"/>
                <a:sym typeface="Calibri"/>
              </a:rPr>
              <a:t>Overarching theme</a:t>
            </a:r>
            <a:endParaRPr/>
          </a:p>
        </p:txBody>
      </p:sp>
      <p:sp>
        <p:nvSpPr>
          <p:cNvPr id="152" name="Google Shape;152;p6"/>
          <p:cNvSpPr txBox="1"/>
          <p:nvPr>
            <p:ph type="title"/>
          </p:nvPr>
        </p:nvSpPr>
        <p:spPr>
          <a:xfrm>
            <a:off x="838200" y="370703"/>
            <a:ext cx="10515600" cy="103348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Step 3: Generating themes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7"/>
          <p:cNvSpPr txBox="1"/>
          <p:nvPr>
            <p:ph type="title"/>
          </p:nvPr>
        </p:nvSpPr>
        <p:spPr>
          <a:xfrm>
            <a:off x="838200" y="370703"/>
            <a:ext cx="10515600" cy="103348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Step 3: Generating themes</a:t>
            </a:r>
            <a:endParaRPr/>
          </a:p>
        </p:txBody>
      </p:sp>
      <p:sp>
        <p:nvSpPr>
          <p:cNvPr id="159" name="Google Shape;159;p7"/>
          <p:cNvSpPr/>
          <p:nvPr/>
        </p:nvSpPr>
        <p:spPr>
          <a:xfrm>
            <a:off x="838199" y="1484374"/>
            <a:ext cx="2027829" cy="1718075"/>
          </a:xfrm>
          <a:prstGeom prst="roundRect">
            <a:avLst>
              <a:gd fmla="val 16667" name="adj"/>
            </a:avLst>
          </a:prstGeom>
          <a:solidFill>
            <a:srgbClr val="D8E2F3"/>
          </a:solid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300">
                <a:solidFill>
                  <a:srgbClr val="002060"/>
                </a:solidFill>
                <a:latin typeface="Calibri"/>
                <a:ea typeface="Calibri"/>
                <a:cs typeface="Calibri"/>
                <a:sym typeface="Calibri"/>
              </a:rPr>
              <a:t>CODES</a:t>
            </a:r>
            <a:endParaRPr/>
          </a:p>
        </p:txBody>
      </p:sp>
      <p:sp>
        <p:nvSpPr>
          <p:cNvPr id="160" name="Google Shape;160;p7"/>
          <p:cNvSpPr/>
          <p:nvPr/>
        </p:nvSpPr>
        <p:spPr>
          <a:xfrm>
            <a:off x="838199" y="3633869"/>
            <a:ext cx="2027828" cy="1718075"/>
          </a:xfrm>
          <a:prstGeom prst="roundRect">
            <a:avLst>
              <a:gd fmla="val 16667" name="adj"/>
            </a:avLst>
          </a:prstGeom>
          <a:solidFill>
            <a:srgbClr val="D8E2F3"/>
          </a:solid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2300">
                <a:solidFill>
                  <a:srgbClr val="002060"/>
                </a:solidFill>
                <a:latin typeface="Calibri"/>
                <a:ea typeface="Calibri"/>
                <a:cs typeface="Calibri"/>
                <a:sym typeface="Calibri"/>
              </a:rPr>
              <a:t>THEMES</a:t>
            </a:r>
            <a:endParaRPr/>
          </a:p>
        </p:txBody>
      </p:sp>
      <p:sp>
        <p:nvSpPr>
          <p:cNvPr id="161" name="Google Shape;161;p7"/>
          <p:cNvSpPr/>
          <p:nvPr/>
        </p:nvSpPr>
        <p:spPr>
          <a:xfrm>
            <a:off x="3071995" y="1484374"/>
            <a:ext cx="8712542" cy="1718075"/>
          </a:xfrm>
          <a:prstGeom prst="roundRect">
            <a:avLst>
              <a:gd fmla="val 16667" name="adj"/>
            </a:avLst>
          </a:prstGeom>
          <a:no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Basic analytic units. </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You can think of them as labels (words or short phrases) given to a piece of text about a particular topic. </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Tools for organising your data. </a:t>
            </a:r>
            <a:endParaRPr sz="2100">
              <a:solidFill>
                <a:srgbClr val="002060"/>
              </a:solidFill>
              <a:latin typeface="Calibri"/>
              <a:ea typeface="Calibri"/>
              <a:cs typeface="Calibri"/>
              <a:sym typeface="Calibri"/>
            </a:endParaRPr>
          </a:p>
        </p:txBody>
      </p:sp>
      <p:sp>
        <p:nvSpPr>
          <p:cNvPr id="162" name="Google Shape;162;p7"/>
          <p:cNvSpPr/>
          <p:nvPr/>
        </p:nvSpPr>
        <p:spPr>
          <a:xfrm>
            <a:off x="3071995" y="3359549"/>
            <a:ext cx="8786925" cy="2381375"/>
          </a:xfrm>
          <a:prstGeom prst="roundRect">
            <a:avLst>
              <a:gd fmla="val 16667" name="adj"/>
            </a:avLst>
          </a:prstGeom>
          <a:no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The overarching ideas – the pattern or relationships across the data set.</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Emerge when we look over our codes and see how they combine to </a:t>
            </a:r>
            <a:r>
              <a:rPr b="1" lang="en-GB" sz="2100">
                <a:solidFill>
                  <a:srgbClr val="002060"/>
                </a:solidFill>
                <a:latin typeface="Calibri"/>
                <a:ea typeface="Calibri"/>
                <a:cs typeface="Calibri"/>
                <a:sym typeface="Calibri"/>
              </a:rPr>
              <a:t>answer our research questions.</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Tend to be broader and more inclusive than codes (often combining several codes into one) and expressed in longer phrases or sentences.</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Involve analysis and interpretation, rather than just using the interview questions.</a:t>
            </a:r>
            <a:endParaRPr/>
          </a:p>
        </p:txBody>
      </p:sp>
      <p:sp>
        <p:nvSpPr>
          <p:cNvPr id="163" name="Google Shape;163;p7"/>
          <p:cNvSpPr/>
          <p:nvPr/>
        </p:nvSpPr>
        <p:spPr>
          <a:xfrm>
            <a:off x="563550" y="3384875"/>
            <a:ext cx="2671800" cy="2443200"/>
          </a:xfrm>
          <a:prstGeom prst="ellipse">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F5496"/>
              </a:buClr>
              <a:buSzPts val="4400"/>
              <a:buFont typeface="Helvetica Neue"/>
              <a:buNone/>
            </a:pPr>
            <a:r>
              <a:rPr b="1" lang="en-GB">
                <a:solidFill>
                  <a:srgbClr val="2F5496"/>
                </a:solidFill>
                <a:latin typeface="Helvetica Neue"/>
                <a:ea typeface="Helvetica Neue"/>
                <a:cs typeface="Helvetica Neue"/>
                <a:sym typeface="Helvetica Neue"/>
              </a:rPr>
              <a:t>Generating themes</a:t>
            </a:r>
            <a:endParaRPr/>
          </a:p>
        </p:txBody>
      </p:sp>
      <p:sp>
        <p:nvSpPr>
          <p:cNvPr id="170" name="Google Shape;170;p8"/>
          <p:cNvSpPr txBox="1"/>
          <p:nvPr>
            <p:ph idx="1" type="body"/>
          </p:nvPr>
        </p:nvSpPr>
        <p:spPr>
          <a:xfrm>
            <a:off x="899161" y="1713900"/>
            <a:ext cx="6737315" cy="2066357"/>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Clr>
                <a:schemeClr val="dk1"/>
              </a:buClr>
              <a:buSzPts val="2600"/>
              <a:buNone/>
            </a:pPr>
            <a:r>
              <a:rPr lang="en-GB" sz="2600"/>
              <a:t>Look back at your data and codebook from </a:t>
            </a:r>
            <a:r>
              <a:rPr lang="en-GB" sz="2600" u="sng"/>
              <a:t>cholera RQA</a:t>
            </a:r>
            <a:r>
              <a:rPr lang="en-GB" sz="2600" u="sng"/>
              <a:t>.</a:t>
            </a:r>
            <a:endParaRPr/>
          </a:p>
          <a:p>
            <a:pPr indent="0" lvl="0" marL="0" rtl="0" algn="l">
              <a:lnSpc>
                <a:spcPct val="120000"/>
              </a:lnSpc>
              <a:spcBef>
                <a:spcPts val="0"/>
              </a:spcBef>
              <a:spcAft>
                <a:spcPts val="0"/>
              </a:spcAft>
              <a:buClr>
                <a:schemeClr val="dk1"/>
              </a:buClr>
              <a:buSzPts val="1200"/>
              <a:buNone/>
            </a:pPr>
            <a:r>
              <a:t/>
            </a:r>
            <a:endParaRPr sz="1200"/>
          </a:p>
          <a:p>
            <a:pPr indent="0" lvl="0" marL="0" rtl="0" algn="l">
              <a:lnSpc>
                <a:spcPct val="120000"/>
              </a:lnSpc>
              <a:spcBef>
                <a:spcPts val="0"/>
              </a:spcBef>
              <a:spcAft>
                <a:spcPts val="0"/>
              </a:spcAft>
              <a:buClr>
                <a:schemeClr val="dk1"/>
              </a:buClr>
              <a:buSzPts val="2600"/>
              <a:buNone/>
            </a:pPr>
            <a:r>
              <a:rPr lang="en-GB" sz="2600"/>
              <a:t>What are some overarching themes? </a:t>
            </a:r>
            <a:endParaRPr/>
          </a:p>
          <a:p>
            <a:pPr indent="0" lvl="0" marL="0" rtl="0" algn="l">
              <a:lnSpc>
                <a:spcPct val="120000"/>
              </a:lnSpc>
              <a:spcBef>
                <a:spcPts val="0"/>
              </a:spcBef>
              <a:spcAft>
                <a:spcPts val="0"/>
              </a:spcAft>
              <a:buClr>
                <a:schemeClr val="dk1"/>
              </a:buClr>
              <a:buSzPts val="2600"/>
              <a:buNone/>
            </a:pPr>
            <a:r>
              <a:t/>
            </a:r>
            <a:endParaRPr sz="2600"/>
          </a:p>
        </p:txBody>
      </p:sp>
      <p:sp>
        <p:nvSpPr>
          <p:cNvPr id="171" name="Google Shape;171;p8"/>
          <p:cNvSpPr/>
          <p:nvPr/>
        </p:nvSpPr>
        <p:spPr>
          <a:xfrm>
            <a:off x="899161" y="3915350"/>
            <a:ext cx="10515600" cy="2578948"/>
          </a:xfrm>
          <a:prstGeom prst="roundRect">
            <a:avLst>
              <a:gd fmla="val 16667" name="adj"/>
            </a:avLst>
          </a:prstGeom>
          <a:no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GB" sz="2100">
                <a:solidFill>
                  <a:srgbClr val="002060"/>
                </a:solidFill>
                <a:latin typeface="Calibri"/>
                <a:ea typeface="Calibri"/>
                <a:cs typeface="Calibri"/>
                <a:sym typeface="Calibri"/>
              </a:rPr>
              <a:t>REMEMBER, themes</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The overarching ideas – the pattern or relationships across the data set.</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Emerge when we look over our codes and see how they combine to </a:t>
            </a:r>
            <a:r>
              <a:rPr b="1" lang="en-GB" sz="2100">
                <a:solidFill>
                  <a:srgbClr val="002060"/>
                </a:solidFill>
                <a:latin typeface="Calibri"/>
                <a:ea typeface="Calibri"/>
                <a:cs typeface="Calibri"/>
                <a:sym typeface="Calibri"/>
              </a:rPr>
              <a:t>answer our research/assessment questions.</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Tend to be broader and more inclusive than codes and expressed in longer phrases or sentences.</a:t>
            </a:r>
            <a:endParaRPr/>
          </a:p>
          <a:p>
            <a:pPr indent="-342900" lvl="0" marL="342900" marR="0" rtl="0" algn="l">
              <a:spcBef>
                <a:spcPts val="0"/>
              </a:spcBef>
              <a:spcAft>
                <a:spcPts val="0"/>
              </a:spcAft>
              <a:buClr>
                <a:srgbClr val="002060"/>
              </a:buClr>
              <a:buSzPts val="2100"/>
              <a:buFont typeface="Arial"/>
              <a:buChar char="•"/>
            </a:pPr>
            <a:r>
              <a:rPr lang="en-GB" sz="2100">
                <a:solidFill>
                  <a:srgbClr val="002060"/>
                </a:solidFill>
                <a:latin typeface="Calibri"/>
                <a:ea typeface="Calibri"/>
                <a:cs typeface="Calibri"/>
                <a:sym typeface="Calibri"/>
              </a:rPr>
              <a:t>Involve analysis and interpretation, rather than just using the interview questions.</a:t>
            </a:r>
            <a:endParaRPr/>
          </a:p>
        </p:txBody>
      </p:sp>
      <p:sp>
        <p:nvSpPr>
          <p:cNvPr id="172" name="Google Shape;172;p8"/>
          <p:cNvSpPr txBox="1"/>
          <p:nvPr/>
        </p:nvSpPr>
        <p:spPr>
          <a:xfrm>
            <a:off x="8170143" y="1917583"/>
            <a:ext cx="3614400" cy="1693200"/>
          </a:xfrm>
          <a:prstGeom prst="rect">
            <a:avLst/>
          </a:prstGeom>
          <a:solidFill>
            <a:srgbClr val="DDEAF6"/>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What are the major issues facing survivors/caregivers? (illness narrative, careseeking &amp; treatment, post discharge, community perceptions, CATI, </a:t>
            </a:r>
            <a:r>
              <a:rPr lang="en-GB" sz="1800">
                <a:solidFill>
                  <a:schemeClr val="dk1"/>
                </a:solidFill>
                <a:latin typeface="Calibri"/>
                <a:ea typeface="Calibri"/>
                <a:cs typeface="Calibri"/>
                <a:sym typeface="Calibri"/>
              </a:rPr>
              <a:t>aftermath</a:t>
            </a:r>
            <a:r>
              <a:rPr lang="en-GB" sz="1800">
                <a:solidFill>
                  <a:schemeClr val="dk1"/>
                </a:solidFill>
                <a:latin typeface="Calibri"/>
                <a:ea typeface="Calibri"/>
                <a:cs typeface="Calibri"/>
                <a:sym typeface="Calibri"/>
              </a:rPr>
              <a:t>)</a:t>
            </a:r>
            <a:endParaRPr/>
          </a:p>
          <a:p>
            <a:pPr indent="0" lvl="0" marL="0" marR="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2022-03-15T22:11:30Z</dcterms:created>
  <dc:creator>Juliet Bedford</dc:creator>
</cp:coreProperties>
</file>