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embeddedFontLst>
    <p:embeddedFont>
      <p:font typeface="Helvetica Neue" panose="020B0604020202020204" charset="0"/>
      <p:regular r:id="rId18"/>
      <p:bold r:id="rId19"/>
      <p:italic r:id="rId20"/>
      <p:boldItalic r:id="rId21"/>
    </p:embeddedFont>
    <p:embeddedFont>
      <p:font typeface="Helvetica Neue Light"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jQX0/O/o9YRyY7Lw0IkxaaXVUU1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3705" autoAdjust="0"/>
  </p:normalViewPr>
  <p:slideViewPr>
    <p:cSldViewPr snapToGrid="0">
      <p:cViewPr varScale="1">
        <p:scale>
          <a:sx n="44" d="100"/>
          <a:sy n="44" d="100"/>
        </p:scale>
        <p:origin x="30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font" Target="fonts/font4.fntdata"/><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dirty="0">
                <a:solidFill>
                  <a:srgbClr val="3F3F3F"/>
                </a:solidFill>
              </a:rPr>
              <a:t>Nous allons conclure cette session par de nouveaux conseils. </a:t>
            </a:r>
            <a:endParaRPr dirty="0"/>
          </a:p>
          <a:p>
            <a:pPr marL="0" lvl="0" indent="0" algn="l" rtl="0">
              <a:spcBef>
                <a:spcPts val="0"/>
              </a:spcBef>
              <a:spcAft>
                <a:spcPts val="0"/>
              </a:spcAft>
              <a:buNone/>
            </a:pPr>
            <a:endParaRPr dirty="0">
              <a:solidFill>
                <a:srgbClr val="3F3F3F"/>
              </a:solidFil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fr-FR" sz="1200" dirty="0">
                <a:solidFill>
                  <a:srgbClr val="2F5496"/>
                </a:solidFill>
              </a:rPr>
              <a:t>L’identification des thèmes est la partie créative de l’analyse ! C’est le moment où vous pouvez jouer avec les données codées et les relier à vos questions initiales et à l’objectif de votre évaluation. Il faut vous interroger sur ce que racontent vos données.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fr-FR" sz="1200" dirty="0">
              <a:solidFill>
                <a:srgbClr val="2F5496"/>
              </a:solidFil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fr-FR" sz="1200" dirty="0">
                <a:solidFill>
                  <a:srgbClr val="2F5496"/>
                </a:solidFill>
              </a:rPr>
              <a:t>Vous devez évaluer si vos données sont significatives, si elles sont nombreuses et si elles entretiennent un lien fort avec les questions d’évaluation.</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fr-FR" sz="1200" dirty="0">
              <a:solidFill>
                <a:srgbClr val="2F5496"/>
              </a:solidFil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fr-FR" sz="1200" dirty="0">
                <a:solidFill>
                  <a:srgbClr val="2F5496"/>
                </a:solidFill>
              </a:rPr>
              <a:t>Les diagrammes peuvent être utiles pour mettre en évidence  les relations entre les thèmes.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fr-FR" sz="1200" dirty="0">
              <a:solidFill>
                <a:srgbClr val="2F5496"/>
              </a:solidFil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fr-FR" sz="1200" dirty="0">
                <a:solidFill>
                  <a:srgbClr val="2F5496"/>
                </a:solidFill>
              </a:rPr>
              <a:t>Tout comme pour le codage, ce processus est le plus souvent itératif.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fr-FR" sz="1200" dirty="0">
              <a:solidFill>
                <a:srgbClr val="2F5496"/>
              </a:solidFil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fr-FR" sz="1200" dirty="0">
                <a:solidFill>
                  <a:srgbClr val="2F5496"/>
                </a:solidFill>
              </a:rPr>
              <a:t>Avez-vous des questions ?</a:t>
            </a:r>
            <a:endParaRPr lang="fr-FR" dirty="0"/>
          </a:p>
          <a:p>
            <a:pPr marL="0" lvl="0" indent="0" algn="l" rtl="0">
              <a:spcBef>
                <a:spcPts val="0"/>
              </a:spcBef>
              <a:spcAft>
                <a:spcPts val="0"/>
              </a:spcAft>
              <a:buNone/>
            </a:pPr>
            <a:endParaRPr lang="en-GB" dirty="0">
              <a:solidFill>
                <a:srgbClr val="3F3F3F"/>
              </a:solidFill>
            </a:endParaRPr>
          </a:p>
          <a:p>
            <a:pPr marL="0" lvl="0" indent="0" algn="l" rtl="0">
              <a:spcBef>
                <a:spcPts val="0"/>
              </a:spcBef>
              <a:spcAft>
                <a:spcPts val="0"/>
              </a:spcAft>
              <a:buNone/>
            </a:pPr>
            <a:endParaRPr dirty="0"/>
          </a:p>
        </p:txBody>
      </p:sp>
      <p:sp>
        <p:nvSpPr>
          <p:cNvPr id="176" name="Google Shape;176;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r>
              <a:rPr lang="fr-FR" sz="1800" noProof="0" dirty="0">
                <a:latin typeface="Times New Roman"/>
                <a:ea typeface="Times New Roman"/>
                <a:cs typeface="Times New Roman"/>
                <a:sym typeface="Times New Roman"/>
              </a:rPr>
              <a:t>Faisons un peu plus simple.</a:t>
            </a:r>
            <a:endParaRPr lang="fr-FR" sz="1800" noProof="0" dirty="0"/>
          </a:p>
        </p:txBody>
      </p:sp>
      <p:sp>
        <p:nvSpPr>
          <p:cNvPr id="183" name="Google Shape;183;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2060"/>
              </a:buClr>
              <a:buSzPts val="1800"/>
              <a:buFont typeface="Arial"/>
              <a:buNone/>
            </a:pPr>
            <a:r>
              <a:rPr lang="fr-FR" sz="1800" noProof="0" dirty="0">
                <a:solidFill>
                  <a:srgbClr val="002060"/>
                </a:solidFill>
              </a:rPr>
              <a:t>Voici certains des thèmes qui ont émergé lorsque nous avons examiné les codes et que nous avons commencé à trouver des notions récurrentes pertinentes au regard de notre sujet, </a:t>
            </a:r>
            <a:r>
              <a:rPr lang="fr-FR" sz="1800" b="1" noProof="0" dirty="0">
                <a:solidFill>
                  <a:srgbClr val="002060"/>
                </a:solidFill>
              </a:rPr>
              <a:t>qui apportaient des débuts de réponse aux questions posées par l’évaluation. </a:t>
            </a:r>
          </a:p>
          <a:p>
            <a:pPr marL="0" lvl="0" indent="0" algn="l" rtl="0">
              <a:spcBef>
                <a:spcPts val="0"/>
              </a:spcBef>
              <a:spcAft>
                <a:spcPts val="0"/>
              </a:spcAft>
              <a:buClr>
                <a:srgbClr val="002060"/>
              </a:buClr>
              <a:buSzPts val="1800"/>
              <a:buFont typeface="Arial"/>
              <a:buNone/>
            </a:pPr>
            <a:endParaRPr lang="fr-FR" sz="1800" noProof="0" dirty="0">
              <a:solidFill>
                <a:srgbClr val="002060"/>
              </a:solidFill>
            </a:endParaRPr>
          </a:p>
          <a:p>
            <a:pPr marL="0" lvl="0" indent="0" algn="l" rtl="0">
              <a:spcBef>
                <a:spcPts val="0"/>
              </a:spcBef>
              <a:spcAft>
                <a:spcPts val="0"/>
              </a:spcAft>
              <a:buClr>
                <a:srgbClr val="002060"/>
              </a:buClr>
              <a:buSzPts val="1800"/>
              <a:buFont typeface="Arial"/>
              <a:buNone/>
            </a:pPr>
            <a:r>
              <a:rPr lang="fr-FR" sz="1800" noProof="0" dirty="0">
                <a:solidFill>
                  <a:srgbClr val="002060"/>
                </a:solidFill>
              </a:rPr>
              <a:t>Comme il s'agissait d'une évaluation programmatique, nous voulions identifier des thèmes susceptibles de nous aider à orienter les programmes dans la bonne direction.</a:t>
            </a:r>
          </a:p>
          <a:p>
            <a:pPr marL="0" lvl="0" indent="0" algn="l" rtl="0">
              <a:spcBef>
                <a:spcPts val="0"/>
              </a:spcBef>
              <a:spcAft>
                <a:spcPts val="0"/>
              </a:spcAft>
              <a:buClr>
                <a:srgbClr val="002060"/>
              </a:buClr>
              <a:buSzPts val="1800"/>
              <a:buFont typeface="Arial"/>
              <a:buNone/>
            </a:pPr>
            <a:endParaRPr lang="fr-FR" sz="1800" noProof="0" dirty="0">
              <a:solidFill>
                <a:srgbClr val="002060"/>
              </a:solidFill>
            </a:endParaRPr>
          </a:p>
          <a:p>
            <a:pPr marL="0" lvl="0" indent="0" algn="l" rtl="0">
              <a:spcBef>
                <a:spcPts val="0"/>
              </a:spcBef>
              <a:spcAft>
                <a:spcPts val="0"/>
              </a:spcAft>
              <a:buClr>
                <a:srgbClr val="002060"/>
              </a:buClr>
              <a:buSzPts val="1800"/>
              <a:buFont typeface="Arial"/>
              <a:buNone/>
            </a:pPr>
            <a:r>
              <a:rPr lang="fr-FR" sz="1800" noProof="0" dirty="0">
                <a:solidFill>
                  <a:srgbClr val="002060"/>
                </a:solidFill>
              </a:rPr>
              <a:t>Lisez les thèmes</a:t>
            </a:r>
          </a:p>
          <a:p>
            <a:pPr marL="0" lvl="0" indent="0" algn="l" rtl="0">
              <a:spcBef>
                <a:spcPts val="0"/>
              </a:spcBef>
              <a:spcAft>
                <a:spcPts val="0"/>
              </a:spcAft>
              <a:buClr>
                <a:srgbClr val="002060"/>
              </a:buClr>
              <a:buSzPts val="1800"/>
              <a:buFont typeface="Arial"/>
              <a:buNone/>
            </a:pPr>
            <a:endParaRPr lang="fr-FR" sz="1800" noProof="0" dirty="0">
              <a:solidFill>
                <a:srgbClr val="002060"/>
              </a:solidFill>
            </a:endParaRPr>
          </a:p>
          <a:p>
            <a:pPr marL="285750" lvl="0" indent="-285750" algn="l" rtl="0">
              <a:spcBef>
                <a:spcPts val="0"/>
              </a:spcBef>
              <a:spcAft>
                <a:spcPts val="0"/>
              </a:spcAft>
              <a:buClr>
                <a:srgbClr val="002060"/>
              </a:buClr>
              <a:buSzPts val="1800"/>
              <a:buFont typeface="Arial" panose="020B0604020202020204" pitchFamily="34" charset="0"/>
              <a:buChar char="•"/>
            </a:pPr>
            <a:r>
              <a:rPr lang="fr-FR" sz="1800" noProof="0" dirty="0">
                <a:solidFill>
                  <a:srgbClr val="002060"/>
                </a:solidFill>
              </a:rPr>
              <a:t>Vous voyez qu'ils sont plus larges et plus inclusifs que les codes. En outre, ils sont formulés avec des expressions plus longues ou des phrases. Ils requièrent un effort d'interprétation supplémentaire.</a:t>
            </a:r>
          </a:p>
          <a:p>
            <a:pPr marL="0" lvl="0" indent="0" algn="l" rtl="0">
              <a:spcBef>
                <a:spcPts val="0"/>
              </a:spcBef>
              <a:spcAft>
                <a:spcPts val="0"/>
              </a:spcAft>
              <a:buClr>
                <a:srgbClr val="002060"/>
              </a:buClr>
              <a:buSzPts val="1800"/>
              <a:buFont typeface="Arial" panose="020B0604020202020204" pitchFamily="34" charset="0"/>
              <a:buNone/>
            </a:pPr>
            <a:endParaRPr lang="fr-FR" sz="1800" noProof="0" dirty="0">
              <a:solidFill>
                <a:srgbClr val="002060"/>
              </a:solidFill>
            </a:endParaRPr>
          </a:p>
          <a:p>
            <a:pPr marL="0" lvl="0" indent="0" algn="l" rtl="0">
              <a:spcBef>
                <a:spcPts val="0"/>
              </a:spcBef>
              <a:spcAft>
                <a:spcPts val="0"/>
              </a:spcAft>
              <a:buClr>
                <a:srgbClr val="002060"/>
              </a:buClr>
              <a:buSzPts val="1800"/>
              <a:buFont typeface="Arial" panose="020B0604020202020204" pitchFamily="34" charset="0"/>
              <a:buNone/>
            </a:pPr>
            <a:r>
              <a:rPr lang="fr-FR" sz="1800" noProof="0" dirty="0">
                <a:solidFill>
                  <a:srgbClr val="002060"/>
                </a:solidFill>
              </a:rPr>
              <a:t>Des réflexions ou des questions ?</a:t>
            </a:r>
          </a:p>
        </p:txBody>
      </p:sp>
      <p:sp>
        <p:nvSpPr>
          <p:cNvPr id="190" name="Google Shape;19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12</a:t>
            </a:fld>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just" rtl="0">
              <a:lnSpc>
                <a:spcPct val="115000"/>
              </a:lnSpc>
              <a:spcBef>
                <a:spcPts val="0"/>
              </a:spcBef>
              <a:spcAft>
                <a:spcPts val="0"/>
              </a:spcAft>
              <a:buClr>
                <a:srgbClr val="2F5496"/>
              </a:buClr>
              <a:buSzPts val="1800"/>
              <a:buFont typeface="Calibri"/>
              <a:buNone/>
            </a:pPr>
            <a:r>
              <a:rPr lang="fr-FR" sz="1800" b="0" i="0" noProof="0" dirty="0">
                <a:solidFill>
                  <a:srgbClr val="2F5496"/>
                </a:solidFill>
              </a:rPr>
              <a:t>Une fois vos thèmes identifiés, vous devez regrouper les données codées sous chacun d’entre eux.</a:t>
            </a:r>
          </a:p>
          <a:p>
            <a:pPr marL="0" marR="0" lvl="0" indent="0" algn="just" rtl="0">
              <a:lnSpc>
                <a:spcPct val="115000"/>
              </a:lnSpc>
              <a:spcBef>
                <a:spcPts val="0"/>
              </a:spcBef>
              <a:spcAft>
                <a:spcPts val="0"/>
              </a:spcAft>
              <a:buClr>
                <a:srgbClr val="2F5496"/>
              </a:buClr>
              <a:buSzPts val="1800"/>
              <a:buFont typeface="Calibri"/>
              <a:buNone/>
            </a:pPr>
            <a:endParaRPr lang="fr-FR" sz="1800" b="0" i="0" noProof="0" dirty="0">
              <a:solidFill>
                <a:srgbClr val="2F5496"/>
              </a:solidFill>
            </a:endParaRPr>
          </a:p>
          <a:p>
            <a:pPr marL="0" marR="0" lvl="0" indent="0" algn="just" rtl="0">
              <a:lnSpc>
                <a:spcPct val="115000"/>
              </a:lnSpc>
              <a:spcBef>
                <a:spcPts val="0"/>
              </a:spcBef>
              <a:spcAft>
                <a:spcPts val="0"/>
              </a:spcAft>
              <a:buClr>
                <a:srgbClr val="2F5496"/>
              </a:buClr>
              <a:buSzPts val="1800"/>
              <a:buFont typeface="Calibri"/>
              <a:buNone/>
            </a:pPr>
            <a:r>
              <a:rPr lang="fr-FR" sz="1800" b="0" i="0" noProof="0" dirty="0">
                <a:solidFill>
                  <a:srgbClr val="2F5496"/>
                </a:solidFill>
              </a:rPr>
              <a:t>C’est à travers ce processus de regroupement des données codées qu’apparaît le lien entre les données et le thème.</a:t>
            </a:r>
          </a:p>
          <a:p>
            <a:pPr marL="0" marR="0" lvl="0" indent="0" algn="just" rtl="0">
              <a:lnSpc>
                <a:spcPct val="115000"/>
              </a:lnSpc>
              <a:spcBef>
                <a:spcPts val="0"/>
              </a:spcBef>
              <a:spcAft>
                <a:spcPts val="0"/>
              </a:spcAft>
              <a:buClr>
                <a:srgbClr val="2F5496"/>
              </a:buClr>
              <a:buSzPts val="1800"/>
              <a:buFont typeface="Calibri"/>
              <a:buNone/>
            </a:pPr>
            <a:endParaRPr lang="en-GB" sz="1800" b="0" i="0" dirty="0">
              <a:solidFill>
                <a:srgbClr val="2F5496"/>
              </a:solidFill>
            </a:endParaRPr>
          </a:p>
          <a:p>
            <a:pPr marL="0" marR="0" lvl="0" indent="0" algn="just" rtl="0">
              <a:lnSpc>
                <a:spcPct val="115000"/>
              </a:lnSpc>
              <a:spcBef>
                <a:spcPts val="0"/>
              </a:spcBef>
              <a:spcAft>
                <a:spcPts val="0"/>
              </a:spcAft>
              <a:buClr>
                <a:srgbClr val="2F5496"/>
              </a:buClr>
              <a:buSzPts val="1800"/>
              <a:buFont typeface="Calibri"/>
              <a:buNone/>
            </a:pPr>
            <a:r>
              <a:rPr lang="fr-FR" sz="1800" b="1" i="0" noProof="0" dirty="0">
                <a:solidFill>
                  <a:srgbClr val="2F5496"/>
                </a:solidFill>
              </a:rPr>
              <a:t>Ce travail peut être réalisé sous Word, Excel ou avec un logiciel d’analyse qualitative. </a:t>
            </a:r>
          </a:p>
          <a:p>
            <a:pPr marL="0" marR="0" lvl="0" indent="0" algn="just" rtl="0">
              <a:lnSpc>
                <a:spcPct val="115000"/>
              </a:lnSpc>
              <a:spcBef>
                <a:spcPts val="0"/>
              </a:spcBef>
              <a:spcAft>
                <a:spcPts val="0"/>
              </a:spcAft>
              <a:buClr>
                <a:srgbClr val="2F5496"/>
              </a:buClr>
              <a:buSzPts val="1800"/>
              <a:buFont typeface="Calibri"/>
              <a:buNone/>
            </a:pPr>
            <a:endParaRPr lang="fr-FR" sz="1800" b="1" i="0" noProof="0" dirty="0">
              <a:solidFill>
                <a:srgbClr val="2F5496"/>
              </a:solidFill>
            </a:endParaRPr>
          </a:p>
          <a:p>
            <a:pPr marL="0" marR="0" lvl="0" indent="0" algn="just" rtl="0">
              <a:lnSpc>
                <a:spcPct val="115000"/>
              </a:lnSpc>
              <a:spcBef>
                <a:spcPts val="0"/>
              </a:spcBef>
              <a:spcAft>
                <a:spcPts val="0"/>
              </a:spcAft>
              <a:buClr>
                <a:srgbClr val="2F5496"/>
              </a:buClr>
              <a:buSzPts val="1800"/>
              <a:buFont typeface="Calibri"/>
              <a:buNone/>
            </a:pPr>
            <a:r>
              <a:rPr lang="fr-FR" sz="1800" b="1" i="0" noProof="0" dirty="0">
                <a:solidFill>
                  <a:srgbClr val="2F5496"/>
                </a:solidFill>
              </a:rPr>
              <a:t>Sous Word</a:t>
            </a:r>
          </a:p>
          <a:p>
            <a:pPr marL="342900" marR="0" lvl="0" indent="-342900" algn="l" rtl="0">
              <a:spcBef>
                <a:spcPts val="0"/>
              </a:spcBef>
              <a:spcAft>
                <a:spcPts val="0"/>
              </a:spcAft>
              <a:buClr>
                <a:schemeClr val="dk1"/>
              </a:buClr>
              <a:buSzPts val="1800"/>
              <a:buFont typeface="Noto Sans Symbols"/>
              <a:buChar char="∙"/>
            </a:pPr>
            <a:r>
              <a:rPr lang="fr-FR" sz="1800" dirty="0">
                <a:latin typeface="Calibri"/>
                <a:ea typeface="Calibri"/>
                <a:cs typeface="Calibri"/>
                <a:sym typeface="Calibri"/>
              </a:rPr>
              <a:t>Inscrivez chaque thème sous forme de titre dans un nouveau document Word. </a:t>
            </a:r>
          </a:p>
          <a:p>
            <a:pPr marL="342900" marR="0" lvl="0" indent="-342900" algn="l" rtl="0">
              <a:spcBef>
                <a:spcPts val="0"/>
              </a:spcBef>
              <a:spcAft>
                <a:spcPts val="0"/>
              </a:spcAft>
              <a:buClr>
                <a:schemeClr val="dk1"/>
              </a:buClr>
              <a:buSzPts val="1800"/>
              <a:buFont typeface="Noto Sans Symbols"/>
              <a:buChar char="∙"/>
            </a:pPr>
            <a:r>
              <a:rPr lang="fr-FR" sz="1800" dirty="0">
                <a:latin typeface="Calibri"/>
                <a:ea typeface="Calibri"/>
                <a:cs typeface="Calibri"/>
                <a:sym typeface="Calibri"/>
              </a:rPr>
              <a:t>Collez les segments de données pertinents sous l’intitulé du thème correspondant.</a:t>
            </a:r>
          </a:p>
          <a:p>
            <a:pPr marL="342900" marR="0" lvl="0" indent="-342900" algn="l" rtl="0">
              <a:spcBef>
                <a:spcPts val="0"/>
              </a:spcBef>
              <a:spcAft>
                <a:spcPts val="0"/>
              </a:spcAft>
              <a:buClr>
                <a:schemeClr val="dk1"/>
              </a:buClr>
              <a:buSzPts val="1800"/>
              <a:buFont typeface="Noto Sans Symbols"/>
              <a:buChar char="∙"/>
            </a:pPr>
            <a:r>
              <a:rPr lang="fr-FR" sz="1800" dirty="0">
                <a:latin typeface="Calibri"/>
                <a:ea typeface="Calibri"/>
                <a:cs typeface="Calibri"/>
                <a:sym typeface="Calibri"/>
              </a:rPr>
              <a:t>Une fois cette opération effectuée, vous disposerez de toutes les données se rapportant à un thème en un seul et même endroit et vous pourrez les consulter pour tirer des conclusions à partir des données disponibles.</a:t>
            </a:r>
          </a:p>
          <a:p>
            <a:pPr marL="342900" marR="0" lvl="0" indent="-342900" algn="l" rtl="0">
              <a:spcBef>
                <a:spcPts val="0"/>
              </a:spcBef>
              <a:spcAft>
                <a:spcPts val="0"/>
              </a:spcAft>
              <a:buClr>
                <a:schemeClr val="dk1"/>
              </a:buClr>
              <a:buSzPts val="1800"/>
              <a:buFont typeface="Noto Sans Symbols"/>
              <a:buChar char="∙"/>
            </a:pPr>
            <a:r>
              <a:rPr lang="fr-FR" sz="1800" dirty="0">
                <a:latin typeface="Calibri"/>
                <a:ea typeface="Calibri"/>
                <a:cs typeface="Calibri"/>
                <a:sym typeface="Calibri"/>
              </a:rPr>
              <a:t>Notez que cette méthode peut s'avérer fastidieuse si vous disposez d'un grand nombre de données. Elle convient mieux aux petits ensembles de données qui doivent être analysés rapidement.</a:t>
            </a:r>
          </a:p>
          <a:p>
            <a:pPr marL="342900" marR="0" lvl="0" indent="-342900" algn="l" rtl="0">
              <a:spcBef>
                <a:spcPts val="0"/>
              </a:spcBef>
              <a:spcAft>
                <a:spcPts val="0"/>
              </a:spcAft>
              <a:buClr>
                <a:schemeClr val="dk1"/>
              </a:buClr>
              <a:buSzPts val="1800"/>
              <a:buFont typeface="Noto Sans Symbols"/>
              <a:buChar char="∙"/>
            </a:pPr>
            <a:r>
              <a:rPr lang="fr-FR" sz="1800" dirty="0">
                <a:latin typeface="Calibri"/>
                <a:ea typeface="Calibri"/>
                <a:cs typeface="Calibri"/>
                <a:sym typeface="Calibri"/>
              </a:rPr>
              <a:t>Lorsque l’on manque de moyens informatiques, cette méthode peut également être appliquée sur papier, en découpant littéralement des sections de texte pertinentes et en les regroupant par piles thématiques - si vous effectuez une analyse de données participative ou si vous travaillez en équipe, cette méthode peut être conviviale.</a:t>
            </a:r>
          </a:p>
          <a:p>
            <a:pPr marL="342900" marR="0" lvl="0" indent="-342900" algn="l" rtl="0">
              <a:spcBef>
                <a:spcPts val="0"/>
              </a:spcBef>
              <a:spcAft>
                <a:spcPts val="0"/>
              </a:spcAft>
              <a:buClr>
                <a:schemeClr val="dk1"/>
              </a:buClr>
              <a:buSzPts val="1800"/>
              <a:buFont typeface="Noto Sans Symbols"/>
              <a:buChar char="∙"/>
            </a:pPr>
            <a:endParaRPr lang="fr-FR" sz="1800" dirty="0">
              <a:latin typeface="Calibri"/>
              <a:ea typeface="Calibri"/>
              <a:cs typeface="Calibri"/>
              <a:sym typeface="Calibri"/>
            </a:endParaRPr>
          </a:p>
          <a:p>
            <a:pPr marL="0" marR="0" lvl="0" indent="0" algn="l" rtl="0">
              <a:spcBef>
                <a:spcPts val="0"/>
              </a:spcBef>
              <a:spcAft>
                <a:spcPts val="0"/>
              </a:spcAft>
              <a:buClr>
                <a:schemeClr val="dk1"/>
              </a:buClr>
              <a:buSzPts val="1800"/>
              <a:buFont typeface="Noto Sans Symbols"/>
              <a:buNone/>
            </a:pPr>
            <a:r>
              <a:rPr lang="fr-FR" sz="1800" dirty="0">
                <a:latin typeface="Calibri"/>
                <a:ea typeface="Calibri"/>
                <a:cs typeface="Calibri"/>
                <a:sym typeface="Calibri"/>
              </a:rPr>
              <a:t>Des questions ?</a:t>
            </a:r>
          </a:p>
        </p:txBody>
      </p:sp>
      <p:sp>
        <p:nvSpPr>
          <p:cNvPr id="197" name="Google Shape;19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b="1" i="1" noProof="0" dirty="0">
                <a:latin typeface="Calibri"/>
                <a:ea typeface="Calibri"/>
                <a:cs typeface="Calibri"/>
                <a:sym typeface="Calibri"/>
              </a:rPr>
              <a:t>Identifier et regrouper des thèmes au moyen d’un tableur simple (p. ex. Microsoft Excel)</a:t>
            </a:r>
          </a:p>
          <a:p>
            <a:pPr marL="0" marR="0" lvl="0" indent="0" algn="l" rtl="0">
              <a:spcBef>
                <a:spcPts val="0"/>
              </a:spcBef>
              <a:spcAft>
                <a:spcPts val="0"/>
              </a:spcAft>
              <a:buNone/>
            </a:pPr>
            <a:endParaRPr lang="fr-FR" sz="1800" noProof="0" dirty="0">
              <a:latin typeface="Times New Roman"/>
              <a:ea typeface="Times New Roman"/>
              <a:cs typeface="Times New Roman"/>
              <a:sym typeface="Times New Roman"/>
            </a:endParaRPr>
          </a:p>
          <a:p>
            <a:pPr marL="342900" marR="0" lvl="0" indent="-342900" algn="l" rtl="0">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Si vous avez effectué votre codage sous Excel, vous pouvez insérer une nouvelle colonne vide à côté de chaque colonne de « codes », en l’intitulant « Thèmes ».</a:t>
            </a:r>
          </a:p>
          <a:p>
            <a:pPr marL="342900" marR="0" lvl="0" indent="-342900" algn="l" rtl="0">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À mesure que vous examinez la colonne contenant les données relatives à un code, vous voyez des thèmes se dégager. Nommez-les dans la nouvelle colonne vide. </a:t>
            </a:r>
          </a:p>
          <a:p>
            <a:pPr marL="342900" marR="0" lvl="0" indent="-342900" algn="l" rtl="0">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Cela vous aidera à comprendre les différents thèmes qui sont ressortis concernant un sujet déterminé, ainsi que leur fréquence. </a:t>
            </a:r>
          </a:p>
          <a:p>
            <a:pPr marL="0" marR="0" lvl="0" indent="0" algn="l" rtl="0">
              <a:spcBef>
                <a:spcPts val="0"/>
              </a:spcBef>
              <a:spcAft>
                <a:spcPts val="0"/>
              </a:spcAft>
              <a:buClr>
                <a:schemeClr val="dk1"/>
              </a:buClr>
              <a:buSzPts val="1800"/>
              <a:buFont typeface="Noto Sans Symbols"/>
              <a:buNone/>
            </a:pPr>
            <a:endParaRPr lang="fr-FR" sz="1800" noProof="0" dirty="0">
              <a:latin typeface="Calibri"/>
              <a:ea typeface="Calibri"/>
              <a:cs typeface="Calibri"/>
              <a:sym typeface="Calibri"/>
            </a:endParaRPr>
          </a:p>
          <a:p>
            <a:pPr marL="0" marR="0" lvl="0" indent="0" algn="l" rtl="0">
              <a:spcBef>
                <a:spcPts val="0"/>
              </a:spcBef>
              <a:spcAft>
                <a:spcPts val="0"/>
              </a:spcAft>
              <a:buClr>
                <a:schemeClr val="dk1"/>
              </a:buClr>
              <a:buSzPts val="1800"/>
              <a:buFont typeface="Noto Sans Symbols"/>
              <a:buNone/>
            </a:pPr>
            <a:endParaRPr lang="fr-FR" sz="1800" noProof="0" dirty="0">
              <a:latin typeface="Calibri"/>
              <a:ea typeface="Calibri"/>
              <a:cs typeface="Calibri"/>
              <a:sym typeface="Calibri"/>
            </a:endParaRPr>
          </a:p>
          <a:p>
            <a:pPr marL="0" marR="0" lvl="0" indent="0" algn="l" rtl="0">
              <a:spcBef>
                <a:spcPts val="0"/>
              </a:spcBef>
              <a:spcAft>
                <a:spcPts val="0"/>
              </a:spcAft>
              <a:buClr>
                <a:schemeClr val="dk1"/>
              </a:buClr>
              <a:buSzPts val="1800"/>
              <a:buFont typeface="Noto Sans Symbols"/>
              <a:buNone/>
            </a:pPr>
            <a:r>
              <a:rPr lang="fr-FR" sz="1800" dirty="0">
                <a:latin typeface="Calibri"/>
                <a:ea typeface="Calibri"/>
                <a:cs typeface="Calibri"/>
                <a:sym typeface="Calibri"/>
              </a:rPr>
              <a:t>Nous avons beaucoup de gens expérimentés dans la salle. Est-ce que quelqu’un souhaite partager une autre méthode utilisable avec Excel ?</a:t>
            </a:r>
          </a:p>
          <a:p>
            <a:pPr marL="0" marR="0" lvl="0" indent="0" algn="l" rtl="0">
              <a:spcBef>
                <a:spcPts val="0"/>
              </a:spcBef>
              <a:spcAft>
                <a:spcPts val="0"/>
              </a:spcAft>
              <a:buNone/>
            </a:pPr>
            <a:endParaRPr sz="1800" dirty="0">
              <a:latin typeface="Times New Roman"/>
              <a:ea typeface="Times New Roman"/>
              <a:cs typeface="Times New Roman"/>
              <a:sym typeface="Times New Roman"/>
            </a:endParaRPr>
          </a:p>
        </p:txBody>
      </p:sp>
      <p:sp>
        <p:nvSpPr>
          <p:cNvPr id="204" name="Google Shape;204;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14</a:t>
            </a:fld>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noProof="0" dirty="0">
                <a:latin typeface="Times New Roman"/>
                <a:ea typeface="Times New Roman"/>
                <a:cs typeface="Times New Roman"/>
                <a:sym typeface="Times New Roman"/>
              </a:rPr>
              <a:t>Le travail d’identification des thèmes consiste donc, en partie, à les contrôler, que ce soit seul ou, de préférence, avec un</a:t>
            </a:r>
            <a:r>
              <a:rPr lang="fr-FR" sz="1800" noProof="0" dirty="0">
                <a:latin typeface="Times New Roman" panose="02020603050405020304" pitchFamily="18" charset="0"/>
                <a:ea typeface="Times New Roman"/>
                <a:cs typeface="Times New Roman" panose="02020603050405020304" pitchFamily="18" charset="0"/>
                <a:sym typeface="Times New Roman"/>
              </a:rPr>
              <a:t>·e collègue. Vous pouvez vous poser un certain nombre de questions pour examiner vos thèmes. </a:t>
            </a:r>
          </a:p>
          <a:p>
            <a:pPr marL="0" marR="0" lvl="0" indent="0" algn="l" rtl="0">
              <a:spcBef>
                <a:spcPts val="0"/>
              </a:spcBef>
              <a:spcAft>
                <a:spcPts val="0"/>
              </a:spcAft>
              <a:buNone/>
            </a:pPr>
            <a:endParaRPr lang="fr-FR" sz="1800" noProof="0" dirty="0">
              <a:latin typeface="Times New Roman" panose="02020603050405020304" pitchFamily="18" charset="0"/>
              <a:ea typeface="Times New Roman"/>
              <a:cs typeface="Times New Roman" panose="02020603050405020304" pitchFamily="18" charset="0"/>
              <a:sym typeface="Times New Roman"/>
            </a:endParaRPr>
          </a:p>
          <a:p>
            <a:pPr marL="0" marR="0" lvl="0" indent="0" algn="l" rtl="0">
              <a:spcBef>
                <a:spcPts val="0"/>
              </a:spcBef>
              <a:spcAft>
                <a:spcPts val="0"/>
              </a:spcAft>
              <a:buNone/>
            </a:pPr>
            <a:r>
              <a:rPr lang="fr-FR" sz="1800" noProof="0" dirty="0">
                <a:latin typeface="Times New Roman" panose="02020603050405020304" pitchFamily="18" charset="0"/>
                <a:ea typeface="Times New Roman"/>
                <a:cs typeface="Times New Roman" panose="02020603050405020304" pitchFamily="18" charset="0"/>
                <a:sym typeface="Times New Roman"/>
              </a:rPr>
              <a:t>Il n’y a pas de règle stricte quant à ce qui constitue des « données suffisantes » ici. </a:t>
            </a:r>
          </a:p>
          <a:p>
            <a:pPr marL="0" marR="0" lvl="0" indent="0" algn="l" rtl="0">
              <a:spcBef>
                <a:spcPts val="0"/>
              </a:spcBef>
              <a:spcAft>
                <a:spcPts val="0"/>
              </a:spcAft>
              <a:buNone/>
            </a:pPr>
            <a:endParaRPr lang="fr-FR" sz="1800" noProof="0" dirty="0">
              <a:latin typeface="Times New Roman" panose="02020603050405020304" pitchFamily="18" charset="0"/>
              <a:ea typeface="Times New Roman"/>
              <a:cs typeface="Times New Roman" panose="02020603050405020304" pitchFamily="18" charset="0"/>
              <a:sym typeface="Times New Roman"/>
            </a:endParaRPr>
          </a:p>
          <a:p>
            <a:pPr marL="0" marR="0" lvl="0" indent="0" algn="l" rtl="0">
              <a:spcBef>
                <a:spcPts val="0"/>
              </a:spcBef>
              <a:spcAft>
                <a:spcPts val="0"/>
              </a:spcAft>
              <a:buNone/>
            </a:pPr>
            <a:r>
              <a:rPr lang="fr-FR" sz="1800" noProof="0" dirty="0">
                <a:latin typeface="Times New Roman" panose="02020603050405020304" pitchFamily="18" charset="0"/>
                <a:ea typeface="Times New Roman"/>
                <a:cs typeface="Times New Roman" panose="02020603050405020304" pitchFamily="18" charset="0"/>
                <a:sym typeface="Times New Roman"/>
              </a:rPr>
              <a:t>Lorsqu’un thème informel est très large, vous pouvez utiliser un sous-thème pour le rendre plus exploitable d’un point de vue opérationnel. </a:t>
            </a:r>
          </a:p>
          <a:p>
            <a:pPr marL="0" marR="0" lvl="0" indent="0" algn="l" rtl="0">
              <a:spcBef>
                <a:spcPts val="0"/>
              </a:spcBef>
              <a:spcAft>
                <a:spcPts val="0"/>
              </a:spcAft>
              <a:buNone/>
            </a:pPr>
            <a:endParaRPr lang="fr-FR" sz="1800" noProof="0" dirty="0">
              <a:latin typeface="Times New Roman" panose="02020603050405020304" pitchFamily="18" charset="0"/>
              <a:ea typeface="Times New Roman"/>
              <a:cs typeface="Times New Roman" panose="02020603050405020304" pitchFamily="18" charset="0"/>
              <a:sym typeface="Times New Roman"/>
            </a:endParaRPr>
          </a:p>
          <a:p>
            <a:pPr marL="0" marR="0" lvl="0" indent="0" algn="l" rtl="0">
              <a:spcBef>
                <a:spcPts val="0"/>
              </a:spcBef>
              <a:spcAft>
                <a:spcPts val="0"/>
              </a:spcAft>
              <a:buNone/>
            </a:pPr>
            <a:r>
              <a:rPr lang="fr-FR" sz="1800" noProof="0" dirty="0">
                <a:latin typeface="Times New Roman" panose="02020603050405020304" pitchFamily="18" charset="0"/>
                <a:ea typeface="Times New Roman"/>
                <a:cs typeface="Times New Roman" panose="02020603050405020304" pitchFamily="18" charset="0"/>
                <a:sym typeface="Times New Roman"/>
              </a:rPr>
              <a:t>Par exemple, si nous avions défini un thème pour « la distance à parcourir pour se rendre à l’école », il pourrait y avoir trop de chevauchements avec « les agressions sexuelles à l’origine de l’abandon scolaire », de sorte qu’il serait possible d’intégrer le premier thème dans le second.</a:t>
            </a:r>
          </a:p>
          <a:p>
            <a:pPr marL="0" marR="0" lvl="0" indent="0" algn="l" rtl="0">
              <a:spcBef>
                <a:spcPts val="0"/>
              </a:spcBef>
              <a:spcAft>
                <a:spcPts val="0"/>
              </a:spcAft>
              <a:buNone/>
            </a:pPr>
            <a:endParaRPr lang="fr-FR" sz="1800" dirty="0">
              <a:latin typeface="Times New Roman"/>
              <a:ea typeface="Times New Roman"/>
              <a:cs typeface="Times New Roman"/>
              <a:sym typeface="Times New Roman"/>
            </a:endParaRPr>
          </a:p>
        </p:txBody>
      </p:sp>
      <p:sp>
        <p:nvSpPr>
          <p:cNvPr id="211" name="Google Shape;211;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15</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eb0ff2c2fd_1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g2eb0ff2c2fd_1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spcBef>
                <a:spcPts val="300"/>
              </a:spcBef>
              <a:spcAft>
                <a:spcPts val="0"/>
              </a:spcAft>
              <a:buNone/>
            </a:pPr>
            <a:endParaRPr sz="1800" dirty="0">
              <a:solidFill>
                <a:srgbClr val="000000"/>
              </a:solidFill>
              <a:latin typeface="Calibri"/>
              <a:ea typeface="Calibri"/>
              <a:cs typeface="Calibri"/>
              <a:sym typeface="Calibri"/>
            </a:endParaRPr>
          </a:p>
        </p:txBody>
      </p:sp>
      <p:sp>
        <p:nvSpPr>
          <p:cNvPr id="94" name="Google Shape;94;g2eb0ff2c2fd_1_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1" name="Google Shape;10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noProof="0" dirty="0">
                <a:latin typeface="Times New Roman"/>
                <a:ea typeface="Times New Roman"/>
                <a:cs typeface="Times New Roman"/>
                <a:sym typeface="Times New Roman"/>
              </a:rPr>
              <a:t>Lors de la dernière session, nous avons vu les différentes étapes de l’analyse thématique de données, c’est-à-dire la méthode d’analyse qualitative sur laquelle porte cette formation. </a:t>
            </a:r>
          </a:p>
          <a:p>
            <a:pPr marL="0" marR="0" lvl="0" indent="0" algn="l" rtl="0">
              <a:spcBef>
                <a:spcPts val="0"/>
              </a:spcBef>
              <a:spcAft>
                <a:spcPts val="0"/>
              </a:spcAft>
              <a:buNone/>
            </a:pPr>
            <a:endParaRPr lang="fr-FR" sz="1800" noProof="0" dirty="0">
              <a:latin typeface="Times New Roman"/>
              <a:ea typeface="Times New Roman"/>
              <a:cs typeface="Times New Roman"/>
              <a:sym typeface="Times New Roman"/>
            </a:endParaRPr>
          </a:p>
          <a:p>
            <a:pPr marL="0" marR="0" lvl="0" indent="0" algn="l" rtl="0">
              <a:spcBef>
                <a:spcPts val="0"/>
              </a:spcBef>
              <a:spcAft>
                <a:spcPts val="0"/>
              </a:spcAft>
              <a:buNone/>
            </a:pPr>
            <a:r>
              <a:rPr lang="fr-FR" sz="1800" noProof="0" dirty="0">
                <a:latin typeface="Times New Roman"/>
                <a:ea typeface="Times New Roman"/>
                <a:cs typeface="Times New Roman"/>
                <a:sym typeface="Times New Roman"/>
              </a:rPr>
              <a:t>La troisième étape consiste à mettre en évidence des thèmes.</a:t>
            </a:r>
          </a:p>
          <a:p>
            <a:pPr marL="0" marR="0" lvl="0" indent="0" algn="l" rtl="0">
              <a:spcBef>
                <a:spcPts val="0"/>
              </a:spcBef>
              <a:spcAft>
                <a:spcPts val="0"/>
              </a:spcAft>
              <a:buNone/>
            </a:pPr>
            <a:endParaRPr lang="fr-FR" sz="1800" noProof="0" dirty="0">
              <a:latin typeface="Times New Roman"/>
              <a:ea typeface="Times New Roman"/>
              <a:cs typeface="Times New Roman"/>
              <a:sym typeface="Times New Roman"/>
            </a:endParaRPr>
          </a:p>
          <a:p>
            <a:pPr marL="0" marR="0" lvl="0" indent="0" algn="l" rtl="0">
              <a:spcBef>
                <a:spcPts val="0"/>
              </a:spcBef>
              <a:spcAft>
                <a:spcPts val="0"/>
              </a:spcAft>
              <a:buNone/>
            </a:pPr>
            <a:r>
              <a:rPr lang="fr-FR" sz="1800" noProof="0" dirty="0">
                <a:latin typeface="Times New Roman"/>
                <a:ea typeface="Times New Roman"/>
                <a:cs typeface="Times New Roman"/>
                <a:sym typeface="Times New Roman"/>
              </a:rPr>
              <a:t>Pour cela, il convient de se poser les questions suivantes :</a:t>
            </a:r>
          </a:p>
          <a:p>
            <a:pPr marL="457200" lvl="1" indent="-228600" algn="l" rtl="0">
              <a:spcBef>
                <a:spcPts val="0"/>
              </a:spcBef>
              <a:spcAft>
                <a:spcPts val="0"/>
              </a:spcAft>
              <a:buClr>
                <a:schemeClr val="dk1"/>
              </a:buClr>
              <a:buSzPts val="3600"/>
              <a:buFont typeface="Noto Sans Symbols"/>
              <a:buChar char="✔"/>
            </a:pPr>
            <a:r>
              <a:rPr lang="fr-FR" sz="3600" noProof="0" dirty="0"/>
              <a:t>Existe-t-il des liens entre les codes ? </a:t>
            </a:r>
            <a:endParaRPr lang="fr-FR" noProof="0" dirty="0"/>
          </a:p>
          <a:p>
            <a:pPr marL="457200" lvl="1" indent="-228600" algn="l" rtl="0">
              <a:spcBef>
                <a:spcPts val="0"/>
              </a:spcBef>
              <a:spcAft>
                <a:spcPts val="0"/>
              </a:spcAft>
              <a:buClr>
                <a:schemeClr val="dk1"/>
              </a:buClr>
              <a:buSzPts val="3600"/>
              <a:buFont typeface="Noto Sans Symbols"/>
              <a:buChar char="✔"/>
            </a:pPr>
            <a:r>
              <a:rPr lang="fr-FR" sz="3600" noProof="0" dirty="0"/>
              <a:t>Quelles conclusions peut-on en tirer concernant nos questions de recherche ou d’évaluation ?</a:t>
            </a:r>
            <a:endParaRPr lang="fr-FR" sz="1800" noProof="0" dirty="0">
              <a:latin typeface="Calibri"/>
              <a:ea typeface="Calibri"/>
              <a:cs typeface="Calibri"/>
              <a:sym typeface="Calibri"/>
            </a:endParaRPr>
          </a:p>
          <a:p>
            <a:pPr marL="0" marR="0" lvl="0" indent="0" algn="l" rtl="0">
              <a:spcBef>
                <a:spcPts val="0"/>
              </a:spcBef>
              <a:spcAft>
                <a:spcPts val="0"/>
              </a:spcAft>
              <a:buNone/>
            </a:pPr>
            <a:endParaRPr sz="1800" dirty="0">
              <a:latin typeface="Times New Roman"/>
              <a:ea typeface="Times New Roman"/>
              <a:cs typeface="Times New Roman"/>
              <a:sym typeface="Times New Roman"/>
            </a:endParaRPr>
          </a:p>
        </p:txBody>
      </p:sp>
      <p:sp>
        <p:nvSpPr>
          <p:cNvPr id="108" name="Google Shape;10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Noto Sans Symbols"/>
              <a:buNone/>
            </a:pPr>
            <a:r>
              <a:rPr lang="fr-FR" sz="1800" noProof="0" dirty="0">
                <a:latin typeface="Calibri"/>
                <a:ea typeface="Calibri"/>
                <a:cs typeface="Calibri"/>
                <a:sym typeface="Calibri"/>
              </a:rPr>
              <a:t>Pour comprendre ce qu’est un thème dans le contexte de la recherche qualitative, il faut bien saisir la différence entre les codes et les thèmes.</a:t>
            </a:r>
          </a:p>
          <a:p>
            <a:pPr marL="0" marR="0" lvl="0" indent="0" algn="l" rtl="0">
              <a:spcBef>
                <a:spcPts val="0"/>
              </a:spcBef>
              <a:spcAft>
                <a:spcPts val="0"/>
              </a:spcAft>
              <a:buClr>
                <a:schemeClr val="dk1"/>
              </a:buClr>
              <a:buSzPts val="1800"/>
              <a:buFont typeface="Noto Sans Symbols"/>
              <a:buNone/>
            </a:pPr>
            <a:endParaRPr lang="fr-FR" sz="1800" noProof="0" dirty="0">
              <a:latin typeface="Calibri"/>
              <a:ea typeface="Calibri"/>
              <a:cs typeface="Calibri"/>
              <a:sym typeface="Calibri"/>
            </a:endParaRPr>
          </a:p>
          <a:p>
            <a:pPr marL="0" marR="0" lvl="0" indent="0" algn="l" rtl="0">
              <a:spcBef>
                <a:spcPts val="0"/>
              </a:spcBef>
              <a:spcAft>
                <a:spcPts val="0"/>
              </a:spcAft>
              <a:buNone/>
            </a:pPr>
            <a:r>
              <a:rPr lang="fr-FR" sz="1800" b="1" i="1" dirty="0">
                <a:latin typeface="Calibri"/>
                <a:ea typeface="Calibri"/>
                <a:cs typeface="Calibri"/>
                <a:sym typeface="Calibri"/>
              </a:rPr>
              <a:t>Quelqu’un peut-il nous expliquer en quoi les codes diffèrent des thèmes ?</a:t>
            </a:r>
            <a:endParaRPr lang="fr-FR" dirty="0"/>
          </a:p>
          <a:p>
            <a:pPr marL="0" marR="0" lvl="0" indent="0" algn="l" rtl="0">
              <a:spcBef>
                <a:spcPts val="0"/>
              </a:spcBef>
              <a:spcAft>
                <a:spcPts val="0"/>
              </a:spcAft>
              <a:buNone/>
            </a:pPr>
            <a:endParaRPr lang="fr-FR" sz="1800" dirty="0">
              <a:latin typeface="Times New Roman"/>
              <a:ea typeface="Times New Roman"/>
              <a:cs typeface="Times New Roman"/>
              <a:sym typeface="Times New Roman"/>
            </a:endParaRPr>
          </a:p>
          <a:p>
            <a:pPr marL="0" marR="0" lvl="0" indent="0" algn="l" rtl="0">
              <a:spcBef>
                <a:spcPts val="0"/>
              </a:spcBef>
              <a:spcAft>
                <a:spcPts val="0"/>
              </a:spcAft>
              <a:buNone/>
            </a:pPr>
            <a:r>
              <a:rPr lang="fr-FR" sz="1800" b="0" dirty="0">
                <a:latin typeface="Calibri"/>
                <a:ea typeface="Calibri"/>
                <a:cs typeface="Calibri"/>
                <a:sym typeface="Calibri"/>
              </a:rPr>
              <a:t>Les </a:t>
            </a:r>
            <a:r>
              <a:rPr lang="fr-FR" sz="1800" b="1" dirty="0">
                <a:latin typeface="Calibri"/>
                <a:ea typeface="Calibri"/>
                <a:cs typeface="Calibri"/>
                <a:sym typeface="Calibri"/>
              </a:rPr>
              <a:t>codes </a:t>
            </a:r>
            <a:r>
              <a:rPr lang="fr-FR" sz="1800" b="0" dirty="0">
                <a:latin typeface="Calibri"/>
                <a:ea typeface="Calibri"/>
                <a:cs typeface="Calibri"/>
                <a:sym typeface="Calibri"/>
              </a:rPr>
              <a:t>sont les unités d’analyse de base. Vous pouvez les voir comme des étiquettes (mots ou expressions courtes) attribuées à un segment de texte se rapportant à un sujet particulier. Ce sont simplement des outils qui permettent d’organiser les données. (Par exemple, hier nous avons vu que le code « restriction de mouvement » pouvait être </a:t>
            </a:r>
            <a:r>
              <a:rPr lang="fr-FR" sz="1800" b="0" noProof="0" dirty="0">
                <a:latin typeface="Calibri"/>
                <a:ea typeface="Calibri"/>
                <a:cs typeface="Calibri"/>
                <a:sym typeface="Calibri"/>
              </a:rPr>
              <a:t>appliqué à toutes les données se rapportant aux restrictions de mouvement des adolescents). </a:t>
            </a:r>
          </a:p>
          <a:p>
            <a:pPr marL="0" marR="0" lvl="0" indent="0" algn="l" rtl="0">
              <a:spcBef>
                <a:spcPts val="0"/>
              </a:spcBef>
              <a:spcAft>
                <a:spcPts val="0"/>
              </a:spcAft>
              <a:buNone/>
            </a:pPr>
            <a:endParaRPr lang="fr-FR" sz="1800" noProof="0"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800"/>
              <a:buFont typeface="Calibri"/>
              <a:buNone/>
            </a:pPr>
            <a:r>
              <a:rPr lang="fr-FR" sz="1800" b="0" noProof="0" dirty="0">
                <a:latin typeface="Calibri"/>
                <a:ea typeface="Calibri"/>
                <a:cs typeface="Calibri"/>
                <a:sym typeface="Calibri"/>
              </a:rPr>
              <a:t>Les </a:t>
            </a:r>
            <a:r>
              <a:rPr lang="fr-FR" sz="1800" b="1" noProof="0" dirty="0">
                <a:latin typeface="Calibri"/>
                <a:ea typeface="Calibri"/>
                <a:cs typeface="Calibri"/>
                <a:sym typeface="Calibri"/>
              </a:rPr>
              <a:t>thèmes</a:t>
            </a:r>
            <a:r>
              <a:rPr lang="fr-FR" sz="1800" b="0" noProof="0" dirty="0">
                <a:latin typeface="Calibri"/>
                <a:ea typeface="Calibri"/>
                <a:cs typeface="Calibri"/>
                <a:sym typeface="Calibri"/>
              </a:rPr>
              <a:t> sont les idées principales qui ressortent de notre ensemble de données. À chaque thème doit correspondre une idée principale. Ils commencent à émerger lorsque nous examinons nos codes et que nous commençons à les regrouper en catégories pertinentes au regard de nos questions de recherche ou d’évaluation. </a:t>
            </a:r>
          </a:p>
          <a:p>
            <a:pPr marL="0" marR="0" lvl="0" indent="0" algn="l" defTabSz="914400" rtl="0" eaLnBrk="1" fontAlgn="auto" latinLnBrk="0" hangingPunct="1">
              <a:lnSpc>
                <a:spcPct val="100000"/>
              </a:lnSpc>
              <a:spcBef>
                <a:spcPts val="0"/>
              </a:spcBef>
              <a:spcAft>
                <a:spcPts val="0"/>
              </a:spcAft>
              <a:buClr>
                <a:schemeClr val="dk1"/>
              </a:buClr>
              <a:buSzPts val="1800"/>
              <a:buFont typeface="Calibri"/>
              <a:buNone/>
              <a:tabLst/>
              <a:defRPr/>
            </a:pPr>
            <a:r>
              <a:rPr lang="fr-FR" sz="1800" noProof="0" dirty="0">
                <a:solidFill>
                  <a:srgbClr val="002060"/>
                </a:solidFill>
                <a:latin typeface="Calibri"/>
                <a:ea typeface="Calibri"/>
                <a:cs typeface="Calibri"/>
                <a:sym typeface="Calibri"/>
              </a:rPr>
              <a:t>Ils sont généralement plus larges et inclusifs que les codes et en regroupent souvent plusieurs, mais pas toujours. Les thèmes peuvent être exprimés par des expressions plus longues ou des phrases, dont je vous montrerai un exemple. </a:t>
            </a:r>
          </a:p>
          <a:p>
            <a:pPr marL="0" marR="0" lvl="0" indent="0" algn="l" rtl="0">
              <a:lnSpc>
                <a:spcPct val="100000"/>
              </a:lnSpc>
              <a:spcBef>
                <a:spcPts val="0"/>
              </a:spcBef>
              <a:spcAft>
                <a:spcPts val="0"/>
              </a:spcAft>
              <a:buClr>
                <a:schemeClr val="dk1"/>
              </a:buClr>
              <a:buSzPts val="1800"/>
              <a:buFont typeface="Calibri"/>
              <a:buNone/>
            </a:pPr>
            <a:endParaRPr lang="en-GB" sz="1800" b="0" dirty="0">
              <a:latin typeface="Calibri"/>
              <a:ea typeface="Calibri"/>
              <a:cs typeface="Calibri"/>
              <a:sym typeface="Calibri"/>
            </a:endParaRPr>
          </a:p>
        </p:txBody>
      </p:sp>
      <p:sp>
        <p:nvSpPr>
          <p:cNvPr id="126" name="Google Shape;12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eb158bd4c1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2eb158bd4c1_0_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r>
              <a:rPr lang="fr-FR" sz="1800" b="0" i="1" noProof="0" dirty="0">
                <a:latin typeface="Calibri"/>
                <a:ea typeface="Calibri"/>
                <a:cs typeface="Calibri"/>
                <a:sym typeface="Calibri"/>
              </a:rPr>
              <a:t>Concrètement, à quoi ressemble le codage ?</a:t>
            </a:r>
            <a:endParaRPr lang="fr-FR" sz="1800" noProof="0" dirty="0"/>
          </a:p>
          <a:p>
            <a:pPr marL="0" marR="0" lvl="0" indent="0" algn="l" rtl="0">
              <a:lnSpc>
                <a:spcPct val="100000"/>
              </a:lnSpc>
              <a:spcBef>
                <a:spcPts val="0"/>
              </a:spcBef>
              <a:spcAft>
                <a:spcPts val="0"/>
              </a:spcAft>
              <a:buSzPts val="1400"/>
              <a:buNone/>
            </a:pPr>
            <a:endParaRPr lang="fr-FR" sz="1800" b="0" i="1" noProof="0" dirty="0">
              <a:latin typeface="Calibri"/>
              <a:ea typeface="Calibri"/>
              <a:cs typeface="Calibri"/>
              <a:sym typeface="Calibri"/>
            </a:endParaRPr>
          </a:p>
          <a:p>
            <a:pPr marL="0" marR="0" lvl="0" indent="0" algn="l" rtl="0">
              <a:lnSpc>
                <a:spcPct val="100000"/>
              </a:lnSpc>
              <a:spcBef>
                <a:spcPts val="0"/>
              </a:spcBef>
              <a:spcAft>
                <a:spcPts val="0"/>
              </a:spcAft>
              <a:buSzPts val="1400"/>
              <a:buNone/>
            </a:pPr>
            <a:r>
              <a:rPr lang="fr-FR" sz="1800" b="0" i="0" noProof="0" dirty="0">
                <a:latin typeface="Calibri"/>
                <a:ea typeface="Calibri"/>
                <a:cs typeface="Calibri"/>
                <a:sym typeface="Calibri"/>
              </a:rPr>
              <a:t>Cet exemple est tiré d’une recherche qualitative sur les problèmes de santé des adolescents en Somalie.</a:t>
            </a:r>
          </a:p>
          <a:p>
            <a:pPr marL="0" marR="0" lvl="0" indent="0" algn="l" rtl="0">
              <a:lnSpc>
                <a:spcPct val="100000"/>
              </a:lnSpc>
              <a:spcBef>
                <a:spcPts val="0"/>
              </a:spcBef>
              <a:spcAft>
                <a:spcPts val="0"/>
              </a:spcAft>
              <a:buSzPts val="1400"/>
              <a:buNone/>
            </a:pPr>
            <a:endParaRPr lang="fr-FR" sz="1800" b="0" i="0" noProof="0" dirty="0">
              <a:latin typeface="Calibri"/>
              <a:ea typeface="Calibri"/>
              <a:cs typeface="Calibri"/>
              <a:sym typeface="Calibri"/>
            </a:endParaRPr>
          </a:p>
          <a:p>
            <a:pPr marL="0" marR="0" lvl="0" indent="0" algn="l" rtl="0">
              <a:lnSpc>
                <a:spcPct val="100000"/>
              </a:lnSpc>
              <a:spcBef>
                <a:spcPts val="0"/>
              </a:spcBef>
              <a:spcAft>
                <a:spcPts val="0"/>
              </a:spcAft>
              <a:buSzPts val="1400"/>
              <a:buNone/>
            </a:pPr>
            <a:r>
              <a:rPr lang="fr-FR" sz="1800" b="0" i="0" noProof="0" dirty="0">
                <a:latin typeface="Calibri"/>
                <a:ea typeface="Calibri"/>
                <a:cs typeface="Calibri"/>
                <a:sym typeface="Calibri"/>
              </a:rPr>
              <a:t>Dans l’exemple, cinq codes ont été appliqués (énoncez-les), ainsi que deux sous-codes, qui ont été regroupés en deux thèmes. </a:t>
            </a:r>
          </a:p>
          <a:p>
            <a:pPr marL="0" marR="0" lvl="0" indent="0" algn="l" rtl="0">
              <a:spcBef>
                <a:spcPts val="0"/>
              </a:spcBef>
              <a:spcAft>
                <a:spcPts val="0"/>
              </a:spcAft>
              <a:buNone/>
            </a:pPr>
            <a:endParaRPr sz="1800" b="1" i="1" dirty="0">
              <a:latin typeface="Calibri"/>
              <a:ea typeface="Calibri"/>
              <a:cs typeface="Calibri"/>
              <a:sym typeface="Calibri"/>
            </a:endParaRPr>
          </a:p>
          <a:p>
            <a:pPr marL="0" marR="0" lvl="0" indent="0" algn="l" rtl="0">
              <a:lnSpc>
                <a:spcPct val="100000"/>
              </a:lnSpc>
              <a:spcBef>
                <a:spcPts val="0"/>
              </a:spcBef>
              <a:spcAft>
                <a:spcPts val="0"/>
              </a:spcAft>
              <a:buSzPts val="1400"/>
              <a:buNone/>
            </a:pPr>
            <a:r>
              <a:rPr lang="fr-FR" sz="1800" b="1" i="1" dirty="0">
                <a:latin typeface="Calibri"/>
                <a:ea typeface="Calibri"/>
                <a:cs typeface="Calibri"/>
                <a:sym typeface="Calibri"/>
              </a:rPr>
              <a:t>La marche à suivre pour coder cette transcription d’entretien avec un logiciel de traitement de texte simple (p. ex. Microsoft Word), ou sur papier, serait la suivante :</a:t>
            </a:r>
          </a:p>
          <a:p>
            <a:pPr marL="342900" marR="0" lvl="0" indent="-342900" algn="l" rtl="0">
              <a:lnSpc>
                <a:spcPct val="100000"/>
              </a:lnSpc>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Si toutes vos données sont saisies dans Word ou un logiciel de traitement de texte similaire (p. ex. transcriptions tapées sur ordinateur), vous pouvez insérer l’ensemble du texte dans un tableau doté d’une colonne latérale libre.</a:t>
            </a:r>
          </a:p>
          <a:p>
            <a:pPr marL="342900" marR="0" lvl="0" indent="-342900" algn="l" rtl="0">
              <a:lnSpc>
                <a:spcPct val="100000"/>
              </a:lnSpc>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À mesure que vous lisez le texte, saisissez dans la colonne libre les codes correspondants en face de chaque segment de données pertinent. </a:t>
            </a:r>
          </a:p>
          <a:p>
            <a:pPr marL="342900" marR="0" lvl="0" indent="-342900" algn="l" rtl="0">
              <a:lnSpc>
                <a:spcPct val="100000"/>
              </a:lnSpc>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Exemple SNB (normes sociales constituant un obstacle) dans le paragraphe 1.</a:t>
            </a:r>
          </a:p>
          <a:p>
            <a:pPr marL="342900" marR="0" lvl="0" indent="-342900" algn="l" rtl="0">
              <a:lnSpc>
                <a:spcPct val="100000"/>
              </a:lnSpc>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À condition de n’avoir pas trop de codes, il peut être utile d’attribuer une couleur à chaque code, de sorte à visualiser plus facilement les différents thèmes qui se dégagent du texte, ainsi que leur fréquence. Vous pouvez tout aussi bien surligner le texte de la couleur désirée pour une meilleure visibilité. </a:t>
            </a:r>
          </a:p>
          <a:p>
            <a:pPr marL="342900" marR="0" lvl="0" indent="-342900" algn="l" rtl="0">
              <a:lnSpc>
                <a:spcPct val="100000"/>
              </a:lnSpc>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Vous pouvez employer cette méthode directement sur des notes manuscrites ; il suffit pour cela de tracer une marge sur le côté pour y inscrire vos codes. </a:t>
            </a:r>
          </a:p>
          <a:p>
            <a:pPr marL="342900" marR="0" lvl="0" indent="-342900" algn="l" rtl="0">
              <a:lnSpc>
                <a:spcPct val="100000"/>
              </a:lnSpc>
              <a:spcBef>
                <a:spcPts val="0"/>
              </a:spcBef>
              <a:spcAft>
                <a:spcPts val="0"/>
              </a:spcAft>
              <a:buClr>
                <a:schemeClr val="dk1"/>
              </a:buClr>
              <a:buSzPts val="1800"/>
              <a:buFont typeface="Noto Sans Symbols"/>
              <a:buChar char="∙"/>
            </a:pPr>
            <a:r>
              <a:rPr lang="fr-FR" sz="1800" noProof="0" dirty="0">
                <a:latin typeface="Calibri"/>
                <a:ea typeface="Calibri"/>
                <a:cs typeface="Calibri"/>
                <a:sym typeface="Calibri"/>
              </a:rPr>
              <a:t>Remarquez que certains segments de texte peuvent renvoyer à plusieurs codes.</a:t>
            </a:r>
          </a:p>
          <a:p>
            <a:pPr marL="0" marR="0" lvl="0" indent="0" algn="l" rtl="0">
              <a:spcBef>
                <a:spcPts val="0"/>
              </a:spcBef>
              <a:spcAft>
                <a:spcPts val="0"/>
              </a:spcAft>
              <a:buNone/>
            </a:pPr>
            <a:endParaRPr sz="1800" dirty="0">
              <a:latin typeface="Times New Roman"/>
              <a:ea typeface="Times New Roman"/>
              <a:cs typeface="Times New Roman"/>
              <a:sym typeface="Times New Roman"/>
            </a:endParaRPr>
          </a:p>
        </p:txBody>
      </p:sp>
      <p:sp>
        <p:nvSpPr>
          <p:cNvPr id="137" name="Google Shape;137;g2eb158bd4c1_0_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Noto Sans Symbols"/>
              <a:buNone/>
            </a:pPr>
            <a:r>
              <a:rPr lang="fr-FR" sz="1800" noProof="0" dirty="0">
                <a:latin typeface="Calibri"/>
                <a:ea typeface="Calibri"/>
                <a:cs typeface="Calibri"/>
                <a:sym typeface="Calibri"/>
              </a:rPr>
              <a:t>Nous avons vu hier un exemple de recherche sur la santé des adolescents, dans lequel des codes avaient été attribués aux obstacles qui empêchent les adolescents d’accéder à une alimentation saine, à leur prise d’indépendance, etc. </a:t>
            </a:r>
          </a:p>
          <a:p>
            <a:pPr marL="0" marR="0" lvl="0" indent="0" algn="l" rtl="0">
              <a:spcBef>
                <a:spcPts val="0"/>
              </a:spcBef>
              <a:spcAft>
                <a:spcPts val="0"/>
              </a:spcAft>
              <a:buClr>
                <a:schemeClr val="dk1"/>
              </a:buClr>
              <a:buSzPts val="1800"/>
              <a:buFont typeface="Noto Sans Symbols"/>
              <a:buNone/>
            </a:pPr>
            <a:endParaRPr lang="fr-FR" sz="1800" noProof="0" dirty="0">
              <a:latin typeface="Calibri"/>
              <a:ea typeface="Calibri"/>
              <a:cs typeface="Calibri"/>
              <a:sym typeface="Calibri"/>
            </a:endParaRPr>
          </a:p>
          <a:p>
            <a:pPr marL="0" marR="0" lvl="0" indent="0" algn="l" rtl="0">
              <a:spcBef>
                <a:spcPts val="0"/>
              </a:spcBef>
              <a:spcAft>
                <a:spcPts val="0"/>
              </a:spcAft>
              <a:buClr>
                <a:schemeClr val="dk1"/>
              </a:buClr>
              <a:buSzPts val="1800"/>
              <a:buFont typeface="Noto Sans Symbols"/>
              <a:buNone/>
            </a:pPr>
            <a:r>
              <a:rPr lang="fr-FR" sz="1800" noProof="0" dirty="0">
                <a:latin typeface="Calibri"/>
                <a:ea typeface="Calibri"/>
                <a:cs typeface="Calibri"/>
                <a:sym typeface="Calibri"/>
              </a:rPr>
              <a:t>L’un des thèmes principaux révélé par cette recherche était que « Dans les zones rurales de Somalie, la situation sociale a une influence sur l’accès des adolescents à une alimentation saine ». </a:t>
            </a:r>
          </a:p>
          <a:p>
            <a:pPr marL="0" marR="0" lvl="0" indent="0" algn="l" rtl="0">
              <a:spcBef>
                <a:spcPts val="0"/>
              </a:spcBef>
              <a:spcAft>
                <a:spcPts val="0"/>
              </a:spcAft>
              <a:buClr>
                <a:schemeClr val="dk1"/>
              </a:buClr>
              <a:buSzPts val="1800"/>
              <a:buFont typeface="Noto Sans Symbols"/>
              <a:buNone/>
            </a:pPr>
            <a:endParaRPr lang="fr-FR" sz="1800" noProof="0" dirty="0">
              <a:latin typeface="Calibri"/>
              <a:ea typeface="Calibri"/>
              <a:cs typeface="Calibri"/>
              <a:sym typeface="Calibri"/>
            </a:endParaRPr>
          </a:p>
          <a:p>
            <a:pPr marL="0" marR="0" lvl="0" indent="0" algn="l" rtl="0">
              <a:spcBef>
                <a:spcPts val="0"/>
              </a:spcBef>
              <a:spcAft>
                <a:spcPts val="0"/>
              </a:spcAft>
              <a:buClr>
                <a:schemeClr val="dk1"/>
              </a:buClr>
              <a:buSzPts val="1800"/>
              <a:buFont typeface="Noto Sans Symbols"/>
              <a:buNone/>
            </a:pPr>
            <a:r>
              <a:rPr lang="fr-FR" sz="1800" noProof="0" dirty="0">
                <a:latin typeface="Calibri"/>
                <a:ea typeface="Calibri"/>
                <a:cs typeface="Calibri"/>
                <a:sym typeface="Calibri"/>
              </a:rPr>
              <a:t>Ce thème constitue une idée récurrente dans les données. Il regroupe un certain nombre de codes et renvoie à l’une des principales questions de recherche, qui portait sur les déterminants sociaux de la santé des adolescents. </a:t>
            </a:r>
          </a:p>
          <a:p>
            <a:pPr marL="0" marR="0" lvl="0" indent="0" algn="l" rtl="0">
              <a:spcBef>
                <a:spcPts val="0"/>
              </a:spcBef>
              <a:spcAft>
                <a:spcPts val="0"/>
              </a:spcAft>
              <a:buClr>
                <a:schemeClr val="dk1"/>
              </a:buClr>
              <a:buSzPts val="1800"/>
              <a:buFont typeface="Noto Sans Symbols"/>
              <a:buNone/>
            </a:pPr>
            <a:endParaRPr lang="fr-FR" sz="1800" noProof="0" dirty="0">
              <a:latin typeface="Calibri"/>
              <a:ea typeface="Calibri"/>
              <a:cs typeface="Calibri"/>
              <a:sym typeface="Calibri"/>
            </a:endParaRPr>
          </a:p>
          <a:p>
            <a:pPr marL="0" marR="0" lvl="0" indent="0" algn="l" rtl="0">
              <a:spcBef>
                <a:spcPts val="0"/>
              </a:spcBef>
              <a:spcAft>
                <a:spcPts val="0"/>
              </a:spcAft>
              <a:buClr>
                <a:schemeClr val="dk1"/>
              </a:buClr>
              <a:buSzPts val="1800"/>
              <a:buFont typeface="Noto Sans Symbols"/>
              <a:buNone/>
            </a:pPr>
            <a:r>
              <a:rPr lang="fr-FR" sz="1800" noProof="0" dirty="0">
                <a:latin typeface="Calibri"/>
                <a:ea typeface="Calibri"/>
                <a:cs typeface="Calibri"/>
                <a:sym typeface="Calibri"/>
              </a:rPr>
              <a:t>Vous pouvez voir que ce thème est exprimé par une phrase plus longue que les codes vus hier. </a:t>
            </a:r>
          </a:p>
          <a:p>
            <a:pPr marL="0" marR="0" lvl="0" indent="0" algn="l" rtl="0">
              <a:spcBef>
                <a:spcPts val="0"/>
              </a:spcBef>
              <a:spcAft>
                <a:spcPts val="0"/>
              </a:spcAft>
              <a:buClr>
                <a:schemeClr val="dk1"/>
              </a:buClr>
              <a:buSzPts val="1800"/>
              <a:buFont typeface="Noto Sans Symbols"/>
              <a:buNone/>
            </a:pPr>
            <a:endParaRPr lang="en-GB" sz="1800" dirty="0">
              <a:latin typeface="Calibri"/>
              <a:ea typeface="Calibri"/>
              <a:cs typeface="Calibri"/>
              <a:sym typeface="Calibri"/>
            </a:endParaRPr>
          </a:p>
        </p:txBody>
      </p:sp>
      <p:sp>
        <p:nvSpPr>
          <p:cNvPr id="148" name="Google Shape;148;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noProof="0" dirty="0">
                <a:latin typeface="Calibri"/>
                <a:ea typeface="Calibri"/>
                <a:cs typeface="Calibri"/>
                <a:sym typeface="Calibri"/>
              </a:rPr>
              <a:t>Pour revenir au dernier point, les thèmes nécessitent également un effort supplémentaire par rapport aux codes, dans le sens où ils nécessitent davantage d’analyse et d’interprétation. </a:t>
            </a:r>
          </a:p>
          <a:p>
            <a:pPr marL="0" marR="0" lvl="0" indent="0" algn="l" rtl="0">
              <a:spcBef>
                <a:spcPts val="0"/>
              </a:spcBef>
              <a:spcAft>
                <a:spcPts val="0"/>
              </a:spcAft>
              <a:buNone/>
            </a:pPr>
            <a:endParaRPr lang="fr-FR" sz="1800" dirty="0">
              <a:latin typeface="Calibri"/>
              <a:ea typeface="Calibri"/>
              <a:cs typeface="Calibri"/>
              <a:sym typeface="Calibri"/>
            </a:endParaRPr>
          </a:p>
          <a:p>
            <a:pPr marL="342900" marR="0" lvl="0" indent="-342900" algn="l" rtl="0">
              <a:lnSpc>
                <a:spcPct val="100000"/>
              </a:lnSpc>
              <a:spcBef>
                <a:spcPts val="0"/>
              </a:spcBef>
              <a:spcAft>
                <a:spcPts val="0"/>
              </a:spcAft>
              <a:buClr>
                <a:srgbClr val="000000"/>
              </a:buClr>
              <a:buSzPts val="1800"/>
              <a:buFont typeface="Noto Sans Symbols"/>
              <a:buChar char="∙"/>
            </a:pPr>
            <a:r>
              <a:rPr lang="fr-FR" sz="1800" b="0" i="0" dirty="0">
                <a:solidFill>
                  <a:srgbClr val="000000"/>
                </a:solidFill>
              </a:rPr>
              <a:t>N’utilisez pas les questions de l’entretien pour en faire des thèmes, ceux-ci nécessitent une analyse plus approfondie. </a:t>
            </a:r>
          </a:p>
          <a:p>
            <a:pPr marL="342900" marR="0" lvl="0" indent="-342900" algn="l" rtl="0">
              <a:lnSpc>
                <a:spcPct val="100000"/>
              </a:lnSpc>
              <a:spcBef>
                <a:spcPts val="0"/>
              </a:spcBef>
              <a:spcAft>
                <a:spcPts val="0"/>
              </a:spcAft>
              <a:buClr>
                <a:srgbClr val="000000"/>
              </a:buClr>
              <a:buSzPts val="1800"/>
              <a:buFont typeface="Noto Sans Symbols"/>
              <a:buChar char="∙"/>
            </a:pPr>
            <a:endParaRPr lang="fr-FR" sz="1800" b="0" i="0" dirty="0">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800"/>
              <a:buFont typeface="Noto Sans Symbols"/>
              <a:buNone/>
            </a:pPr>
            <a:r>
              <a:rPr lang="fr-FR" sz="1800" b="0" i="0" dirty="0">
                <a:solidFill>
                  <a:srgbClr val="000000"/>
                </a:solidFill>
                <a:latin typeface="Times New Roman"/>
                <a:ea typeface="Times New Roman"/>
                <a:cs typeface="Times New Roman"/>
                <a:sym typeface="Times New Roman"/>
              </a:rPr>
              <a:t>Ainsi, notre exemple de thème - </a:t>
            </a:r>
            <a:r>
              <a:rPr lang="fr-FR" sz="1800" noProof="0" dirty="0">
                <a:latin typeface="Calibri"/>
                <a:ea typeface="Calibri"/>
                <a:cs typeface="Calibri"/>
                <a:sym typeface="Calibri"/>
              </a:rPr>
              <a:t>« Dans les zones rurales de Somalie, la situation sociale a une influence sur l’accès des adolescents à une alimentation saine » - a bien nécessité une analyse plus poussée pour être formulé.</a:t>
            </a:r>
          </a:p>
          <a:p>
            <a:pPr marL="0" marR="0" lvl="0" indent="0" algn="l" rtl="0">
              <a:lnSpc>
                <a:spcPct val="100000"/>
              </a:lnSpc>
              <a:spcBef>
                <a:spcPts val="0"/>
              </a:spcBef>
              <a:spcAft>
                <a:spcPts val="0"/>
              </a:spcAft>
              <a:buClr>
                <a:srgbClr val="000000"/>
              </a:buClr>
              <a:buSzPts val="1800"/>
              <a:buFont typeface="Noto Sans Symbols"/>
              <a:buNone/>
            </a:pPr>
            <a:endParaRPr lang="fr-FR" sz="1800"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Noto Sans Symbols"/>
              <a:buNone/>
            </a:pPr>
            <a:r>
              <a:rPr lang="fr-FR" sz="1800" b="1" noProof="0" dirty="0">
                <a:latin typeface="Calibri"/>
                <a:ea typeface="Calibri"/>
                <a:cs typeface="Calibri"/>
                <a:sym typeface="Calibri"/>
              </a:rPr>
              <a:t>Des questions ?</a:t>
            </a:r>
            <a:endParaRPr lang="fr-FR" sz="1800" dirty="0">
              <a:latin typeface="Times New Roman"/>
              <a:ea typeface="Times New Roman"/>
              <a:cs typeface="Times New Roman"/>
              <a:sym typeface="Times New Roman"/>
            </a:endParaRPr>
          </a:p>
          <a:p>
            <a:pPr marL="0" marR="0" lvl="0" indent="0" algn="l" rtl="0">
              <a:spcBef>
                <a:spcPts val="0"/>
              </a:spcBef>
              <a:spcAft>
                <a:spcPts val="0"/>
              </a:spcAft>
              <a:buNone/>
            </a:pPr>
            <a:r>
              <a:rPr lang="fr-FR" sz="1800" dirty="0">
                <a:latin typeface="Times New Roman"/>
                <a:ea typeface="Times New Roman"/>
                <a:cs typeface="Times New Roman"/>
                <a:sym typeface="Times New Roman"/>
              </a:rPr>
              <a:t>Nous vous donnerons d’autres exemples, mais nous allons d’abord vous demander de suggérer quelques idées. </a:t>
            </a:r>
          </a:p>
        </p:txBody>
      </p:sp>
      <p:sp>
        <p:nvSpPr>
          <p:cNvPr id="156" name="Google Shape;15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noProof="0" dirty="0">
                <a:latin typeface="Times New Roman"/>
                <a:ea typeface="Times New Roman"/>
                <a:cs typeface="Times New Roman"/>
                <a:sym typeface="Times New Roman"/>
              </a:rPr>
              <a:t>Nous allons à présent vous demander de vous reporter à vos données et à votre livre de codes pour vous faire une idée des thèmes principaux. </a:t>
            </a:r>
          </a:p>
          <a:p>
            <a:pPr marL="0" marR="0" lvl="0" indent="0" algn="l" rtl="0">
              <a:spcBef>
                <a:spcPts val="0"/>
              </a:spcBef>
              <a:spcAft>
                <a:spcPts val="0"/>
              </a:spcAft>
              <a:buNone/>
            </a:pPr>
            <a:endParaRPr lang="fr-FR" sz="1800" noProof="0" dirty="0">
              <a:latin typeface="Times New Roman"/>
              <a:ea typeface="Times New Roman"/>
              <a:cs typeface="Times New Roman"/>
              <a:sym typeface="Times New Roman"/>
            </a:endParaRPr>
          </a:p>
          <a:p>
            <a:pPr marL="0" marR="0" lvl="0" indent="0" algn="l" rtl="0">
              <a:spcBef>
                <a:spcPts val="0"/>
              </a:spcBef>
              <a:spcAft>
                <a:spcPts val="0"/>
              </a:spcAft>
              <a:buNone/>
            </a:pPr>
            <a:r>
              <a:rPr lang="fr-FR" sz="1800" noProof="0" dirty="0">
                <a:latin typeface="Times New Roman"/>
                <a:ea typeface="Times New Roman"/>
                <a:cs typeface="Times New Roman"/>
                <a:sym typeface="Times New Roman"/>
              </a:rPr>
              <a:t>Dans la mesure où vous n’avez pas accès à la totalité des données et des codes, il vous sera difficile de les analyser et de les combiner. Mais il s’agit juste d’un petit exercice de réflexion. </a:t>
            </a:r>
          </a:p>
          <a:p>
            <a:pPr marL="0" marR="0" lvl="0" indent="0" algn="l" rtl="0">
              <a:spcBef>
                <a:spcPts val="0"/>
              </a:spcBef>
              <a:spcAft>
                <a:spcPts val="0"/>
              </a:spcAft>
              <a:buNone/>
            </a:pPr>
            <a:endParaRPr lang="fr-FR" sz="1800" noProof="0" dirty="0">
              <a:latin typeface="Times New Roman"/>
              <a:ea typeface="Times New Roman"/>
              <a:cs typeface="Times New Roman"/>
              <a:sym typeface="Times New Roman"/>
            </a:endParaRPr>
          </a:p>
          <a:p>
            <a:pPr marL="0" marR="0" lvl="0" indent="0" algn="l" rtl="0">
              <a:spcBef>
                <a:spcPts val="0"/>
              </a:spcBef>
              <a:spcAft>
                <a:spcPts val="0"/>
              </a:spcAft>
              <a:buNone/>
            </a:pPr>
            <a:r>
              <a:rPr lang="fr-FR" sz="1800" noProof="0" dirty="0">
                <a:latin typeface="Times New Roman"/>
                <a:ea typeface="Times New Roman"/>
                <a:cs typeface="Times New Roman"/>
                <a:sym typeface="Times New Roman"/>
              </a:rPr>
              <a:t>Rappelez-vous que les thèmes…</a:t>
            </a:r>
          </a:p>
          <a:p>
            <a:pPr marL="0" marR="0" lvl="0" indent="0" algn="l" rtl="0">
              <a:spcBef>
                <a:spcPts val="0"/>
              </a:spcBef>
              <a:spcAft>
                <a:spcPts val="0"/>
              </a:spcAft>
              <a:buNone/>
            </a:pPr>
            <a:endParaRPr lang="fr-FR" sz="1800" noProof="0" dirty="0">
              <a:latin typeface="Times New Roman"/>
              <a:ea typeface="Times New Roman"/>
              <a:cs typeface="Times New Roman"/>
              <a:sym typeface="Times New Roman"/>
            </a:endParaRPr>
          </a:p>
          <a:p>
            <a:pPr marL="0" marR="0" lvl="0" indent="0" algn="l" rtl="0">
              <a:spcBef>
                <a:spcPts val="0"/>
              </a:spcBef>
              <a:spcAft>
                <a:spcPts val="0"/>
              </a:spcAft>
              <a:buNone/>
            </a:pPr>
            <a:r>
              <a:rPr lang="fr-FR" sz="1800" noProof="0" dirty="0">
                <a:latin typeface="Times New Roman"/>
                <a:ea typeface="Times New Roman"/>
                <a:cs typeface="Times New Roman"/>
                <a:sym typeface="Times New Roman"/>
              </a:rPr>
              <a:t>Et que chaque thème doit reposer sur une idée centrale.</a:t>
            </a:r>
          </a:p>
          <a:p>
            <a:pPr marL="0" marR="0" lvl="0" indent="0" algn="l" rtl="0">
              <a:spcBef>
                <a:spcPts val="0"/>
              </a:spcBef>
              <a:spcAft>
                <a:spcPts val="0"/>
              </a:spcAft>
              <a:buNone/>
            </a:pPr>
            <a:endParaRPr lang="fr-FR" sz="1800" noProof="0" dirty="0">
              <a:latin typeface="Times New Roman"/>
              <a:ea typeface="Times New Roman"/>
              <a:cs typeface="Times New Roman"/>
              <a:sym typeface="Times New Roman"/>
            </a:endParaRPr>
          </a:p>
          <a:p>
            <a:pPr marL="0" marR="0" lvl="0" indent="0" algn="l" rtl="0">
              <a:spcBef>
                <a:spcPts val="0"/>
              </a:spcBef>
              <a:spcAft>
                <a:spcPts val="0"/>
              </a:spcAft>
              <a:buNone/>
            </a:pPr>
            <a:r>
              <a:rPr lang="fr-FR" sz="1800" noProof="0" dirty="0">
                <a:latin typeface="Times New Roman"/>
                <a:ea typeface="Times New Roman"/>
                <a:cs typeface="Times New Roman"/>
                <a:sym typeface="Times New Roman"/>
              </a:rPr>
              <a:t>Prenez cinq minutes pour réfléchir à des thèmes puis nous mettrons les résultats en commun. </a:t>
            </a:r>
          </a:p>
          <a:p>
            <a:pPr marL="0" marR="0" lvl="0" indent="0" algn="l" rtl="0">
              <a:spcBef>
                <a:spcPts val="0"/>
              </a:spcBef>
              <a:spcAft>
                <a:spcPts val="0"/>
              </a:spcAft>
              <a:buNone/>
            </a:pPr>
            <a:endParaRPr sz="1800" dirty="0">
              <a:latin typeface="Times New Roman"/>
              <a:ea typeface="Times New Roman"/>
              <a:cs typeface="Times New Roman"/>
              <a:sym typeface="Times New Roman"/>
            </a:endParaRPr>
          </a:p>
        </p:txBody>
      </p:sp>
      <p:sp>
        <p:nvSpPr>
          <p:cNvPr id="167" name="Google Shape;167;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2" name="Google Shape;82;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5" name="Google Shape;25;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8" name="Google Shape;3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7" name="Google Shape;4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7"/>
          <p:cNvSpPr>
            <a:spLocks noGrp="1"/>
          </p:cNvSpPr>
          <p:nvPr>
            <p:ph type="pic" idx="2"/>
          </p:nvPr>
        </p:nvSpPr>
        <p:spPr>
          <a:xfrm>
            <a:off x="5183188" y="987425"/>
            <a:ext cx="6172200" cy="4873625"/>
          </a:xfrm>
          <a:prstGeom prst="rect">
            <a:avLst/>
          </a:prstGeom>
          <a:noFill/>
          <a:ln>
            <a:noFill/>
          </a:ln>
        </p:spPr>
      </p:sp>
      <p:sp>
        <p:nvSpPr>
          <p:cNvPr id="68" name="Google Shape;68;p2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0" name="Google Shape;70;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411722" y="532306"/>
            <a:ext cx="11226096" cy="23876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2F5496"/>
              </a:buClr>
              <a:buSzPts val="5600"/>
              <a:buFont typeface="Helvetica Neue"/>
              <a:buNone/>
            </a:pPr>
            <a:r>
              <a:rPr lang="fr-FR" sz="5600" dirty="0">
                <a:solidFill>
                  <a:srgbClr val="2F5496"/>
                </a:solidFill>
                <a:latin typeface="Helvetica Neue"/>
                <a:sym typeface="Helvetica Neue"/>
              </a:rPr>
              <a:t>Analyse de données qualitatives (analyse thématique)</a:t>
            </a:r>
            <a:endParaRPr lang="fr-FR" sz="5600" dirty="0">
              <a:solidFill>
                <a:srgbClr val="2F5496"/>
              </a:solidFill>
              <a:latin typeface="Helvetica Neue"/>
            </a:endParaRPr>
          </a:p>
        </p:txBody>
      </p:sp>
      <p:sp>
        <p:nvSpPr>
          <p:cNvPr id="90" name="Google Shape;90;p1"/>
          <p:cNvSpPr txBox="1"/>
          <p:nvPr/>
        </p:nvSpPr>
        <p:spPr>
          <a:xfrm>
            <a:off x="411726" y="3283325"/>
            <a:ext cx="11410500" cy="1000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100" b="1" dirty="0">
                <a:solidFill>
                  <a:srgbClr val="44546A"/>
                </a:solidFill>
                <a:latin typeface="Helvetica Neue"/>
                <a:ea typeface="Helvetica Neue"/>
                <a:cs typeface="Helvetica Neue"/>
                <a:sym typeface="Helvetica Neue"/>
              </a:rPr>
              <a:t>Du codage à la définition des thèmes</a:t>
            </a:r>
            <a:endParaRPr lang="fr-FR" sz="9100" dirty="0">
              <a:solidFill>
                <a:srgbClr val="FFFFFF"/>
              </a:solidFill>
              <a:latin typeface="Helvetica Neue Light"/>
              <a:ea typeface="Helvetica Neue Light"/>
              <a:cs typeface="Helvetica Neue Light"/>
              <a:sym typeface="Helvetica Neue Light"/>
            </a:endParaRPr>
          </a:p>
          <a:p>
            <a:pPr marL="0" marR="0" lvl="0" indent="0" algn="l" rtl="0">
              <a:spcBef>
                <a:spcPts val="0"/>
              </a:spcBef>
              <a:spcAft>
                <a:spcPts val="0"/>
              </a:spcAft>
              <a:buNone/>
            </a:pPr>
            <a:endParaRPr lang="fr-FR" sz="1800" dirty="0">
              <a:solidFill>
                <a:srgbClr val="000000"/>
              </a:solidFill>
              <a:latin typeface="Helvetica Neue Light"/>
              <a:ea typeface="Helvetica Neue Light"/>
              <a:cs typeface="Helvetica Neue Light"/>
              <a:sym typeface="Helvetica Neue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b="1" dirty="0">
                <a:solidFill>
                  <a:srgbClr val="2F5496"/>
                </a:solidFill>
                <a:latin typeface="Helvetica Neue"/>
                <a:ea typeface="Helvetica Neue"/>
                <a:cs typeface="Helvetica Neue"/>
                <a:sym typeface="Helvetica Neue"/>
              </a:rPr>
              <a:t>Conseils pour identifier des thèmes</a:t>
            </a:r>
            <a:endParaRPr lang="fr-FR" dirty="0"/>
          </a:p>
        </p:txBody>
      </p:sp>
      <p:sp>
        <p:nvSpPr>
          <p:cNvPr id="179" name="Google Shape;179;p15"/>
          <p:cNvSpPr txBox="1">
            <a:spLocks noGrp="1"/>
          </p:cNvSpPr>
          <p:nvPr>
            <p:ph type="body" idx="1"/>
          </p:nvPr>
        </p:nvSpPr>
        <p:spPr>
          <a:xfrm>
            <a:off x="838200" y="2023588"/>
            <a:ext cx="10515600" cy="4351338"/>
          </a:xfrm>
          <a:prstGeom prst="rect">
            <a:avLst/>
          </a:prstGeom>
          <a:noFill/>
          <a:ln>
            <a:noFill/>
          </a:ln>
        </p:spPr>
        <p:txBody>
          <a:bodyPr spcFirstLastPara="1" wrap="square" lIns="91425" tIns="45700" rIns="91425" bIns="45700" anchor="t" anchorCtr="0">
            <a:normAutofit/>
          </a:bodyPr>
          <a:lstStyle/>
          <a:p>
            <a:pPr marL="228600" indent="-228600">
              <a:buClr>
                <a:srgbClr val="3F3F3F"/>
              </a:buClr>
              <a:buSzPts val="2600"/>
            </a:pPr>
            <a:r>
              <a:rPr lang="fr-FR" sz="2600" dirty="0">
                <a:solidFill>
                  <a:srgbClr val="2F5496"/>
                </a:solidFill>
              </a:rPr>
              <a:t>L’identification des thèmes est la partie créative de l’analyse !</a:t>
            </a:r>
            <a:endParaRPr lang="fr-FR" sz="2400" dirty="0"/>
          </a:p>
          <a:p>
            <a:pPr marL="228600" lvl="0" indent="-228600" algn="l" rtl="0">
              <a:lnSpc>
                <a:spcPct val="90000"/>
              </a:lnSpc>
              <a:spcBef>
                <a:spcPts val="1000"/>
              </a:spcBef>
              <a:spcAft>
                <a:spcPts val="0"/>
              </a:spcAft>
              <a:buClr>
                <a:srgbClr val="3F3F3F"/>
              </a:buClr>
              <a:buSzPts val="2600"/>
              <a:buChar char="•"/>
            </a:pPr>
            <a:r>
              <a:rPr lang="fr-FR" sz="2600" dirty="0">
                <a:solidFill>
                  <a:srgbClr val="3F3F3F"/>
                </a:solidFill>
              </a:rPr>
              <a:t>Cette étape aboutit à la création d’une liste de thèmes et éventuellement de sous-thèmes, avec toutes les données codées se rapportant à ceux-ci. </a:t>
            </a:r>
          </a:p>
          <a:p>
            <a:pPr marL="228600" lvl="0" indent="-228600" algn="l" rtl="0">
              <a:lnSpc>
                <a:spcPct val="90000"/>
              </a:lnSpc>
              <a:spcBef>
                <a:spcPts val="1000"/>
              </a:spcBef>
              <a:spcAft>
                <a:spcPts val="0"/>
              </a:spcAft>
              <a:buClr>
                <a:srgbClr val="3F3F3F"/>
              </a:buClr>
              <a:buSzPts val="2600"/>
              <a:buChar char="•"/>
            </a:pPr>
            <a:r>
              <a:rPr lang="fr-FR" sz="2600" dirty="0">
                <a:solidFill>
                  <a:srgbClr val="3F3F3F"/>
                </a:solidFill>
              </a:rPr>
              <a:t>Certains codes peuvent eux-mêmes devenir des thèmes principaux (mais pas nécessairement), d’autres des sous-thèmes. </a:t>
            </a:r>
          </a:p>
          <a:p>
            <a:pPr marL="228600" lvl="0" indent="-228600" algn="l" rtl="0">
              <a:lnSpc>
                <a:spcPct val="90000"/>
              </a:lnSpc>
              <a:spcBef>
                <a:spcPts val="1000"/>
              </a:spcBef>
              <a:spcAft>
                <a:spcPts val="0"/>
              </a:spcAft>
              <a:buClr>
                <a:srgbClr val="3F3F3F"/>
              </a:buClr>
              <a:buSzPts val="2600"/>
              <a:buChar char="•"/>
            </a:pPr>
            <a:r>
              <a:rPr lang="fr-FR" sz="2600" dirty="0">
                <a:solidFill>
                  <a:srgbClr val="3F3F3F"/>
                </a:solidFill>
              </a:rPr>
              <a:t>Il se peut que certains codes ne se rattachent à rien. Mettez-les de côté pour les réexaminer plus tard.</a:t>
            </a:r>
          </a:p>
          <a:p>
            <a:pPr marL="228600" lvl="0" indent="-228600" algn="l" rtl="0">
              <a:lnSpc>
                <a:spcPct val="90000"/>
              </a:lnSpc>
              <a:spcBef>
                <a:spcPts val="1000"/>
              </a:spcBef>
              <a:spcAft>
                <a:spcPts val="0"/>
              </a:spcAft>
              <a:buClr>
                <a:srgbClr val="3F3F3F"/>
              </a:buClr>
              <a:buSzPts val="2600"/>
              <a:buChar char="•"/>
            </a:pPr>
            <a:r>
              <a:rPr lang="fr-FR" sz="2600" dirty="0">
                <a:solidFill>
                  <a:srgbClr val="3F3F3F"/>
                </a:solidFill>
              </a:rPr>
              <a:t>Des thèmes supplémentaires peuvent continuer d’émerger à mesure que vous regroupez les données.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b="1" dirty="0">
                <a:solidFill>
                  <a:srgbClr val="2F5496"/>
                </a:solidFill>
                <a:latin typeface="Helvetica Neue"/>
                <a:ea typeface="Helvetica Neue"/>
                <a:cs typeface="Helvetica Neue"/>
                <a:sym typeface="Helvetica Neue"/>
              </a:rPr>
              <a:t>Exercice pratique</a:t>
            </a:r>
            <a:endParaRPr lang="fr-FR" dirty="0"/>
          </a:p>
        </p:txBody>
      </p:sp>
      <p:sp>
        <p:nvSpPr>
          <p:cNvPr id="186" name="Google Shape;186;p17"/>
          <p:cNvSpPr txBox="1">
            <a:spLocks noGrp="1"/>
          </p:cNvSpPr>
          <p:nvPr>
            <p:ph type="body" idx="1"/>
          </p:nvPr>
        </p:nvSpPr>
        <p:spPr>
          <a:xfrm>
            <a:off x="777239" y="1812223"/>
            <a:ext cx="10946337" cy="4304194"/>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dk1"/>
              </a:buClr>
              <a:buSzPts val="2600"/>
              <a:buNone/>
            </a:pPr>
            <a:r>
              <a:rPr lang="fr-FR" sz="2600" dirty="0"/>
              <a:t>Créer des thèmes à partir de votre codage (inductif) des données issues de l’EQR sur le choléra (travail possible sous Word ou Excel).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b="1" dirty="0">
                <a:solidFill>
                  <a:srgbClr val="2F5496"/>
                </a:solidFill>
                <a:latin typeface="Helvetica Neue"/>
                <a:ea typeface="Helvetica Neue"/>
                <a:cs typeface="Helvetica Neue"/>
                <a:sym typeface="Helvetica Neue"/>
              </a:rPr>
              <a:t>Dégager des thèmes</a:t>
            </a:r>
            <a:endParaRPr lang="fr-FR" dirty="0"/>
          </a:p>
        </p:txBody>
      </p:sp>
      <p:sp>
        <p:nvSpPr>
          <p:cNvPr id="193" name="Google Shape;193;p9"/>
          <p:cNvSpPr txBox="1">
            <a:spLocks noGrp="1"/>
          </p:cNvSpPr>
          <p:nvPr>
            <p:ph type="body" idx="1"/>
          </p:nvPr>
        </p:nvSpPr>
        <p:spPr>
          <a:xfrm>
            <a:off x="769620" y="2077187"/>
            <a:ext cx="10885376" cy="2066357"/>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dk1"/>
              </a:buClr>
              <a:buSzPts val="2600"/>
              <a:buNone/>
            </a:pPr>
            <a:r>
              <a:rPr lang="fr-FR" sz="2600" i="1" dirty="0"/>
              <a:t>Exemples de thèmes à mettre en évidence</a:t>
            </a:r>
            <a:endParaRPr dirty="0"/>
          </a:p>
          <a:p>
            <a:pPr marL="228600" lvl="0" indent="-76200" algn="l" rtl="0">
              <a:lnSpc>
                <a:spcPct val="120000"/>
              </a:lnSpc>
              <a:spcBef>
                <a:spcPts val="0"/>
              </a:spcBef>
              <a:spcAft>
                <a:spcPts val="0"/>
              </a:spcAft>
              <a:buClr>
                <a:schemeClr val="dk1"/>
              </a:buClr>
              <a:buSzPts val="2400"/>
              <a:buNone/>
            </a:pPr>
            <a:endParaRPr sz="2400" dirty="0"/>
          </a:p>
          <a:p>
            <a:pPr marL="457200" lvl="0" indent="-342900" algn="l" rtl="0">
              <a:lnSpc>
                <a:spcPct val="120000"/>
              </a:lnSpc>
              <a:spcBef>
                <a:spcPts val="0"/>
              </a:spcBef>
              <a:spcAft>
                <a:spcPts val="0"/>
              </a:spcAft>
              <a:buSzPts val="1800"/>
              <a:buAutoNum type="arabicPeriod"/>
            </a:pPr>
            <a:r>
              <a:rPr lang="fr-FR" dirty="0"/>
              <a:t>À déterminer</a:t>
            </a:r>
            <a:endParaRPr dirty="0"/>
          </a:p>
          <a:p>
            <a:pPr marL="457200" lvl="0" indent="-342900" algn="l" rtl="0">
              <a:lnSpc>
                <a:spcPct val="120000"/>
              </a:lnSpc>
              <a:spcBef>
                <a:spcPts val="0"/>
              </a:spcBef>
              <a:spcAft>
                <a:spcPts val="0"/>
              </a:spcAft>
              <a:buSzPts val="1800"/>
              <a:buAutoNum type="arabicPeriod"/>
            </a:pPr>
            <a:r>
              <a:rPr lang="fr-FR" dirty="0"/>
              <a:t>À déterminer</a:t>
            </a:r>
            <a:endParaRPr dirty="0"/>
          </a:p>
          <a:p>
            <a:pPr marL="457200" lvl="0" indent="-342900" algn="l" rtl="0">
              <a:lnSpc>
                <a:spcPct val="120000"/>
              </a:lnSpc>
              <a:spcBef>
                <a:spcPts val="0"/>
              </a:spcBef>
              <a:spcAft>
                <a:spcPts val="0"/>
              </a:spcAft>
              <a:buSzPts val="1800"/>
              <a:buAutoNum type="arabicPeriod"/>
            </a:pPr>
            <a:r>
              <a:rPr lang="fr-FR" dirty="0"/>
              <a:t>À déterminer</a:t>
            </a:r>
            <a:endParaRPr dirty="0"/>
          </a:p>
          <a:p>
            <a:pPr marL="457200" lvl="0" indent="-342900" algn="l" rtl="0">
              <a:lnSpc>
                <a:spcPct val="120000"/>
              </a:lnSpc>
              <a:spcBef>
                <a:spcPts val="0"/>
              </a:spcBef>
              <a:spcAft>
                <a:spcPts val="0"/>
              </a:spcAft>
              <a:buSzPts val="1800"/>
              <a:buAutoNum type="arabicPeriod"/>
            </a:pPr>
            <a:r>
              <a:rPr lang="fr-FR" dirty="0"/>
              <a:t>À déterminer</a:t>
            </a:r>
            <a:endParaRPr dirty="0"/>
          </a:p>
          <a:p>
            <a:pPr marL="457200" lvl="0" indent="-342900" algn="l" rtl="0">
              <a:lnSpc>
                <a:spcPct val="120000"/>
              </a:lnSpc>
              <a:spcBef>
                <a:spcPts val="0"/>
              </a:spcBef>
              <a:spcAft>
                <a:spcPts val="0"/>
              </a:spcAft>
              <a:buSzPts val="1800"/>
              <a:buAutoNum type="arabicPeriod"/>
            </a:pPr>
            <a:r>
              <a:rPr lang="fr-FR" dirty="0"/>
              <a:t>À déterminer</a:t>
            </a:r>
            <a:endParaRPr dirty="0"/>
          </a:p>
          <a:p>
            <a:pPr marL="0" lvl="0" indent="0" algn="l" rtl="0">
              <a:lnSpc>
                <a:spcPct val="120000"/>
              </a:lnSpc>
              <a:spcBef>
                <a:spcPts val="0"/>
              </a:spcBef>
              <a:spcAft>
                <a:spcPts val="0"/>
              </a:spcAft>
              <a:buNone/>
            </a:pPr>
            <a:endParaRPr dirty="0"/>
          </a:p>
          <a:p>
            <a:pPr marL="0" lvl="0" indent="0" algn="l" rtl="0">
              <a:lnSpc>
                <a:spcPct val="120000"/>
              </a:lnSpc>
              <a:spcBef>
                <a:spcPts val="0"/>
              </a:spcBef>
              <a:spcAft>
                <a:spcPts val="0"/>
              </a:spcAft>
              <a:buClr>
                <a:schemeClr val="dk1"/>
              </a:buClr>
              <a:buSzPts val="2600"/>
              <a:buNone/>
            </a:pPr>
            <a:endParaRPr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Shape 198"/>
        <p:cNvGrpSpPr/>
        <p:nvPr/>
      </p:nvGrpSpPr>
      <p:grpSpPr>
        <a:xfrm>
          <a:off x="0" y="0"/>
          <a:ext cx="0" cy="0"/>
          <a:chOff x="0" y="0"/>
          <a:chExt cx="0" cy="0"/>
        </a:xfrm>
      </p:grpSpPr>
      <p:pic>
        <p:nvPicPr>
          <p:cNvPr id="199" name="Google Shape;199;p10"/>
          <p:cNvPicPr preferRelativeResize="0"/>
          <p:nvPr/>
        </p:nvPicPr>
        <p:blipFill rotWithShape="1">
          <a:blip r:embed="rId3">
            <a:alphaModFix/>
          </a:blip>
          <a:srcRect/>
          <a:stretch/>
        </p:blipFill>
        <p:spPr>
          <a:xfrm>
            <a:off x="5461786" y="393894"/>
            <a:ext cx="4354548" cy="5950635"/>
          </a:xfrm>
          <a:prstGeom prst="rect">
            <a:avLst/>
          </a:prstGeom>
          <a:noFill/>
          <a:ln>
            <a:noFill/>
          </a:ln>
        </p:spPr>
      </p:pic>
      <p:sp>
        <p:nvSpPr>
          <p:cNvPr id="200" name="Google Shape;200;p10"/>
          <p:cNvSpPr txBox="1">
            <a:spLocks noGrp="1"/>
          </p:cNvSpPr>
          <p:nvPr>
            <p:ph type="title"/>
          </p:nvPr>
        </p:nvSpPr>
        <p:spPr>
          <a:xfrm>
            <a:off x="1038923" y="2485284"/>
            <a:ext cx="3533077" cy="66020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2F5496"/>
              </a:buClr>
              <a:buSzPts val="3200"/>
              <a:buFont typeface="Helvetica Neue"/>
              <a:buNone/>
            </a:pPr>
            <a:br>
              <a:rPr lang="fr-FR" sz="3200" b="1" i="1" dirty="0">
                <a:solidFill>
                  <a:srgbClr val="2F5496"/>
                </a:solidFill>
                <a:latin typeface="Helvetica Neue"/>
                <a:ea typeface="Helvetica Neue"/>
                <a:cs typeface="Helvetica Neue"/>
                <a:sym typeface="Helvetica Neue"/>
              </a:rPr>
            </a:br>
            <a:r>
              <a:rPr lang="fr-FR" sz="3200" b="1" i="1" dirty="0">
                <a:solidFill>
                  <a:srgbClr val="2F5496"/>
                </a:solidFill>
                <a:latin typeface="Helvetica Neue"/>
                <a:ea typeface="Helvetica Neue"/>
                <a:cs typeface="Helvetica Neue"/>
                <a:sym typeface="Helvetica Neue"/>
              </a:rPr>
              <a:t>Utiliser Word pour regrouper par thèmes des données codées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205"/>
        <p:cNvGrpSpPr/>
        <p:nvPr/>
      </p:nvGrpSpPr>
      <p:grpSpPr>
        <a:xfrm>
          <a:off x="0" y="0"/>
          <a:ext cx="0" cy="0"/>
          <a:chOff x="0" y="0"/>
          <a:chExt cx="0" cy="0"/>
        </a:xfrm>
      </p:grpSpPr>
      <p:sp>
        <p:nvSpPr>
          <p:cNvPr id="206" name="Google Shape;206;p11"/>
          <p:cNvSpPr txBox="1">
            <a:spLocks noGrp="1"/>
          </p:cNvSpPr>
          <p:nvPr>
            <p:ph type="title"/>
          </p:nvPr>
        </p:nvSpPr>
        <p:spPr>
          <a:xfrm>
            <a:off x="1932317" y="525283"/>
            <a:ext cx="8795062" cy="66020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2F5496"/>
              </a:buClr>
              <a:buSzPts val="3200"/>
              <a:buFont typeface="Helvetica Neue"/>
              <a:buNone/>
            </a:pPr>
            <a:br>
              <a:rPr lang="en-GB" sz="3200" b="1" i="1" dirty="0">
                <a:solidFill>
                  <a:srgbClr val="2F5496"/>
                </a:solidFill>
                <a:latin typeface="Helvetica Neue"/>
                <a:ea typeface="Helvetica Neue"/>
                <a:cs typeface="Helvetica Neue"/>
                <a:sym typeface="Helvetica Neue"/>
              </a:rPr>
            </a:br>
            <a:r>
              <a:rPr lang="fr-FR" sz="3200" b="1" i="1" dirty="0">
                <a:solidFill>
                  <a:srgbClr val="2F5496"/>
                </a:solidFill>
                <a:latin typeface="Helvetica Neue"/>
                <a:ea typeface="Helvetica Neue"/>
                <a:cs typeface="Helvetica Neue"/>
                <a:sym typeface="Helvetica Neue"/>
              </a:rPr>
              <a:t>Utiliser Excel pour regrouper par thèmes des données codées</a:t>
            </a:r>
            <a:br>
              <a:rPr lang="en-GB" sz="3200" b="1" i="1" dirty="0">
                <a:solidFill>
                  <a:srgbClr val="2F5496"/>
                </a:solidFill>
                <a:latin typeface="Helvetica Neue"/>
                <a:ea typeface="Helvetica Neue"/>
                <a:cs typeface="Helvetica Neue"/>
                <a:sym typeface="Helvetica Neue"/>
              </a:rPr>
            </a:br>
            <a:endParaRPr sz="3200" b="1" i="1" dirty="0">
              <a:solidFill>
                <a:srgbClr val="2F5496"/>
              </a:solidFill>
              <a:latin typeface="Helvetica Neue"/>
              <a:ea typeface="Helvetica Neue"/>
              <a:cs typeface="Helvetica Neue"/>
              <a:sym typeface="Helvetica Neue"/>
            </a:endParaRPr>
          </a:p>
        </p:txBody>
      </p:sp>
      <p:pic>
        <p:nvPicPr>
          <p:cNvPr id="207" name="Google Shape;207;p11"/>
          <p:cNvPicPr preferRelativeResize="0"/>
          <p:nvPr/>
        </p:nvPicPr>
        <p:blipFill rotWithShape="1">
          <a:blip r:embed="rId3">
            <a:alphaModFix/>
          </a:blip>
          <a:srcRect/>
          <a:stretch/>
        </p:blipFill>
        <p:spPr>
          <a:xfrm>
            <a:off x="0" y="1845874"/>
            <a:ext cx="12192000" cy="382663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b="1" dirty="0">
                <a:solidFill>
                  <a:srgbClr val="2F5496"/>
                </a:solidFill>
                <a:latin typeface="Helvetica Neue"/>
                <a:ea typeface="Helvetica Neue"/>
                <a:cs typeface="Helvetica Neue"/>
                <a:sym typeface="Helvetica Neue"/>
              </a:rPr>
              <a:t>Contrôler vos thèmes</a:t>
            </a:r>
            <a:endParaRPr lang="fr-FR" dirty="0"/>
          </a:p>
        </p:txBody>
      </p:sp>
      <p:sp>
        <p:nvSpPr>
          <p:cNvPr id="214" name="Google Shape;214;p12"/>
          <p:cNvSpPr txBox="1">
            <a:spLocks noGrp="1"/>
          </p:cNvSpPr>
          <p:nvPr>
            <p:ph type="body" idx="1"/>
          </p:nvPr>
        </p:nvSpPr>
        <p:spPr>
          <a:xfrm>
            <a:off x="655320" y="1939925"/>
            <a:ext cx="11065625"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600"/>
              <a:buNone/>
            </a:pPr>
            <a:endParaRPr lang="fr-FR" sz="2600" dirty="0"/>
          </a:p>
          <a:p>
            <a:pPr marL="0" lvl="0" indent="0" algn="l" rtl="0">
              <a:lnSpc>
                <a:spcPct val="90000"/>
              </a:lnSpc>
              <a:spcBef>
                <a:spcPts val="1000"/>
              </a:spcBef>
              <a:spcAft>
                <a:spcPts val="0"/>
              </a:spcAft>
              <a:buClr>
                <a:schemeClr val="dk1"/>
              </a:buClr>
              <a:buSzPts val="2600"/>
              <a:buNone/>
            </a:pPr>
            <a:r>
              <a:rPr lang="fr-FR" sz="2600" dirty="0"/>
              <a:t>Posez-vous les questions suivantes :</a:t>
            </a:r>
            <a:endParaRPr lang="fr-FR" dirty="0"/>
          </a:p>
          <a:p>
            <a:pPr marL="228600" lvl="0" indent="-228600" algn="l" rtl="0">
              <a:lnSpc>
                <a:spcPct val="90000"/>
              </a:lnSpc>
              <a:spcBef>
                <a:spcPts val="1000"/>
              </a:spcBef>
              <a:spcAft>
                <a:spcPts val="0"/>
              </a:spcAft>
              <a:buClr>
                <a:schemeClr val="dk1"/>
              </a:buClr>
              <a:buSzPts val="2600"/>
              <a:buChar char="•"/>
            </a:pPr>
            <a:r>
              <a:rPr lang="fr-FR" sz="2600" dirty="0"/>
              <a:t>Les thèmes ont-ils un lien avec le sujet/l’idée exploré·e ?</a:t>
            </a:r>
          </a:p>
          <a:p>
            <a:pPr marL="228600" lvl="0" indent="-228600" algn="l" rtl="0">
              <a:lnSpc>
                <a:spcPct val="90000"/>
              </a:lnSpc>
              <a:spcBef>
                <a:spcPts val="1000"/>
              </a:spcBef>
              <a:spcAft>
                <a:spcPts val="0"/>
              </a:spcAft>
              <a:buClr>
                <a:schemeClr val="dk1"/>
              </a:buClr>
              <a:buSzPts val="2600"/>
              <a:buChar char="•"/>
            </a:pPr>
            <a:r>
              <a:rPr lang="fr-FR" sz="2600" dirty="0"/>
              <a:t>Les données vont-elles dans le sens des thèmes ?</a:t>
            </a:r>
          </a:p>
          <a:p>
            <a:pPr marL="228600" lvl="0" indent="-228600" algn="l" rtl="0">
              <a:lnSpc>
                <a:spcPct val="90000"/>
              </a:lnSpc>
              <a:spcBef>
                <a:spcPts val="1000"/>
              </a:spcBef>
              <a:spcAft>
                <a:spcPts val="0"/>
              </a:spcAft>
              <a:buClr>
                <a:schemeClr val="dk1"/>
              </a:buClr>
              <a:buSzPts val="2600"/>
              <a:buChar char="•"/>
            </a:pPr>
            <a:r>
              <a:rPr lang="fr-FR" sz="2600" dirty="0"/>
              <a:t>Les données sont-elles suffisantes pour en faire un thème ?</a:t>
            </a:r>
          </a:p>
          <a:p>
            <a:pPr marL="228600" lvl="0" indent="-228600" algn="l" rtl="0">
              <a:lnSpc>
                <a:spcPct val="90000"/>
              </a:lnSpc>
              <a:spcBef>
                <a:spcPts val="1000"/>
              </a:spcBef>
              <a:spcAft>
                <a:spcPts val="0"/>
              </a:spcAft>
              <a:buClr>
                <a:schemeClr val="dk1"/>
              </a:buClr>
              <a:buSzPts val="2600"/>
              <a:buChar char="•"/>
            </a:pPr>
            <a:r>
              <a:rPr lang="fr-FR" sz="2600" dirty="0"/>
              <a:t>Le thème est-il trop large, ou trop restreint, pour être utile au programme ?</a:t>
            </a:r>
          </a:p>
          <a:p>
            <a:pPr marL="228600" lvl="0" indent="-228600" algn="l" rtl="0">
              <a:lnSpc>
                <a:spcPct val="90000"/>
              </a:lnSpc>
              <a:spcBef>
                <a:spcPts val="1000"/>
              </a:spcBef>
              <a:spcAft>
                <a:spcPts val="0"/>
              </a:spcAft>
              <a:buClr>
                <a:schemeClr val="dk1"/>
              </a:buClr>
              <a:buSzPts val="2600"/>
              <a:buChar char="•"/>
            </a:pPr>
            <a:r>
              <a:rPr lang="fr-FR" sz="2600" dirty="0"/>
              <a:t>Si des thèmes se chevauchent, s’agit-il de thèmes distincts ?</a:t>
            </a:r>
          </a:p>
          <a:p>
            <a:pPr marL="228600" lvl="0" indent="-228600" algn="l" rtl="0">
              <a:lnSpc>
                <a:spcPct val="90000"/>
              </a:lnSpc>
              <a:spcBef>
                <a:spcPts val="1000"/>
              </a:spcBef>
              <a:spcAft>
                <a:spcPts val="0"/>
              </a:spcAft>
              <a:buClr>
                <a:schemeClr val="dk1"/>
              </a:buClr>
              <a:buSzPts val="2600"/>
              <a:buChar char="•"/>
            </a:pPr>
            <a:r>
              <a:rPr lang="fr-FR" sz="2600" dirty="0"/>
              <a:t>Suis-je en train de passer à côté de certains thèmes ? Est-ce que nous avons des données codées qui ne se rattachent à aucun thème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2eb0ff2c2fd_1_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en-GB" b="1" dirty="0">
                <a:solidFill>
                  <a:srgbClr val="2F5496"/>
                </a:solidFill>
                <a:latin typeface="Helvetica Neue"/>
                <a:ea typeface="Helvetica Neue"/>
                <a:cs typeface="Helvetica Neue"/>
                <a:sym typeface="Helvetica Neue"/>
              </a:rPr>
              <a:t>Introduction</a:t>
            </a:r>
            <a:endParaRPr dirty="0"/>
          </a:p>
        </p:txBody>
      </p:sp>
      <p:sp>
        <p:nvSpPr>
          <p:cNvPr id="97" name="Google Shape;97;g2eb0ff2c2fd_1_1"/>
          <p:cNvSpPr txBox="1">
            <a:spLocks noGrp="1"/>
          </p:cNvSpPr>
          <p:nvPr>
            <p:ph type="body" idx="1"/>
          </p:nvPr>
        </p:nvSpPr>
        <p:spPr>
          <a:xfrm>
            <a:off x="838200" y="2100648"/>
            <a:ext cx="10515600" cy="39048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None/>
            </a:pPr>
            <a:r>
              <a:rPr lang="fr-FR" dirty="0"/>
              <a:t>Comprendre et mettre en application les différentes étapes du codage et de l’analyse de données qualitatives faisant appel aux méthodes d’analyse thématique.  </a:t>
            </a:r>
          </a:p>
          <a:p>
            <a:pPr marL="0" lvl="0" indent="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rgbClr val="002060"/>
              </a:buClr>
              <a:buSzPts val="2800"/>
              <a:buNone/>
            </a:pPr>
            <a:r>
              <a:rPr lang="fr-FR" dirty="0"/>
              <a:t>Session 1 : découvrir le codage déductif et le codage inductif à travers des exemples de données réelles.</a:t>
            </a:r>
          </a:p>
          <a:p>
            <a:pPr marL="0" lvl="0" indent="0" algn="l" rtl="0">
              <a:lnSpc>
                <a:spcPct val="90000"/>
              </a:lnSpc>
              <a:spcBef>
                <a:spcPts val="1000"/>
              </a:spcBef>
              <a:spcAft>
                <a:spcPts val="0"/>
              </a:spcAft>
              <a:buClr>
                <a:schemeClr val="dk1"/>
              </a:buClr>
              <a:buSzPts val="2800"/>
              <a:buNone/>
            </a:pPr>
            <a:r>
              <a:rPr lang="fr-FR" dirty="0">
                <a:solidFill>
                  <a:srgbClr val="0000FF"/>
                </a:solidFill>
              </a:rPr>
              <a:t>Session 2 :  dégager des thèmes à partir de données qualitatives codées.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000"/>
              <a:buFont typeface="Helvetica Neue"/>
              <a:buNone/>
            </a:pPr>
            <a:r>
              <a:rPr lang="fr-FR" sz="4000" b="1" dirty="0">
                <a:solidFill>
                  <a:srgbClr val="2F5496"/>
                </a:solidFill>
                <a:latin typeface="Helvetica Neue"/>
                <a:ea typeface="Helvetica Neue"/>
                <a:cs typeface="Helvetica Neue"/>
                <a:sym typeface="Helvetica Neue"/>
              </a:rPr>
              <a:t>Objectifs de cette session</a:t>
            </a:r>
            <a:endParaRPr dirty="0"/>
          </a:p>
        </p:txBody>
      </p:sp>
      <p:sp>
        <p:nvSpPr>
          <p:cNvPr id="104" name="Google Shape;104;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200"/>
              <a:buChar char="•"/>
            </a:pPr>
            <a:r>
              <a:rPr lang="fr-FR" sz="3200" dirty="0"/>
              <a:t>Dégager des thèmes à partir de données qualitatives codées en faisant appel à l’approche de l’analyse thématique.</a:t>
            </a:r>
          </a:p>
          <a:p>
            <a:pPr marL="0" lvl="0" indent="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4"/>
          <p:cNvSpPr txBox="1">
            <a:spLocks noGrp="1"/>
          </p:cNvSpPr>
          <p:nvPr>
            <p:ph type="title"/>
          </p:nvPr>
        </p:nvSpPr>
        <p:spPr>
          <a:xfrm>
            <a:off x="128481" y="141685"/>
            <a:ext cx="12029902"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sz="4400" b="1" dirty="0">
                <a:solidFill>
                  <a:srgbClr val="2F5496"/>
                </a:solidFill>
                <a:latin typeface="Helvetica Neue"/>
                <a:ea typeface="Helvetica Neue"/>
                <a:cs typeface="Helvetica Neue"/>
                <a:sym typeface="Helvetica Neue"/>
              </a:rPr>
              <a:t>Étapes de l’analyse thématique de données</a:t>
            </a:r>
            <a:endParaRPr dirty="0"/>
          </a:p>
        </p:txBody>
      </p:sp>
      <p:grpSp>
        <p:nvGrpSpPr>
          <p:cNvPr id="111" name="Google Shape;111;p4"/>
          <p:cNvGrpSpPr/>
          <p:nvPr/>
        </p:nvGrpSpPr>
        <p:grpSpPr>
          <a:xfrm>
            <a:off x="976184" y="1867969"/>
            <a:ext cx="10021329" cy="4071165"/>
            <a:chOff x="0" y="177281"/>
            <a:chExt cx="10021329" cy="4071165"/>
          </a:xfrm>
        </p:grpSpPr>
        <p:sp>
          <p:nvSpPr>
            <p:cNvPr id="112" name="Google Shape;112;p4"/>
            <p:cNvSpPr/>
            <p:nvPr/>
          </p:nvSpPr>
          <p:spPr>
            <a:xfrm>
              <a:off x="0" y="177281"/>
              <a:ext cx="3131665" cy="1878999"/>
            </a:xfrm>
            <a:prstGeom prst="rect">
              <a:avLst/>
            </a:prstGeom>
            <a:solidFill>
              <a:srgbClr val="2E538F"/>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13;p4"/>
            <p:cNvSpPr txBox="1"/>
            <p:nvPr/>
          </p:nvSpPr>
          <p:spPr>
            <a:xfrm>
              <a:off x="0" y="177281"/>
              <a:ext cx="3131665" cy="1878999"/>
            </a:xfrm>
            <a:prstGeom prst="rect">
              <a:avLst/>
            </a:prstGeom>
            <a:no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Calibri"/>
                <a:buNone/>
              </a:pPr>
              <a:r>
                <a:rPr lang="fr-FR" sz="2700" b="0" i="0" u="none" strike="noStrike" cap="none" dirty="0">
                  <a:solidFill>
                    <a:schemeClr val="lt1"/>
                  </a:solidFill>
                  <a:latin typeface="Calibri"/>
                  <a:ea typeface="Calibri"/>
                  <a:cs typeface="Calibri"/>
                  <a:sym typeface="Calibri"/>
                </a:rPr>
                <a:t>Étape 1 : </a:t>
              </a:r>
            </a:p>
            <a:p>
              <a:pPr marL="0" marR="0" lvl="0" indent="0" algn="ctr" rtl="0">
                <a:lnSpc>
                  <a:spcPct val="90000"/>
                </a:lnSpc>
                <a:spcBef>
                  <a:spcPts val="0"/>
                </a:spcBef>
                <a:spcAft>
                  <a:spcPts val="0"/>
                </a:spcAft>
                <a:buClr>
                  <a:schemeClr val="lt1"/>
                </a:buClr>
                <a:buSzPts val="2700"/>
                <a:buFont typeface="Calibri"/>
                <a:buNone/>
              </a:pPr>
              <a:r>
                <a:rPr lang="fr-FR" sz="2700" b="1" i="0" u="none" strike="noStrike" cap="none" dirty="0">
                  <a:solidFill>
                    <a:schemeClr val="lt1"/>
                  </a:solidFill>
                  <a:latin typeface="Calibri"/>
                  <a:ea typeface="Calibri"/>
                  <a:cs typeface="Calibri"/>
                  <a:sym typeface="Calibri"/>
                </a:rPr>
                <a:t>Transcrire et traduire</a:t>
              </a:r>
              <a:endParaRPr lang="fr-FR" sz="2700" b="0" i="0" u="none" strike="noStrike" cap="none" dirty="0">
                <a:solidFill>
                  <a:schemeClr val="lt1"/>
                </a:solidFill>
                <a:latin typeface="Calibri"/>
                <a:ea typeface="Calibri"/>
                <a:cs typeface="Calibri"/>
                <a:sym typeface="Calibri"/>
              </a:endParaRPr>
            </a:p>
          </p:txBody>
        </p:sp>
        <p:sp>
          <p:nvSpPr>
            <p:cNvPr id="114" name="Google Shape;114;p4"/>
            <p:cNvSpPr/>
            <p:nvPr/>
          </p:nvSpPr>
          <p:spPr>
            <a:xfrm>
              <a:off x="3444832" y="177281"/>
              <a:ext cx="3131665" cy="1878999"/>
            </a:xfrm>
            <a:prstGeom prst="rect">
              <a:avLst/>
            </a:prstGeom>
            <a:solidFill>
              <a:srgbClr val="5477C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15;p4"/>
            <p:cNvSpPr txBox="1"/>
            <p:nvPr/>
          </p:nvSpPr>
          <p:spPr>
            <a:xfrm>
              <a:off x="3444832" y="177281"/>
              <a:ext cx="3131665" cy="1878999"/>
            </a:xfrm>
            <a:prstGeom prst="rect">
              <a:avLst/>
            </a:prstGeom>
            <a:no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Calibri"/>
                <a:buNone/>
              </a:pPr>
              <a:r>
                <a:rPr lang="fr-FR" sz="2700" b="0" i="0" u="none" strike="noStrike" cap="none" dirty="0">
                  <a:solidFill>
                    <a:schemeClr val="lt1"/>
                  </a:solidFill>
                  <a:latin typeface="Calibri"/>
                  <a:ea typeface="Calibri"/>
                  <a:cs typeface="Calibri"/>
                  <a:sym typeface="Calibri"/>
                </a:rPr>
                <a:t>Étape 2 : </a:t>
              </a:r>
              <a:endParaRPr lang="fr-FR" sz="1400" b="0" i="0" u="none" strike="noStrike" cap="none" dirty="0">
                <a:solidFill>
                  <a:srgbClr val="000000"/>
                </a:solidFill>
                <a:latin typeface="Arial"/>
                <a:ea typeface="Arial"/>
                <a:cs typeface="Arial"/>
                <a:sym typeface="Arial"/>
              </a:endParaRPr>
            </a:p>
            <a:p>
              <a:pPr marL="0" marR="0" lvl="0" indent="0" algn="ctr" rtl="0">
                <a:lnSpc>
                  <a:spcPct val="90000"/>
                </a:lnSpc>
                <a:spcBef>
                  <a:spcPts val="945"/>
                </a:spcBef>
                <a:spcAft>
                  <a:spcPts val="0"/>
                </a:spcAft>
                <a:buClr>
                  <a:schemeClr val="lt1"/>
                </a:buClr>
                <a:buSzPts val="2700"/>
                <a:buFont typeface="Calibri"/>
                <a:buNone/>
              </a:pPr>
              <a:r>
                <a:rPr lang="fr-FR" sz="2700" b="1" i="0" u="none" strike="noStrike" cap="none" dirty="0">
                  <a:solidFill>
                    <a:schemeClr val="lt1"/>
                  </a:solidFill>
                  <a:latin typeface="Calibri"/>
                  <a:ea typeface="Calibri"/>
                  <a:cs typeface="Calibri"/>
                  <a:sym typeface="Calibri"/>
                </a:rPr>
                <a:t>Coder</a:t>
              </a:r>
              <a:endParaRPr sz="2700" dirty="0">
                <a:solidFill>
                  <a:schemeClr val="lt1"/>
                </a:solidFill>
                <a:latin typeface="Calibri"/>
                <a:ea typeface="Calibri"/>
                <a:cs typeface="Calibri"/>
                <a:sym typeface="Calibri"/>
              </a:endParaRPr>
            </a:p>
          </p:txBody>
        </p:sp>
        <p:sp>
          <p:nvSpPr>
            <p:cNvPr id="116" name="Google Shape;116;p4"/>
            <p:cNvSpPr/>
            <p:nvPr/>
          </p:nvSpPr>
          <p:spPr>
            <a:xfrm>
              <a:off x="6889664" y="177281"/>
              <a:ext cx="3131665" cy="1878999"/>
            </a:xfrm>
            <a:prstGeom prst="rect">
              <a:avLst/>
            </a:prstGeom>
            <a:solidFill>
              <a:srgbClr val="97A8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117;p4"/>
            <p:cNvSpPr txBox="1"/>
            <p:nvPr/>
          </p:nvSpPr>
          <p:spPr>
            <a:xfrm>
              <a:off x="6889664" y="177281"/>
              <a:ext cx="3131665" cy="1878999"/>
            </a:xfrm>
            <a:prstGeom prst="rect">
              <a:avLst/>
            </a:prstGeom>
            <a:no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Calibri"/>
                <a:buNone/>
              </a:pPr>
              <a:r>
                <a:rPr lang="fr-FR" sz="2700" b="0" i="0" u="none" strike="noStrike" cap="none" dirty="0">
                  <a:solidFill>
                    <a:schemeClr val="lt1"/>
                  </a:solidFill>
                  <a:latin typeface="Calibri"/>
                  <a:ea typeface="Calibri"/>
                  <a:cs typeface="Calibri"/>
                  <a:sym typeface="Calibri"/>
                </a:rPr>
                <a:t>Étape 3 : </a:t>
              </a:r>
              <a:endParaRPr lang="fr-FR" sz="1400" b="0" i="0" u="none" strike="noStrike" cap="none" dirty="0">
                <a:solidFill>
                  <a:srgbClr val="000000"/>
                </a:solidFill>
                <a:latin typeface="Arial"/>
                <a:ea typeface="Arial"/>
                <a:cs typeface="Arial"/>
                <a:sym typeface="Arial"/>
              </a:endParaRPr>
            </a:p>
            <a:p>
              <a:pPr marL="0" marR="0" lvl="0" indent="0" algn="ctr" rtl="0">
                <a:lnSpc>
                  <a:spcPct val="90000"/>
                </a:lnSpc>
                <a:spcBef>
                  <a:spcPts val="945"/>
                </a:spcBef>
                <a:spcAft>
                  <a:spcPts val="0"/>
                </a:spcAft>
                <a:buClr>
                  <a:schemeClr val="lt1"/>
                </a:buClr>
                <a:buSzPts val="2700"/>
                <a:buFont typeface="Calibri"/>
                <a:buNone/>
              </a:pPr>
              <a:r>
                <a:rPr lang="fr-FR" sz="2700" b="1" i="0" u="none" strike="noStrike" cap="none" dirty="0">
                  <a:solidFill>
                    <a:schemeClr val="lt1"/>
                  </a:solidFill>
                  <a:latin typeface="Calibri"/>
                  <a:ea typeface="Calibri"/>
                  <a:cs typeface="Calibri"/>
                  <a:sym typeface="Calibri"/>
                </a:rPr>
                <a:t>Dégager des thèmes </a:t>
              </a:r>
              <a:endParaRPr lang="fr-FR" sz="2700" b="0" i="0" u="none" strike="noStrike" cap="none" dirty="0">
                <a:solidFill>
                  <a:schemeClr val="lt1"/>
                </a:solidFill>
                <a:latin typeface="Calibri"/>
                <a:ea typeface="Calibri"/>
                <a:cs typeface="Calibri"/>
                <a:sym typeface="Calibri"/>
              </a:endParaRPr>
            </a:p>
          </p:txBody>
        </p:sp>
        <p:sp>
          <p:nvSpPr>
            <p:cNvPr id="118" name="Google Shape;118;p4"/>
            <p:cNvSpPr/>
            <p:nvPr/>
          </p:nvSpPr>
          <p:spPr>
            <a:xfrm>
              <a:off x="1722416" y="2369447"/>
              <a:ext cx="3131665" cy="1878999"/>
            </a:xfrm>
            <a:prstGeom prst="rect">
              <a:avLst/>
            </a:prstGeom>
            <a:solidFill>
              <a:srgbClr val="97A8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19;p4"/>
            <p:cNvSpPr txBox="1"/>
            <p:nvPr/>
          </p:nvSpPr>
          <p:spPr>
            <a:xfrm>
              <a:off x="1722416" y="2369447"/>
              <a:ext cx="3131665" cy="1878999"/>
            </a:xfrm>
            <a:prstGeom prst="rect">
              <a:avLst/>
            </a:prstGeom>
            <a:no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Calibri"/>
                <a:buNone/>
              </a:pPr>
              <a:r>
                <a:rPr lang="fr-FR" sz="2400" b="0" i="0" u="none" strike="noStrike" cap="none" dirty="0">
                  <a:solidFill>
                    <a:schemeClr val="lt1"/>
                  </a:solidFill>
                  <a:latin typeface="Calibri"/>
                  <a:ea typeface="Calibri"/>
                  <a:cs typeface="Calibri"/>
                  <a:sym typeface="Calibri"/>
                </a:rPr>
                <a:t>Étape 4 : </a:t>
              </a:r>
              <a:endParaRPr lang="fr-FR" sz="2400" b="0" i="0" u="none" strike="noStrike" cap="none" dirty="0">
                <a:solidFill>
                  <a:srgbClr val="000000"/>
                </a:solidFill>
                <a:latin typeface="Arial"/>
                <a:ea typeface="Arial"/>
                <a:cs typeface="Arial"/>
                <a:sym typeface="Arial"/>
              </a:endParaRPr>
            </a:p>
            <a:p>
              <a:pPr marL="0" marR="0" lvl="0" indent="0" algn="ctr" rtl="0">
                <a:lnSpc>
                  <a:spcPct val="90000"/>
                </a:lnSpc>
                <a:spcBef>
                  <a:spcPts val="945"/>
                </a:spcBef>
                <a:spcAft>
                  <a:spcPts val="0"/>
                </a:spcAft>
                <a:buClr>
                  <a:schemeClr val="lt1"/>
                </a:buClr>
                <a:buSzPts val="2700"/>
                <a:buFont typeface="Calibri"/>
                <a:buNone/>
              </a:pPr>
              <a:r>
                <a:rPr lang="fr-FR" sz="2400" b="1" i="0" u="none" strike="noStrike" cap="none" dirty="0">
                  <a:solidFill>
                    <a:schemeClr val="lt1"/>
                  </a:solidFill>
                  <a:latin typeface="Calibri"/>
                  <a:ea typeface="Calibri"/>
                  <a:cs typeface="Calibri"/>
                  <a:sym typeface="Calibri"/>
                </a:rPr>
                <a:t>Classer </a:t>
              </a:r>
              <a:r>
                <a:rPr lang="fr-FR" sz="2400" b="1" dirty="0">
                  <a:solidFill>
                    <a:schemeClr val="lt1"/>
                  </a:solidFill>
                  <a:latin typeface="Calibri"/>
                  <a:ea typeface="Calibri"/>
                  <a:cs typeface="Calibri"/>
                  <a:sym typeface="Calibri"/>
                </a:rPr>
                <a:t>l</a:t>
              </a:r>
              <a:r>
                <a:rPr lang="fr-FR" sz="2400" b="1" i="0" u="none" strike="noStrike" cap="none" dirty="0">
                  <a:solidFill>
                    <a:schemeClr val="lt1"/>
                  </a:solidFill>
                  <a:latin typeface="Calibri"/>
                  <a:ea typeface="Calibri"/>
                  <a:cs typeface="Calibri"/>
                  <a:sym typeface="Calibri"/>
                </a:rPr>
                <a:t>es résultats clés par ordre de priorité et rédiger les thèmes</a:t>
              </a:r>
              <a:endParaRPr lang="fr-FR" sz="2400" b="0" i="0" u="none" strike="noStrike" cap="none" dirty="0">
                <a:solidFill>
                  <a:schemeClr val="lt1"/>
                </a:solidFill>
                <a:latin typeface="Calibri"/>
                <a:ea typeface="Calibri"/>
                <a:cs typeface="Calibri"/>
                <a:sym typeface="Calibri"/>
              </a:endParaRPr>
            </a:p>
          </p:txBody>
        </p:sp>
        <p:sp>
          <p:nvSpPr>
            <p:cNvPr id="120" name="Google Shape;120;p4"/>
            <p:cNvSpPr/>
            <p:nvPr/>
          </p:nvSpPr>
          <p:spPr>
            <a:xfrm>
              <a:off x="5167248" y="2369447"/>
              <a:ext cx="3131665" cy="1878999"/>
            </a:xfrm>
            <a:prstGeom prst="rect">
              <a:avLst/>
            </a:prstGeom>
            <a:solidFill>
              <a:srgbClr val="5477C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4"/>
            <p:cNvSpPr txBox="1"/>
            <p:nvPr/>
          </p:nvSpPr>
          <p:spPr>
            <a:xfrm>
              <a:off x="5167248" y="2369447"/>
              <a:ext cx="3131665" cy="1878999"/>
            </a:xfrm>
            <a:prstGeom prst="rect">
              <a:avLst/>
            </a:prstGeom>
            <a:no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Calibri"/>
                <a:buNone/>
              </a:pPr>
              <a:r>
                <a:rPr lang="fr-FR" sz="2400" dirty="0">
                  <a:solidFill>
                    <a:schemeClr val="lt1"/>
                  </a:solidFill>
                  <a:latin typeface="Calibri"/>
                  <a:ea typeface="Calibri"/>
                  <a:cs typeface="Calibri"/>
                  <a:sym typeface="Calibri"/>
                </a:rPr>
                <a:t>Étape 5 :  </a:t>
              </a:r>
              <a:endParaRPr lang="fr-FR" sz="2400" dirty="0">
                <a:solidFill>
                  <a:schemeClr val="lt1"/>
                </a:solidFill>
                <a:latin typeface="Calibri"/>
                <a:ea typeface="Calibri"/>
                <a:cs typeface="Calibri"/>
              </a:endParaRPr>
            </a:p>
            <a:p>
              <a:pPr marL="0" marR="0" lvl="0" indent="0" algn="ctr" rtl="0">
                <a:lnSpc>
                  <a:spcPct val="90000"/>
                </a:lnSpc>
                <a:spcBef>
                  <a:spcPts val="945"/>
                </a:spcBef>
                <a:spcAft>
                  <a:spcPts val="0"/>
                </a:spcAft>
                <a:buClr>
                  <a:schemeClr val="lt1"/>
                </a:buClr>
                <a:buSzPts val="2700"/>
                <a:buFont typeface="Calibri"/>
                <a:buNone/>
              </a:pPr>
              <a:r>
                <a:rPr lang="fr-FR" sz="2400" dirty="0">
                  <a:solidFill>
                    <a:schemeClr val="lt1"/>
                  </a:solidFill>
                  <a:latin typeface="Calibri"/>
                  <a:ea typeface="Calibri"/>
                  <a:cs typeface="Calibri"/>
                  <a:sym typeface="Calibri"/>
                </a:rPr>
                <a:t>Utiliser les thèmes et résultats clés comme base de données factuelles</a:t>
              </a:r>
              <a:endParaRPr lang="fr-FR" sz="2400" dirty="0">
                <a:solidFill>
                  <a:schemeClr val="lt1"/>
                </a:solidFill>
                <a:latin typeface="Calibri"/>
                <a:ea typeface="Calibri"/>
                <a:cs typeface="Calibri"/>
              </a:endParaRPr>
            </a:p>
          </p:txBody>
        </p:sp>
      </p:grpSp>
      <p:sp>
        <p:nvSpPr>
          <p:cNvPr id="122" name="Google Shape;122;p4"/>
          <p:cNvSpPr/>
          <p:nvPr/>
        </p:nvSpPr>
        <p:spPr>
          <a:xfrm>
            <a:off x="7690425" y="1293250"/>
            <a:ext cx="3580500" cy="29196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5"/>
          <p:cNvSpPr txBox="1">
            <a:spLocks noGrp="1"/>
          </p:cNvSpPr>
          <p:nvPr>
            <p:ph type="title"/>
          </p:nvPr>
        </p:nvSpPr>
        <p:spPr>
          <a:xfrm>
            <a:off x="838200" y="370703"/>
            <a:ext cx="10515600" cy="103348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b="1" dirty="0">
                <a:solidFill>
                  <a:srgbClr val="2F5496"/>
                </a:solidFill>
                <a:latin typeface="Helvetica Neue"/>
                <a:ea typeface="Helvetica Neue"/>
                <a:cs typeface="Helvetica Neue"/>
                <a:sym typeface="Helvetica Neue"/>
              </a:rPr>
              <a:t>Étape 3 : Dégager des thèmes</a:t>
            </a:r>
            <a:endParaRPr lang="fr-FR" dirty="0"/>
          </a:p>
        </p:txBody>
      </p:sp>
      <p:sp>
        <p:nvSpPr>
          <p:cNvPr id="129" name="Google Shape;129;p5"/>
          <p:cNvSpPr/>
          <p:nvPr/>
        </p:nvSpPr>
        <p:spPr>
          <a:xfrm>
            <a:off x="838199" y="1484374"/>
            <a:ext cx="2027829" cy="1449111"/>
          </a:xfrm>
          <a:prstGeom prst="roundRect">
            <a:avLst>
              <a:gd name="adj" fmla="val 16667"/>
            </a:avLst>
          </a:prstGeom>
          <a:solidFill>
            <a:srgbClr val="D8E2F3"/>
          </a:solid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300" b="1" dirty="0">
                <a:solidFill>
                  <a:srgbClr val="002060"/>
                </a:solidFill>
                <a:latin typeface="Calibri"/>
                <a:ea typeface="Calibri"/>
                <a:cs typeface="Calibri"/>
                <a:sym typeface="Calibri"/>
              </a:rPr>
              <a:t>CODES</a:t>
            </a:r>
            <a:endParaRPr dirty="0"/>
          </a:p>
        </p:txBody>
      </p:sp>
      <p:sp>
        <p:nvSpPr>
          <p:cNvPr id="130" name="Google Shape;130;p5"/>
          <p:cNvSpPr/>
          <p:nvPr/>
        </p:nvSpPr>
        <p:spPr>
          <a:xfrm>
            <a:off x="838200" y="3912475"/>
            <a:ext cx="2027828" cy="1718075"/>
          </a:xfrm>
          <a:prstGeom prst="roundRect">
            <a:avLst>
              <a:gd name="adj" fmla="val 16667"/>
            </a:avLst>
          </a:prstGeom>
          <a:solidFill>
            <a:srgbClr val="D8E2F3"/>
          </a:solid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300" b="1" dirty="0">
                <a:solidFill>
                  <a:srgbClr val="002060"/>
                </a:solidFill>
                <a:latin typeface="Calibri"/>
                <a:ea typeface="Calibri"/>
                <a:cs typeface="Calibri"/>
                <a:sym typeface="Calibri"/>
              </a:rPr>
              <a:t>THÈMES</a:t>
            </a:r>
            <a:endParaRPr lang="en-GB" dirty="0"/>
          </a:p>
        </p:txBody>
      </p:sp>
      <p:sp>
        <p:nvSpPr>
          <p:cNvPr id="131" name="Google Shape;131;p5"/>
          <p:cNvSpPr/>
          <p:nvPr/>
        </p:nvSpPr>
        <p:spPr>
          <a:xfrm>
            <a:off x="3071995" y="1484374"/>
            <a:ext cx="8712542" cy="1449111"/>
          </a:xfrm>
          <a:prstGeom prst="roundRect">
            <a:avLst>
              <a:gd name="adj" fmla="val 16667"/>
            </a:avLst>
          </a:prstGeom>
          <a:no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342900" marR="0" lvl="0" indent="-342900" algn="l" rtl="0">
              <a:spcBef>
                <a:spcPts val="0"/>
              </a:spcBef>
              <a:spcAft>
                <a:spcPts val="0"/>
              </a:spcAft>
              <a:buClr>
                <a:srgbClr val="002060"/>
              </a:buClr>
              <a:buSzPts val="2100"/>
              <a:buFont typeface="Arial"/>
              <a:buChar char="•"/>
            </a:pPr>
            <a:r>
              <a:rPr lang="fr-FR" sz="2000" dirty="0">
                <a:solidFill>
                  <a:srgbClr val="002060"/>
                </a:solidFill>
                <a:latin typeface="Calibri"/>
                <a:ea typeface="Calibri"/>
                <a:cs typeface="Calibri"/>
                <a:sym typeface="Calibri"/>
              </a:rPr>
              <a:t>Unités d’analyse de base. </a:t>
            </a:r>
            <a:endParaRPr lang="fr-FR" sz="2000" dirty="0"/>
          </a:p>
          <a:p>
            <a:pPr marL="342900" lvl="0" indent="-342900">
              <a:buClr>
                <a:srgbClr val="002060"/>
              </a:buClr>
              <a:buSzPts val="2100"/>
              <a:buFont typeface="Arial"/>
              <a:buChar char="•"/>
            </a:pPr>
            <a:r>
              <a:rPr lang="fr-FR" sz="2000" dirty="0">
                <a:solidFill>
                  <a:srgbClr val="002060"/>
                </a:solidFill>
                <a:latin typeface="Calibri"/>
                <a:ea typeface="Calibri"/>
                <a:cs typeface="Calibri"/>
                <a:sym typeface="Calibri"/>
              </a:rPr>
              <a:t>Vous pouvez les voir comme des étiquettes (mots ou expressions courtes) attribuées à un segment de texte se rapportant à un sujet particulier.</a:t>
            </a:r>
          </a:p>
          <a:p>
            <a:pPr marL="342900" marR="0" lvl="0" indent="-342900" algn="l" rtl="0">
              <a:spcBef>
                <a:spcPts val="0"/>
              </a:spcBef>
              <a:spcAft>
                <a:spcPts val="0"/>
              </a:spcAft>
              <a:buClr>
                <a:srgbClr val="002060"/>
              </a:buClr>
              <a:buSzPts val="2100"/>
              <a:buFont typeface="Arial"/>
              <a:buChar char="•"/>
            </a:pPr>
            <a:r>
              <a:rPr lang="fr-FR" sz="2000" dirty="0">
                <a:solidFill>
                  <a:srgbClr val="002060"/>
                </a:solidFill>
                <a:latin typeface="Calibri"/>
                <a:ea typeface="Calibri"/>
                <a:cs typeface="Calibri"/>
                <a:sym typeface="Calibri"/>
              </a:rPr>
              <a:t>Outils permettant d’organiser vos données. </a:t>
            </a:r>
          </a:p>
        </p:txBody>
      </p:sp>
      <p:sp>
        <p:nvSpPr>
          <p:cNvPr id="132" name="Google Shape;132;p5"/>
          <p:cNvSpPr/>
          <p:nvPr/>
        </p:nvSpPr>
        <p:spPr>
          <a:xfrm>
            <a:off x="3071995" y="3359549"/>
            <a:ext cx="8786925" cy="3127748"/>
          </a:xfrm>
          <a:prstGeom prst="roundRect">
            <a:avLst>
              <a:gd name="adj" fmla="val 16667"/>
            </a:avLst>
          </a:prstGeom>
          <a:no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342900" marR="0" lvl="0" indent="-342900" algn="l">
              <a:spcBef>
                <a:spcPts val="0"/>
              </a:spcBef>
              <a:spcAft>
                <a:spcPts val="0"/>
              </a:spcAft>
              <a:buClr>
                <a:srgbClr val="002060"/>
              </a:buClr>
              <a:buSzPts val="2100"/>
              <a:buFont typeface="Arial"/>
              <a:buChar char="•"/>
            </a:pPr>
            <a:r>
              <a:rPr lang="fr-FR" sz="2000" dirty="0">
                <a:solidFill>
                  <a:srgbClr val="002060"/>
                </a:solidFill>
                <a:latin typeface="Calibri"/>
                <a:ea typeface="Calibri"/>
                <a:cs typeface="Calibri"/>
                <a:sym typeface="Calibri"/>
              </a:rPr>
              <a:t>Ce sont les idées principales – récurrences ou relations ressortant de l’ensemble de données.</a:t>
            </a:r>
            <a:endParaRPr lang="fr-FR" sz="2000" dirty="0"/>
          </a:p>
          <a:p>
            <a:pPr marL="342900" marR="0" lvl="0" indent="-342900" algn="l" rtl="0">
              <a:spcBef>
                <a:spcPts val="0"/>
              </a:spcBef>
              <a:spcAft>
                <a:spcPts val="0"/>
              </a:spcAft>
              <a:buClr>
                <a:srgbClr val="002060"/>
              </a:buClr>
              <a:buSzPts val="2100"/>
              <a:buFont typeface="Arial"/>
              <a:buChar char="•"/>
            </a:pPr>
            <a:r>
              <a:rPr lang="fr-FR" sz="2000" dirty="0">
                <a:solidFill>
                  <a:srgbClr val="002060"/>
                </a:solidFill>
                <a:latin typeface="Calibri"/>
                <a:ea typeface="Calibri"/>
                <a:cs typeface="Calibri"/>
                <a:sym typeface="Calibri"/>
              </a:rPr>
              <a:t>Ils émergent lorsque nous examinons nos codes et voyons comment ils se combinent pour </a:t>
            </a:r>
            <a:r>
              <a:rPr lang="fr-FR" sz="2000" b="1" dirty="0">
                <a:solidFill>
                  <a:srgbClr val="002060"/>
                </a:solidFill>
                <a:latin typeface="Calibri"/>
                <a:ea typeface="Calibri"/>
                <a:cs typeface="Calibri"/>
                <a:sym typeface="Calibri"/>
              </a:rPr>
              <a:t>répondre à nos questions de recherche/d’évaluation.</a:t>
            </a:r>
          </a:p>
          <a:p>
            <a:pPr marL="342900" marR="0" lvl="0" indent="-342900" algn="l" rtl="0">
              <a:spcBef>
                <a:spcPts val="0"/>
              </a:spcBef>
              <a:spcAft>
                <a:spcPts val="0"/>
              </a:spcAft>
              <a:buClr>
                <a:srgbClr val="002060"/>
              </a:buClr>
              <a:buSzPts val="2100"/>
              <a:buFont typeface="Arial"/>
              <a:buChar char="•"/>
            </a:pPr>
            <a:r>
              <a:rPr lang="fr-FR" sz="2000" dirty="0">
                <a:solidFill>
                  <a:srgbClr val="002060"/>
                </a:solidFill>
                <a:latin typeface="Calibri"/>
                <a:ea typeface="Calibri"/>
                <a:cs typeface="Calibri"/>
                <a:sym typeface="Calibri"/>
              </a:rPr>
              <a:t>Ils sont généralement plus larges et inclusifs que les codes (un thème regroupe souvent plusieurs codes), et sont exprimés par des expressions plus longues ou des phrases.</a:t>
            </a:r>
          </a:p>
          <a:p>
            <a:pPr marL="342900" marR="0" lvl="0" indent="-342900" algn="l" rtl="0">
              <a:spcBef>
                <a:spcPts val="0"/>
              </a:spcBef>
              <a:spcAft>
                <a:spcPts val="0"/>
              </a:spcAft>
              <a:buClr>
                <a:srgbClr val="002060"/>
              </a:buClr>
              <a:buSzPts val="2100"/>
              <a:buFont typeface="Arial"/>
              <a:buChar char="•"/>
            </a:pPr>
            <a:r>
              <a:rPr lang="fr-FR" sz="2000" dirty="0">
                <a:solidFill>
                  <a:srgbClr val="002060"/>
                </a:solidFill>
                <a:latin typeface="Calibri"/>
                <a:ea typeface="Calibri"/>
                <a:cs typeface="Calibri"/>
                <a:sym typeface="Calibri"/>
              </a:rPr>
              <a:t>Les questions de l’entretien ne suffisent généralement pas à les identifier : il faut pour cela procéder à une analyse et une interprétation.</a:t>
            </a:r>
          </a:p>
        </p:txBody>
      </p:sp>
      <p:sp>
        <p:nvSpPr>
          <p:cNvPr id="133" name="Google Shape;133;p5"/>
          <p:cNvSpPr/>
          <p:nvPr/>
        </p:nvSpPr>
        <p:spPr>
          <a:xfrm>
            <a:off x="423363" y="1200411"/>
            <a:ext cx="2857500" cy="1991676"/>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pic>
        <p:nvPicPr>
          <p:cNvPr id="139" name="Google Shape;139;g2eb158bd4c1_0_2"/>
          <p:cNvPicPr preferRelativeResize="0"/>
          <p:nvPr/>
        </p:nvPicPr>
        <p:blipFill rotWithShape="1">
          <a:blip r:embed="rId3">
            <a:alphaModFix/>
          </a:blip>
          <a:srcRect/>
          <a:stretch/>
        </p:blipFill>
        <p:spPr>
          <a:xfrm>
            <a:off x="9815513" y="6116417"/>
            <a:ext cx="1969024" cy="477606"/>
          </a:xfrm>
          <a:prstGeom prst="rect">
            <a:avLst/>
          </a:prstGeom>
          <a:noFill/>
          <a:ln>
            <a:noFill/>
          </a:ln>
        </p:spPr>
      </p:pic>
      <p:sp>
        <p:nvSpPr>
          <p:cNvPr id="140" name="Google Shape;140;g2eb158bd4c1_0_2"/>
          <p:cNvSpPr txBox="1">
            <a:spLocks noGrp="1"/>
          </p:cNvSpPr>
          <p:nvPr>
            <p:ph type="title"/>
          </p:nvPr>
        </p:nvSpPr>
        <p:spPr>
          <a:xfrm>
            <a:off x="354029" y="0"/>
            <a:ext cx="5742000" cy="1464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3200"/>
              <a:buFont typeface="Helvetica Neue"/>
              <a:buNone/>
            </a:pPr>
            <a:r>
              <a:rPr lang="en-GB" sz="3200" b="1" i="1" dirty="0">
                <a:solidFill>
                  <a:srgbClr val="2F5496"/>
                </a:solidFill>
                <a:latin typeface="Helvetica Neue"/>
                <a:ea typeface="Helvetica Neue"/>
                <a:cs typeface="Helvetica Neue"/>
                <a:sym typeface="Helvetica Neue"/>
              </a:rPr>
              <a:t>Coder sous Word</a:t>
            </a:r>
            <a:endParaRPr sz="3600" b="1" i="1" dirty="0">
              <a:solidFill>
                <a:srgbClr val="2F5496"/>
              </a:solidFill>
              <a:latin typeface="Helvetica Neue"/>
              <a:ea typeface="Helvetica Neue"/>
              <a:cs typeface="Helvetica Neue"/>
              <a:sym typeface="Helvetica Neue"/>
            </a:endParaRPr>
          </a:p>
        </p:txBody>
      </p:sp>
      <p:pic>
        <p:nvPicPr>
          <p:cNvPr id="141" name="Google Shape;141;g2eb158bd4c1_0_2"/>
          <p:cNvPicPr preferRelativeResize="0"/>
          <p:nvPr/>
        </p:nvPicPr>
        <p:blipFill rotWithShape="1">
          <a:blip r:embed="rId4">
            <a:alphaModFix/>
          </a:blip>
          <a:srcRect/>
          <a:stretch/>
        </p:blipFill>
        <p:spPr>
          <a:xfrm>
            <a:off x="119019" y="2556503"/>
            <a:ext cx="5750333" cy="2292824"/>
          </a:xfrm>
          <a:prstGeom prst="rect">
            <a:avLst/>
          </a:prstGeom>
          <a:noFill/>
          <a:ln>
            <a:noFill/>
          </a:ln>
        </p:spPr>
      </p:pic>
      <p:sp>
        <p:nvSpPr>
          <p:cNvPr id="142" name="Google Shape;142;g2eb158bd4c1_0_2"/>
          <p:cNvSpPr txBox="1"/>
          <p:nvPr/>
        </p:nvSpPr>
        <p:spPr>
          <a:xfrm>
            <a:off x="6096000" y="-29919"/>
            <a:ext cx="6096000" cy="14157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fr-FR" sz="1800" b="1" i="0" u="sng" strike="noStrike" cap="none" dirty="0">
                <a:solidFill>
                  <a:schemeClr val="dk1"/>
                </a:solidFill>
                <a:latin typeface="Calibri"/>
                <a:ea typeface="Calibri"/>
                <a:cs typeface="Calibri"/>
                <a:sym typeface="Calibri"/>
              </a:rPr>
              <a:t>Entretien ave</a:t>
            </a:r>
            <a:r>
              <a:rPr lang="fr-FR" sz="1800" b="1" u="sng" dirty="0">
                <a:solidFill>
                  <a:schemeClr val="dk1"/>
                </a:solidFill>
                <a:latin typeface="Calibri"/>
                <a:ea typeface="Calibri"/>
                <a:cs typeface="Calibri"/>
                <a:sym typeface="Calibri"/>
              </a:rPr>
              <a:t>c un informateur clé</a:t>
            </a:r>
            <a:r>
              <a:rPr lang="fr-FR" sz="1800" b="1" i="0" u="sng" strike="noStrike" cap="none" dirty="0">
                <a:solidFill>
                  <a:schemeClr val="dk1"/>
                </a:solidFill>
                <a:latin typeface="Calibri"/>
                <a:ea typeface="Calibri"/>
                <a:cs typeface="Calibri"/>
                <a:sym typeface="Calibri"/>
              </a:rPr>
              <a:t> – </a:t>
            </a:r>
            <a:r>
              <a:rPr lang="fr-FR" sz="1800" b="1" u="sng" dirty="0">
                <a:solidFill>
                  <a:schemeClr val="dk1"/>
                </a:solidFill>
                <a:latin typeface="Calibri"/>
                <a:ea typeface="Calibri"/>
                <a:cs typeface="Calibri"/>
                <a:sym typeface="Calibri"/>
              </a:rPr>
              <a:t>S</a:t>
            </a:r>
            <a:r>
              <a:rPr lang="fr-FR" sz="1800" b="1" i="0" u="sng" strike="noStrike" cap="none" dirty="0">
                <a:solidFill>
                  <a:schemeClr val="dk1"/>
                </a:solidFill>
                <a:latin typeface="Calibri"/>
                <a:ea typeface="Calibri"/>
                <a:cs typeface="Calibri"/>
                <a:sym typeface="Calibri"/>
              </a:rPr>
              <a:t>ujet de recherche : santé des adolescents</a:t>
            </a:r>
            <a:endParaRPr lang="fr-F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fr-FR" sz="1800" b="1" i="0" u="none" strike="noStrike" cap="none" dirty="0">
                <a:solidFill>
                  <a:schemeClr val="dk1"/>
                </a:solidFill>
                <a:latin typeface="Calibri"/>
                <a:ea typeface="Calibri"/>
                <a:cs typeface="Calibri"/>
                <a:sym typeface="Calibri"/>
              </a:rPr>
              <a:t>Lieu : </a:t>
            </a:r>
            <a:r>
              <a:rPr lang="fr-FR" sz="1800" b="0" i="0" u="none" strike="noStrike" cap="none" dirty="0">
                <a:solidFill>
                  <a:schemeClr val="dk1"/>
                </a:solidFill>
                <a:latin typeface="Calibri"/>
                <a:ea typeface="Calibri"/>
                <a:cs typeface="Calibri"/>
                <a:sym typeface="Calibri"/>
              </a:rPr>
              <a:t>Village de Fara à Bagara</a:t>
            </a:r>
            <a:r>
              <a:rPr lang="fr-FR" sz="1800" dirty="0">
                <a:solidFill>
                  <a:schemeClr val="dk1"/>
                </a:solidFill>
                <a:latin typeface="Calibri"/>
                <a:ea typeface="Calibri"/>
                <a:cs typeface="Calibri"/>
                <a:sym typeface="Calibri"/>
              </a:rPr>
              <a:t> en Somalie</a:t>
            </a:r>
            <a:endParaRPr lang="fr-FR" sz="1800" b="0" i="0" u="none" strike="noStrike" cap="none" dirty="0">
              <a:solidFill>
                <a:schemeClr val="dk1"/>
              </a:solidFill>
              <a:latin typeface="Calibri"/>
              <a:ea typeface="Calibri"/>
              <a:cs typeface="Calibri"/>
              <a:sym typeface="Calibri"/>
            </a:endParaRPr>
          </a:p>
          <a:p>
            <a:pPr marL="0" marR="0" lvl="0" indent="0" algn="l">
              <a:lnSpc>
                <a:spcPct val="100000"/>
              </a:lnSpc>
              <a:spcBef>
                <a:spcPts val="0"/>
              </a:spcBef>
              <a:spcAft>
                <a:spcPts val="0"/>
              </a:spcAft>
              <a:buClr>
                <a:srgbClr val="000000"/>
              </a:buClr>
              <a:buSzPts val="1800"/>
              <a:buFont typeface="Arial"/>
              <a:buNone/>
            </a:pPr>
            <a:r>
              <a:rPr lang="fr-FR" sz="1800" b="1" i="0" u="none" strike="noStrike" cap="none" dirty="0">
                <a:solidFill>
                  <a:schemeClr val="dk1"/>
                </a:solidFill>
                <a:latin typeface="Calibri"/>
                <a:ea typeface="Calibri"/>
                <a:cs typeface="Calibri"/>
                <a:sym typeface="Calibri"/>
              </a:rPr>
              <a:t>Participant : </a:t>
            </a:r>
            <a:r>
              <a:rPr lang="fr-FR" sz="1800" i="0" u="none" strike="noStrike" cap="none" dirty="0">
                <a:solidFill>
                  <a:schemeClr val="dk1"/>
                </a:solidFill>
                <a:latin typeface="Calibri"/>
                <a:ea typeface="Calibri"/>
                <a:cs typeface="Calibri"/>
                <a:sym typeface="Calibri"/>
              </a:rPr>
              <a:t>chef du village de </a:t>
            </a:r>
            <a:r>
              <a:rPr lang="fr-FR" sz="1800" b="0" i="0" u="none" strike="noStrike" cap="none" dirty="0">
                <a:solidFill>
                  <a:schemeClr val="dk1"/>
                </a:solidFill>
                <a:latin typeface="Calibri"/>
                <a:ea typeface="Calibri"/>
                <a:cs typeface="Calibri"/>
                <a:sym typeface="Calibri"/>
              </a:rPr>
              <a:t>Fara (</a:t>
            </a:r>
            <a:r>
              <a:rPr lang="fr-FR" sz="1800" dirty="0">
                <a:solidFill>
                  <a:schemeClr val="dk1"/>
                </a:solidFill>
                <a:latin typeface="Calibri"/>
                <a:ea typeface="Calibri"/>
                <a:cs typeface="Calibri"/>
                <a:sym typeface="Calibri"/>
              </a:rPr>
              <a:t>FC</a:t>
            </a:r>
            <a:r>
              <a:rPr lang="fr-FR" sz="1800" b="0" i="0" u="none" strike="noStrike" cap="none" dirty="0">
                <a:solidFill>
                  <a:schemeClr val="dk1"/>
                </a:solidFill>
                <a:latin typeface="Calibri"/>
                <a:ea typeface="Calibri"/>
                <a:cs typeface="Calibri"/>
                <a:sym typeface="Calibri"/>
              </a:rPr>
              <a:t>)</a:t>
            </a:r>
            <a:endParaRPr lang="fr-FR" sz="1400" b="0" i="0" u="none" strike="noStrike" cap="none" dirty="0">
              <a:solidFill>
                <a:srgbClr val="000000"/>
              </a:solidFill>
              <a:latin typeface="Arial"/>
              <a:ea typeface="Arial"/>
              <a:cs typeface="Arial"/>
              <a:sym typeface="Arial"/>
            </a:endParaRPr>
          </a:p>
          <a:p>
            <a:pPr marL="0" marR="0" lvl="0" indent="0" algn="l" rtl="0">
              <a:spcBef>
                <a:spcPts val="0"/>
              </a:spcBef>
              <a:spcAft>
                <a:spcPts val="0"/>
              </a:spcAft>
              <a:buNone/>
            </a:pPr>
            <a:endParaRPr dirty="0"/>
          </a:p>
        </p:txBody>
      </p:sp>
      <p:cxnSp>
        <p:nvCxnSpPr>
          <p:cNvPr id="143" name="Google Shape;143;g2eb158bd4c1_0_2"/>
          <p:cNvCxnSpPr/>
          <p:nvPr/>
        </p:nvCxnSpPr>
        <p:spPr>
          <a:xfrm>
            <a:off x="6096000" y="1091821"/>
            <a:ext cx="5742000" cy="0"/>
          </a:xfrm>
          <a:prstGeom prst="straightConnector1">
            <a:avLst/>
          </a:prstGeom>
          <a:noFill/>
          <a:ln w="9525" cap="flat" cmpd="sng">
            <a:solidFill>
              <a:schemeClr val="accent1"/>
            </a:solidFill>
            <a:prstDash val="solid"/>
            <a:miter lim="800000"/>
            <a:headEnd type="none" w="sm" len="sm"/>
            <a:tailEnd type="none" w="sm" len="sm"/>
          </a:ln>
        </p:spPr>
      </p:cxnSp>
      <p:pic>
        <p:nvPicPr>
          <p:cNvPr id="144" name="Google Shape;144;g2eb158bd4c1_0_2"/>
          <p:cNvPicPr preferRelativeResize="0"/>
          <p:nvPr/>
        </p:nvPicPr>
        <p:blipFill rotWithShape="1">
          <a:blip r:embed="rId5">
            <a:alphaModFix/>
          </a:blip>
          <a:srcRect/>
          <a:stretch/>
        </p:blipFill>
        <p:spPr>
          <a:xfrm>
            <a:off x="6296146" y="1173134"/>
            <a:ext cx="5494544" cy="568486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6"/>
          <p:cNvSpPr txBox="1"/>
          <p:nvPr/>
        </p:nvSpPr>
        <p:spPr>
          <a:xfrm>
            <a:off x="3257874" y="2951946"/>
            <a:ext cx="7982803" cy="13849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2800" b="1" i="1" dirty="0">
                <a:solidFill>
                  <a:schemeClr val="dk1"/>
                </a:solidFill>
                <a:latin typeface="Calibri"/>
                <a:ea typeface="Calibri"/>
                <a:cs typeface="Calibri"/>
                <a:sym typeface="Calibri"/>
              </a:rPr>
              <a:t>Dans les zones rurales de Somalie, la situation sociale a une influence sur l’accès des adolescents à une alimentation saine</a:t>
            </a:r>
          </a:p>
        </p:txBody>
      </p:sp>
      <p:sp>
        <p:nvSpPr>
          <p:cNvPr id="151" name="Google Shape;151;p6"/>
          <p:cNvSpPr/>
          <p:nvPr/>
        </p:nvSpPr>
        <p:spPr>
          <a:xfrm>
            <a:off x="498835" y="2997809"/>
            <a:ext cx="2396319" cy="954108"/>
          </a:xfrm>
          <a:prstGeom prst="roundRect">
            <a:avLst>
              <a:gd name="adj" fmla="val 16667"/>
            </a:avLst>
          </a:prstGeom>
          <a:solidFill>
            <a:srgbClr val="D8E2F3"/>
          </a:solid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2300" b="1" dirty="0">
                <a:solidFill>
                  <a:srgbClr val="002060"/>
                </a:solidFill>
                <a:latin typeface="Calibri"/>
                <a:ea typeface="Calibri"/>
                <a:cs typeface="Calibri"/>
                <a:sym typeface="Calibri"/>
              </a:rPr>
              <a:t>Thème principal</a:t>
            </a:r>
            <a:endParaRPr lang="fr-FR" dirty="0"/>
          </a:p>
        </p:txBody>
      </p:sp>
      <p:sp>
        <p:nvSpPr>
          <p:cNvPr id="152" name="Google Shape;152;p6"/>
          <p:cNvSpPr txBox="1">
            <a:spLocks noGrp="1"/>
          </p:cNvSpPr>
          <p:nvPr>
            <p:ph type="title"/>
          </p:nvPr>
        </p:nvSpPr>
        <p:spPr>
          <a:xfrm>
            <a:off x="838200" y="370703"/>
            <a:ext cx="10515600" cy="103348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b="1" dirty="0">
                <a:solidFill>
                  <a:srgbClr val="2F5496"/>
                </a:solidFill>
                <a:latin typeface="Helvetica Neue"/>
                <a:ea typeface="Helvetica Neue"/>
                <a:cs typeface="Helvetica Neue"/>
                <a:sym typeface="Helvetica Neue"/>
              </a:rPr>
              <a:t>Étape 3 : Dégager des thèmes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7"/>
          <p:cNvSpPr txBox="1">
            <a:spLocks noGrp="1"/>
          </p:cNvSpPr>
          <p:nvPr>
            <p:ph type="title"/>
          </p:nvPr>
        </p:nvSpPr>
        <p:spPr>
          <a:xfrm>
            <a:off x="838200" y="370703"/>
            <a:ext cx="10515600" cy="103348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b="1" dirty="0">
                <a:solidFill>
                  <a:srgbClr val="2F5496"/>
                </a:solidFill>
                <a:latin typeface="Helvetica Neue"/>
                <a:ea typeface="Helvetica Neue"/>
                <a:cs typeface="Helvetica Neue"/>
                <a:sym typeface="Helvetica Neue"/>
              </a:rPr>
              <a:t>Étape 3 : Dégager des thèmes</a:t>
            </a:r>
            <a:endParaRPr dirty="0"/>
          </a:p>
        </p:txBody>
      </p:sp>
      <p:sp>
        <p:nvSpPr>
          <p:cNvPr id="159" name="Google Shape;159;p7"/>
          <p:cNvSpPr/>
          <p:nvPr/>
        </p:nvSpPr>
        <p:spPr>
          <a:xfrm>
            <a:off x="838199" y="1484374"/>
            <a:ext cx="2027829" cy="1408455"/>
          </a:xfrm>
          <a:prstGeom prst="roundRect">
            <a:avLst>
              <a:gd name="adj" fmla="val 16667"/>
            </a:avLst>
          </a:prstGeom>
          <a:solidFill>
            <a:srgbClr val="D8E2F3"/>
          </a:solid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300" b="1" dirty="0">
                <a:solidFill>
                  <a:srgbClr val="002060"/>
                </a:solidFill>
                <a:latin typeface="Calibri"/>
                <a:ea typeface="Calibri"/>
                <a:cs typeface="Calibri"/>
                <a:sym typeface="Calibri"/>
              </a:rPr>
              <a:t>CODES</a:t>
            </a:r>
            <a:endParaRPr dirty="0"/>
          </a:p>
        </p:txBody>
      </p:sp>
      <p:sp>
        <p:nvSpPr>
          <p:cNvPr id="160" name="Google Shape;160;p7"/>
          <p:cNvSpPr/>
          <p:nvPr/>
        </p:nvSpPr>
        <p:spPr>
          <a:xfrm>
            <a:off x="838199" y="4064385"/>
            <a:ext cx="2027828" cy="1718075"/>
          </a:xfrm>
          <a:prstGeom prst="roundRect">
            <a:avLst>
              <a:gd name="adj" fmla="val 16667"/>
            </a:avLst>
          </a:prstGeom>
          <a:solidFill>
            <a:srgbClr val="D8E2F3"/>
          </a:solid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300" b="1" dirty="0">
                <a:solidFill>
                  <a:srgbClr val="002060"/>
                </a:solidFill>
                <a:latin typeface="Calibri"/>
                <a:ea typeface="Calibri"/>
                <a:cs typeface="Calibri"/>
                <a:sym typeface="Calibri"/>
              </a:rPr>
              <a:t>THÈMES</a:t>
            </a:r>
            <a:endParaRPr dirty="0"/>
          </a:p>
        </p:txBody>
      </p:sp>
      <p:sp>
        <p:nvSpPr>
          <p:cNvPr id="161" name="Google Shape;161;p7"/>
          <p:cNvSpPr/>
          <p:nvPr/>
        </p:nvSpPr>
        <p:spPr>
          <a:xfrm>
            <a:off x="3071995" y="1484374"/>
            <a:ext cx="8712542" cy="1408455"/>
          </a:xfrm>
          <a:prstGeom prst="roundRect">
            <a:avLst>
              <a:gd name="adj" fmla="val 16667"/>
            </a:avLst>
          </a:prstGeom>
          <a:no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342900" lvl="0" indent="-342900">
              <a:buClr>
                <a:srgbClr val="002060"/>
              </a:buClr>
              <a:buSzPts val="2100"/>
              <a:buFont typeface="Arial"/>
              <a:buChar char="•"/>
            </a:pPr>
            <a:r>
              <a:rPr lang="fr-FR" sz="2000" dirty="0">
                <a:solidFill>
                  <a:srgbClr val="002060"/>
                </a:solidFill>
                <a:latin typeface="Calibri"/>
                <a:ea typeface="Calibri"/>
                <a:cs typeface="Calibri"/>
                <a:sym typeface="Calibri"/>
              </a:rPr>
              <a:t>Unités d’analyse de base. </a:t>
            </a:r>
            <a:endParaRPr lang="fr-FR" sz="2000" dirty="0"/>
          </a:p>
          <a:p>
            <a:pPr marL="342900" lvl="0" indent="-342900">
              <a:buClr>
                <a:srgbClr val="002060"/>
              </a:buClr>
              <a:buSzPts val="2100"/>
              <a:buFont typeface="Arial"/>
              <a:buChar char="•"/>
            </a:pPr>
            <a:r>
              <a:rPr lang="fr-FR" sz="2000" dirty="0">
                <a:solidFill>
                  <a:srgbClr val="002060"/>
                </a:solidFill>
                <a:latin typeface="Calibri"/>
                <a:ea typeface="Calibri"/>
                <a:cs typeface="Calibri"/>
                <a:sym typeface="Calibri"/>
              </a:rPr>
              <a:t>Vous pouvez les voir comme des étiquettes (mots ou expressions courtes) attribuées à un segment de texte se rapportant à un sujet particulier.</a:t>
            </a:r>
          </a:p>
          <a:p>
            <a:pPr marL="342900" lvl="0" indent="-342900">
              <a:buClr>
                <a:srgbClr val="002060"/>
              </a:buClr>
              <a:buSzPts val="2100"/>
              <a:buFont typeface="Arial"/>
              <a:buChar char="•"/>
            </a:pPr>
            <a:r>
              <a:rPr lang="fr-FR" sz="2000" dirty="0">
                <a:solidFill>
                  <a:srgbClr val="002060"/>
                </a:solidFill>
                <a:latin typeface="Calibri"/>
                <a:ea typeface="Calibri"/>
                <a:cs typeface="Calibri"/>
                <a:sym typeface="Calibri"/>
              </a:rPr>
              <a:t>Outils permettant d’organiser vos données.</a:t>
            </a:r>
          </a:p>
        </p:txBody>
      </p:sp>
      <p:sp>
        <p:nvSpPr>
          <p:cNvPr id="162" name="Google Shape;162;p7"/>
          <p:cNvSpPr/>
          <p:nvPr/>
        </p:nvSpPr>
        <p:spPr>
          <a:xfrm>
            <a:off x="3071996" y="3359549"/>
            <a:ext cx="8712542" cy="3127748"/>
          </a:xfrm>
          <a:prstGeom prst="roundRect">
            <a:avLst>
              <a:gd name="adj" fmla="val 16667"/>
            </a:avLst>
          </a:prstGeom>
          <a:no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342900" lvl="0" indent="-342900">
              <a:buClr>
                <a:srgbClr val="002060"/>
              </a:buClr>
              <a:buSzPts val="2100"/>
              <a:buFont typeface="Arial"/>
              <a:buChar char="•"/>
            </a:pPr>
            <a:r>
              <a:rPr lang="fr-FR" sz="2000" dirty="0">
                <a:solidFill>
                  <a:srgbClr val="002060"/>
                </a:solidFill>
                <a:latin typeface="Calibri"/>
                <a:ea typeface="Calibri"/>
                <a:cs typeface="Calibri"/>
                <a:sym typeface="Calibri"/>
              </a:rPr>
              <a:t>Ce sont les idées principales – récurrences ou relations ressortant de l’ensemble de données.</a:t>
            </a:r>
            <a:endParaRPr lang="fr-FR" sz="2000" dirty="0">
              <a:solidFill>
                <a:srgbClr val="002060"/>
              </a:solidFill>
              <a:latin typeface="Calibri"/>
              <a:ea typeface="Calibri"/>
              <a:cs typeface="Calibri"/>
            </a:endParaRPr>
          </a:p>
          <a:p>
            <a:pPr marL="342900" lvl="0" indent="-342900">
              <a:buClr>
                <a:srgbClr val="002060"/>
              </a:buClr>
              <a:buSzPts val="2100"/>
              <a:buFont typeface="Arial"/>
              <a:buChar char="•"/>
            </a:pPr>
            <a:r>
              <a:rPr lang="fr-FR" sz="2000" dirty="0">
                <a:solidFill>
                  <a:srgbClr val="002060"/>
                </a:solidFill>
                <a:latin typeface="Calibri"/>
                <a:ea typeface="Calibri"/>
                <a:cs typeface="Calibri"/>
                <a:sym typeface="Calibri"/>
              </a:rPr>
              <a:t>Ils émergent lorsque nous examinons nos codes et voyons comment ils se combinent pour </a:t>
            </a:r>
            <a:r>
              <a:rPr lang="fr-FR" sz="2000" b="1" dirty="0">
                <a:solidFill>
                  <a:srgbClr val="002060"/>
                </a:solidFill>
                <a:latin typeface="Calibri"/>
                <a:ea typeface="Calibri"/>
                <a:cs typeface="Calibri"/>
                <a:sym typeface="Calibri"/>
              </a:rPr>
              <a:t>répondre à nos questions de recherche/d’évaluation</a:t>
            </a:r>
            <a:r>
              <a:rPr lang="fr-FR" sz="2000" dirty="0">
                <a:solidFill>
                  <a:srgbClr val="002060"/>
                </a:solidFill>
                <a:latin typeface="Calibri"/>
                <a:ea typeface="Calibri"/>
                <a:cs typeface="Calibri"/>
                <a:sym typeface="Calibri"/>
              </a:rPr>
              <a:t>.</a:t>
            </a:r>
          </a:p>
          <a:p>
            <a:pPr marL="342900" lvl="0" indent="-342900">
              <a:buClr>
                <a:srgbClr val="002060"/>
              </a:buClr>
              <a:buSzPts val="2100"/>
              <a:buFont typeface="Arial"/>
              <a:buChar char="•"/>
            </a:pPr>
            <a:r>
              <a:rPr lang="fr-FR" sz="2000" dirty="0">
                <a:solidFill>
                  <a:srgbClr val="002060"/>
                </a:solidFill>
                <a:latin typeface="Calibri"/>
                <a:ea typeface="Calibri"/>
                <a:cs typeface="Calibri"/>
                <a:sym typeface="Calibri"/>
              </a:rPr>
              <a:t>Ils sont généralement plus larges et inclusifs que les codes (un thème regroupe souvent plusieurs codes), et sont exprimés par des expressions plus longues ou des phrases.</a:t>
            </a:r>
          </a:p>
          <a:p>
            <a:pPr marL="342900" lvl="0" indent="-342900">
              <a:buClr>
                <a:srgbClr val="002060"/>
              </a:buClr>
              <a:buSzPts val="2100"/>
              <a:buFont typeface="Arial"/>
              <a:buChar char="•"/>
            </a:pPr>
            <a:r>
              <a:rPr lang="fr-FR" sz="2000" dirty="0">
                <a:solidFill>
                  <a:srgbClr val="002060"/>
                </a:solidFill>
                <a:latin typeface="Calibri"/>
                <a:ea typeface="Calibri"/>
                <a:cs typeface="Calibri"/>
                <a:sym typeface="Calibri"/>
              </a:rPr>
              <a:t>Les questions de l’entretien ne suffisent généralement pas à les identifier : il faut pour cela procéder à une analyse et à une interprétation.</a:t>
            </a:r>
          </a:p>
        </p:txBody>
      </p:sp>
      <p:sp>
        <p:nvSpPr>
          <p:cNvPr id="163" name="Google Shape;163;p7"/>
          <p:cNvSpPr/>
          <p:nvPr/>
        </p:nvSpPr>
        <p:spPr>
          <a:xfrm>
            <a:off x="516213" y="3701822"/>
            <a:ext cx="2671800" cy="24432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F5496"/>
              </a:buClr>
              <a:buSzPts val="4400"/>
              <a:buFont typeface="Helvetica Neue"/>
              <a:buNone/>
            </a:pPr>
            <a:r>
              <a:rPr lang="fr-FR" b="1" dirty="0">
                <a:solidFill>
                  <a:srgbClr val="2F5496"/>
                </a:solidFill>
                <a:latin typeface="Helvetica Neue"/>
                <a:ea typeface="Helvetica Neue"/>
                <a:cs typeface="Helvetica Neue"/>
                <a:sym typeface="Helvetica Neue"/>
              </a:rPr>
              <a:t>Dégager des thèmes</a:t>
            </a:r>
            <a:endParaRPr lang="fr-FR" dirty="0"/>
          </a:p>
        </p:txBody>
      </p:sp>
      <p:sp>
        <p:nvSpPr>
          <p:cNvPr id="170" name="Google Shape;170;p8"/>
          <p:cNvSpPr txBox="1">
            <a:spLocks noGrp="1"/>
          </p:cNvSpPr>
          <p:nvPr>
            <p:ph type="body" idx="1"/>
          </p:nvPr>
        </p:nvSpPr>
        <p:spPr>
          <a:xfrm>
            <a:off x="899161" y="1713900"/>
            <a:ext cx="6737315" cy="2066357"/>
          </a:xfrm>
          <a:prstGeom prst="rect">
            <a:avLst/>
          </a:prstGeom>
          <a:noFill/>
          <a:ln>
            <a:noFill/>
          </a:ln>
        </p:spPr>
        <p:txBody>
          <a:bodyPr spcFirstLastPara="1" wrap="square" lIns="91425" tIns="45700" rIns="91425" bIns="45700" anchor="t" anchorCtr="0">
            <a:noAutofit/>
          </a:bodyPr>
          <a:lstStyle/>
          <a:p>
            <a:pPr marL="0" lvl="0" indent="0" algn="l" rtl="0">
              <a:lnSpc>
                <a:spcPct val="120000"/>
              </a:lnSpc>
              <a:spcBef>
                <a:spcPts val="0"/>
              </a:spcBef>
              <a:spcAft>
                <a:spcPts val="0"/>
              </a:spcAft>
              <a:buClr>
                <a:schemeClr val="dk1"/>
              </a:buClr>
              <a:buSzPts val="2600"/>
              <a:buNone/>
            </a:pPr>
            <a:r>
              <a:rPr lang="fr-FR" sz="2600" dirty="0"/>
              <a:t>Reportez-vous aux données et au livres de codes de l’</a:t>
            </a:r>
            <a:r>
              <a:rPr lang="fr-FR" sz="2600" u="sng" dirty="0"/>
              <a:t>EQR sur le choléra.</a:t>
            </a:r>
            <a:endParaRPr lang="fr-FR" u="sng" dirty="0"/>
          </a:p>
          <a:p>
            <a:pPr marL="0" lvl="0" indent="0" algn="l" rtl="0">
              <a:lnSpc>
                <a:spcPct val="120000"/>
              </a:lnSpc>
              <a:spcBef>
                <a:spcPts val="0"/>
              </a:spcBef>
              <a:spcAft>
                <a:spcPts val="0"/>
              </a:spcAft>
              <a:buClr>
                <a:schemeClr val="dk1"/>
              </a:buClr>
              <a:buSzPts val="1200"/>
              <a:buNone/>
            </a:pPr>
            <a:endParaRPr lang="fr-FR" sz="1200" dirty="0"/>
          </a:p>
          <a:p>
            <a:pPr marL="0" lvl="0" indent="0" algn="l" rtl="0">
              <a:lnSpc>
                <a:spcPct val="120000"/>
              </a:lnSpc>
              <a:spcBef>
                <a:spcPts val="0"/>
              </a:spcBef>
              <a:spcAft>
                <a:spcPts val="0"/>
              </a:spcAft>
              <a:buClr>
                <a:schemeClr val="dk1"/>
              </a:buClr>
              <a:buSzPts val="2600"/>
              <a:buNone/>
            </a:pPr>
            <a:r>
              <a:rPr lang="fr-FR" sz="2600" dirty="0"/>
              <a:t>Quels sont les thèmes principaux ? </a:t>
            </a:r>
            <a:endParaRPr lang="fr-FR" dirty="0"/>
          </a:p>
          <a:p>
            <a:pPr marL="0" lvl="0" indent="0" algn="l" rtl="0">
              <a:lnSpc>
                <a:spcPct val="120000"/>
              </a:lnSpc>
              <a:spcBef>
                <a:spcPts val="0"/>
              </a:spcBef>
              <a:spcAft>
                <a:spcPts val="0"/>
              </a:spcAft>
              <a:buClr>
                <a:schemeClr val="dk1"/>
              </a:buClr>
              <a:buSzPts val="2600"/>
              <a:buNone/>
            </a:pPr>
            <a:endParaRPr sz="2600" dirty="0"/>
          </a:p>
        </p:txBody>
      </p:sp>
      <p:sp>
        <p:nvSpPr>
          <p:cNvPr id="171" name="Google Shape;171;p8"/>
          <p:cNvSpPr/>
          <p:nvPr/>
        </p:nvSpPr>
        <p:spPr>
          <a:xfrm>
            <a:off x="899161" y="4220699"/>
            <a:ext cx="10515600" cy="2578948"/>
          </a:xfrm>
          <a:prstGeom prst="roundRect">
            <a:avLst>
              <a:gd name="adj" fmla="val 16667"/>
            </a:avLst>
          </a:prstGeom>
          <a:no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lvl="1"/>
            <a:r>
              <a:rPr lang="fr-FR" sz="2100" dirty="0">
                <a:solidFill>
                  <a:srgbClr val="002060"/>
                </a:solidFill>
                <a:latin typeface="Calibri"/>
                <a:ea typeface="Calibri"/>
                <a:cs typeface="Calibri"/>
                <a:sym typeface="Calibri"/>
              </a:rPr>
              <a:t>RAPPELEZ-VOUS, les thèmes :</a:t>
            </a:r>
            <a:endParaRPr lang="fr-FR" dirty="0"/>
          </a:p>
          <a:p>
            <a:pPr marL="342900" marR="0" lvl="0" indent="-342900" algn="l" rtl="0">
              <a:spcBef>
                <a:spcPts val="0"/>
              </a:spcBef>
              <a:spcAft>
                <a:spcPts val="0"/>
              </a:spcAft>
              <a:buClr>
                <a:srgbClr val="002060"/>
              </a:buClr>
              <a:buSzPts val="2100"/>
              <a:buFont typeface="Arial"/>
              <a:buChar char="•"/>
            </a:pPr>
            <a:r>
              <a:rPr lang="fr-FR" sz="2100" dirty="0">
                <a:solidFill>
                  <a:srgbClr val="002060"/>
                </a:solidFill>
                <a:latin typeface="Calibri"/>
                <a:ea typeface="Calibri"/>
                <a:cs typeface="Calibri"/>
                <a:sym typeface="Calibri"/>
              </a:rPr>
              <a:t>sont les idées principales – récurrences ou relations ressortant</a:t>
            </a:r>
          </a:p>
          <a:p>
            <a:pPr marR="0" lvl="0" algn="l" rtl="0">
              <a:spcBef>
                <a:spcPts val="0"/>
              </a:spcBef>
              <a:spcAft>
                <a:spcPts val="0"/>
              </a:spcAft>
              <a:buClr>
                <a:srgbClr val="002060"/>
              </a:buClr>
              <a:buSzPts val="2100"/>
            </a:pPr>
            <a:r>
              <a:rPr lang="fr-FR" sz="2100" dirty="0">
                <a:solidFill>
                  <a:srgbClr val="002060"/>
                </a:solidFill>
                <a:latin typeface="Calibri"/>
                <a:ea typeface="Calibri"/>
                <a:cs typeface="Calibri"/>
                <a:sym typeface="Calibri"/>
              </a:rPr>
              <a:t>      de l’ensemble de données</a:t>
            </a:r>
            <a:r>
              <a:rPr lang="en-GB" sz="2100" dirty="0">
                <a:solidFill>
                  <a:srgbClr val="002060"/>
                </a:solidFill>
                <a:latin typeface="Calibri"/>
                <a:ea typeface="Calibri"/>
                <a:cs typeface="Calibri"/>
                <a:sym typeface="Calibri"/>
              </a:rPr>
              <a:t> ;</a:t>
            </a:r>
            <a:endParaRPr dirty="0"/>
          </a:p>
          <a:p>
            <a:pPr marL="342900" lvl="0" indent="-342900">
              <a:buClr>
                <a:srgbClr val="002060"/>
              </a:buClr>
              <a:buSzPts val="2100"/>
              <a:buFont typeface="Arial"/>
              <a:buChar char="•"/>
            </a:pPr>
            <a:r>
              <a:rPr lang="fr-FR" sz="2100" dirty="0">
                <a:solidFill>
                  <a:srgbClr val="002060"/>
                </a:solidFill>
                <a:latin typeface="Calibri"/>
                <a:ea typeface="Calibri"/>
                <a:cs typeface="Calibri"/>
                <a:sym typeface="Calibri"/>
              </a:rPr>
              <a:t>émergent lorsque nous examinons nos codes et voyons comment ils se combinent pour </a:t>
            </a:r>
            <a:r>
              <a:rPr lang="fr-FR" sz="2100" b="1" dirty="0">
                <a:solidFill>
                  <a:srgbClr val="002060"/>
                </a:solidFill>
                <a:latin typeface="Calibri"/>
                <a:ea typeface="Calibri"/>
                <a:cs typeface="Calibri"/>
                <a:sym typeface="Calibri"/>
              </a:rPr>
              <a:t>répondre à nos questions de recherche/d’évaluation</a:t>
            </a:r>
            <a:r>
              <a:rPr lang="fr-FR" sz="2100" dirty="0">
                <a:solidFill>
                  <a:srgbClr val="002060"/>
                </a:solidFill>
                <a:latin typeface="Calibri"/>
                <a:ea typeface="Calibri"/>
                <a:cs typeface="Calibri"/>
                <a:sym typeface="Calibri"/>
              </a:rPr>
              <a:t> ;</a:t>
            </a:r>
          </a:p>
          <a:p>
            <a:pPr marL="342900" lvl="0" indent="-342900">
              <a:buClr>
                <a:srgbClr val="002060"/>
              </a:buClr>
              <a:buSzPts val="2100"/>
              <a:buFont typeface="Arial"/>
              <a:buChar char="•"/>
            </a:pPr>
            <a:r>
              <a:rPr lang="fr-FR" sz="2100" dirty="0">
                <a:solidFill>
                  <a:srgbClr val="002060"/>
                </a:solidFill>
                <a:latin typeface="Calibri"/>
                <a:ea typeface="Calibri"/>
                <a:cs typeface="Calibri"/>
                <a:sym typeface="Calibri"/>
              </a:rPr>
              <a:t>sont généralement plus larges et inclusifs que les codes, et sont exprimés par des expressions plus longues ou des phrases ;</a:t>
            </a:r>
          </a:p>
          <a:p>
            <a:pPr marL="342900" lvl="0" indent="-342900">
              <a:buClr>
                <a:srgbClr val="002060"/>
              </a:buClr>
              <a:buSzPts val="2100"/>
              <a:buFont typeface="Arial"/>
              <a:buChar char="•"/>
            </a:pPr>
            <a:r>
              <a:rPr lang="fr-FR" sz="2100" dirty="0">
                <a:solidFill>
                  <a:srgbClr val="002060"/>
                </a:solidFill>
                <a:latin typeface="Calibri"/>
                <a:ea typeface="Calibri"/>
                <a:cs typeface="Calibri"/>
                <a:sym typeface="Calibri"/>
              </a:rPr>
              <a:t>nécessitent une analyse et une interprétation ; les questions posées pendant l’entretien ne suffisent pas à les identifier. </a:t>
            </a:r>
            <a:endParaRPr lang="en-GB" sz="2100" dirty="0">
              <a:solidFill>
                <a:srgbClr val="002060"/>
              </a:solidFill>
              <a:latin typeface="Calibri"/>
              <a:ea typeface="Calibri"/>
              <a:cs typeface="Calibri"/>
              <a:sym typeface="Calibri"/>
            </a:endParaRPr>
          </a:p>
          <a:p>
            <a:pPr marR="0" lvl="0" algn="l" rtl="0">
              <a:spcBef>
                <a:spcPts val="0"/>
              </a:spcBef>
              <a:spcAft>
                <a:spcPts val="0"/>
              </a:spcAft>
              <a:buClr>
                <a:srgbClr val="002060"/>
              </a:buClr>
              <a:buSzPts val="2100"/>
            </a:pPr>
            <a:endParaRPr dirty="0"/>
          </a:p>
        </p:txBody>
      </p:sp>
      <p:sp>
        <p:nvSpPr>
          <p:cNvPr id="172" name="Google Shape;172;p8"/>
          <p:cNvSpPr txBox="1"/>
          <p:nvPr/>
        </p:nvSpPr>
        <p:spPr>
          <a:xfrm>
            <a:off x="8569154" y="2131130"/>
            <a:ext cx="3401173" cy="2585283"/>
          </a:xfrm>
          <a:prstGeom prst="rect">
            <a:avLst/>
          </a:prstGeom>
          <a:solidFill>
            <a:srgbClr val="DDEAF6"/>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dirty="0">
                <a:solidFill>
                  <a:schemeClr val="dk1"/>
                </a:solidFill>
                <a:latin typeface="Calibri"/>
                <a:ea typeface="Calibri"/>
                <a:cs typeface="Calibri"/>
                <a:sym typeface="Calibri"/>
              </a:rPr>
              <a:t>Quelles sont les principales difficultés rencontrées par les personnes survivantes/ayant des malades à charge ? (récit de l’expérience de la maladie, recherche de soins et traitements, sortie d’hospitalisation, perceptions de la communauté, CATI, conséquences).</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EE9237482712449971AC4496F4F58A" ma:contentTypeVersion="21" ma:contentTypeDescription="Crée un document." ma:contentTypeScope="" ma:versionID="2acece79f5dcf30e6ebb3a644e632294">
  <xsd:schema xmlns:xsd="http://www.w3.org/2001/XMLSchema" xmlns:xs="http://www.w3.org/2001/XMLSchema" xmlns:p="http://schemas.microsoft.com/office/2006/metadata/properties" xmlns:ns1="http://schemas.microsoft.com/sharepoint/v3" xmlns:ns2="133e5729-7bb1-4685-bd1f-c5e580a2ee33" xmlns:ns3="cf328f71-004c-4ec5-8aac-4c1fe87c002c" targetNamespace="http://schemas.microsoft.com/office/2006/metadata/properties" ma:root="true" ma:fieldsID="b6ab59c28ac05923fd6cb93399978192" ns1:_="" ns2:_="" ns3:_="">
    <xsd:import namespace="http://schemas.microsoft.com/sharepoint/v3"/>
    <xsd:import namespace="133e5729-7bb1-4685-bd1f-c5e580a2ee33"/>
    <xsd:import namespace="cf328f71-004c-4ec5-8aac-4c1fe87c002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LengthInSeconds" minOccurs="0"/>
                <xsd:element ref="ns3:SharingLink" minOccurs="0"/>
                <xsd:element ref="ns3:lcf76f155ced4ddcb4097134ff3c332f" minOccurs="0"/>
                <xsd:element ref="ns2:TaxCatchAll" minOccurs="0"/>
                <xsd:element ref="ns1:_ip_UnifiedCompliancePolicyProperties" minOccurs="0"/>
                <xsd:element ref="ns1:_ip_UnifiedCompliancePolicyUIAc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Propriétés de la stratégie de conformité unifiée" ma:hidden="true" ma:internalName="_ip_UnifiedCompliancePolicyProperties">
      <xsd:simpleType>
        <xsd:restriction base="dms:Note"/>
      </xsd:simpleType>
    </xsd:element>
    <xsd:element name="_ip_UnifiedCompliancePolicyUIAction" ma:index="26" nillable="true" ma:displayName="Action d’interface utilisateur de la stratégie de conformité unifiée"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3e5729-7bb1-4685-bd1f-c5e580a2ee33"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24" nillable="true" ma:displayName="Taxonomy Catch All Column" ma:hidden="true" ma:list="{5cc3d5bd-c7ff-448c-a8db-21860a682db1}" ma:internalName="TaxCatchAll" ma:showField="CatchAllData" ma:web="133e5729-7bb1-4685-bd1f-c5e580a2ee3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f328f71-004c-4ec5-8aac-4c1fe87c002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SharingLink" ma:index="21" nillable="true" ma:displayName="Sharing Link" ma:format="Dropdown" ma:internalName="SharingLink">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Balises d’images" ma:readOnly="false" ma:fieldId="{5cf76f15-5ced-4ddc-b409-7134ff3c332f}" ma:taxonomyMulti="true" ma:sspId="214f832c-f6f1-485d-8901-6765a4832c5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133e5729-7bb1-4685-bd1f-c5e580a2ee33" xsi:nil="true"/>
    <_ip_UnifiedCompliancePolicyProperties xmlns="http://schemas.microsoft.com/sharepoint/v3" xsi:nil="true"/>
    <lcf76f155ced4ddcb4097134ff3c332f xmlns="cf328f71-004c-4ec5-8aac-4c1fe87c002c">
      <Terms xmlns="http://schemas.microsoft.com/office/infopath/2007/PartnerControls"/>
    </lcf76f155ced4ddcb4097134ff3c332f>
    <SharingLink xmlns="cf328f71-004c-4ec5-8aac-4c1fe87c002c" xsi:nil="true"/>
  </documentManagement>
</p:properties>
</file>

<file path=customXml/itemProps1.xml><?xml version="1.0" encoding="utf-8"?>
<ds:datastoreItem xmlns:ds="http://schemas.openxmlformats.org/officeDocument/2006/customXml" ds:itemID="{A1AC42DD-8387-4E66-8834-F3CA9CDED122}"/>
</file>

<file path=customXml/itemProps2.xml><?xml version="1.0" encoding="utf-8"?>
<ds:datastoreItem xmlns:ds="http://schemas.openxmlformats.org/officeDocument/2006/customXml" ds:itemID="{73B2EA70-222B-4F4A-BB13-0D62E5F2F2A7}"/>
</file>

<file path=customXml/itemProps3.xml><?xml version="1.0" encoding="utf-8"?>
<ds:datastoreItem xmlns:ds="http://schemas.openxmlformats.org/officeDocument/2006/customXml" ds:itemID="{655BFA42-81FB-486E-8796-3ED9DFAB3EE0}"/>
</file>

<file path=docProps/app.xml><?xml version="1.0" encoding="utf-8"?>
<Properties xmlns="http://schemas.openxmlformats.org/officeDocument/2006/extended-properties" xmlns:vt="http://schemas.openxmlformats.org/officeDocument/2006/docPropsVTypes">
  <TotalTime>1660</TotalTime>
  <Words>2476</Words>
  <Application>Microsoft Office PowerPoint</Application>
  <PresentationFormat>Grand écran</PresentationFormat>
  <Paragraphs>202</Paragraphs>
  <Slides>15</Slides>
  <Notes>15</Notes>
  <HiddenSlides>2</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Noto Sans Symbols</vt:lpstr>
      <vt:lpstr>Arial</vt:lpstr>
      <vt:lpstr>Calibri</vt:lpstr>
      <vt:lpstr>Helvetica Neue</vt:lpstr>
      <vt:lpstr>Helvetica Neue Light</vt:lpstr>
      <vt:lpstr>Times New Roman</vt:lpstr>
      <vt:lpstr>Office Theme</vt:lpstr>
      <vt:lpstr>Analyse de données qualitatives (analyse thématique)</vt:lpstr>
      <vt:lpstr>Introduction</vt:lpstr>
      <vt:lpstr>Objectifs de cette session</vt:lpstr>
      <vt:lpstr>Étapes de l’analyse thématique de données</vt:lpstr>
      <vt:lpstr>Étape 3 : Dégager des thèmes</vt:lpstr>
      <vt:lpstr>Coder sous Word</vt:lpstr>
      <vt:lpstr>Étape 3 : Dégager des thèmes</vt:lpstr>
      <vt:lpstr>Étape 3 : Dégager des thèmes</vt:lpstr>
      <vt:lpstr>Dégager des thèmes</vt:lpstr>
      <vt:lpstr>Conseils pour identifier des thèmes</vt:lpstr>
      <vt:lpstr>Exercice pratique</vt:lpstr>
      <vt:lpstr>Dégager des thèmes</vt:lpstr>
      <vt:lpstr> Utiliser Word pour regrouper par thèmes des données codées</vt:lpstr>
      <vt:lpstr> Utiliser Excel pour regrouper par thèmes des données codées </vt:lpstr>
      <vt:lpstr>Contrôler vos thèmes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Juliet Bedford</dc:creator>
  <cp:lastModifiedBy>Alexandre Edo</cp:lastModifiedBy>
  <cp:revision>15</cp:revision>
  <dcterms:created xsi:type="dcterms:W3CDTF">2022-03-15T22:11:30Z</dcterms:created>
  <dcterms:modified xsi:type="dcterms:W3CDTF">2024-10-11T20:47:36Z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0x01010088EE9237482712449971AC4496F4F58A</vt:lpwstr>
  </property>
</Properties>
</file>