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modernComment_1DE_EBECC103.xml" ContentType="application/vnd.ms-powerpoint.comments+xml"/>
  <Override PartName="/ppt/comments/modernComment_1D3_CCEEA000.xml" ContentType="application/vnd.ms-powerpoint.comments+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257" r:id="rId3"/>
    <p:sldId id="259" r:id="rId4"/>
    <p:sldId id="287" r:id="rId5"/>
    <p:sldId id="400" r:id="rId6"/>
    <p:sldId id="466" r:id="rId7"/>
    <p:sldId id="467" r:id="rId8"/>
    <p:sldId id="468" r:id="rId9"/>
    <p:sldId id="470" r:id="rId10"/>
    <p:sldId id="414" r:id="rId11"/>
    <p:sldId id="473" r:id="rId12"/>
    <p:sldId id="472" r:id="rId13"/>
    <p:sldId id="469" r:id="rId14"/>
    <p:sldId id="474" r:id="rId15"/>
    <p:sldId id="475" r:id="rId16"/>
    <p:sldId id="476" r:id="rId17"/>
    <p:sldId id="479" r:id="rId18"/>
    <p:sldId id="410" r:id="rId19"/>
    <p:sldId id="477" r:id="rId20"/>
    <p:sldId id="478" r:id="rId21"/>
    <p:sldId id="481" r:id="rId22"/>
    <p:sldId id="480" r:id="rId23"/>
    <p:sldId id="482" r:id="rId24"/>
    <p:sldId id="398" r:id="rId25"/>
    <p:sldId id="42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DD424-A52C-8C17-39F8-39B2AE9249EE}" name="Alexandre Edo" initials="AE" userId="S::AlexandreEdo@AlexandreEdo.onmicrosoft.com::9527abf9-c61a-4cdf-9100-b9e801a774bc" providerId="AD"/>
  <p188:author id="{1E0C36D2-7A6D-E4F0-5F89-42CC25BF1B7B}" name="Viv Walz" initials="VW" userId="ad34ef78dcdc91a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04669"/>
    <a:srgbClr val="2F9C67"/>
    <a:srgbClr val="7B6A67"/>
    <a:srgbClr val="E4E6ED"/>
    <a:srgbClr val="EEF5EF"/>
    <a:srgbClr val="EEECEB"/>
    <a:srgbClr val="FCCF9E"/>
    <a:srgbClr val="D90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1B304-7547-41DB-8637-E493D7991D2E}" v="4" dt="2022-08-15T01:07:24.3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2"/>
    <p:restoredTop sz="57143" autoAdjust="0"/>
  </p:normalViewPr>
  <p:slideViewPr>
    <p:cSldViewPr snapToGrid="0" snapToObjects="1" showGuides="1">
      <p:cViewPr>
        <p:scale>
          <a:sx n="75" d="100"/>
          <a:sy n="75" d="100"/>
        </p:scale>
        <p:origin x="2778" y="120"/>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200" d="100"/>
          <a:sy n="200" d="100"/>
        </p:scale>
        <p:origin x="1308" y="-67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6.xml"/></Relationships>
</file>

<file path=ppt/comments/modernComment_1D3_CCEEA000.xml><?xml version="1.0" encoding="utf-8"?>
<p188:cmLst xmlns:a="http://schemas.openxmlformats.org/drawingml/2006/main" xmlns:r="http://schemas.openxmlformats.org/officeDocument/2006/relationships" xmlns:p188="http://schemas.microsoft.com/office/powerpoint/2018/8/main">
  <p188:cm id="{B78B67D2-6253-4BFF-994D-7F3CB79EF828}" authorId="{1E0C36D2-7A6D-E4F0-5F89-42CC25BF1B7B}" created="2022-08-14T23:50:31.093">
    <pc:sldMkLst xmlns:pc="http://schemas.microsoft.com/office/powerpoint/2013/main/command">
      <pc:docMk/>
      <pc:sldMk cId="3438190592" sldId="467"/>
    </pc:sldMkLst>
    <p188:txBody>
      <a:bodyPr/>
      <a:lstStyle/>
      <a:p>
        <a:r>
          <a:rPr lang="en-CA"/>
          <a:t>The diagram will need to be adjusted since the stages changed - stages 1 and 2 are still covered in 4.9, but 4.10 now covers stage 3, and stages 4, 5 and 6 are covered in 7.2</a:t>
        </a:r>
      </a:p>
    </p188:txBody>
  </p188:cm>
</p188:cmLst>
</file>

<file path=ppt/comments/modernComment_1DE_EBECC103.xml><?xml version="1.0" encoding="utf-8"?>
<p188:cmLst xmlns:a="http://schemas.openxmlformats.org/drawingml/2006/main" xmlns:r="http://schemas.openxmlformats.org/officeDocument/2006/relationships" xmlns:p188="http://schemas.microsoft.com/office/powerpoint/2018/8/main">
  <p188:cm id="{2D398E29-730C-4781-8A4F-71F21B3A599B}" authorId="{A0ADD424-A52C-8C17-39F8-39B2AE9249EE}" created="2024-10-10T21:17:09.282">
    <ac:deMkLst xmlns:ac="http://schemas.microsoft.com/office/drawing/2013/main/command">
      <pc:docMk xmlns:pc="http://schemas.microsoft.com/office/powerpoint/2013/main/command"/>
      <pc:sldMk xmlns:pc="http://schemas.microsoft.com/office/powerpoint/2013/main/command" cId="3958161667" sldId="478"/>
      <ac:spMk id="2" creationId="{69B583AB-ACBE-0A4D-A783-E677E9C56EE7}"/>
    </ac:deMkLst>
    <p188:txBody>
      <a:bodyPr/>
      <a:lstStyle/>
      <a:p>
        <a:r>
          <a:rPr lang="fr-FR"/>
          <a:t>Dans les notes pour l’animateur, le lien hypertexte est à modifier pour renvoyer à la version française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11/10/2024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‹N°›</a:t>
            </a:fld>
            <a:endParaRPr lang="fr-FR" dirty="0"/>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spreadsheets/d/1CSy6kTUed47r864FNp4j4prAyZhS6kkf?rtpof=true&amp;authuser=evaelisabeth.erlach%40gmail.com&amp;usp=drive_f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Dans cette session, nous verrons comment utiliser des méthodes qualitatives pour gérer un mécanisme de retour d’information de la communauté. Nous aborderons la consolidation, l’analyse et la transmission des données, au travers d’exemples fournis par la Croix-Rouge. En outre, nous étudierons le « Kit de retour d’information de la FICR » dans le contexte de la recherche opérationnelle en sciences sociales.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1</a:t>
            </a:fld>
            <a:endParaRPr lang="en-US" dirty="0"/>
          </a:p>
        </p:txBody>
      </p:sp>
    </p:spTree>
    <p:extLst>
      <p:ext uri="{BB962C8B-B14F-4D97-AF65-F5344CB8AC3E}">
        <p14:creationId xmlns:p14="http://schemas.microsoft.com/office/powerpoint/2010/main" val="243158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noProof="0" dirty="0">
                <a:solidFill>
                  <a:schemeClr val="tx1"/>
                </a:solidFill>
                <a:effectLst/>
                <a:latin typeface="+mn-lt"/>
                <a:ea typeface="+mn-ea"/>
                <a:cs typeface="+mn-cs"/>
              </a:rPr>
              <a:t>Sous-étape 2. </a:t>
            </a:r>
            <a:r>
              <a:rPr lang="fr-FR" b="1" noProof="0"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Classer par ordre de priorité et transmettre les données si nécessaire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Selon la configuration de votre mécanisme de retour d’information et les règles relatives à la transmission des données, repérez toutes les informations critiques (autrement dit, les informations devant être traitées en urgence et faire l’objet d’un suivi spécifique) et transmettez-les à la personne responsable. Consignez quand et comment ces informations ont été transmises. </a:t>
            </a:r>
          </a:p>
          <a:p>
            <a:endParaRPr lang="fr-FR" sz="1200" kern="1200" noProof="0" dirty="0">
              <a:solidFill>
                <a:schemeClr val="tx1"/>
              </a:solidFill>
              <a:effectLst/>
              <a:latin typeface="+mn-lt"/>
              <a:ea typeface="+mn-ea"/>
              <a:cs typeface="+mn-cs"/>
            </a:endParaRPr>
          </a:p>
          <a:p>
            <a:pPr marL="0" indent="0">
              <a:buFont typeface="Arial" panose="020B0604020202020204" pitchFamily="34" charset="0"/>
              <a:buNone/>
            </a:pPr>
            <a:r>
              <a:rPr lang="fr-FR" sz="1200" kern="1200" noProof="0" dirty="0">
                <a:solidFill>
                  <a:schemeClr val="tx1"/>
                </a:solidFill>
                <a:effectLst/>
                <a:latin typeface="+mn-lt"/>
                <a:ea typeface="+mn-ea"/>
                <a:cs typeface="+mn-cs"/>
              </a:rPr>
              <a:t>* Les informations sensibles doivent être traitées conformément aux processus adoptés par votre organisation. Ces informations doivent être repérées dès la collecte, et avant l’exercice de consolidation. </a:t>
            </a:r>
          </a:p>
          <a:p>
            <a:pPr marL="17145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0" indent="0">
              <a:buFont typeface="Arial" panose="020B0604020202020204" pitchFamily="34" charset="0"/>
              <a:buNone/>
            </a:pPr>
            <a:r>
              <a:rPr lang="fr-FR" sz="1200" kern="1200" noProof="0" dirty="0">
                <a:solidFill>
                  <a:schemeClr val="tx1"/>
                </a:solidFill>
                <a:effectLst/>
                <a:latin typeface="+mn-lt"/>
                <a:ea typeface="+mn-ea"/>
                <a:cs typeface="+mn-cs"/>
              </a:rPr>
              <a:t>Pour en savoir davantage sur les retours d’information sensibles, voir le module intitulé « Comment gérer les retours d’information sensibles » du Kit de retour d’information de la FICR</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10</a:t>
            </a:fld>
            <a:endParaRPr lang="fr-FR" dirty="0"/>
          </a:p>
        </p:txBody>
      </p:sp>
    </p:spTree>
    <p:extLst>
      <p:ext uri="{BB962C8B-B14F-4D97-AF65-F5344CB8AC3E}">
        <p14:creationId xmlns:p14="http://schemas.microsoft.com/office/powerpoint/2010/main" val="381495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noProof="0" dirty="0">
                <a:solidFill>
                  <a:schemeClr val="tx1"/>
                </a:solidFill>
                <a:effectLst/>
                <a:latin typeface="+mn-lt"/>
                <a:ea typeface="+mn-ea"/>
                <a:cs typeface="+mn-cs"/>
              </a:rPr>
              <a:t>Sous-étape 2. </a:t>
            </a:r>
            <a:r>
              <a:rPr lang="fr-FR" b="1" noProof="0"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Classer par ordre de priorité et transmettre les données si nécessaire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Selon la configuration de votre mécanisme de retour d’information et les règles relatives à la transmission des données, repérez toutes les informations critiques (autrement dit, les informations devant être traitées en urgence et faire l’objet d’un suivi spécifique) et transmettez-les à la personne responsable. Consignez quand et comment ces informations ont été transmises. </a:t>
            </a:r>
          </a:p>
          <a:p>
            <a:endParaRPr lang="fr-FR" sz="1200" kern="1200" noProof="0" dirty="0">
              <a:solidFill>
                <a:schemeClr val="tx1"/>
              </a:solidFill>
              <a:effectLst/>
              <a:latin typeface="+mn-lt"/>
              <a:ea typeface="+mn-ea"/>
              <a:cs typeface="+mn-cs"/>
            </a:endParaRPr>
          </a:p>
          <a:p>
            <a:pPr marL="0" indent="0">
              <a:buFont typeface="Arial" panose="020B0604020202020204" pitchFamily="34" charset="0"/>
              <a:buNone/>
            </a:pPr>
            <a:r>
              <a:rPr lang="fr-FR" sz="1200" kern="1200" noProof="0" dirty="0">
                <a:solidFill>
                  <a:schemeClr val="tx1"/>
                </a:solidFill>
                <a:effectLst/>
                <a:latin typeface="+mn-lt"/>
                <a:ea typeface="+mn-ea"/>
                <a:cs typeface="+mn-cs"/>
              </a:rPr>
              <a:t>* Les informations sensibles doivent être traitées conformément aux processus adoptés par votre organisation. Ces informations doivent être repérées dès la collecte, et avant l’exercice de consolidation. </a:t>
            </a:r>
          </a:p>
          <a:p>
            <a:pPr marL="17145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0" indent="0">
              <a:buFont typeface="Arial" panose="020B0604020202020204" pitchFamily="34" charset="0"/>
              <a:buNone/>
            </a:pPr>
            <a:r>
              <a:rPr lang="fr-FR" sz="1200" kern="1200" noProof="0" dirty="0">
                <a:solidFill>
                  <a:schemeClr val="tx1"/>
                </a:solidFill>
                <a:effectLst/>
                <a:latin typeface="+mn-lt"/>
                <a:ea typeface="+mn-ea"/>
                <a:cs typeface="+mn-cs"/>
              </a:rPr>
              <a:t>Pour en savoir davantage sur les retours d’information sensibles, voir le module intitulé « Comment gérer les retours d’information sensibles » du Kit de retour d’information de la FICR</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11</a:t>
            </a:fld>
            <a:endParaRPr lang="fr-FR" dirty="0"/>
          </a:p>
        </p:txBody>
      </p:sp>
    </p:spTree>
    <p:extLst>
      <p:ext uri="{BB962C8B-B14F-4D97-AF65-F5344CB8AC3E}">
        <p14:creationId xmlns:p14="http://schemas.microsoft.com/office/powerpoint/2010/main" val="85165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1" kern="1200" noProof="0" dirty="0">
                <a:solidFill>
                  <a:schemeClr val="tx1"/>
                </a:solidFill>
                <a:effectLst/>
                <a:latin typeface="+mn-lt"/>
                <a:ea typeface="+mn-ea"/>
                <a:cs typeface="+mn-cs"/>
              </a:rPr>
              <a:t>Analyse : </a:t>
            </a:r>
            <a:r>
              <a:rPr lang="fr-FR" sz="1200" b="0" kern="1200" noProof="0" dirty="0">
                <a:solidFill>
                  <a:schemeClr val="tx1"/>
                </a:solidFill>
                <a:effectLst/>
                <a:latin typeface="+mn-lt"/>
                <a:ea typeface="+mn-ea"/>
                <a:cs typeface="+mn-cs"/>
              </a:rPr>
              <a:t>l’analyse des retours d’information est nécessaire pour réagir à des problèmes immédiats et mieux comprendre les tendances à long terme. En regroupant les commentaires, on peut identifier les sujets les plus fréquemment évoqués par les membres de la communauté et déterminer si les retours d’information présentent des différences d’un groupe à l’autre ou au fil du temps. Il convient aussi de comparer vos résultats avec d’autres sources d’information pour se faire une idée globale de la situation.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principales étapes de l’analyse de données issues d’un retour d’information sont les suivantes : </a:t>
            </a:r>
          </a:p>
          <a:p>
            <a:pPr lvl="0"/>
            <a:r>
              <a:rPr lang="fr-FR" sz="1200" b="1" kern="1200" dirty="0">
                <a:solidFill>
                  <a:schemeClr val="tx1"/>
                </a:solidFill>
                <a:effectLst/>
                <a:latin typeface="+mn-lt"/>
                <a:ea typeface="+mn-ea"/>
                <a:cs typeface="+mn-cs"/>
              </a:rPr>
              <a:t>Compiler</a:t>
            </a:r>
            <a:r>
              <a:rPr lang="fr-FR" sz="1200" kern="1200" dirty="0">
                <a:solidFill>
                  <a:schemeClr val="tx1"/>
                </a:solidFill>
                <a:effectLst/>
                <a:latin typeface="+mn-lt"/>
                <a:ea typeface="+mn-ea"/>
                <a:cs typeface="+mn-cs"/>
              </a:rPr>
              <a:t> – R</a:t>
            </a:r>
            <a:r>
              <a:rPr lang="fr-FR" dirty="0"/>
              <a:t>éunissez toutes les données du retour d’information que vous souhaitez analyser</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Dégager des thèmes </a:t>
            </a:r>
            <a:r>
              <a:rPr lang="fr-FR" sz="1200" kern="1200" dirty="0">
                <a:solidFill>
                  <a:schemeClr val="tx1"/>
                </a:solidFill>
                <a:effectLst/>
                <a:latin typeface="+mn-lt"/>
                <a:ea typeface="+mn-ea"/>
                <a:cs typeface="+mn-cs"/>
              </a:rPr>
              <a:t>– </a:t>
            </a:r>
            <a:r>
              <a:rPr lang="fr-FR" dirty="0"/>
              <a:t>Identifiez quels sujets se démarquent</a:t>
            </a:r>
          </a:p>
          <a:p>
            <a:pPr lvl="0"/>
            <a:r>
              <a:rPr lang="fr-FR" sz="1200" b="1" kern="1200" dirty="0">
                <a:solidFill>
                  <a:schemeClr val="tx1"/>
                </a:solidFill>
                <a:effectLst/>
                <a:latin typeface="+mn-lt"/>
                <a:ea typeface="+mn-ea"/>
                <a:cs typeface="+mn-cs"/>
              </a:rPr>
              <a:t>Ventiler </a:t>
            </a:r>
            <a:r>
              <a:rPr lang="fr-FR" sz="1200" kern="1200" dirty="0">
                <a:solidFill>
                  <a:schemeClr val="tx1"/>
                </a:solidFill>
                <a:effectLst/>
                <a:latin typeface="+mn-lt"/>
                <a:ea typeface="+mn-ea"/>
                <a:cs typeface="+mn-cs"/>
              </a:rPr>
              <a:t>– </a:t>
            </a:r>
            <a:r>
              <a:rPr lang="fr-FR" dirty="0"/>
              <a:t>Déterminez s’il existe des différences entre les lieux, les groupes démographiques et les canaux de retour d’information</a:t>
            </a:r>
            <a:endParaRPr lang="fr-FR" sz="1200" kern="1200" dirty="0">
              <a:solidFill>
                <a:schemeClr val="tx1"/>
              </a:solidFill>
              <a:effectLst/>
              <a:latin typeface="+mn-lt"/>
              <a:ea typeface="+mn-ea"/>
              <a:cs typeface="+mn-cs"/>
            </a:endParaRPr>
          </a:p>
          <a:p>
            <a:r>
              <a:rPr lang="fr-FR" b="1" dirty="0"/>
              <a:t>Identifier les changements </a:t>
            </a:r>
            <a:r>
              <a:rPr lang="fr-FR" b="0" dirty="0"/>
              <a:t>–</a:t>
            </a:r>
            <a:r>
              <a:rPr lang="fr-FR" b="1" dirty="0"/>
              <a:t> </a:t>
            </a:r>
            <a:r>
              <a:rPr lang="fr-FR" dirty="0"/>
              <a:t>Déterminez si les données montrent une évolution</a:t>
            </a:r>
          </a:p>
          <a:p>
            <a:r>
              <a:rPr lang="fr-FR" b="1" dirty="0"/>
              <a:t>Recouper </a:t>
            </a:r>
            <a:r>
              <a:rPr lang="fr-FR" b="0" dirty="0"/>
              <a:t>–</a:t>
            </a:r>
            <a:r>
              <a:rPr lang="fr-FR" b="1" dirty="0"/>
              <a:t> </a:t>
            </a:r>
            <a:r>
              <a:rPr lang="fr-FR" dirty="0"/>
              <a:t>Vérifiez si d’autres sources d’information confirment vos résultats et apportent des éclairages nouveaux</a:t>
            </a:r>
          </a:p>
          <a:p>
            <a:pPr>
              <a:buNone/>
            </a:pPr>
            <a:r>
              <a:rPr lang="fr-FR" dirty="0"/>
              <a:t>Les codes constituent un outil puissant pour analyser les retours d’information. Il s’agit de mots clés ou de locutions que nous attribuons à des données extraites du retour d’information, afin d’organiser ces dernières, de comprendre les principaux thèmes et sujets abordés, ainsi que de synthétiser ces informations sous une forme facile à gérer. Il est important de disposer d’un système de codage dans le cadre de tout mécanisme de retour d’information car la collecte et l’analyse des données sont réalisés de manière continue. </a:t>
            </a:r>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smtClean="0"/>
              <a:t>12</a:t>
            </a:fld>
            <a:endParaRPr lang="fr-FR" dirty="0"/>
          </a:p>
        </p:txBody>
      </p:sp>
    </p:spTree>
    <p:extLst>
      <p:ext uri="{BB962C8B-B14F-4D97-AF65-F5344CB8AC3E}">
        <p14:creationId xmlns:p14="http://schemas.microsoft.com/office/powerpoint/2010/main" val="86498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u="sng" kern="1200" noProof="0" dirty="0">
                <a:solidFill>
                  <a:schemeClr val="tx1"/>
                </a:solidFill>
                <a:effectLst/>
                <a:latin typeface="+mn-lt"/>
                <a:ea typeface="+mn-ea"/>
                <a:cs typeface="+mn-cs"/>
              </a:rPr>
              <a:t>Réponses à la question</a:t>
            </a:r>
            <a:r>
              <a:rPr lang="fr-FR" sz="1200" u="none"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Le codage peut s’effectuer de différentes manières, notamment en utilisant :</a:t>
            </a:r>
          </a:p>
          <a:p>
            <a:pPr marL="171450" lvl="0" indent="-171450" rtl="0">
              <a:buFont typeface="Arial" panose="020B0604020202020204" pitchFamily="34" charset="0"/>
              <a:buChar char="•"/>
            </a:pPr>
            <a:r>
              <a:rPr lang="fr-FR" sz="1200" b="1" kern="1200" noProof="0" dirty="0">
                <a:solidFill>
                  <a:schemeClr val="tx1"/>
                </a:solidFill>
                <a:effectLst/>
                <a:latin typeface="+mn-lt"/>
                <a:ea typeface="+mn-ea"/>
                <a:cs typeface="+mn-cs"/>
              </a:rPr>
              <a:t>des notes manuscrites </a:t>
            </a:r>
            <a:r>
              <a:rPr lang="fr-FR" sz="1200" b="0" kern="1200" noProof="0" dirty="0">
                <a:solidFill>
                  <a:schemeClr val="tx1"/>
                </a:solidFill>
                <a:effectLst/>
                <a:latin typeface="+mn-lt"/>
                <a:ea typeface="+mn-ea"/>
                <a:cs typeface="+mn-cs"/>
              </a:rPr>
              <a:t>à côté du texte sur des formulaires ou des registres remplis à la main ;</a:t>
            </a:r>
            <a:endParaRPr lang="fr-FR" sz="1200" b="1" kern="1200" noProof="0" dirty="0">
              <a:solidFill>
                <a:schemeClr val="tx1"/>
              </a:solidFill>
              <a:effectLst/>
              <a:latin typeface="+mn-lt"/>
              <a:ea typeface="+mn-ea"/>
              <a:cs typeface="+mn-cs"/>
            </a:endParaRPr>
          </a:p>
          <a:p>
            <a:pPr marL="171450" lvl="0" indent="-171450" rtl="0">
              <a:buFont typeface="Arial" panose="020B0604020202020204" pitchFamily="34" charset="0"/>
              <a:buChar char="•"/>
            </a:pPr>
            <a:r>
              <a:rPr lang="fr-FR" sz="1200" b="1" kern="1200" noProof="0" dirty="0">
                <a:solidFill>
                  <a:schemeClr val="tx1"/>
                </a:solidFill>
                <a:effectLst/>
                <a:latin typeface="+mn-lt"/>
                <a:ea typeface="+mn-ea"/>
                <a:cs typeface="+mn-cs"/>
              </a:rPr>
              <a:t>des post-its, un tableau à feuilles mobiles ou un tableau noir et des craies</a:t>
            </a:r>
            <a:r>
              <a:rPr lang="fr-FR" sz="1200" b="0" kern="1200" noProof="0" dirty="0">
                <a:solidFill>
                  <a:schemeClr val="tx1"/>
                </a:solidFill>
                <a:effectLst/>
                <a:latin typeface="+mn-lt"/>
                <a:ea typeface="+mn-ea"/>
                <a:cs typeface="+mn-cs"/>
              </a:rPr>
              <a:t>, pour organiser et regrouper les commentaires en lien avec différents sujets ;</a:t>
            </a:r>
          </a:p>
          <a:p>
            <a:pPr marL="171450" lvl="0" indent="-171450" rtl="0">
              <a:buFont typeface="Arial" panose="020B0604020202020204" pitchFamily="34" charset="0"/>
              <a:buChar char="•"/>
            </a:pPr>
            <a:r>
              <a:rPr lang="fr-FR" sz="1200" b="0" kern="1200" noProof="0" dirty="0">
                <a:solidFill>
                  <a:schemeClr val="tx1"/>
                </a:solidFill>
                <a:effectLst/>
                <a:latin typeface="+mn-lt"/>
                <a:ea typeface="+mn-ea"/>
                <a:cs typeface="+mn-cs"/>
              </a:rPr>
              <a:t>un </a:t>
            </a:r>
            <a:r>
              <a:rPr lang="fr-FR" sz="1200" b="1" kern="1200" noProof="0" dirty="0">
                <a:solidFill>
                  <a:schemeClr val="tx1"/>
                </a:solidFill>
                <a:effectLst/>
                <a:latin typeface="+mn-lt"/>
                <a:ea typeface="+mn-ea"/>
                <a:cs typeface="+mn-cs"/>
              </a:rPr>
              <a:t>tableau dans un logiciel de traitement de texte</a:t>
            </a:r>
            <a:r>
              <a:rPr lang="fr-FR" sz="1200" b="0" kern="1200" noProof="0" dirty="0">
                <a:solidFill>
                  <a:schemeClr val="tx1"/>
                </a:solidFill>
                <a:effectLst/>
                <a:latin typeface="+mn-lt"/>
                <a:ea typeface="+mn-ea"/>
                <a:cs typeface="+mn-cs"/>
              </a:rPr>
              <a:t>, dans lequel les codes sont saisis dans une colonne à côté de chaque partie pertinente d’un retour d’information ;</a:t>
            </a:r>
          </a:p>
          <a:p>
            <a:pPr marL="171450" lvl="0" indent="-171450" rtl="0">
              <a:buFont typeface="Arial" panose="020B0604020202020204" pitchFamily="34" charset="0"/>
              <a:buChar char="•"/>
            </a:pPr>
            <a:r>
              <a:rPr lang="fr-FR" sz="1200" b="0" kern="1200" noProof="0" dirty="0">
                <a:solidFill>
                  <a:schemeClr val="tx1"/>
                </a:solidFill>
                <a:effectLst/>
                <a:latin typeface="+mn-lt"/>
                <a:ea typeface="+mn-ea"/>
                <a:cs typeface="+mn-cs"/>
              </a:rPr>
              <a:t>un </a:t>
            </a:r>
            <a:r>
              <a:rPr lang="fr-FR" sz="1200" b="1" kern="1200" noProof="0" dirty="0">
                <a:solidFill>
                  <a:schemeClr val="tx1"/>
                </a:solidFill>
                <a:effectLst/>
                <a:latin typeface="+mn-lt"/>
                <a:ea typeface="+mn-ea"/>
                <a:cs typeface="+mn-cs"/>
              </a:rPr>
              <a:t>tableur Excel </a:t>
            </a:r>
            <a:r>
              <a:rPr lang="fr-FR" sz="1200" b="0" kern="1200" noProof="0" dirty="0">
                <a:solidFill>
                  <a:schemeClr val="tx1"/>
                </a:solidFill>
                <a:effectLst/>
                <a:latin typeface="+mn-lt"/>
                <a:ea typeface="+mn-ea"/>
                <a:cs typeface="+mn-cs"/>
              </a:rPr>
              <a:t>dans lequel on a préalablement intégré tous les commentaires</a:t>
            </a:r>
            <a:r>
              <a:rPr lang="fr-FR" sz="1200" b="1" kern="1200" noProof="0" dirty="0">
                <a:solidFill>
                  <a:schemeClr val="tx1"/>
                </a:solidFill>
                <a:effectLst/>
                <a:latin typeface="+mn-lt"/>
                <a:ea typeface="+mn-ea"/>
                <a:cs typeface="+mn-cs"/>
              </a:rPr>
              <a:t>, </a:t>
            </a:r>
            <a:r>
              <a:rPr lang="fr-FR" sz="1200" b="0" kern="1200" noProof="0" dirty="0">
                <a:solidFill>
                  <a:schemeClr val="tx1"/>
                </a:solidFill>
                <a:effectLst/>
                <a:latin typeface="+mn-lt"/>
                <a:ea typeface="+mn-ea"/>
                <a:cs typeface="+mn-cs"/>
              </a:rPr>
              <a:t>avec des colonnes séparées pour y insérer les codes. L’utilisation de menus déroulants peut faciliter le processus de codage ;</a:t>
            </a:r>
          </a:p>
          <a:p>
            <a:pPr marL="171450" lvl="0" indent="-171450" rtl="0">
              <a:buFont typeface="Arial" panose="020B0604020202020204" pitchFamily="34" charset="0"/>
              <a:buChar char="•"/>
            </a:pPr>
            <a:r>
              <a:rPr lang="fr-FR" sz="1200" b="0" kern="1200" noProof="0" dirty="0">
                <a:solidFill>
                  <a:schemeClr val="tx1"/>
                </a:solidFill>
                <a:effectLst/>
                <a:latin typeface="+mn-lt"/>
                <a:ea typeface="+mn-ea"/>
                <a:cs typeface="+mn-cs"/>
              </a:rPr>
              <a:t>un </a:t>
            </a:r>
            <a:r>
              <a:rPr lang="fr-FR" sz="1200" b="1" kern="1200" noProof="0" dirty="0">
                <a:solidFill>
                  <a:schemeClr val="tx1"/>
                </a:solidFill>
                <a:effectLst/>
                <a:latin typeface="+mn-lt"/>
                <a:ea typeface="+mn-ea"/>
                <a:cs typeface="+mn-cs"/>
              </a:rPr>
              <a:t>logiciel d’analyse qualitative des données </a:t>
            </a:r>
            <a:r>
              <a:rPr lang="fr-FR" sz="1200" b="0" kern="1200" noProof="0" dirty="0">
                <a:solidFill>
                  <a:schemeClr val="tx1"/>
                </a:solidFill>
                <a:effectLst/>
                <a:latin typeface="+mn-lt"/>
                <a:ea typeface="+mn-ea"/>
                <a:cs typeface="+mn-cs"/>
              </a:rPr>
              <a:t>(p. ex. Nvivo, MaxQDA) ;</a:t>
            </a:r>
          </a:p>
          <a:p>
            <a:pPr marL="171450" lvl="0" indent="-171450" rtl="0">
              <a:buFont typeface="Arial" panose="020B0604020202020204" pitchFamily="34" charset="0"/>
              <a:buChar char="•"/>
            </a:pPr>
            <a:r>
              <a:rPr lang="fr-FR" sz="1200" b="0" kern="1200" noProof="0" dirty="0">
                <a:solidFill>
                  <a:schemeClr val="tx1"/>
                </a:solidFill>
                <a:effectLst/>
                <a:latin typeface="+mn-lt"/>
                <a:ea typeface="+mn-ea"/>
                <a:cs typeface="+mn-cs"/>
              </a:rPr>
              <a:t>l’</a:t>
            </a:r>
            <a:r>
              <a:rPr lang="fr-FR" sz="1200" b="1" kern="1200" noProof="0" dirty="0">
                <a:solidFill>
                  <a:schemeClr val="tx1"/>
                </a:solidFill>
                <a:effectLst/>
                <a:latin typeface="+mn-lt"/>
                <a:ea typeface="+mn-ea"/>
                <a:cs typeface="+mn-cs"/>
              </a:rPr>
              <a:t>apprentissage automatique</a:t>
            </a:r>
            <a:r>
              <a:rPr lang="fr-FR" sz="1200" b="0" kern="1200" noProof="0" dirty="0">
                <a:solidFill>
                  <a:schemeClr val="tx1"/>
                </a:solidFill>
                <a:effectLst/>
                <a:latin typeface="+mn-lt"/>
                <a:ea typeface="+mn-ea"/>
                <a:cs typeface="+mn-cs"/>
              </a:rPr>
              <a:t> pour assigner automatiquement les codes aux différentes parties d’un retour d’information. </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13</a:t>
            </a:fld>
            <a:endParaRPr lang="fr-FR" dirty="0"/>
          </a:p>
        </p:txBody>
      </p:sp>
    </p:spTree>
    <p:extLst>
      <p:ext uri="{BB962C8B-B14F-4D97-AF65-F5344CB8AC3E}">
        <p14:creationId xmlns:p14="http://schemas.microsoft.com/office/powerpoint/2010/main" val="235399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kern="1200" noProof="0" dirty="0">
                <a:solidFill>
                  <a:schemeClr val="tx1"/>
                </a:solidFill>
                <a:effectLst/>
                <a:latin typeface="+mn-lt"/>
                <a:ea typeface="+mn-ea"/>
                <a:cs typeface="+mn-cs"/>
              </a:rPr>
              <a:t>Lorsque vous codez, il vous faut dresser une liste des codes dans un </a:t>
            </a:r>
            <a:r>
              <a:rPr lang="fr-FR" sz="1200" b="1" kern="1200" noProof="0" dirty="0">
                <a:solidFill>
                  <a:schemeClr val="tx1"/>
                </a:solidFill>
                <a:effectLst/>
                <a:latin typeface="+mn-lt"/>
                <a:ea typeface="+mn-ea"/>
                <a:cs typeface="+mn-cs"/>
              </a:rPr>
              <a:t>cadre de codage</a:t>
            </a:r>
            <a:r>
              <a:rPr lang="fr-FR" sz="1200" b="0" kern="1200" noProof="0" dirty="0">
                <a:solidFill>
                  <a:schemeClr val="tx1"/>
                </a:solidFill>
                <a:effectLst/>
                <a:latin typeface="+mn-lt"/>
                <a:ea typeface="+mn-ea"/>
                <a:cs typeface="+mn-cs"/>
              </a:rPr>
              <a:t>. Lorsque les codes sont nombreux, cet outil peut aider à les catégoriser. Déterminez la structure la plus logique en fonction de vos outils de collecte de données. Il est également important de définir vos codes dans un </a:t>
            </a:r>
            <a:r>
              <a:rPr lang="fr-FR" sz="1200" b="1" kern="1200" noProof="0" dirty="0">
                <a:solidFill>
                  <a:schemeClr val="tx1"/>
                </a:solidFill>
                <a:effectLst/>
                <a:latin typeface="+mn-lt"/>
                <a:ea typeface="+mn-ea"/>
                <a:cs typeface="+mn-cs"/>
              </a:rPr>
              <a:t>livre de codes</a:t>
            </a:r>
            <a:r>
              <a:rPr lang="fr-FR" sz="1200" b="0" kern="1200" noProof="0" dirty="0">
                <a:solidFill>
                  <a:schemeClr val="tx1"/>
                </a:solidFill>
                <a:effectLst/>
                <a:latin typeface="+mn-lt"/>
                <a:ea typeface="+mn-ea"/>
                <a:cs typeface="+mn-cs"/>
              </a:rPr>
              <a:t>, lequel peut vous aider à maintenir de la cohérence et à faire en sorte que d'autres puissent également comprendre et appliquer les codes en question.  </a:t>
            </a:r>
          </a:p>
          <a:p>
            <a:endParaRPr lang="fr-FR" sz="1200" b="0" kern="1200" noProof="0" dirty="0">
              <a:solidFill>
                <a:schemeClr val="tx1"/>
              </a:solidFill>
              <a:effectLst/>
              <a:latin typeface="+mn-lt"/>
              <a:ea typeface="+mn-ea"/>
              <a:cs typeface="+mn-cs"/>
            </a:endParaRPr>
          </a:p>
          <a:p>
            <a:r>
              <a:rPr lang="fr-FR" sz="1200" b="0" kern="1200" noProof="0" dirty="0">
                <a:solidFill>
                  <a:schemeClr val="tx1"/>
                </a:solidFill>
                <a:effectLst/>
                <a:latin typeface="+mn-lt"/>
                <a:ea typeface="+mn-ea"/>
                <a:cs typeface="+mn-cs"/>
              </a:rPr>
              <a:t>Un cadre de codage présente la hiérarchie des codes et de quelle manière ils sont regroupés en catégories pour chaque type de retour d'information. </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14</a:t>
            </a:fld>
            <a:endParaRPr lang="fr-FR" dirty="0"/>
          </a:p>
        </p:txBody>
      </p:sp>
    </p:spTree>
    <p:extLst>
      <p:ext uri="{BB962C8B-B14F-4D97-AF65-F5344CB8AC3E}">
        <p14:creationId xmlns:p14="http://schemas.microsoft.com/office/powerpoint/2010/main" val="400253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noProof="0" dirty="0">
                <a:solidFill>
                  <a:schemeClr val="tx1"/>
                </a:solidFill>
                <a:effectLst/>
                <a:latin typeface="+mn-lt"/>
                <a:ea typeface="+mn-ea"/>
                <a:cs typeface="+mn-cs"/>
              </a:rPr>
              <a:t>Un livre de codes décrit les différents types, catégories et codes utilisés pour classer les données ; il explique comment les utiliser. Il constitue le document de référence pour tout utilisateur du cadre de codage et garantit la cohérence des codes appliqués d’un utilisateur à l’autre.</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15</a:t>
            </a:fld>
            <a:endParaRPr lang="fr-FR" dirty="0"/>
          </a:p>
        </p:txBody>
      </p:sp>
    </p:spTree>
    <p:extLst>
      <p:ext uri="{BB962C8B-B14F-4D97-AF65-F5344CB8AC3E}">
        <p14:creationId xmlns:p14="http://schemas.microsoft.com/office/powerpoint/2010/main" val="74727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19600"/>
            <a:ext cx="5486400" cy="4502150"/>
          </a:xfrm>
        </p:spPr>
        <p:txBody>
          <a:bodyPr/>
          <a:lstStyle/>
          <a:p>
            <a:r>
              <a:rPr lang="fr-FR" sz="1200" kern="1200" noProof="0" dirty="0">
                <a:solidFill>
                  <a:schemeClr val="tx1"/>
                </a:solidFill>
                <a:effectLst/>
                <a:latin typeface="+mn-lt"/>
                <a:ea typeface="+mn-ea"/>
                <a:cs typeface="+mn-cs"/>
              </a:rPr>
              <a:t>Pour organiser vos retours d’information, il est possible de les classer par « types », notamment :</a:t>
            </a:r>
          </a:p>
          <a:p>
            <a:r>
              <a:rPr lang="en-US" sz="1200" b="1" kern="1200" dirty="0">
                <a:solidFill>
                  <a:schemeClr val="tx1"/>
                </a:solidFill>
                <a:effectLst/>
                <a:latin typeface="+mn-lt"/>
                <a:ea typeface="+mn-ea"/>
                <a:cs typeface="+mn-cs"/>
              </a:rPr>
              <a:t>Questions</a:t>
            </a:r>
            <a:r>
              <a:rPr lang="en-US" sz="1200" kern="1200" dirty="0">
                <a:solidFill>
                  <a:schemeClr val="tx1"/>
                </a:solidFill>
                <a:effectLst/>
                <a:latin typeface="+mn-lt"/>
                <a:ea typeface="+mn-ea"/>
                <a:cs typeface="+mn-cs"/>
              </a:rPr>
              <a:t> – </a:t>
            </a:r>
            <a:r>
              <a:rPr lang="fr-FR" dirty="0"/>
              <a:t>Peuvent révéler ce que les communautés ont besoin de savoir et vous aider à identifier les lacunes à combler en termes d’information.</a:t>
            </a:r>
          </a:p>
          <a:p>
            <a:r>
              <a:rPr lang="fr-FR" sz="1200" i="1" kern="1200" dirty="0">
                <a:solidFill>
                  <a:schemeClr val="tx1"/>
                </a:solidFill>
                <a:effectLst/>
                <a:latin typeface="+mn-lt"/>
                <a:ea typeface="+mn-ea"/>
                <a:cs typeface="+mn-cs"/>
              </a:rPr>
              <a:t>Exemple : Comment puis-je garder ma famille en sécurité ?</a:t>
            </a:r>
            <a:endParaRPr lang="fr-FR" sz="1200" kern="1200" dirty="0">
              <a:solidFill>
                <a:schemeClr val="tx1"/>
              </a:solidFill>
              <a:effectLst/>
              <a:latin typeface="+mn-lt"/>
              <a:ea typeface="+mn-ea"/>
              <a:cs typeface="+mn-cs"/>
            </a:endParaRPr>
          </a:p>
          <a:p>
            <a:r>
              <a:rPr lang="fr-FR" b="1" dirty="0"/>
              <a:t>Suggestions ou demandes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dirty="0"/>
              <a:t>Peuvent vous indiquer les idées de la communauté sur ce qui devrait être fait à propos de problèmes spécifiques ou sur ce que vous pourriez faire mieux ou autrement. </a:t>
            </a:r>
          </a:p>
          <a:p>
            <a:r>
              <a:rPr lang="fr-FR" sz="1200" i="1" kern="1200" dirty="0">
                <a:solidFill>
                  <a:schemeClr val="tx1"/>
                </a:solidFill>
                <a:effectLst/>
                <a:latin typeface="+mn-lt"/>
                <a:ea typeface="+mn-ea"/>
                <a:cs typeface="+mn-cs"/>
              </a:rPr>
              <a:t>Exemple : Nous voulons être consultés avant que vous ne décidiez ce qui sera fait.</a:t>
            </a:r>
            <a:endParaRPr lang="fr-FR" sz="1200" kern="1200" dirty="0">
              <a:solidFill>
                <a:schemeClr val="tx1"/>
              </a:solidFill>
              <a:effectLst/>
              <a:latin typeface="+mn-lt"/>
              <a:ea typeface="+mn-ea"/>
              <a:cs typeface="+mn-cs"/>
            </a:endParaRPr>
          </a:p>
          <a:p>
            <a:r>
              <a:rPr lang="fr-FR" b="1" dirty="0"/>
              <a:t>Observations, croyances et perceptions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dirty="0"/>
              <a:t>Peuvent vous indiquer ce que les communautés comprennent et pensent de leur situation. Cela inclut des croyances susceptibles d’être qualifiées de « rumeurs », superstitions ou commérages. Veuillez noter que ces qualifications peuvent être stigmatisantes. </a:t>
            </a:r>
          </a:p>
          <a:p>
            <a:r>
              <a:rPr lang="fr-FR" sz="1200" i="1" kern="1200" dirty="0">
                <a:solidFill>
                  <a:schemeClr val="tx1"/>
                </a:solidFill>
                <a:effectLst/>
                <a:latin typeface="+mn-lt"/>
                <a:ea typeface="+mn-ea"/>
                <a:cs typeface="+mn-cs"/>
              </a:rPr>
              <a:t>Exemples : les membres de notre communauté ne veulent pas être vaccinés ; la sorcellerie est à l’origine d’Ebola. </a:t>
            </a:r>
          </a:p>
          <a:p>
            <a:r>
              <a:rPr lang="fr-FR" b="1" dirty="0"/>
              <a:t>Encouragements et compliments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dirty="0"/>
              <a:t>Peuvent vous indiquer ce que les communautés apprécient et souhaitent voir se poursuivre. Ils indiquent que vous êtes sur la bonne voie. </a:t>
            </a:r>
          </a:p>
          <a:p>
            <a:r>
              <a:rPr lang="fr-FR" i="1" dirty="0"/>
              <a:t>Exemple: Merci de nous avoir rendu visite et d’avoir discuté avec nous.</a:t>
            </a:r>
            <a:endParaRPr lang="fr-FR" dirty="0">
              <a:latin typeface="Open Sans" panose="020B0606030504020204" pitchFamily="34" charset="0"/>
              <a:ea typeface="Open Sans" panose="020B0606030504020204" pitchFamily="34" charset="0"/>
              <a:cs typeface="Open Sans" panose="020B0606030504020204" pitchFamily="34" charset="0"/>
            </a:endParaRPr>
          </a:p>
          <a:p>
            <a:r>
              <a:rPr lang="fr-FR" b="1" dirty="0"/>
              <a:t>Signalements de préoccupations ou d’incidents </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dirty="0"/>
              <a:t>Il s’agit de commentaires sur des problèmes spécifiques pouvant nécessiter un traitement au cas par cas.</a:t>
            </a:r>
          </a:p>
          <a:p>
            <a:r>
              <a:rPr lang="fr-FR" sz="1200" i="1" kern="1200" dirty="0">
                <a:solidFill>
                  <a:schemeClr val="tx1"/>
                </a:solidFill>
                <a:effectLst/>
                <a:latin typeface="+mn-lt"/>
                <a:ea typeface="+mn-ea"/>
                <a:cs typeface="+mn-cs"/>
              </a:rPr>
              <a:t>Exemple: Je n’ai pas reçu mon transfert d’argent pour le mois en cours.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16</a:t>
            </a:fld>
            <a:endParaRPr lang="fr-FR" dirty="0"/>
          </a:p>
        </p:txBody>
      </p:sp>
    </p:spTree>
    <p:extLst>
      <p:ext uri="{BB962C8B-B14F-4D97-AF65-F5344CB8AC3E}">
        <p14:creationId xmlns:p14="http://schemas.microsoft.com/office/powerpoint/2010/main" val="213543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i="1" dirty="0"/>
              <a:t>Où puis-je m’inscrire pour obtenir une aide ?</a:t>
            </a:r>
            <a:r>
              <a:rPr lang="fr-FR" dirty="0"/>
              <a:t> (réponse : question)</a:t>
            </a:r>
          </a:p>
          <a:p>
            <a:pPr lvl="0"/>
            <a:r>
              <a:rPr lang="fr-FR" i="1" dirty="0"/>
              <a:t>Le tremblement de terre est un signe de la colère des dieux.</a:t>
            </a:r>
            <a:r>
              <a:rPr lang="fr-FR" dirty="0"/>
              <a:t> (réponse : observations, croyances et perceptions)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Les latrines de notre secteur sont hors d’usage et doivent être réparées.</a:t>
            </a:r>
            <a:r>
              <a:rPr lang="fr-FR" dirty="0"/>
              <a:t> (réponse : signalement de préoccupations ou d’incidents)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latin typeface="+mn-lt"/>
                <a:ea typeface="+mn-ea"/>
                <a:cs typeface="+mn-cs"/>
              </a:rPr>
              <a:t>Nous adorons vos émissions de radio, continuez sur cette voie ! </a:t>
            </a:r>
            <a:r>
              <a:rPr lang="fr-FR" dirty="0"/>
              <a:t>(réponse : encouragements et compliments)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Vous devriez nous fournir des masques de protection.</a:t>
            </a:r>
            <a:r>
              <a:rPr lang="fr-FR" dirty="0"/>
              <a:t> (réponse : suggestion ou demande)</a:t>
            </a:r>
          </a:p>
        </p:txBody>
      </p:sp>
      <p:sp>
        <p:nvSpPr>
          <p:cNvPr id="4" name="Espace réservé du numéro de diapositive 3"/>
          <p:cNvSpPr>
            <a:spLocks noGrp="1"/>
          </p:cNvSpPr>
          <p:nvPr>
            <p:ph type="sldNum" sz="quarter" idx="5"/>
          </p:nvPr>
        </p:nvSpPr>
        <p:spPr/>
        <p:txBody>
          <a:bodyPr/>
          <a:lstStyle/>
          <a:p>
            <a:fld id="{1C31CB56-0F3F-C84B-AA86-8857D567A561}" type="slidenum">
              <a:rPr lang="fr-FR"/>
              <a:t>17</a:t>
            </a:fld>
            <a:endParaRPr lang="fr-FR" dirty="0"/>
          </a:p>
        </p:txBody>
      </p:sp>
    </p:spTree>
    <p:extLst>
      <p:ext uri="{BB962C8B-B14F-4D97-AF65-F5344CB8AC3E}">
        <p14:creationId xmlns:p14="http://schemas.microsoft.com/office/powerpoint/2010/main" val="87778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noProof="0" dirty="0">
                <a:solidFill>
                  <a:schemeClr val="tx1"/>
                </a:solidFill>
                <a:effectLst/>
                <a:latin typeface="+mn-lt"/>
                <a:ea typeface="+mn-ea"/>
                <a:cs typeface="+mn-cs"/>
              </a:rPr>
              <a:t>Pour plus de détails sur les étapes de l’analyse et les données issues d’un retour d’information ouvert, voir les sessions 4.4 et 4.6. S’agissant des retours d’information structurés comme ceux obtenus dans le cadre d’enquêtes de perception, voir les sessions 4.3, 4.5 et 4.7. Voir aussi le Kit de retour d’information de la FICR, modules 3 et 4. </a:t>
            </a:r>
          </a:p>
          <a:p>
            <a:endParaRPr lang="fr-FR" sz="1200" kern="1200" noProof="0" dirty="0">
              <a:solidFill>
                <a:schemeClr val="tx1"/>
              </a:solidFill>
              <a:effectLst/>
              <a:latin typeface="+mn-lt"/>
              <a:ea typeface="+mn-ea"/>
              <a:cs typeface="+mn-cs"/>
            </a:endParaRPr>
          </a:p>
          <a:p>
            <a:r>
              <a:rPr lang="fr-FR" noProof="0" dirty="0"/>
              <a:t>Il est possible de procéder à l’analyse suivant différentes approches, notamment :</a:t>
            </a:r>
          </a:p>
          <a:p>
            <a:pPr marL="349250" indent="-171450">
              <a:buFont typeface="Arial" panose="020B0604020202020204" pitchFamily="34" charset="0"/>
              <a:buChar char="•"/>
            </a:pPr>
            <a:r>
              <a:rPr lang="fr-FR" noProof="0" dirty="0"/>
              <a:t>Examiner des sujets spécifiques ou des cas évoqués dans les retours d’information, tels qu’un événement ou un problème émergent au sein de la communauté.</a:t>
            </a:r>
          </a:p>
          <a:p>
            <a:pPr marL="3492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Regrouper les retours d’information </a:t>
            </a:r>
            <a:r>
              <a:rPr lang="fr-FR" dirty="0"/>
              <a:t>de différents lieux et canaux</a:t>
            </a:r>
            <a:r>
              <a:rPr lang="fr-FR" noProof="0" dirty="0"/>
              <a:t>.</a:t>
            </a:r>
          </a:p>
          <a:p>
            <a:pPr marL="349250" indent="-171450">
              <a:buFont typeface="Arial" panose="020B0604020202020204" pitchFamily="34" charset="0"/>
              <a:buChar char="•"/>
            </a:pPr>
            <a:r>
              <a:rPr lang="fr-FR" noProof="0" dirty="0"/>
              <a:t>Procéder à une analyse pilotée par les parties prenantes ou la communauté.</a:t>
            </a:r>
          </a:p>
          <a:p>
            <a:endParaRPr lang="fr-FR" sz="1200" kern="1200" noProof="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Saturation</a:t>
            </a:r>
          </a:p>
          <a:p>
            <a:pPr rtl="0"/>
            <a:r>
              <a:rPr lang="fr-FR" sz="1200" b="0" kern="1200" noProof="0" dirty="0">
                <a:solidFill>
                  <a:schemeClr val="tx1"/>
                </a:solidFill>
                <a:effectLst/>
                <a:latin typeface="+mn-lt"/>
                <a:ea typeface="+mn-ea"/>
                <a:cs typeface="+mn-cs"/>
              </a:rPr>
              <a:t>Lorsque l’on analyse le retour d’information d’une communauté, il peut arriver un moment où l’on commence à voir ou entendre se répéter le même message encore et encore. Cela peut être un signe de saturation, qui est le point d’un processus de recherche qualitative où la collecte et l’analyse de données supplémentaires ne peuvent plus apporter de connaissances nouvelles. </a:t>
            </a:r>
          </a:p>
          <a:p>
            <a:pPr rtl="0"/>
            <a:r>
              <a:rPr lang="fr-FR" sz="1200" b="0" kern="1200" noProof="0" dirty="0">
                <a:solidFill>
                  <a:schemeClr val="tx1"/>
                </a:solidFill>
                <a:effectLst/>
                <a:latin typeface="+mn-lt"/>
                <a:ea typeface="+mn-ea"/>
                <a:cs typeface="+mn-cs"/>
              </a:rPr>
              <a:t>Lorsque vous parvenez à ce point, il est important de réviser votre stratégie de collecte de données avec votre équipe de collecteurs, afin de déterminer si vous pouvez réduire les efforts de collecte ou s’il existe des problèmes liés à la collecte ou à la qualité des données (p. ex., biais ou erreurs). </a:t>
            </a:r>
          </a:p>
          <a:p>
            <a:pPr rtl="0"/>
            <a:endParaRPr lang="fr-FR" sz="1200" b="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18</a:t>
            </a:fld>
            <a:endParaRPr lang="fr-FR" dirty="0"/>
          </a:p>
        </p:txBody>
      </p:sp>
    </p:spTree>
    <p:extLst>
      <p:ext uri="{BB962C8B-B14F-4D97-AF65-F5344CB8AC3E}">
        <p14:creationId xmlns:p14="http://schemas.microsoft.com/office/powerpoint/2010/main" val="240509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Examinez ensemble le </a:t>
            </a:r>
            <a:r>
              <a:rPr lang="fr-FR" u="sng" dirty="0">
                <a:hlinkClick r:id="rId3"/>
              </a:rPr>
              <a:t>modèle de cadre de codage et le modèle de livre de codes</a:t>
            </a:r>
            <a:r>
              <a:rPr lang="fr-FR" dirty="0"/>
              <a:t> du Kit de retour d’information de la FICR. Choisissez, sur la feuille du </a:t>
            </a:r>
            <a:r>
              <a:rPr lang="fr-FR" i="1" dirty="0"/>
              <a:t>modèle de livre de codes</a:t>
            </a:r>
            <a:r>
              <a:rPr lang="fr-FR" dirty="0"/>
              <a:t>, un </a:t>
            </a:r>
            <a:r>
              <a:rPr lang="fr-FR" i="1" dirty="0"/>
              <a:t>type de retour d’information</a:t>
            </a:r>
            <a:r>
              <a:rPr lang="fr-FR" dirty="0"/>
              <a:t> (colonne A : question ; demande ou suggestion ; observation, perception ou croyance ; encouragement ou compliment ; signalement de préoccupations ou d’un incident). </a:t>
            </a:r>
          </a:p>
          <a:p>
            <a:pPr marL="0" indent="0">
              <a:buNone/>
            </a:pPr>
            <a:r>
              <a:rPr lang="fr-FR" dirty="0"/>
              <a:t>Discutez avec votre partenaire des catégories, codes et exemples de retour d’information.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19</a:t>
            </a:fld>
            <a:endParaRPr lang="fr-FR" dirty="0"/>
          </a:p>
        </p:txBody>
      </p:sp>
    </p:spTree>
    <p:extLst>
      <p:ext uri="{BB962C8B-B14F-4D97-AF65-F5344CB8AC3E}">
        <p14:creationId xmlns:p14="http://schemas.microsoft.com/office/powerpoint/2010/main" val="245568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smtClean="0"/>
              <a:t>2</a:t>
            </a:fld>
            <a:endParaRPr lang="fr-FR" dirty="0"/>
          </a:p>
        </p:txBody>
      </p:sp>
    </p:spTree>
    <p:extLst>
      <p:ext uri="{BB962C8B-B14F-4D97-AF65-F5344CB8AC3E}">
        <p14:creationId xmlns:p14="http://schemas.microsoft.com/office/powerpoint/2010/main" val="428243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ventilation consiste à classer les données extraites du retour d’information suivant des facteurs autres que le thème, de sorte à comprendre les tendances relatives aux commentaires en fonction de leurs auteurs, du moment où ils les ont exprimés, comment et pourquoi.</a:t>
            </a:r>
          </a:p>
          <a:p>
            <a:pPr marL="0" lvl="0" indent="0">
              <a:buFont typeface="Arial" panose="020B0604020202020204" pitchFamily="34" charset="0"/>
              <a:buNone/>
              <a:tabLst>
                <a:tab pos="457200" algn="l"/>
              </a:tabLst>
            </a:pPr>
            <a:r>
              <a:rPr lang="fr-FR" dirty="0"/>
              <a:t>Les données peuvent être ventilées de nombreuses façons, notamment :</a:t>
            </a:r>
          </a:p>
          <a:p>
            <a:pPr marL="342900" lvl="0" indent="-342900">
              <a:buFont typeface="Arial" panose="020B0604020202020204" pitchFamily="34" charset="0"/>
              <a:buChar char="•"/>
              <a:tabLst>
                <a:tab pos="457200" algn="l"/>
              </a:tabLst>
            </a:pPr>
            <a:r>
              <a:rPr lang="fr-FR" dirty="0"/>
              <a:t>suivant des facteurs démographiques ;</a:t>
            </a:r>
          </a:p>
          <a:p>
            <a:pPr marL="342900" lvl="0" indent="-342900">
              <a:buFont typeface="Arial" panose="020B0604020202020204" pitchFamily="34" charset="0"/>
              <a:buChar char="•"/>
              <a:tabLst>
                <a:tab pos="457200" algn="l"/>
              </a:tabLst>
            </a:pPr>
            <a:r>
              <a:rPr lang="fr-FR" dirty="0"/>
              <a:t>suivant le type de projet ou le domaine programmatique ;</a:t>
            </a:r>
          </a:p>
          <a:p>
            <a:pPr marL="342900" lvl="0" indent="-342900">
              <a:buFont typeface="Arial" panose="020B0604020202020204" pitchFamily="34" charset="0"/>
              <a:buChar char="•"/>
              <a:tabLst>
                <a:tab pos="457200" algn="l"/>
              </a:tabLst>
            </a:pPr>
            <a:r>
              <a:rPr lang="fr-FR" dirty="0"/>
              <a:t>suivant le canal de retour d’information emprunté ;</a:t>
            </a:r>
          </a:p>
          <a:p>
            <a:pPr marL="342900" lvl="0" indent="-342900">
              <a:buFont typeface="Arial" panose="020B0604020202020204" pitchFamily="34" charset="0"/>
              <a:buChar char="•"/>
              <a:tabLst>
                <a:tab pos="457200" algn="l"/>
              </a:tabLst>
            </a:pPr>
            <a:r>
              <a:rPr lang="fr-FR" dirty="0"/>
              <a:t>suivant la fréquence des sujets abordés ;</a:t>
            </a:r>
          </a:p>
          <a:p>
            <a:pPr marL="342900" lvl="0" indent="-342900">
              <a:buFont typeface="Arial" panose="020B0604020202020204" pitchFamily="34" charset="0"/>
              <a:buChar char="•"/>
              <a:tabLst>
                <a:tab pos="457200" algn="l"/>
              </a:tabLst>
            </a:pPr>
            <a:r>
              <a:rPr lang="fr-FR" dirty="0"/>
              <a:t>suivant le moment auquel le retour d’information a été enregistré.</a:t>
            </a:r>
          </a:p>
          <a:p>
            <a:r>
              <a:rPr lang="fr-FR" dirty="0"/>
              <a:t> </a:t>
            </a:r>
          </a:p>
          <a:p>
            <a:r>
              <a:rPr lang="fr-FR" dirty="0"/>
              <a:t>Le recoupement est le processus qui consiste à comparer les informations avec d’autres sources de données pour confirmer vos résultats et obtenir d’autres éclairages.</a:t>
            </a:r>
          </a:p>
          <a:p>
            <a:pPr marL="0" lvl="0" indent="0">
              <a:buFont typeface="Arial" panose="020B0604020202020204" pitchFamily="34" charset="0"/>
              <a:buNone/>
              <a:tabLst>
                <a:tab pos="457200" algn="l"/>
              </a:tabLst>
            </a:pPr>
            <a:r>
              <a:rPr lang="fr-FR" dirty="0"/>
              <a:t>Pour recouper vos résultats, vous pouvez :</a:t>
            </a:r>
          </a:p>
          <a:p>
            <a:pPr marL="342900" lvl="0" indent="-342900">
              <a:buFont typeface="Arial" panose="020B0604020202020204" pitchFamily="34" charset="0"/>
              <a:buChar char="•"/>
              <a:tabLst>
                <a:tab pos="457200" algn="l"/>
              </a:tabLst>
            </a:pPr>
            <a:r>
              <a:rPr lang="fr-FR" dirty="0"/>
              <a:t>discuter avec vos collègues et d’autres partenaires ;</a:t>
            </a:r>
          </a:p>
          <a:p>
            <a:pPr marL="342900" lvl="0" indent="-342900">
              <a:buFont typeface="Arial" panose="020B0604020202020204" pitchFamily="34" charset="0"/>
              <a:buChar char="•"/>
              <a:tabLst>
                <a:tab pos="457200" algn="l"/>
              </a:tabLst>
            </a:pPr>
            <a:r>
              <a:rPr lang="fr-FR" dirty="0"/>
              <a:t>vous réunir avec les personnes chargées de collecter les informations ;</a:t>
            </a:r>
          </a:p>
          <a:p>
            <a:pPr marL="342900" lvl="0" indent="-342900">
              <a:buFont typeface="Arial" panose="020B0604020202020204" pitchFamily="34" charset="0"/>
              <a:buChar char="•"/>
              <a:tabLst>
                <a:tab pos="457200" algn="l"/>
              </a:tabLst>
            </a:pPr>
            <a:r>
              <a:rPr lang="fr-FR" dirty="0"/>
              <a:t>examiner vos résultats à la lumière d’autres données opérationnelles ;</a:t>
            </a:r>
          </a:p>
          <a:p>
            <a:pPr marL="342900" lvl="0" indent="-342900">
              <a:buFont typeface="Arial" panose="020B0604020202020204" pitchFamily="34" charset="0"/>
              <a:buChar char="•"/>
              <a:tabLst>
                <a:tab pos="457200" algn="l"/>
              </a:tabLst>
            </a:pPr>
            <a:r>
              <a:rPr lang="fr-FR" dirty="0"/>
              <a:t>étudier des rapports publics et des articles.</a:t>
            </a:r>
          </a:p>
          <a:p>
            <a:pPr marL="342900" lvl="0" indent="-342900">
              <a:buFont typeface="Arial" panose="020B0604020202020204" pitchFamily="34" charset="0"/>
              <a:buChar char="•"/>
              <a:tabLst>
                <a:tab pos="457200" algn="l"/>
              </a:tabLst>
            </a:pPr>
            <a:endParaRPr lang="fr-FR" dirty="0"/>
          </a:p>
          <a:p>
            <a:r>
              <a:rPr lang="fr-FR" dirty="0"/>
              <a:t> </a:t>
            </a:r>
          </a:p>
          <a:p>
            <a:pPr rtl="0"/>
            <a:r>
              <a:rPr lang="fr-FR" dirty="0"/>
              <a:t>Pour en apprendre davantage sur le recoupement des informations, voir la session 4.8 sur le recoupement des données.</a:t>
            </a:r>
          </a:p>
        </p:txBody>
      </p:sp>
      <p:sp>
        <p:nvSpPr>
          <p:cNvPr id="4" name="Espace réservé du numéro de diapositive 3"/>
          <p:cNvSpPr>
            <a:spLocks noGrp="1"/>
          </p:cNvSpPr>
          <p:nvPr>
            <p:ph type="sldNum" sz="quarter" idx="5"/>
          </p:nvPr>
        </p:nvSpPr>
        <p:spPr/>
        <p:txBody>
          <a:bodyPr/>
          <a:lstStyle/>
          <a:p>
            <a:fld id="{1C31CB56-0F3F-C84B-AA86-8857D567A561}" type="slidenum">
              <a:rPr lang="fr-FR"/>
              <a:t>20</a:t>
            </a:fld>
            <a:endParaRPr lang="fr-FR" dirty="0"/>
          </a:p>
        </p:txBody>
      </p:sp>
    </p:spTree>
    <p:extLst>
      <p:ext uri="{BB962C8B-B14F-4D97-AF65-F5344CB8AC3E}">
        <p14:creationId xmlns:p14="http://schemas.microsoft.com/office/powerpoint/2010/main" val="1316042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noProof="0" dirty="0">
                <a:solidFill>
                  <a:schemeClr val="tx1"/>
                </a:solidFill>
                <a:effectLst/>
                <a:latin typeface="+mn-lt"/>
                <a:ea typeface="+mn-ea"/>
                <a:cs typeface="+mn-cs"/>
              </a:rPr>
              <a:t>Pour plus de détails sur les étapes de l’analyse et les données issues d’un retour d’information ouvert, voir les sessions 4.4 et 4.6. S’agissant des retours d’information structurés comme ceux obtenus dans le cadre d’enquêtes de perception, voir les sessions 4.3, 4.5 et 4.7. Voir aussi le Kit de retour d’information de la FICR, modules 3 et 4. </a:t>
            </a:r>
          </a:p>
          <a:p>
            <a:endParaRPr lang="fr-FR" sz="1200" kern="1200" noProof="0" dirty="0">
              <a:solidFill>
                <a:schemeClr val="tx1"/>
              </a:solidFill>
              <a:effectLst/>
              <a:latin typeface="+mn-lt"/>
              <a:ea typeface="+mn-ea"/>
              <a:cs typeface="+mn-cs"/>
            </a:endParaRPr>
          </a:p>
          <a:p>
            <a:r>
              <a:rPr lang="fr-FR" noProof="0" dirty="0"/>
              <a:t>Il est possible de procéder à l’analyse suivant différentes approches, notamment :</a:t>
            </a:r>
          </a:p>
          <a:p>
            <a:pPr marL="349250" indent="-171450">
              <a:buFont typeface="Arial" panose="020B0604020202020204" pitchFamily="34" charset="0"/>
              <a:buChar char="•"/>
            </a:pPr>
            <a:r>
              <a:rPr lang="fr-FR" noProof="0" dirty="0"/>
              <a:t>Examiner des sujets spécifiques ou des cas évoqués dans les retours d’information, tels qu’un événement ou un problème émergent au sein de la communauté.</a:t>
            </a:r>
          </a:p>
          <a:p>
            <a:pPr marL="349250" indent="-171450">
              <a:buFont typeface="Arial" panose="020B0604020202020204" pitchFamily="34" charset="0"/>
              <a:buChar char="•"/>
            </a:pPr>
            <a:r>
              <a:rPr lang="fr-FR" noProof="0" dirty="0"/>
              <a:t>Regrouper les retours d’information </a:t>
            </a:r>
            <a:r>
              <a:rPr lang="fr-FR" dirty="0"/>
              <a:t>de différents lieux et canaux</a:t>
            </a:r>
            <a:r>
              <a:rPr lang="fr-FR" noProof="0" dirty="0"/>
              <a:t>.</a:t>
            </a:r>
          </a:p>
          <a:p>
            <a:pPr marL="349250" indent="-171450">
              <a:buFont typeface="Arial" panose="020B0604020202020204" pitchFamily="34" charset="0"/>
              <a:buChar char="•"/>
            </a:pPr>
            <a:r>
              <a:rPr lang="fr-FR" noProof="0" dirty="0"/>
              <a:t>Procéder à une analyse pilotée par les parties prenantes ou la communauté.</a:t>
            </a: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Cadre analytique</a:t>
            </a:r>
          </a:p>
          <a:p>
            <a:r>
              <a:rPr lang="fr-FR" sz="1200" b="0" kern="1200" noProof="0" dirty="0">
                <a:solidFill>
                  <a:schemeClr val="tx1"/>
                </a:solidFill>
                <a:effectLst/>
                <a:latin typeface="+mn-lt"/>
                <a:ea typeface="+mn-ea"/>
                <a:cs typeface="+mn-cs"/>
              </a:rPr>
              <a:t>Un cadre analytique permet d’organiser les informations relatives aux domaines essentiels d’un problème ou d’une urgence. Il facilite l’élaboration des plans et des stratégies, la collaboration, le recoupement de diverses sources de données, et fournit une vue d’ensemble des informations disponibles. Il catégorise l’ensemble des informations disponibles et aide à promouvoir la collaboration entre différentes équipes ainsi qu’à casser la logique de silos pour améliorer l’efficacité. Les codes attribués au retour d’information de la communauté peuvent être liés au cadre analytique. Il est important d’actualiser régulièrement ce document afin d’y inclure les sujets émergents ou existants qui ressortent du retour d’information. </a:t>
            </a:r>
            <a:endParaRPr lang="fr-FR" sz="1200" b="1" kern="1200" noProof="0" dirty="0">
              <a:solidFill>
                <a:schemeClr val="tx1"/>
              </a:solidFill>
              <a:effectLst/>
              <a:latin typeface="+mn-lt"/>
              <a:ea typeface="+mn-ea"/>
              <a:cs typeface="+mn-cs"/>
            </a:endParaRPr>
          </a:p>
          <a:p>
            <a:endParaRPr lang="fr-FR" sz="1200" b="1"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Saturation</a:t>
            </a:r>
          </a:p>
          <a:p>
            <a:pPr rtl="0"/>
            <a:r>
              <a:rPr lang="fr-FR" sz="1200" b="0" kern="1200" noProof="0" dirty="0">
                <a:solidFill>
                  <a:schemeClr val="tx1"/>
                </a:solidFill>
                <a:effectLst/>
                <a:latin typeface="+mn-lt"/>
                <a:ea typeface="+mn-ea"/>
                <a:cs typeface="+mn-cs"/>
              </a:rPr>
              <a:t>Lorsque l’on analyse le retour d’information d’une communauté, il peut arriver un moment où l’on commence à voir ou entendre se répéter le même message encore et encore. Cela peut être un signe de saturation, qui est le point d’un processus de recherche qualitative où la collecte et l’analyse de données supplémentaires ne peuvent plus apporter de connaissances nouvelles. </a:t>
            </a:r>
          </a:p>
          <a:p>
            <a:pPr rtl="0"/>
            <a:r>
              <a:rPr lang="fr-FR" sz="1200" b="0" kern="1200" noProof="0" dirty="0">
                <a:solidFill>
                  <a:schemeClr val="tx1"/>
                </a:solidFill>
                <a:effectLst/>
                <a:latin typeface="+mn-lt"/>
                <a:ea typeface="+mn-ea"/>
                <a:cs typeface="+mn-cs"/>
              </a:rPr>
              <a:t>Lorsque vous parvenez à ce point, il est important de réviser votre stratégie de collecte de données avec votre équipe de collecteurs, afin de déterminer si vous pouvez réduire les efforts de collecte ou s’il existe des problèmes liés à la collecte ou à la qualité des données (p. ex., biais ou erreurs). </a:t>
            </a:r>
          </a:p>
          <a:p>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21</a:t>
            </a:fld>
            <a:endParaRPr lang="fr-FR" dirty="0"/>
          </a:p>
        </p:txBody>
      </p:sp>
    </p:spTree>
    <p:extLst>
      <p:ext uri="{BB962C8B-B14F-4D97-AF65-F5344CB8AC3E}">
        <p14:creationId xmlns:p14="http://schemas.microsoft.com/office/powerpoint/2010/main" val="411375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84200" y="4656931"/>
            <a:ext cx="5486400" cy="3198019"/>
          </a:xfrm>
        </p:spPr>
        <p:txBody>
          <a:bodyPr/>
          <a:lstStyle/>
          <a:p>
            <a:pPr lvl="0"/>
            <a:r>
              <a:rPr lang="fr-FR" sz="1200" u="sng" kern="1200" dirty="0">
                <a:solidFill>
                  <a:schemeClr val="tx1"/>
                </a:solidFill>
                <a:effectLst/>
                <a:latin typeface="+mn-lt"/>
                <a:ea typeface="+mn-ea"/>
                <a:cs typeface="+mn-cs"/>
              </a:rPr>
              <a:t>Réponses à la question</a:t>
            </a:r>
            <a:r>
              <a:rPr lang="fr-FR" sz="1200" u="none" kern="1200" dirty="0">
                <a:solidFill>
                  <a:schemeClr val="tx1"/>
                </a:solidFill>
                <a:effectLst/>
                <a:latin typeface="+mn-lt"/>
                <a:ea typeface="+mn-ea"/>
                <a:cs typeface="+mn-cs"/>
              </a:rPr>
              <a:t> :</a:t>
            </a:r>
          </a:p>
          <a:p>
            <a:r>
              <a:rPr lang="fr-FR" i="1" dirty="0"/>
              <a:t>Dans quels processus d’analyse convient-il d’intégrer les données/résultats issus du retour d’information ?</a:t>
            </a:r>
          </a:p>
          <a:p>
            <a:endParaRPr lang="fr-FR" i="1" dirty="0"/>
          </a:p>
          <a:p>
            <a:pPr>
              <a:lnSpc>
                <a:spcPts val="1300"/>
              </a:lnSpc>
            </a:pPr>
            <a:r>
              <a:rPr lang="fr-FR" i="1" dirty="0">
                <a:solidFill>
                  <a:srgbClr val="FF3399"/>
                </a:solidFill>
              </a:rPr>
              <a:t>En ligne : </a:t>
            </a:r>
            <a:r>
              <a:rPr lang="fr-FR" i="1" dirty="0"/>
              <a:t>Invitez les participants à transmettre leurs réponses </a:t>
            </a:r>
            <a:r>
              <a:rPr lang="fr-FR" dirty="0"/>
              <a:t>via</a:t>
            </a:r>
            <a:r>
              <a:rPr lang="fr-FR" i="1" dirty="0"/>
              <a:t> la messagerie instantanée et résumez celles-ci.</a:t>
            </a:r>
          </a:p>
          <a:p>
            <a:pPr>
              <a:lnSpc>
                <a:spcPts val="1300"/>
              </a:lnSpc>
            </a:pPr>
            <a:endParaRPr lang="fr-FR" i="1" dirty="0"/>
          </a:p>
          <a:p>
            <a:pPr>
              <a:lnSpc>
                <a:spcPts val="1300"/>
              </a:lnSpc>
            </a:pPr>
            <a:r>
              <a:rPr lang="fr-FR" i="1" dirty="0">
                <a:solidFill>
                  <a:srgbClr val="FF3399"/>
                </a:solidFill>
              </a:rPr>
              <a:t>Hors ligne : </a:t>
            </a:r>
            <a:r>
              <a:rPr lang="fr-FR" i="1" dirty="0"/>
              <a:t>Demandez à deux ou trois participants de partager leurs réponses.</a:t>
            </a:r>
          </a:p>
          <a:p>
            <a:pPr lvl="0"/>
            <a:endParaRPr lang="fr-FR" i="1" dirty="0"/>
          </a:p>
          <a:p>
            <a:r>
              <a:rPr lang="fr-FR" dirty="0"/>
              <a:t>Réponses possibles à la question :</a:t>
            </a:r>
          </a:p>
          <a:p>
            <a:r>
              <a:rPr lang="fr-FR" dirty="0"/>
              <a:t>Le retour d’information de la communauté ne devrait pas être analysé et discuté uniquement entre spécialistes du retour d’information. Au contraire, il devrait être inclus dans des analyses plus larges telles que :</a:t>
            </a:r>
          </a:p>
          <a:p>
            <a:pPr marL="285750" indent="-285750">
              <a:buFont typeface="Arial" panose="020B0604020202020204" pitchFamily="34" charset="0"/>
              <a:buChar char="•"/>
            </a:pPr>
            <a:r>
              <a:rPr lang="fr-FR" dirty="0"/>
              <a:t>les processus de suivi et d’évaluation</a:t>
            </a:r>
          </a:p>
          <a:p>
            <a:pPr marL="285750" indent="-285750">
              <a:buFont typeface="Arial" panose="020B0604020202020204" pitchFamily="34" charset="0"/>
              <a:buChar char="•"/>
            </a:pPr>
            <a:r>
              <a:rPr lang="fr-FR" dirty="0"/>
              <a:t>les évaluations initiales des besoins</a:t>
            </a:r>
          </a:p>
          <a:p>
            <a:pPr marL="285750" indent="-285750">
              <a:buFont typeface="Arial" panose="020B0604020202020204" pitchFamily="34" charset="0"/>
              <a:buChar char="•"/>
            </a:pPr>
            <a:r>
              <a:rPr lang="fr-FR" dirty="0"/>
              <a:t>l’analyse intégrée des épidémies (dans le cas des crises de santé publique), etc.</a:t>
            </a:r>
          </a:p>
        </p:txBody>
      </p:sp>
      <p:sp>
        <p:nvSpPr>
          <p:cNvPr id="4" name="Espace réservé du numéro de diapositive 3"/>
          <p:cNvSpPr>
            <a:spLocks noGrp="1"/>
          </p:cNvSpPr>
          <p:nvPr>
            <p:ph type="sldNum" sz="quarter" idx="5"/>
          </p:nvPr>
        </p:nvSpPr>
        <p:spPr/>
        <p:txBody>
          <a:bodyPr/>
          <a:lstStyle/>
          <a:p>
            <a:fld id="{1C31CB56-0F3F-C84B-AA86-8857D567A561}" type="slidenum">
              <a:rPr lang="fr-FR"/>
              <a:t>22</a:t>
            </a:fld>
            <a:endParaRPr lang="fr-FR" dirty="0"/>
          </a:p>
        </p:txBody>
      </p:sp>
    </p:spTree>
    <p:extLst>
      <p:ext uri="{BB962C8B-B14F-4D97-AF65-F5344CB8AC3E}">
        <p14:creationId xmlns:p14="http://schemas.microsoft.com/office/powerpoint/2010/main" val="21453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vert="horz" lIns="91440" tIns="45720" rIns="91440" bIns="45720" rtlCol="0"/>
          <a:lstStyle/>
          <a:p>
            <a:r>
              <a:rPr lang="fr-FR" dirty="0"/>
              <a:t>Les étapes finales (4-6) du cycle de retour d’information de la communauté sont abordées dans le cadre de la session 7.2.</a:t>
            </a:r>
          </a:p>
          <a:p>
            <a:r>
              <a:rPr lang="en-US" dirty="0"/>
              <a:t> </a:t>
            </a:r>
          </a:p>
          <a:p>
            <a:r>
              <a:rPr lang="fr-FR" b="1" dirty="0"/>
              <a:t>Étape 4 – Partager et agir </a:t>
            </a:r>
            <a:r>
              <a:rPr lang="fr-FR" dirty="0"/>
              <a:t>: L’étape la plus importante du cycle de retour d’information consiste à se réunir pour discuter de ce que vous avez entendu, de ce que cela signifie et de ce que vous pouvez faire pour remédier aux problèmes. Pour faciliter ce processus, il vous faut partager et examiner vos résultats avec les personnes qui sont en mesure d’agir en fonction du retour d’information. Cela implique de mener des discussions au sein de votre organisation mais aussi avec des acteurs extérieurs (pairs ou autres) et, non moins important, de vous réunir avec la communauté. </a:t>
            </a:r>
          </a:p>
          <a:p>
            <a:r>
              <a:rPr lang="en-US" dirty="0"/>
              <a:t> </a:t>
            </a:r>
            <a:endParaRPr lang="en-CA" dirty="0"/>
          </a:p>
          <a:p>
            <a:r>
              <a:rPr lang="fr-FR" b="1" dirty="0"/>
              <a:t>Étape 5 – Boucler la boucle </a:t>
            </a:r>
            <a:r>
              <a:rPr lang="fr-FR" dirty="0"/>
              <a:t>: Pour clore le cycle, vous devez documenter les mesures convenues et informer la communauté des suites données au retour d'information.</a:t>
            </a:r>
          </a:p>
          <a:p>
            <a:endParaRPr lang="en-CA" dirty="0"/>
          </a:p>
          <a:p>
            <a:r>
              <a:rPr lang="en-GB" b="1" dirty="0"/>
              <a:t>Étape 6 – </a:t>
            </a:r>
            <a:r>
              <a:rPr lang="fr-FR" b="1" dirty="0"/>
              <a:t>Revoir et adapter le mécanisme </a:t>
            </a:r>
            <a:r>
              <a:rPr lang="fr-FR" dirty="0"/>
              <a:t>: Cette dernière étape consiste à revoir le processus de retour d’information dans son ensemble, de sorte à pouvoir lui apporter des améliorations et à l’adapter aux changements survenus dans le contexte et la programmation. </a:t>
            </a:r>
          </a:p>
          <a:p>
            <a:endParaRPr lang="en-GB" dirty="0"/>
          </a:p>
          <a:p>
            <a:r>
              <a:rPr lang="fr-FR" dirty="0"/>
              <a:t>Le </a:t>
            </a:r>
            <a:r>
              <a:rPr lang="fr-FR" b="1" dirty="0"/>
              <a:t>retour d’information de la communauté </a:t>
            </a:r>
            <a:r>
              <a:rPr lang="fr-FR" dirty="0"/>
              <a:t>désigne tout simplement les informations fournies par des membres de la communauté auprès de laquelle nous intervenons et avec laquelle nous interagissons. Un mécanisme de retour d’information de la </a:t>
            </a:r>
            <a:r>
              <a:rPr lang="fr-FR" noProof="0" dirty="0"/>
              <a:t>communauté est destiné à recueillir ces informations de façon systématique.</a:t>
            </a:r>
          </a:p>
          <a:p>
            <a:endParaRPr lang="fr-FR" noProof="0" dirty="0"/>
          </a:p>
          <a:p>
            <a:r>
              <a:rPr lang="fr-FR" noProof="0" dirty="0"/>
              <a:t>Certains retours d’information revêtent un caractère sensible ou critique et doivent, à ce titre, faire l’objet d’un traitement immédiat ou être portés à la connaissance des équipes ou de la direction du programme. </a:t>
            </a:r>
          </a:p>
          <a:p>
            <a:r>
              <a:rPr lang="fr-FR" noProof="0" dirty="0"/>
              <a:t>Pour garantir un retour d’information de qualité, les équipes de collecte de données doivent également savoir si leurs procédures posent des problèmes.</a:t>
            </a:r>
          </a:p>
          <a:p>
            <a:r>
              <a:rPr lang="fr-FR" noProof="0" dirty="0"/>
              <a:t>C’est la raison pour laquelle il est important de consolider rapidement ces informations, que ce soit dans une base de données ou à l’oral au cours d’une réunion. </a:t>
            </a:r>
          </a:p>
          <a:p>
            <a:r>
              <a:rPr lang="fr-FR" noProof="0" dirty="0"/>
              <a:t>L’étape suivante consiste à examiner et à nettoyer les données pour s’assurer qu’elles sont claires et complètes.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Le classement des retours d’information par ordre de priorité, ainsi que la transmission des informations lorsque cela est nécessaire, constituent des mesures clés au regard de notre obligation de redevabilité.</a:t>
            </a:r>
          </a:p>
          <a:p>
            <a:r>
              <a:rPr lang="fr-FR" noProof="0" dirty="0"/>
              <a:t>L’analyse des retours d’information doit être réalisée avec la participation des membres de la communauté. </a:t>
            </a:r>
          </a:p>
          <a:p>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23</a:t>
            </a:fld>
            <a:endParaRPr lang="fr-FR" dirty="0"/>
          </a:p>
        </p:txBody>
      </p:sp>
    </p:spTree>
    <p:extLst>
      <p:ext uri="{BB962C8B-B14F-4D97-AF65-F5344CB8AC3E}">
        <p14:creationId xmlns:p14="http://schemas.microsoft.com/office/powerpoint/2010/main" val="351841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a:t>
            </a:r>
            <a:r>
              <a:rPr lang="fr-FR" b="1" dirty="0"/>
              <a:t>retour d’information de la communauté </a:t>
            </a:r>
            <a:r>
              <a:rPr lang="fr-FR" dirty="0"/>
              <a:t>désigne tout simplement les informations fournies par des membres de la communauté auprès de laquelle nous intervenons et avec laquelle nous interagissons. Un mécanisme de retour d’information de la </a:t>
            </a:r>
            <a:r>
              <a:rPr lang="fr-FR" noProof="0" dirty="0"/>
              <a:t>communauté est destiné à recueillir ces informations de façon systématique.</a:t>
            </a:r>
          </a:p>
          <a:p>
            <a:pPr lvl="0"/>
            <a:endParaRPr lang="en-GB" sz="1200" kern="1200" dirty="0">
              <a:solidFill>
                <a:schemeClr val="tx1"/>
              </a:solidFill>
              <a:effectLst/>
              <a:latin typeface="+mn-lt"/>
              <a:ea typeface="+mn-ea"/>
              <a:cs typeface="+mn-cs"/>
            </a:endParaRPr>
          </a:p>
          <a:p>
            <a:r>
              <a:rPr lang="fr-FR" dirty="0"/>
              <a:t>Les principales étapes de la transmission et de l’analyse sont :</a:t>
            </a:r>
          </a:p>
          <a:p>
            <a:pPr marL="315912">
              <a:buClr>
                <a:srgbClr val="2F9C67"/>
              </a:buClr>
              <a:buSzPct val="70000"/>
            </a:pPr>
            <a:r>
              <a:rPr lang="fr-FR" dirty="0"/>
              <a:t>La consolidation et le nettoyage des données</a:t>
            </a:r>
          </a:p>
          <a:p>
            <a:pPr marL="315912">
              <a:buClr>
                <a:srgbClr val="2F9C67"/>
              </a:buClr>
              <a:buSzPct val="70000"/>
            </a:pPr>
            <a:r>
              <a:rPr lang="fr-FR" dirty="0"/>
              <a:t>Le classement par ordre de priorité et la transmission des retours d’information</a:t>
            </a:r>
          </a:p>
          <a:p>
            <a:pPr marL="315912">
              <a:buClr>
                <a:srgbClr val="2F9C67"/>
              </a:buClr>
              <a:buSzPct val="70000"/>
            </a:pPr>
            <a:r>
              <a:rPr lang="fr-FR" dirty="0"/>
              <a:t>Le codage des données et l’identification des thèmes clés</a:t>
            </a:r>
          </a:p>
          <a:p>
            <a:pPr marL="315912">
              <a:buClr>
                <a:srgbClr val="2F9C67"/>
              </a:buClr>
              <a:buSzPct val="70000"/>
            </a:pPr>
            <a:r>
              <a:rPr lang="fr-FR" dirty="0"/>
              <a:t>La ventilation et le recoupement des résultats</a:t>
            </a:r>
          </a:p>
          <a:p>
            <a:pPr marL="315912">
              <a:buClr>
                <a:srgbClr val="2F9C67"/>
              </a:buClr>
              <a:buSzPct val="70000"/>
            </a:pPr>
            <a:r>
              <a:rPr lang="fr-FR" dirty="0"/>
              <a:t>L’intégration de ceux-ci dans des analyses plus larges</a:t>
            </a:r>
          </a:p>
          <a:p>
            <a:pPr lvl="0"/>
            <a:endParaRPr lang="en-GB" sz="1200" kern="1200" dirty="0">
              <a:solidFill>
                <a:schemeClr val="tx1"/>
              </a:solidFill>
              <a:effectLst/>
              <a:latin typeface="+mn-lt"/>
              <a:ea typeface="+mn-ea"/>
              <a:cs typeface="+mn-cs"/>
            </a:endParaRPr>
          </a:p>
          <a:p>
            <a:pPr lvl="0"/>
            <a:endParaRPr lang="en-GB" dirty="0"/>
          </a:p>
          <a:p>
            <a:r>
              <a:rPr lang="fr-FR" dirty="0"/>
              <a:t>Les codes sont des outils qui nous aident à organiser le retour d’information. Ils sont eux-mêmes structurés au moyen d’un cadre de codage et d’un livre de codes. </a:t>
            </a:r>
          </a:p>
          <a:p>
            <a:r>
              <a:rPr lang="fr-FR" dirty="0"/>
              <a:t>Les cadres analytiques aident à organiser stratégiquement l’information entre les équipes d’une organisation ou d’une intervention. </a:t>
            </a:r>
          </a:p>
          <a:p>
            <a:r>
              <a:rPr lang="fr-FR" dirty="0"/>
              <a:t>Il est important que les analystes et les collecteurs de données communiquent afin que le volume de données demeure à la fois exploitable et gérable. </a:t>
            </a:r>
          </a:p>
          <a:p>
            <a:pPr lvl="0"/>
            <a:endParaRPr lang="en-GB" sz="1200" kern="1200" dirty="0">
              <a:solidFill>
                <a:schemeClr val="tx1"/>
              </a:solidFill>
              <a:effectLst/>
              <a:latin typeface="+mn-lt"/>
              <a:ea typeface="+mn-ea"/>
              <a:cs typeface="+mn-cs"/>
            </a:endParaRPr>
          </a:p>
          <a:p>
            <a:pPr lvl="0"/>
            <a:endParaRPr lang="en-GB" dirty="0"/>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24</a:t>
            </a:fld>
            <a:endParaRPr lang="fr-FR" dirty="0"/>
          </a:p>
        </p:txBody>
      </p:sp>
    </p:spTree>
    <p:extLst>
      <p:ext uri="{BB962C8B-B14F-4D97-AF65-F5344CB8AC3E}">
        <p14:creationId xmlns:p14="http://schemas.microsoft.com/office/powerpoint/2010/main" val="143384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Situez cette session dans le diagramme des questions. Expliquez que ce module porte essentiellement sur les questions 4 et 5 mais que vous aborderez également les points 1, 2, 3 et 6. </a:t>
            </a:r>
          </a:p>
        </p:txBody>
      </p:sp>
      <p:sp>
        <p:nvSpPr>
          <p:cNvPr id="4" name="Slide Number Placeholder 3"/>
          <p:cNvSpPr>
            <a:spLocks noGrp="1"/>
          </p:cNvSpPr>
          <p:nvPr>
            <p:ph type="sldNum" sz="quarter" idx="5"/>
          </p:nvPr>
        </p:nvSpPr>
        <p:spPr/>
        <p:txBody>
          <a:bodyPr/>
          <a:lstStyle/>
          <a:p>
            <a:fld id="{1C31CB56-0F3F-C84B-AA86-8857D567A561}" type="slidenum">
              <a:rPr lang="en-US" smtClean="0"/>
              <a:t>3</a:t>
            </a:fld>
            <a:endParaRPr lang="en-US" dirty="0"/>
          </a:p>
        </p:txBody>
      </p:sp>
    </p:spTree>
    <p:extLst>
      <p:ext uri="{BB962C8B-B14F-4D97-AF65-F5344CB8AC3E}">
        <p14:creationId xmlns:p14="http://schemas.microsoft.com/office/powerpoint/2010/main" val="76739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noProof="0" dirty="0">
                <a:solidFill>
                  <a:schemeClr val="tx1"/>
                </a:solidFill>
                <a:effectLst/>
                <a:latin typeface="+mn-lt"/>
                <a:ea typeface="+mn-ea"/>
                <a:cs typeface="+mn-cs"/>
              </a:rPr>
              <a:t>Le retour d’information de la communauté </a:t>
            </a:r>
            <a:r>
              <a:rPr lang="fr-FR" sz="1200" b="0" kern="1200" noProof="0" dirty="0">
                <a:solidFill>
                  <a:schemeClr val="tx1"/>
                </a:solidFill>
                <a:effectLst/>
                <a:latin typeface="+mn-lt"/>
                <a:ea typeface="+mn-ea"/>
                <a:cs typeface="+mn-cs"/>
              </a:rPr>
              <a:t>désigne tout simplement les informations fournies par des membres de la communauté auprès de laquelle nous intervenons et avec laquelle nous interagissons. </a:t>
            </a:r>
          </a:p>
          <a:p>
            <a:r>
              <a:rPr lang="fr-FR" sz="1200" b="0" kern="1200" noProof="0" dirty="0">
                <a:solidFill>
                  <a:schemeClr val="tx1"/>
                </a:solidFill>
                <a:effectLst/>
                <a:latin typeface="+mn-lt"/>
                <a:ea typeface="+mn-ea"/>
                <a:cs typeface="+mn-cs"/>
              </a:rPr>
              <a:t>Ces renseignements peuvent être de tous types : questions, suggestions, observations, croyances, perceptions, préoccupations ou encore remerciements. </a:t>
            </a:r>
          </a:p>
          <a:p>
            <a:r>
              <a:rPr lang="fr-FR" sz="1200" b="0" kern="1200" noProof="0" dirty="0">
                <a:solidFill>
                  <a:schemeClr val="tx1"/>
                </a:solidFill>
                <a:effectLst/>
                <a:latin typeface="+mn-lt"/>
                <a:ea typeface="+mn-ea"/>
                <a:cs typeface="+mn-cs"/>
              </a:rPr>
              <a:t>Ils peuvent nous parvenir de toutes sortes de manières : dans un cadre formel ou informel, selon une méthode structurée ou non, directement ou indirectement. </a:t>
            </a:r>
          </a:p>
          <a:p>
            <a:r>
              <a:rPr lang="fr-FR" sz="1200" b="0" kern="1200" noProof="0" dirty="0">
                <a:solidFill>
                  <a:schemeClr val="tx1"/>
                </a:solidFill>
                <a:effectLst/>
                <a:latin typeface="+mn-lt"/>
                <a:ea typeface="+mn-ea"/>
                <a:cs typeface="+mn-cs"/>
              </a:rPr>
              <a:t>Les retours d’information peuvent être recueillis de façon proactive (à notre initiative) ou réactive (lorsque des membres de la communauté souhaitent s’exprimer). </a:t>
            </a:r>
          </a:p>
          <a:p>
            <a:r>
              <a:rPr lang="fr-FR" sz="1200" b="0" kern="1200" noProof="0" dirty="0">
                <a:solidFill>
                  <a:schemeClr val="tx1"/>
                </a:solidFill>
                <a:effectLst/>
                <a:latin typeface="+mn-lt"/>
                <a:ea typeface="+mn-ea"/>
                <a:cs typeface="+mn-cs"/>
              </a:rPr>
              <a:t>Ils peuvent être positifs, neutres ou négatifs. </a:t>
            </a:r>
          </a:p>
          <a:p>
            <a:r>
              <a:rPr lang="fr-FR" sz="1200" b="0" kern="1200" noProof="0" dirty="0">
                <a:solidFill>
                  <a:schemeClr val="tx1"/>
                </a:solidFill>
                <a:effectLst/>
                <a:latin typeface="+mn-lt"/>
                <a:ea typeface="+mn-ea"/>
                <a:cs typeface="+mn-cs"/>
              </a:rPr>
              <a:t>Ils peuvent porter sur n’importe quel sujet mais nous sommes généralement intéressés par ce que les membres de la communauté pensent de nos activités, de la situation actuelle de la communauté ou d’autres sujets pertinents pour notre action, comme les croyances en matière de santé. </a:t>
            </a:r>
          </a:p>
          <a:p>
            <a:r>
              <a:rPr lang="fr-FR" sz="1200" b="0" kern="1200" noProof="0" dirty="0">
                <a:solidFill>
                  <a:schemeClr val="tx1"/>
                </a:solidFill>
                <a:effectLst/>
                <a:latin typeface="+mn-lt"/>
                <a:ea typeface="+mn-ea"/>
                <a:cs typeface="+mn-cs"/>
              </a:rPr>
              <a:t>Les communautés ont le droit de nous faire savoir ce qu’elles pensent, et il nous incombe de gérer ces retours d’information et de leur donner suite comme il convient. </a:t>
            </a:r>
          </a:p>
          <a:p>
            <a:endParaRPr lang="fr-FR" sz="1200" b="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Un mécanisme de retour d’information de la communauté</a:t>
            </a:r>
            <a:r>
              <a:rPr lang="fr-FR" sz="1200" b="0" kern="1200" noProof="0" dirty="0">
                <a:solidFill>
                  <a:schemeClr val="tx1"/>
                </a:solidFill>
                <a:effectLst/>
                <a:latin typeface="+mn-lt"/>
                <a:ea typeface="+mn-ea"/>
                <a:cs typeface="+mn-cs"/>
              </a:rPr>
              <a:t> permet d’écouter systématiquement et régulièrement ce que les communautés ont à nous dire et d’agir en conséquence, notamment pendant la mise en œuvre des activités en leur faveur. Ces mécanismes fonctionnent selon un cycle consistant à recueillir les informations de la communauté, à les analyser, à déterminer leur importance et à agir en fonction de ces informations. Il existe plusieurs moyens (canaux)  pour collecter/recevoir les retours d’information, des outils pour gérer, analyser et partager ces informations, ainsi que des processus pour agir en fonction des données et informer les communautés des mesures mises en place. </a:t>
            </a:r>
          </a:p>
          <a:p>
            <a:endParaRPr lang="fr-FR" sz="1200" b="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 retour d’information de la communauté constitue un aspect essentiel de toutes les activités mises en œuvre dans le cadre d’une intervention, notamment celles relatives à la </a:t>
            </a:r>
            <a:r>
              <a:rPr lang="fr-FR" sz="1200" b="1" kern="1200" noProof="0" dirty="0">
                <a:solidFill>
                  <a:schemeClr val="tx1"/>
                </a:solidFill>
                <a:effectLst/>
                <a:latin typeface="+mn-lt"/>
                <a:ea typeface="+mn-ea"/>
                <a:cs typeface="+mn-cs"/>
              </a:rPr>
              <a:t>communication sur les risques et l’engagement communautaire et l’intervention d’urgence</a:t>
            </a:r>
            <a:r>
              <a:rPr lang="fr-FR" sz="1200" kern="1200" noProof="0" dirty="0">
                <a:solidFill>
                  <a:schemeClr val="tx1"/>
                </a:solidFill>
                <a:effectLst/>
                <a:latin typeface="+mn-lt"/>
                <a:ea typeface="+mn-ea"/>
                <a:cs typeface="+mn-cs"/>
              </a:rPr>
              <a:t>. </a:t>
            </a:r>
            <a:r>
              <a:rPr lang="fr-FR" dirty="0"/>
              <a:t>En reconnaissant, en respectant et en valorisant les connaissances locales, ces mécanismes permettent d’instaurer et d’entretenir un climat de confiance avec les communautés et de leur rendre des comptes. Les organisations ont l’obligation d’écouter les membres des communautés auxquelles elles viennent en aide, mais aussi de respecter leur droit de s’exprimer. Plus précisément, le retour d’information de la communauté peut être utilisé pour répondre à des questions de recherche théoriques et opérationnelles relevant des sciences sociales, ou encore comme un outil de suivi et d’évaluation. Il s’agit d’une source d’information pouvant être recoupée avec d’autres sources identifiées dans le cadre de l’intervention, ou combinée à celles-ci. Le retour d’information de la communauté peut être utilisé en complément d’autres méthodes pour valider leurs résultats, approfondir les explications ou apporter un éclairage différent. Il est souvent employé dans le cadre d'analyses croisées avec d'autres sciences sociales.</a:t>
            </a:r>
            <a:endParaRPr lang="fr-FR" sz="1200" kern="1200" noProof="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4</a:t>
            </a:fld>
            <a:endParaRPr lang="fr-FR" dirty="0"/>
          </a:p>
        </p:txBody>
      </p:sp>
    </p:spTree>
    <p:extLst>
      <p:ext uri="{BB962C8B-B14F-4D97-AF65-F5344CB8AC3E}">
        <p14:creationId xmlns:p14="http://schemas.microsoft.com/office/powerpoint/2010/main" val="5751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chemeClr val="accent5">
                    <a:lumMod val="50000"/>
                  </a:schemeClr>
                </a:solidFill>
                <a:latin typeface="Montserrat" pitchFamily="2" charset="77"/>
                <a:cs typeface="Arial" panose="020B0604020202020204" pitchFamily="34" charset="0"/>
              </a:rPr>
              <a:t>La Croix-Rouge de la RDC recueille les avis des communautés dans le cadre de ses activités régulières </a:t>
            </a:r>
          </a:p>
          <a:p>
            <a:endParaRPr lang="fr-FR" sz="1200" b="1" kern="1200" dirty="0">
              <a:solidFill>
                <a:schemeClr val="accent5">
                  <a:lumMod val="50000"/>
                </a:schemeClr>
              </a:solidFill>
              <a:effectLst/>
              <a:latin typeface="Montserrat" pitchFamily="2" charset="77"/>
              <a:ea typeface="+mn-ea"/>
              <a:cs typeface="Arial" panose="020B0604020202020204" pitchFamily="34" charset="0"/>
            </a:endParaRPr>
          </a:p>
          <a:p>
            <a:pPr rtl="0"/>
            <a:r>
              <a:rPr lang="fr-FR" sz="1200" b="0" kern="1200" dirty="0">
                <a:solidFill>
                  <a:schemeClr val="accent5">
                    <a:lumMod val="50000"/>
                  </a:schemeClr>
                </a:solidFill>
                <a:effectLst/>
                <a:latin typeface="Montserrat" pitchFamily="2" charset="77"/>
                <a:ea typeface="+mn-ea"/>
                <a:cs typeface="Arial" panose="020B0604020202020204" pitchFamily="34" charset="0"/>
              </a:rPr>
              <a:t>Dans le cadre de l’intervention destinée à lutter contre l’épidémie d’Ebola dans l’est de la République démocratique du Congo (RDC), qui a commencé en 2018 et duré plus de deux ans, des volontaires de la Croix-Rouge ont mené diverses activités. Ils ont transmis aux membres des communautés des informations sur le virus, sur les moyens de se prémunir de la maladie et sur les activités de riposte. Ils ont organisé des visites à domicile, des discussions avec des groupes communautaires, des émissions de radio interactives, etc. Au cours de ces activités, les volontaires ont reçu de nombreux retours d'information de la part des membres des communautés, qu'ils ont consignés sur des formulaires papier. Toutes les données ont été saisies dans une base de données Excel, puis codées et analysées régulièrement. Les résultats de ces analyses ont été partagés et discutés avec les commissions de communication sur les risques dirigées par les pouvoirs publics locaux, ainsi qu'avec les responsables de l'intervention contre l'épidémie, mais aussi avec les partenaires régionaux et mondiaux, afin d'éclairer les discussions et les décisions stratégiques. Les données extraites du retour d'information ont aidé la Croix-Rouge à répondre en temps réel aux préoccupations et aux suggestions des communautés, ce qui a permis de renforcer la confiance et l'acceptation des interventions sanitaires. Cette méthode a depuis été utilisée dans plusieurs contextes, y compris dans des situations d'urgence plus récentes telles que l'intervention face à l'éruption volcanique à Goma ainsi qu’une intervention d’assistance à des populations déplacées, et a également été intégrée dans le Programme de préparation communautaire aux épidémies et aux pandémies (CP3) de la Fédération internationale des Sociétés de la Croix-Rouge et du Croissant-Rouge. </a:t>
            </a: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5</a:t>
            </a:fld>
            <a:endParaRPr lang="fr-FR" dirty="0"/>
          </a:p>
        </p:txBody>
      </p:sp>
    </p:spTree>
    <p:extLst>
      <p:ext uri="{BB962C8B-B14F-4D97-AF65-F5344CB8AC3E}">
        <p14:creationId xmlns:p14="http://schemas.microsoft.com/office/powerpoint/2010/main" val="35800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noProof="0" dirty="0">
                <a:solidFill>
                  <a:schemeClr val="tx1"/>
                </a:solidFill>
                <a:effectLst/>
                <a:latin typeface="+mn-lt"/>
                <a:ea typeface="+mn-ea"/>
                <a:cs typeface="+mn-cs"/>
              </a:rPr>
              <a:t>Ce graphique montre les six grandes étapes du cycle de retour d’information de la communauté :</a:t>
            </a:r>
          </a:p>
          <a:p>
            <a:pPr marL="342900" lvl="0" indent="-342900">
              <a:buClr>
                <a:srgbClr val="204669"/>
              </a:buClr>
              <a:buFont typeface="+mj-lt"/>
              <a:buAutoNum type="arabicPeriod"/>
            </a:pPr>
            <a:r>
              <a:rPr lang="fr-FR" sz="1800" noProof="0" dirty="0">
                <a:effectLst/>
                <a:latin typeface="Open Sans Light" panose="020B0306030504020204" pitchFamily="34" charset="0"/>
                <a:ea typeface="OpenSans-Light" panose="020B0606030504020204"/>
              </a:rPr>
              <a:t>Établir le mécanisme de retour d’information </a:t>
            </a:r>
          </a:p>
          <a:p>
            <a:pPr marL="342900" lvl="0" indent="-342900">
              <a:buClr>
                <a:srgbClr val="204669"/>
              </a:buClr>
              <a:buFont typeface="+mj-lt"/>
              <a:buAutoNum type="arabicPeriod"/>
            </a:pPr>
            <a:r>
              <a:rPr lang="fr-FR" sz="1800" noProof="0" dirty="0">
                <a:effectLst/>
                <a:latin typeface="Open Sans Light" panose="020B0306030504020204" pitchFamily="34" charset="0"/>
                <a:ea typeface="OpenSans-Light" panose="020B0606030504020204"/>
              </a:rPr>
              <a:t>Collecter le retour d’information</a:t>
            </a:r>
          </a:p>
          <a:p>
            <a:pPr marL="342900" lvl="0" indent="-342900">
              <a:buClr>
                <a:srgbClr val="204669"/>
              </a:buClr>
              <a:buFont typeface="+mj-lt"/>
              <a:buAutoNum type="arabicPeriod"/>
            </a:pPr>
            <a:r>
              <a:rPr lang="fr-FR" sz="1800" noProof="0" dirty="0">
                <a:effectLst/>
                <a:latin typeface="Open Sans Light" panose="020B0306030504020204" pitchFamily="34" charset="0"/>
                <a:ea typeface="OpenSans-Light" panose="020B0606030504020204"/>
              </a:rPr>
              <a:t>Transmettre et analyser le retour d’information</a:t>
            </a:r>
          </a:p>
          <a:p>
            <a:pPr marL="342900" lvl="0" indent="-342900">
              <a:buClr>
                <a:srgbClr val="204669"/>
              </a:buClr>
              <a:buFont typeface="+mj-lt"/>
              <a:buAutoNum type="arabicPeriod"/>
            </a:pPr>
            <a:r>
              <a:rPr lang="fr-FR" sz="1800" noProof="0" dirty="0">
                <a:effectLst/>
                <a:latin typeface="Open Sans Light" panose="020B0306030504020204" pitchFamily="34" charset="0"/>
                <a:ea typeface="OpenSans-Light" panose="020B0606030504020204"/>
              </a:rPr>
              <a:t>Partager et agir</a:t>
            </a:r>
          </a:p>
          <a:p>
            <a:pPr marL="342900" lvl="0" indent="-342900">
              <a:buClr>
                <a:srgbClr val="204669"/>
              </a:buClr>
              <a:buFont typeface="+mj-lt"/>
              <a:buAutoNum type="arabicPeriod"/>
            </a:pPr>
            <a:r>
              <a:rPr lang="fr-FR" sz="1800" noProof="0" dirty="0">
                <a:effectLst/>
                <a:latin typeface="Open Sans Light" panose="020B0306030504020204" pitchFamily="34" charset="0"/>
                <a:ea typeface="OpenSans-Light" panose="020B0606030504020204"/>
              </a:rPr>
              <a:t>Boucler la boucle </a:t>
            </a:r>
          </a:p>
          <a:p>
            <a:pPr marL="342900" lvl="0" indent="-342900">
              <a:buClr>
                <a:srgbClr val="204669"/>
              </a:buClr>
              <a:buFont typeface="+mj-lt"/>
              <a:buAutoNum type="arabicPeriod"/>
            </a:pPr>
            <a:r>
              <a:rPr lang="fr-FR" sz="1800" noProof="0" dirty="0">
                <a:effectLst/>
                <a:latin typeface="Open Sans Light" panose="020B0306030504020204" pitchFamily="34" charset="0"/>
                <a:ea typeface="OpenSans-Light" panose="020B0606030504020204"/>
              </a:rPr>
              <a:t>Revoir et adapter le mécanisme</a:t>
            </a:r>
          </a:p>
          <a:p>
            <a:pPr marL="0" lvl="0" indent="0" algn="l" rtl="0">
              <a:spcBef>
                <a:spcPts val="0"/>
              </a:spcBef>
              <a:spcAft>
                <a:spcPts val="0"/>
              </a:spcAft>
              <a:buNone/>
            </a:pPr>
            <a:endParaRPr lang="fr-FR" noProof="0" dirty="0"/>
          </a:p>
          <a:p>
            <a:pPr fontAlgn="base"/>
            <a:r>
              <a:rPr lang="fr-FR" sz="1200" kern="1200" noProof="0" dirty="0">
                <a:solidFill>
                  <a:schemeClr val="tx1"/>
                </a:solidFill>
                <a:effectLst/>
                <a:latin typeface="+mn-lt"/>
                <a:ea typeface="+mn-ea"/>
                <a:cs typeface="+mn-cs"/>
              </a:rPr>
              <a:t>Cette session porte sur l’étape 3 (transmission et analyse des informations). Pour en savoir plus sur les étapes 4, 5 et 6, voir la session 7.2.</a:t>
            </a:r>
          </a:p>
          <a:p>
            <a:pPr fontAlgn="base"/>
            <a:endParaRPr lang="fr-FR" sz="1200" kern="1200" noProof="0" dirty="0">
              <a:solidFill>
                <a:schemeClr val="tx1"/>
              </a:solidFill>
              <a:effectLst/>
              <a:latin typeface="+mn-lt"/>
              <a:ea typeface="+mn-ea"/>
              <a:cs typeface="+mn-cs"/>
            </a:endParaRPr>
          </a:p>
          <a:p>
            <a:pPr fontAlgn="base"/>
            <a:r>
              <a:rPr lang="fr-FR" sz="1200" kern="1200" noProof="0" dirty="0">
                <a:solidFill>
                  <a:schemeClr val="tx1"/>
                </a:solidFill>
                <a:effectLst/>
                <a:latin typeface="+mn-lt"/>
                <a:ea typeface="+mn-ea"/>
                <a:cs typeface="+mn-cs"/>
              </a:rPr>
              <a:t>La transmission et l’analyse se décomposent elles-mêmes en 5 sous-étapes : </a:t>
            </a:r>
          </a:p>
          <a:p>
            <a:pPr fontAlgn="base"/>
            <a:endParaRPr lang="fr-FR" sz="1200" kern="1200" noProof="0" dirty="0">
              <a:solidFill>
                <a:schemeClr val="tx1"/>
              </a:solidFill>
              <a:effectLst/>
              <a:latin typeface="+mn-lt"/>
              <a:ea typeface="+mn-ea"/>
              <a:cs typeface="+mn-cs"/>
            </a:endParaRPr>
          </a:p>
          <a:p>
            <a:pPr marL="228600" indent="-228600" fontAlgn="base">
              <a:buFont typeface="+mj-lt"/>
              <a:buAutoNum type="arabicPeriod"/>
            </a:pPr>
            <a:r>
              <a:rPr lang="fr-FR" sz="1200" kern="1200" noProof="0" dirty="0">
                <a:solidFill>
                  <a:schemeClr val="tx1"/>
                </a:solidFill>
                <a:effectLst/>
                <a:latin typeface="+mn-lt"/>
                <a:ea typeface="+mn-ea"/>
                <a:cs typeface="+mn-cs"/>
              </a:rPr>
              <a:t>La consolidation et le nettoyage des données</a:t>
            </a:r>
          </a:p>
          <a:p>
            <a:pPr marL="228600" indent="-228600" fontAlgn="base">
              <a:buFont typeface="+mj-lt"/>
              <a:buAutoNum type="arabicPeriod"/>
            </a:pPr>
            <a:r>
              <a:rPr lang="fr-FR" sz="1200" kern="1200" noProof="0" dirty="0">
                <a:solidFill>
                  <a:schemeClr val="tx1"/>
                </a:solidFill>
                <a:effectLst/>
                <a:latin typeface="+mn-lt"/>
                <a:ea typeface="+mn-ea"/>
                <a:cs typeface="+mn-cs"/>
              </a:rPr>
              <a:t>Le classement par ordre de priorité et la transmission des données</a:t>
            </a:r>
          </a:p>
          <a:p>
            <a:pPr marL="228600" indent="-228600" fontAlgn="base">
              <a:buFont typeface="+mj-lt"/>
              <a:buAutoNum type="arabicPeriod"/>
            </a:pPr>
            <a:r>
              <a:rPr lang="fr-FR" sz="1200" kern="1200" noProof="0" dirty="0">
                <a:solidFill>
                  <a:schemeClr val="tx1"/>
                </a:solidFill>
                <a:effectLst/>
                <a:latin typeface="+mn-lt"/>
                <a:ea typeface="+mn-ea"/>
                <a:cs typeface="+mn-cs"/>
              </a:rPr>
              <a:t>Le codage des données pour identifier des thèmes</a:t>
            </a:r>
          </a:p>
          <a:p>
            <a:pPr marL="228600" indent="-228600" fontAlgn="base">
              <a:buFont typeface="+mj-lt"/>
              <a:buAutoNum type="arabicPeriod"/>
            </a:pPr>
            <a:r>
              <a:rPr lang="fr-FR" sz="1200" kern="1200" noProof="0" dirty="0">
                <a:solidFill>
                  <a:schemeClr val="tx1"/>
                </a:solidFill>
                <a:effectLst/>
                <a:latin typeface="+mn-lt"/>
                <a:ea typeface="+mn-ea"/>
                <a:cs typeface="+mn-cs"/>
              </a:rPr>
              <a:t>La ventilation et le recoupement des résultats</a:t>
            </a:r>
          </a:p>
          <a:p>
            <a:pPr marL="228600" indent="-228600" fontAlgn="base">
              <a:buFont typeface="+mj-lt"/>
              <a:buAutoNum type="arabicPeriod"/>
            </a:pPr>
            <a:r>
              <a:rPr lang="fr-FR" sz="1200" kern="1200" noProof="0" dirty="0">
                <a:solidFill>
                  <a:schemeClr val="tx1"/>
                </a:solidFill>
                <a:effectLst/>
                <a:latin typeface="+mn-lt"/>
                <a:ea typeface="+mn-ea"/>
                <a:cs typeface="+mn-cs"/>
              </a:rPr>
              <a:t>L’intégration du retour d’information dans des processus d’analyse plus larges. </a:t>
            </a:r>
          </a:p>
          <a:p>
            <a:pPr marL="0" indent="0" fontAlgn="base">
              <a:buFont typeface="+mj-lt"/>
              <a:buNone/>
            </a:pPr>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6</a:t>
            </a:fld>
            <a:endParaRPr lang="fr-FR" dirty="0"/>
          </a:p>
        </p:txBody>
      </p:sp>
    </p:spTree>
    <p:extLst>
      <p:ext uri="{BB962C8B-B14F-4D97-AF65-F5344CB8AC3E}">
        <p14:creationId xmlns:p14="http://schemas.microsoft.com/office/powerpoint/2010/main" val="302245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1" kern="1200" noProof="0" dirty="0">
                <a:solidFill>
                  <a:schemeClr val="tx1"/>
                </a:solidFill>
                <a:effectLst/>
                <a:latin typeface="+mn-lt"/>
                <a:ea typeface="+mn-ea"/>
                <a:cs typeface="+mn-cs"/>
              </a:rPr>
              <a:t>Transmission :</a:t>
            </a:r>
            <a:r>
              <a:rPr lang="fr-FR" sz="1200" kern="1200" noProof="0" dirty="0">
                <a:solidFill>
                  <a:schemeClr val="tx1"/>
                </a:solidFill>
                <a:effectLst/>
                <a:latin typeface="+mn-lt"/>
                <a:ea typeface="+mn-ea"/>
                <a:cs typeface="+mn-cs"/>
              </a:rPr>
              <a:t> Certains commentaires émis par des membres de la communauté doivent être traités immédiatement ; d’autres doivent éventuellement être transmis aux équipes ou à la direction du programme. Une fois les différents retours d’information enregistrés, il convient de les trier et de les traiter en fonction de leur type et de leur degré de sensibilité ou d’importance. </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7</a:t>
            </a:fld>
            <a:endParaRPr lang="fr-FR" dirty="0"/>
          </a:p>
        </p:txBody>
      </p:sp>
    </p:spTree>
    <p:extLst>
      <p:ext uri="{BB962C8B-B14F-4D97-AF65-F5344CB8AC3E}">
        <p14:creationId xmlns:p14="http://schemas.microsoft.com/office/powerpoint/2010/main" val="391214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Trois différents types de retour d’information :</a:t>
            </a:r>
            <a:endParaRPr lang="fr-FR" sz="1200" kern="1200" dirty="0">
              <a:solidFill>
                <a:schemeClr val="tx1"/>
              </a:solidFill>
              <a:effectLst/>
              <a:latin typeface="+mn-lt"/>
              <a:ea typeface="+mn-ea"/>
              <a:cs typeface="+mn-cs"/>
            </a:endParaRPr>
          </a:p>
          <a:p>
            <a:pPr rtl="0"/>
            <a:r>
              <a:rPr lang="fr-FR" sz="1200" u="sng" kern="1200" noProof="0" dirty="0">
                <a:solidFill>
                  <a:schemeClr val="tx1"/>
                </a:solidFill>
                <a:effectLst/>
                <a:latin typeface="+mn-lt"/>
                <a:ea typeface="+mn-ea"/>
                <a:cs typeface="+mn-cs"/>
              </a:rPr>
              <a:t>Retour d’information sensible</a:t>
            </a:r>
            <a:r>
              <a:rPr lang="fr-FR" sz="1200" u="none" kern="1200" noProof="0" dirty="0">
                <a:solidFill>
                  <a:schemeClr val="tx1"/>
                </a:solidFill>
                <a:effectLst/>
                <a:latin typeface="+mn-lt"/>
                <a:ea typeface="+mn-ea"/>
                <a:cs typeface="+mn-cs"/>
              </a:rPr>
              <a:t> </a:t>
            </a:r>
            <a:r>
              <a:rPr lang="fr-FR" sz="1200" kern="1200" noProof="0" dirty="0">
                <a:solidFill>
                  <a:schemeClr val="tx1"/>
                </a:solidFill>
                <a:effectLst/>
                <a:latin typeface="+mn-lt"/>
                <a:ea typeface="+mn-ea"/>
                <a:cs typeface="+mn-cs"/>
              </a:rPr>
              <a:t>– </a:t>
            </a:r>
            <a:r>
              <a:rPr lang="fr-FR" sz="1200" i="1" noProof="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Informations pouvant mettre en danger la personne qui les partage ou d’autres personnes concernées, et devant être traitées avec précaution</a:t>
            </a:r>
            <a:r>
              <a:rPr lang="fr-FR" sz="1200" kern="1200" noProof="0" dirty="0">
                <a:solidFill>
                  <a:schemeClr val="tx1"/>
                </a:solidFill>
                <a:effectLst/>
                <a:latin typeface="+mn-lt"/>
                <a:ea typeface="+mn-ea"/>
                <a:cs typeface="+mn-cs"/>
              </a:rPr>
              <a:t>. </a:t>
            </a:r>
          </a:p>
          <a:p>
            <a:pPr lvl="0"/>
            <a:r>
              <a:rPr lang="fr-FR" sz="1200" kern="1200" noProof="0" dirty="0">
                <a:solidFill>
                  <a:schemeClr val="tx1"/>
                </a:solidFill>
                <a:effectLst/>
                <a:latin typeface="+mn-lt"/>
                <a:ea typeface="+mn-ea"/>
                <a:cs typeface="+mn-cs"/>
              </a:rPr>
              <a:t>Il peut s’agir d’allégations de violations graves du droit national ou international, notamment du droit des droits de l’homme, concernant la protection (sécurité, dignité, droits) des populations touchées, ou encore d’allégations de violation du Code de conduite ou des politiques de sauvegarde. Un </a:t>
            </a:r>
            <a:r>
              <a:rPr lang="fr-FR" sz="1800" noProof="0" dirty="0">
                <a:effectLst/>
                <a:latin typeface="Calibri" panose="020F0502020204030204" pitchFamily="34" charset="0"/>
                <a:ea typeface="Calibri" panose="020F0502020204030204" pitchFamily="34" charset="0"/>
                <a:cs typeface="Arial" panose="020B0604020202020204" pitchFamily="34" charset="0"/>
              </a:rPr>
              <a:t>retour d'information sensible peut </a:t>
            </a:r>
            <a:r>
              <a:rPr lang="fr-FR" sz="1800" b="0" i="0" u="none" strike="noStrike" baseline="0" noProof="0" dirty="0">
                <a:latin typeface="OpenSans-Light"/>
              </a:rPr>
              <a:t>nous parvenir comme n’importe quel type </a:t>
            </a:r>
            <a:r>
              <a:rPr lang="fr-FR" sz="1800" noProof="0" dirty="0">
                <a:effectLst/>
                <a:latin typeface="Calibri" panose="020F0502020204030204" pitchFamily="34" charset="0"/>
                <a:ea typeface="Calibri" panose="020F0502020204030204" pitchFamily="34" charset="0"/>
                <a:cs typeface="Arial" panose="020B0604020202020204" pitchFamily="34" charset="0"/>
              </a:rPr>
              <a:t>de retour d'information, par le biais d’une plainte, d’une question ou d’une suggestion. Il doit faire l’objet d’un traitement particulier, notamment lorsque le fait de partager ladite information peut mettre une ou plusieurs personnes en danger. </a:t>
            </a:r>
          </a:p>
          <a:p>
            <a:pPr lvl="0"/>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noProof="0" dirty="0">
                <a:solidFill>
                  <a:schemeClr val="tx1"/>
                </a:solidFill>
                <a:effectLst/>
                <a:latin typeface="+mn-lt"/>
                <a:ea typeface="+mn-ea"/>
                <a:cs typeface="+mn-cs"/>
              </a:rPr>
              <a:t>Retour d’information critique</a:t>
            </a:r>
            <a:r>
              <a:rPr lang="fr-FR" sz="1200" u="none" kern="1200" noProof="0" dirty="0">
                <a:solidFill>
                  <a:schemeClr val="tx1"/>
                </a:solidFill>
                <a:effectLst/>
                <a:latin typeface="+mn-lt"/>
                <a:ea typeface="+mn-ea"/>
                <a:cs typeface="+mn-cs"/>
              </a:rPr>
              <a:t> </a:t>
            </a:r>
            <a:r>
              <a:rPr lang="fr-FR" sz="1200" b="0" kern="1200" noProof="0" dirty="0">
                <a:solidFill>
                  <a:schemeClr val="tx1"/>
                </a:solidFill>
                <a:effectLst/>
                <a:latin typeface="+mn-lt"/>
                <a:ea typeface="+mn-ea"/>
                <a:cs typeface="+mn-cs"/>
              </a:rPr>
              <a:t>–</a:t>
            </a:r>
            <a:r>
              <a:rPr lang="fr-FR" sz="1200" b="1" kern="1200" noProof="0" dirty="0">
                <a:solidFill>
                  <a:schemeClr val="tx1"/>
                </a:solidFill>
                <a:effectLst/>
                <a:latin typeface="+mn-lt"/>
                <a:ea typeface="+mn-ea"/>
                <a:cs typeface="+mn-cs"/>
              </a:rPr>
              <a:t> </a:t>
            </a:r>
            <a:r>
              <a:rPr lang="fr-FR" sz="1200" i="1" noProof="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Informations qui nécessitent un suivi urgent/rapide mais qui ne sont pas de nature sensible</a:t>
            </a:r>
            <a:r>
              <a:rPr lang="fr-FR" sz="1200" noProof="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 </a:t>
            </a:r>
          </a:p>
          <a:p>
            <a:pPr rtl="0"/>
            <a:r>
              <a:rPr lang="fr-FR" sz="1800" noProof="0" dirty="0">
                <a:effectLst/>
                <a:latin typeface="Calibri" panose="020F0502020204030204" pitchFamily="34" charset="0"/>
                <a:ea typeface="Calibri" panose="020F0502020204030204" pitchFamily="34" charset="0"/>
                <a:cs typeface="Arial" panose="020B0604020202020204" pitchFamily="34" charset="0"/>
              </a:rPr>
              <a:t>Il peut s'agir de problèmes tels que la livraison de nourriture avariée, de risques potentiels pour la sécurité, de signes d’une épidémie ou de nouvelles rumeurs dans la communauté qui pourraient menacer directement les programmes à venir. Les commentaires relevant d’un retour d'information de cet ordre doivent être transmis immédiatement à la personne la mieux placée pour traiter le problème.</a:t>
            </a:r>
          </a:p>
          <a:p>
            <a:pPr rtl="0"/>
            <a:endParaRPr lang="fr-FR" sz="1200" kern="1200" noProof="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Retour d’information classique</a:t>
            </a:r>
            <a:r>
              <a:rPr lang="fr-FR" sz="1200" u="none" kern="1200" noProof="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Informations qui ne nécessitent pas une réponse urgente et peuvent être intégrées dans le cycle habituel de collecte des données, d’analyse, d’action et de réponse.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Il peut s’agir d’expressions du niveau général de satisfaction quant aux activités d’un programme, de suggestions visant à améliorer les programmes futurs, de renseignements génériques sur des changements survenus dans le contexte opérationnel, etc. Ces commentaires aussi appellent une réponse, dans la mesure où il est indispensable de « boucler la boucle » quel que soit le retour d’information, mais vous disposez de plus de temps pour consolider vos données, les analyser, les transmettre et leur apporter une réponse en même temps que pour d’autres retours d’information.</a:t>
            </a:r>
          </a:p>
          <a:p>
            <a:pPr lvl="0"/>
            <a:endParaRPr lang="fr-FR" sz="1200" kern="1200" dirty="0">
              <a:solidFill>
                <a:schemeClr val="tx1"/>
              </a:solidFill>
              <a:effectLst/>
              <a:latin typeface="+mn-lt"/>
              <a:ea typeface="+mn-ea"/>
              <a:cs typeface="+mn-cs"/>
            </a:endParaRPr>
          </a:p>
          <a:p>
            <a:pPr lvl="0"/>
            <a:r>
              <a:rPr lang="fr-FR" sz="1800" dirty="0">
                <a:solidFill>
                  <a:srgbClr val="000000"/>
                </a:solidFill>
                <a:effectLst/>
                <a:latin typeface="Helvetica Neue"/>
                <a:ea typeface="Calibri" panose="020F0502020204030204" pitchFamily="34" charset="0"/>
                <a:cs typeface="Arial" panose="020B0604020202020204" pitchFamily="34" charset="0"/>
              </a:rPr>
              <a:t>Comité permanent interorganisations (2021). La responsabilité des données dans l’action humanitaire - Directives opérationnelles, p. 35.</a:t>
            </a:r>
          </a:p>
          <a:p>
            <a:pPr lvl="0"/>
            <a:r>
              <a:rPr lang="fr-FR" sz="1800" kern="1200" dirty="0">
                <a:solidFill>
                  <a:srgbClr val="000000"/>
                </a:solidFill>
                <a:effectLst/>
                <a:latin typeface="Helvetica Neue"/>
                <a:ea typeface="Calibri" panose="020F0502020204030204" pitchFamily="34" charset="0"/>
                <a:cs typeface="Arial" panose="020B0604020202020204" pitchFamily="34" charset="0"/>
              </a:rPr>
              <a:t>Conseil danois pour les réfugiés</a:t>
            </a:r>
            <a:r>
              <a:rPr lang="fr-FR" sz="1800" i="1" kern="1200" dirty="0">
                <a:solidFill>
                  <a:srgbClr val="000000"/>
                </a:solidFill>
                <a:effectLst/>
                <a:latin typeface="Helvetica Neue"/>
                <a:ea typeface="Calibri" panose="020F0502020204030204" pitchFamily="34" charset="0"/>
                <a:cs typeface="Arial" panose="020B0604020202020204" pitchFamily="34" charset="0"/>
              </a:rPr>
              <a:t>. </a:t>
            </a:r>
            <a:r>
              <a:rPr lang="fr-FR" sz="1800" i="1" kern="1200" dirty="0">
                <a:solidFill>
                  <a:schemeClr val="tx1"/>
                </a:solidFill>
                <a:effectLst/>
                <a:latin typeface="+mn-lt"/>
                <a:ea typeface="+mn-ea"/>
                <a:cs typeface="+mn-cs"/>
              </a:rPr>
              <a:t>Community Feedback and Complaint Response Mechanism</a:t>
            </a:r>
            <a:r>
              <a:rPr lang="fr-FR" b="0" i="0" dirty="0">
                <a:solidFill>
                  <a:srgbClr val="000000"/>
                </a:solidFill>
                <a:effectLst/>
                <a:latin typeface="Times New Roman" panose="02020603050405020304" pitchFamily="18" charset="0"/>
              </a:rPr>
              <a:t>, p. 19</a:t>
            </a:r>
            <a:r>
              <a:rPr lang="fr-FR" sz="1200" kern="1200" dirty="0">
                <a:solidFill>
                  <a:srgbClr val="000000"/>
                </a:solidFill>
                <a:effectLst/>
                <a:latin typeface="Helvetica Neue"/>
                <a:ea typeface="Calibri" panose="020F0502020204030204" pitchFamily="34" charset="0"/>
                <a:cs typeface="Arial" panose="020B0604020202020204" pitchFamily="34" charset="0"/>
              </a:rPr>
              <a:t> (à paraître</a:t>
            </a:r>
            <a:r>
              <a:rPr lang="fr-FR" sz="1200" i="1" kern="1200" dirty="0">
                <a:solidFill>
                  <a:srgbClr val="000000"/>
                </a:solidFill>
                <a:effectLst/>
                <a:latin typeface="Helvetica Neue"/>
                <a:ea typeface="Calibri" panose="020F0502020204030204" pitchFamily="34" charset="0"/>
                <a:cs typeface="Arial" panose="020B0604020202020204" pitchFamily="34" charset="0"/>
              </a:rPr>
              <a:t>)</a:t>
            </a:r>
            <a:r>
              <a:rPr lang="fr-FR" sz="1200" b="0" i="0"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fr-FR"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8</a:t>
            </a:fld>
            <a:endParaRPr lang="fr-FR" dirty="0"/>
          </a:p>
        </p:txBody>
      </p:sp>
    </p:spTree>
    <p:extLst>
      <p:ext uri="{BB962C8B-B14F-4D97-AF65-F5344CB8AC3E}">
        <p14:creationId xmlns:p14="http://schemas.microsoft.com/office/powerpoint/2010/main" val="385581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noProof="0" dirty="0">
                <a:solidFill>
                  <a:schemeClr val="tx1"/>
                </a:solidFill>
                <a:effectLst/>
                <a:latin typeface="+mn-lt"/>
                <a:ea typeface="+mn-ea"/>
                <a:cs typeface="+mn-cs"/>
              </a:rPr>
              <a:t>Sous-étape 1. Consolider et nettoyer le retour d’information</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Une fois collectés les retours d’information de la communauté, les données doivent être réunies et traitées en vue d’être analysées et utilisées. Les modalités pour ce faire peuvent varier en fonction des canaux de retour d’information et de la complexité du mécanisme. </a:t>
            </a:r>
            <a:r>
              <a:rPr lang="fr-FR" sz="1200" u="sng" kern="1200" noProof="0" dirty="0">
                <a:solidFill>
                  <a:schemeClr val="tx1"/>
                </a:solidFill>
                <a:effectLst/>
                <a:latin typeface="+mn-lt"/>
                <a:ea typeface="+mn-ea"/>
                <a:cs typeface="+mn-cs"/>
              </a:rPr>
              <a:t>Il est important de consolider les retours d’information dès que possible après leur collecte.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Exemples : </a:t>
            </a:r>
          </a:p>
          <a:p>
            <a:r>
              <a:rPr lang="fr-FR" noProof="0" dirty="0"/>
              <a:t>Saisir les retours d’information dans un registre ou une base de données commune</a:t>
            </a:r>
          </a:p>
          <a:p>
            <a:r>
              <a:rPr lang="fr-FR" noProof="0" dirty="0"/>
              <a:t>Discuter des retours d’information en réunion</a:t>
            </a:r>
          </a:p>
          <a:p>
            <a:r>
              <a:rPr lang="fr-FR" noProof="0" dirty="0"/>
              <a:t>Mettre au propre les notes et les formulaires de collecte de données</a:t>
            </a:r>
          </a:p>
          <a:p>
            <a:pPr lvl="0"/>
            <a:endParaRPr lang="fr-FR" sz="1200" kern="1200" noProof="0" dirty="0">
              <a:solidFill>
                <a:schemeClr val="tx1"/>
              </a:solidFill>
              <a:effectLst/>
              <a:latin typeface="+mn-lt"/>
              <a:ea typeface="+mn-ea"/>
              <a:cs typeface="+mn-cs"/>
            </a:endParaRPr>
          </a:p>
          <a:p>
            <a:r>
              <a:rPr lang="fr-FR" sz="1200" i="1" kern="1200" noProof="0" dirty="0">
                <a:solidFill>
                  <a:schemeClr val="tx1"/>
                </a:solidFill>
                <a:effectLst/>
                <a:latin typeface="+mn-lt"/>
                <a:ea typeface="+mn-ea"/>
                <a:cs typeface="+mn-cs"/>
              </a:rPr>
              <a:t>Conseil concernant la traduction des données issues du retour d’information de la communauté</a:t>
            </a:r>
            <a:endParaRPr lang="fr-FR" sz="1200" kern="1200" noProof="0" dirty="0">
              <a:solidFill>
                <a:schemeClr val="tx1"/>
              </a:solidFill>
              <a:effectLst/>
              <a:latin typeface="+mn-lt"/>
              <a:ea typeface="+mn-ea"/>
              <a:cs typeface="+mn-cs"/>
            </a:endParaRPr>
          </a:p>
          <a:p>
            <a:r>
              <a:rPr lang="fr-FR" sz="1200" i="1" kern="1200" noProof="0" dirty="0">
                <a:solidFill>
                  <a:schemeClr val="tx1"/>
                </a:solidFill>
                <a:effectLst/>
                <a:latin typeface="+mn-lt"/>
                <a:ea typeface="+mn-ea"/>
                <a:cs typeface="+mn-cs"/>
              </a:rPr>
              <a:t>L’idéal est de conserver le retour d’information dans sa langue d’origine. Si vous n’avez pas d’autre choix que de traduire les données brutes, incluez un glossaire pour éviter que la traduction n’entraîne une perte de contexte ou de sens. </a:t>
            </a:r>
          </a:p>
          <a:p>
            <a:r>
              <a:rPr lang="fr-FR" sz="1200" i="1" kern="1200" noProof="0" dirty="0">
                <a:solidFill>
                  <a:schemeClr val="tx1"/>
                </a:solidFill>
                <a:effectLst/>
                <a:latin typeface="+mn-lt"/>
                <a:ea typeface="+mn-ea"/>
                <a:cs typeface="+mn-cs"/>
              </a:rPr>
              <a:t> </a:t>
            </a:r>
            <a:endParaRPr lang="fr-FR" sz="1200" kern="1200" noProof="0" dirty="0">
              <a:solidFill>
                <a:schemeClr val="tx1"/>
              </a:solidFill>
              <a:effectLst/>
              <a:latin typeface="+mn-lt"/>
              <a:ea typeface="+mn-ea"/>
              <a:cs typeface="+mn-cs"/>
            </a:endParaRPr>
          </a:p>
          <a:p>
            <a:r>
              <a:rPr lang="fr-FR" sz="1200" i="1" kern="1200" noProof="0" dirty="0">
                <a:solidFill>
                  <a:schemeClr val="tx1"/>
                </a:solidFill>
                <a:effectLst/>
                <a:latin typeface="+mn-lt"/>
                <a:ea typeface="+mn-ea"/>
                <a:cs typeface="+mn-cs"/>
              </a:rPr>
              <a:t>Note relative à la gestion des données : sauvegardez les données brutes en vue d’analyses futures, de questions plus approfondies et pour des raisons de redevabilité. </a:t>
            </a:r>
          </a:p>
          <a:p>
            <a:endParaRPr lang="fr-FR" sz="1200" i="1" kern="1200" noProof="0" dirty="0">
              <a:solidFill>
                <a:schemeClr val="tx1"/>
              </a:solidFill>
              <a:effectLst/>
              <a:latin typeface="+mn-lt"/>
              <a:ea typeface="+mn-ea"/>
              <a:cs typeface="+mn-cs"/>
            </a:endParaRPr>
          </a:p>
          <a:p>
            <a:r>
              <a:rPr lang="fr-FR" sz="1200" i="0" kern="1200" noProof="0" dirty="0">
                <a:solidFill>
                  <a:schemeClr val="tx1"/>
                </a:solidFill>
                <a:effectLst/>
                <a:latin typeface="+mn-lt"/>
                <a:ea typeface="+mn-ea"/>
                <a:cs typeface="+mn-cs"/>
              </a:rPr>
              <a:t>Une fois que le retour d’information a été consolidé, il doit être revu et analysé. </a:t>
            </a:r>
            <a:r>
              <a:rPr lang="fr-FR" sz="1200" i="0" u="sng" kern="1200" noProof="0" dirty="0">
                <a:solidFill>
                  <a:schemeClr val="tx1"/>
                </a:solidFill>
                <a:effectLst/>
                <a:latin typeface="+mn-lt"/>
                <a:ea typeface="+mn-ea"/>
                <a:cs typeface="+mn-cs"/>
              </a:rPr>
              <a:t>Il est préférable de confier cette tâche à un coéquipier capable de porter un regard neuf sur les données</a:t>
            </a:r>
            <a:r>
              <a:rPr lang="fr-FR" sz="1200" i="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principales questions à se poser lors de l’examen des données sont les suivantes : </a:t>
            </a:r>
          </a:p>
          <a:p>
            <a:r>
              <a:rPr lang="fr-FR" sz="1200" kern="1200" dirty="0">
                <a:solidFill>
                  <a:schemeClr val="tx1"/>
                </a:solidFill>
                <a:effectLst/>
                <a:latin typeface="+mn-lt"/>
                <a:ea typeface="+mn-ea"/>
                <a:cs typeface="+mn-cs"/>
              </a:rPr>
              <a:t>Les commentaires du retour d’information sont-ils clairs ? Comprend-on clairement ce que l’auteur du retour d’information a voulu dire ?</a:t>
            </a:r>
          </a:p>
          <a:p>
            <a:r>
              <a:rPr lang="fr-FR" sz="1200" kern="1200" dirty="0">
                <a:solidFill>
                  <a:schemeClr val="tx1"/>
                </a:solidFill>
                <a:effectLst/>
                <a:latin typeface="+mn-lt"/>
                <a:ea typeface="+mn-ea"/>
                <a:cs typeface="+mn-cs"/>
              </a:rPr>
              <a:t>Tous les retours d’information sensibles ont-ils été classés comme tels ?</a:t>
            </a:r>
          </a:p>
          <a:p>
            <a:r>
              <a:rPr lang="fr-FR" sz="1200" kern="1200" dirty="0">
                <a:solidFill>
                  <a:schemeClr val="tx1"/>
                </a:solidFill>
                <a:effectLst/>
                <a:latin typeface="+mn-lt"/>
                <a:ea typeface="+mn-ea"/>
                <a:cs typeface="+mn-cs"/>
              </a:rPr>
              <a:t>Y a-t-il des doublons dans les données ?</a:t>
            </a:r>
          </a:p>
          <a:p>
            <a:r>
              <a:rPr lang="fr-FR" sz="1200" kern="1200" dirty="0">
                <a:solidFill>
                  <a:schemeClr val="tx1"/>
                </a:solidFill>
                <a:effectLst/>
                <a:latin typeface="+mn-lt"/>
                <a:ea typeface="+mn-ea"/>
                <a:cs typeface="+mn-cs"/>
              </a:rPr>
              <a:t>Les bonnes catégories et les bons choix de réponse ont-ils été utilisés ? Y a-t-il des fautes d’orthographe ou d’autres problèmes de cohérence ?</a:t>
            </a:r>
          </a:p>
          <a:p>
            <a:r>
              <a:rPr lang="fr-FR" sz="1200" kern="1200" dirty="0">
                <a:solidFill>
                  <a:schemeClr val="tx1"/>
                </a:solidFill>
                <a:effectLst/>
                <a:latin typeface="+mn-lt"/>
                <a:ea typeface="+mn-ea"/>
                <a:cs typeface="+mn-cs"/>
              </a:rPr>
              <a:t>Y a-t-il des informations manquantes ?</a:t>
            </a:r>
          </a:p>
          <a:p>
            <a:r>
              <a:rPr lang="fr-FR" sz="1200" kern="1200" dirty="0">
                <a:solidFill>
                  <a:schemeClr val="tx1"/>
                </a:solidFill>
                <a:effectLst/>
                <a:latin typeface="+mn-lt"/>
                <a:ea typeface="+mn-ea"/>
                <a:cs typeface="+mn-cs"/>
              </a:rPr>
              <a:t>Si une stratégie d’échantillonnage a été utilisée, a-t-elle été respectée ?</a:t>
            </a:r>
          </a:p>
          <a:p>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Le cas échéant, signalez aux collecteurs de données les problèmes récurrents liés à la qualité de ces dernières, afin qu’ils puissent s’améliorer</a:t>
            </a:r>
            <a:r>
              <a:rPr lang="fr-FR" sz="1200" kern="1200" dirty="0">
                <a:solidFill>
                  <a:schemeClr val="tx1"/>
                </a:solidFill>
                <a:effectLst/>
                <a:latin typeface="+mn-lt"/>
                <a:ea typeface="+mn-ea"/>
                <a:cs typeface="+mn-cs"/>
              </a:rPr>
              <a:t>. Informez-les que des contrôles ponctuels seront régulièrement effectués.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plus de renseignements sur le nettoyage des données, veuillez vous reporter au Kit de retour d’information de la FICR. </a:t>
            </a:r>
          </a:p>
          <a:p>
            <a:r>
              <a:rPr lang="en-US" sz="1200" kern="1200" dirty="0">
                <a:solidFill>
                  <a:schemeClr val="tx1"/>
                </a:solidFill>
                <a:effectLst/>
                <a:latin typeface="+mn-lt"/>
                <a:ea typeface="+mn-ea"/>
                <a:cs typeface="+mn-cs"/>
              </a:rPr>
              <a:t> </a:t>
            </a: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9</a:t>
            </a:fld>
            <a:endParaRPr lang="fr-FR" dirty="0"/>
          </a:p>
        </p:txBody>
      </p:sp>
    </p:spTree>
    <p:extLst>
      <p:ext uri="{BB962C8B-B14F-4D97-AF65-F5344CB8AC3E}">
        <p14:creationId xmlns:p14="http://schemas.microsoft.com/office/powerpoint/2010/main" val="1533419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427143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11/10/2024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178511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11/10/2024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41773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11/10/2024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45960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11/10/2024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331001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11/10/2024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75116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4278932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372078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11/10/2024</a:t>
            </a:fld>
            <a:endParaRPr lang="fr-FR" dirty="0"/>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249817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11/10/2024</a:t>
            </a:fld>
            <a:endParaRPr lang="fr-FR" dirty="0"/>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315429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11/10/2024</a:t>
            </a:fld>
            <a:endParaRPr lang="fr-FR" dirty="0"/>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80499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11/10/2024</a:t>
            </a:fld>
            <a:endParaRPr lang="fr-FR" dirty="0"/>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815518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11/10/2024</a:t>
            </a:fld>
            <a:endParaRPr lang="fr-FR" dirty="0"/>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150667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11/10/2024</a:t>
            </a:fld>
            <a:endParaRPr lang="fr-FR" dirty="0"/>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377076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11/10/2024</a:t>
            </a:fld>
            <a:endParaRPr lang="fr-FR" dirty="0"/>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111224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11/10/2024</a:t>
            </a:fld>
            <a:endParaRPr lang="fr-FR" dirty="0"/>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620312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11/10/2024</a:t>
            </a:fld>
            <a:endParaRPr lang="fr-FR" dirty="0"/>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79923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11/10/2024</a:t>
            </a:fld>
            <a:endParaRPr lang="fr-FR" dirty="0"/>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‹N°›</a:t>
            </a:fld>
            <a:endParaRPr lang="fr-FR" dirty="0"/>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estion_Green_v2">
    <p:bg>
      <p:bgPr>
        <a:solidFill>
          <a:srgbClr val="2F9C67">
            <a:alpha val="9598"/>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
        <p:nvSpPr>
          <p:cNvPr id="14" name="Title 1">
            <a:extLst>
              <a:ext uri="{FF2B5EF4-FFF2-40B4-BE49-F238E27FC236}">
                <a16:creationId xmlns:a16="http://schemas.microsoft.com/office/drawing/2014/main" id="{8A0DB82A-9009-E441-BF61-94B3FD21F49B}"/>
              </a:ext>
            </a:extLst>
          </p:cNvPr>
          <p:cNvSpPr>
            <a:spLocks noGrp="1"/>
          </p:cNvSpPr>
          <p:nvPr>
            <p:ph type="title" hasCustomPrompt="1"/>
          </p:nvPr>
        </p:nvSpPr>
        <p:spPr>
          <a:xfrm>
            <a:off x="628650" y="537796"/>
            <a:ext cx="7886700" cy="308366"/>
          </a:xfrm>
        </p:spPr>
        <p:txBody>
          <a:bodyPr/>
          <a:lstStyle>
            <a:lvl1pPr>
              <a:defRPr sz="1800" cap="all" baseline="0"/>
            </a:lvl1pPr>
          </a:lstStyle>
          <a:p>
            <a:r>
              <a:rPr lang="fr-FR" dirty="0"/>
              <a:t>MODIFIEZ LE STYLE </a:t>
            </a:r>
            <a:br>
              <a:rPr lang="fr-FR" dirty="0"/>
            </a:br>
            <a:r>
              <a:rPr lang="fr-FR" dirty="0"/>
              <a:t>DU TITRE</a:t>
            </a:r>
            <a:endParaRPr lang="en-US" dirty="0"/>
          </a:p>
        </p:txBody>
      </p:sp>
      <p:cxnSp>
        <p:nvCxnSpPr>
          <p:cNvPr id="15" name="Straight Connector 55">
            <a:extLst>
              <a:ext uri="{FF2B5EF4-FFF2-40B4-BE49-F238E27FC236}">
                <a16:creationId xmlns:a16="http://schemas.microsoft.com/office/drawing/2014/main" id="{A9C0F85E-66DD-0246-966C-6AD100B346A7}"/>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50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11/10/2024</a:t>
            </a:fld>
            <a:endParaRPr lang="fr-FR" dirty="0"/>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dirty="0"/>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‹N°›</a:t>
            </a:fld>
            <a:endParaRPr lang="fr-FR" dirty="0"/>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noProof="0" dirty="0">
                <a:solidFill>
                  <a:srgbClr val="2B9C67"/>
                </a:solidFill>
                <a:latin typeface="Montserrat" panose="00000500000000000000" pitchFamily="2" charset="0"/>
              </a:rPr>
              <a:t>Mécanisme de retour d’information de la communauté – consolidation et analyse</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dirty="0"/>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557462" cy="492443"/>
          </a:xfrm>
          <a:prstGeom prst="rect">
            <a:avLst/>
          </a:prstGeom>
          <a:solidFill>
            <a:srgbClr val="2F9C67"/>
          </a:solidFill>
        </p:spPr>
        <p:txBody>
          <a:bodyPr wrap="square" lIns="72000" rIns="72000" rtlCol="0">
            <a:spAutoFit/>
          </a:bodyPr>
          <a:lstStyle/>
          <a:p>
            <a:r>
              <a:rPr lang="fr-FR" sz="1000" b="1" dirty="0">
                <a:solidFill>
                  <a:schemeClr val="bg1"/>
                </a:solidFill>
                <a:latin typeface="Montserrat" pitchFamily="2" charset="77"/>
              </a:rPr>
              <a:t>MODULE 4, SESSION 10</a:t>
            </a:r>
          </a:p>
          <a:p>
            <a:r>
              <a:rPr lang="fr-FR" sz="800" dirty="0">
                <a:solidFill>
                  <a:schemeClr val="bg1"/>
                </a:solidFill>
                <a:latin typeface="Montserrat Light" pitchFamily="2" charset="77"/>
              </a:rPr>
              <a:t>FORMATION DU SERVICE COLLECTIF SUR LES SCIENCES SOCIALES</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11/10/2024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FCF3803-D53F-D949-8B94-05B7A9B04541}" type="slidenum">
              <a:t>‹N°›</a:t>
            </a:fld>
            <a:endParaRPr lang="fr-FR" dirty="0"/>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1173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11/10/2024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CF3803-D53F-D949-8B94-05B7A9B04541}" type="slidenum">
              <a:t>‹N°›</a:t>
            </a:fld>
            <a:endParaRPr lang="fr-FR" dirty="0"/>
          </a:p>
        </p:txBody>
      </p:sp>
    </p:spTree>
    <p:extLst>
      <p:ext uri="{BB962C8B-B14F-4D97-AF65-F5344CB8AC3E}">
        <p14:creationId xmlns:p14="http://schemas.microsoft.com/office/powerpoint/2010/main" val="90153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11/10/2024</a:t>
            </a:fld>
            <a:endParaRPr lang="fr-FR"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‹N°›</a:t>
            </a:fld>
            <a:endParaRPr lang="fr-FR" dirty="0"/>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8" r:id="rId3"/>
    <p:sldLayoutId id="2147483687" r:id="rId4"/>
    <p:sldLayoutId id="2147483679" r:id="rId5"/>
    <p:sldLayoutId id="2147483684" r:id="rId6"/>
    <p:sldLayoutId id="2147483686" r:id="rId7"/>
    <p:sldLayoutId id="2147483667" r:id="rId8"/>
    <p:sldLayoutId id="2147483661" r:id="rId9"/>
    <p:sldLayoutId id="2147483663" r:id="rId10"/>
    <p:sldLayoutId id="2147483664" r:id="rId11"/>
    <p:sldLayoutId id="2147483665" r:id="rId12"/>
    <p:sldLayoutId id="2147483666" r:id="rId13"/>
    <p:sldLayoutId id="2147483668" r:id="rId14"/>
    <p:sldLayoutId id="2147483669" r:id="rId15"/>
    <p:sldLayoutId id="2147483670" r:id="rId16"/>
    <p:sldLayoutId id="2147483671" r:id="rId17"/>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11/10/2024</a:t>
            </a:fld>
            <a:endParaRPr lang="fr-FR" dirty="0"/>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‹N°›</a:t>
            </a:fld>
            <a:endParaRPr lang="fr-FR" dirty="0"/>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DE_EBECC10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D3_CCEEA000.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9"/>
            <a:ext cx="7040118" cy="3263504"/>
          </a:xfrm>
        </p:spPr>
        <p:txBody>
          <a:bodyPr>
            <a:normAutofit/>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2. Classer par ordre de priorité et transmettre les données</a:t>
            </a:r>
          </a:p>
          <a:p>
            <a:r>
              <a:rPr lang="fr-FR" dirty="0"/>
              <a:t>Repérez les éventuels retours d’information critiques et transmettez-les à la personne responsable</a:t>
            </a:r>
          </a:p>
          <a:p>
            <a:r>
              <a:rPr lang="fr-FR" dirty="0"/>
              <a:t>Consignez dans votre registre quand et comment ces informations ont été transmises.</a:t>
            </a:r>
          </a:p>
          <a:p>
            <a:endParaRPr lang="fr-FR" dirty="0"/>
          </a:p>
          <a:p>
            <a:r>
              <a:rPr lang="fr-FR" dirty="0"/>
              <a:t>Connaissez-vous des exemples de retours d’information critiques (informations devant faire l’objet d’un suivi ou être transmises de toute urgence) ?</a:t>
            </a:r>
          </a:p>
          <a:p>
            <a:endParaRPr lang="fr-FR" dirty="0"/>
          </a:p>
        </p:txBody>
      </p:sp>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6"/>
            <a:ext cx="7886700" cy="590931"/>
          </a:xfrm>
        </p:spPr>
        <p:txBody>
          <a:bodyPr/>
          <a:lstStyle/>
          <a:p>
            <a:r>
              <a:rPr lang="fr-FR" dirty="0"/>
              <a:t>Étape 3 : transmission et analyse</a:t>
            </a:r>
            <a:br>
              <a:rPr lang="fr-FR" dirty="0"/>
            </a:br>
            <a:endParaRPr lang="fr-FR" dirty="0"/>
          </a:p>
        </p:txBody>
      </p:sp>
    </p:spTree>
    <p:extLst>
      <p:ext uri="{BB962C8B-B14F-4D97-AF65-F5344CB8AC3E}">
        <p14:creationId xmlns:p14="http://schemas.microsoft.com/office/powerpoint/2010/main" val="29666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8"/>
            <a:ext cx="6430518" cy="1202531"/>
          </a:xfrm>
        </p:spPr>
        <p:txBody>
          <a:bodyPr>
            <a:normAutofit/>
          </a:bodyPr>
          <a:lstStyle/>
          <a:p>
            <a:r>
              <a:rPr lang="fr-FR" dirty="0"/>
              <a:t>Connaissez-vous des exemples de retours d’information critiques (informations devant faire l’objet d’un suivi ou être transmises de toute urgence) ?</a:t>
            </a:r>
          </a:p>
          <a:p>
            <a:endParaRPr lang="en-US" dirty="0"/>
          </a:p>
          <a:p>
            <a:endParaRPr lang="fr-FR" dirty="0"/>
          </a:p>
        </p:txBody>
      </p:sp>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590931"/>
          </a:xfrm>
        </p:spPr>
        <p:txBody>
          <a:bodyPr/>
          <a:lstStyle/>
          <a:p>
            <a:r>
              <a:rPr lang="fr-FR" dirty="0"/>
              <a:t>Étape 3 : transmission et analyse</a:t>
            </a:r>
            <a:br>
              <a:rPr lang="fr-FR" dirty="0"/>
            </a:br>
            <a:endParaRPr lang="fr-FR" dirty="0"/>
          </a:p>
        </p:txBody>
      </p:sp>
      <p:grpSp>
        <p:nvGrpSpPr>
          <p:cNvPr id="2" name="Groupe 1">
            <a:extLst>
              <a:ext uri="{FF2B5EF4-FFF2-40B4-BE49-F238E27FC236}">
                <a16:creationId xmlns:a16="http://schemas.microsoft.com/office/drawing/2014/main" id="{21C86D2E-908B-E249-9AD8-204480D4678D}"/>
              </a:ext>
            </a:extLst>
          </p:cNvPr>
          <p:cNvGrpSpPr/>
          <p:nvPr/>
        </p:nvGrpSpPr>
        <p:grpSpPr>
          <a:xfrm>
            <a:off x="1361095" y="2123758"/>
            <a:ext cx="1691209" cy="880490"/>
            <a:chOff x="1777352" y="2123758"/>
            <a:chExt cx="1691209" cy="880490"/>
          </a:xfrm>
        </p:grpSpPr>
        <p:sp>
          <p:nvSpPr>
            <p:cNvPr id="21" name="Zone de texte 481">
              <a:extLst>
                <a:ext uri="{FF2B5EF4-FFF2-40B4-BE49-F238E27FC236}">
                  <a16:creationId xmlns:a16="http://schemas.microsoft.com/office/drawing/2014/main" id="{E7E90576-93D9-8D46-B3BA-63607BE52F7D}"/>
                </a:ext>
              </a:extLst>
            </p:cNvPr>
            <p:cNvSpPr txBox="1"/>
            <p:nvPr/>
          </p:nvSpPr>
          <p:spPr>
            <a:xfrm>
              <a:off x="1917509" y="2350050"/>
              <a:ext cx="1214651" cy="55399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fr-FR" sz="900" dirty="0">
                  <a:solidFill>
                    <a:srgbClr val="204669"/>
                  </a:solidFill>
                  <a:effectLst/>
                  <a:latin typeface="Montserrat Medium" pitchFamily="2" charset="77"/>
                  <a:ea typeface="OpenSans-Light" panose="020B0606030504020204" pitchFamily="34" charset="0"/>
                  <a:cs typeface="Open Sans Light" panose="020B0306030504020204" pitchFamily="34" charset="0"/>
                </a:rPr>
                <a:t>Nous avons entendu que l’hôpital allait être attaqué demain.</a:t>
              </a:r>
            </a:p>
          </p:txBody>
        </p:sp>
        <p:sp>
          <p:nvSpPr>
            <p:cNvPr id="20" name="ZoneTexte 4">
              <a:extLst>
                <a:ext uri="{FF2B5EF4-FFF2-40B4-BE49-F238E27FC236}">
                  <a16:creationId xmlns:a16="http://schemas.microsoft.com/office/drawing/2014/main" id="{B6FC7796-8BFC-1249-AA08-1C5E04CD3083}"/>
                </a:ext>
              </a:extLst>
            </p:cNvPr>
            <p:cNvSpPr txBox="1"/>
            <p:nvPr/>
          </p:nvSpPr>
          <p:spPr>
            <a:xfrm>
              <a:off x="2916652" y="2727443"/>
              <a:ext cx="551909" cy="276805"/>
            </a:xfrm>
            <a:prstGeom prst="rect">
              <a:avLst/>
            </a:prstGeom>
            <a:noFill/>
          </p:spPr>
          <p:txBody>
            <a:bodyPr wrap="square" rtlCol="0">
              <a:spAutoFit/>
            </a:bodyPr>
            <a:lstStyle/>
            <a:p>
              <a:r>
                <a:rPr lang="en-GB" sz="1200" b="1" kern="1200" dirty="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sp>
          <p:nvSpPr>
            <p:cNvPr id="22" name="ZoneTexte 9">
              <a:extLst>
                <a:ext uri="{FF2B5EF4-FFF2-40B4-BE49-F238E27FC236}">
                  <a16:creationId xmlns:a16="http://schemas.microsoft.com/office/drawing/2014/main" id="{C505E927-5B8A-2D4F-A1C0-E5285A74622F}"/>
                </a:ext>
              </a:extLst>
            </p:cNvPr>
            <p:cNvSpPr txBox="1"/>
            <p:nvPr/>
          </p:nvSpPr>
          <p:spPr>
            <a:xfrm>
              <a:off x="1777352" y="2123758"/>
              <a:ext cx="436319" cy="708798"/>
            </a:xfrm>
            <a:prstGeom prst="rect">
              <a:avLst/>
            </a:prstGeom>
            <a:noFill/>
          </p:spPr>
          <p:txBody>
            <a:bodyPr wrap="none" rtlCol="0">
              <a:spAutoFit/>
            </a:bodyPr>
            <a:lstStyle/>
            <a:p>
              <a:r>
                <a:rPr lang="en-GB" sz="4000" b="1" kern="1200" dirty="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grpSp>
      <p:grpSp>
        <p:nvGrpSpPr>
          <p:cNvPr id="3" name="Groupe 2">
            <a:extLst>
              <a:ext uri="{FF2B5EF4-FFF2-40B4-BE49-F238E27FC236}">
                <a16:creationId xmlns:a16="http://schemas.microsoft.com/office/drawing/2014/main" id="{FC22EB58-E90D-C948-BF76-50785228C132}"/>
              </a:ext>
            </a:extLst>
          </p:cNvPr>
          <p:cNvGrpSpPr/>
          <p:nvPr/>
        </p:nvGrpSpPr>
        <p:grpSpPr>
          <a:xfrm>
            <a:off x="2913650" y="2123757"/>
            <a:ext cx="1737962" cy="724991"/>
            <a:chOff x="3186606" y="2123757"/>
            <a:chExt cx="1737962" cy="724991"/>
          </a:xfrm>
        </p:grpSpPr>
        <p:sp>
          <p:nvSpPr>
            <p:cNvPr id="17" name="Zone de texte 483">
              <a:extLst>
                <a:ext uri="{FF2B5EF4-FFF2-40B4-BE49-F238E27FC236}">
                  <a16:creationId xmlns:a16="http://schemas.microsoft.com/office/drawing/2014/main" id="{503F99D7-5FF7-DC4A-A4B1-2B9C249E4566}"/>
                </a:ext>
              </a:extLst>
            </p:cNvPr>
            <p:cNvSpPr txBox="1"/>
            <p:nvPr/>
          </p:nvSpPr>
          <p:spPr>
            <a:xfrm>
              <a:off x="3457089" y="2350050"/>
              <a:ext cx="1107628" cy="41549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fr-FR" sz="900" dirty="0">
                  <a:solidFill>
                    <a:srgbClr val="204669"/>
                  </a:solidFill>
                  <a:effectLst/>
                  <a:latin typeface="Montserrat Medium" pitchFamily="2" charset="77"/>
                  <a:ea typeface="OpenSans-Light" panose="020B0606030504020204" pitchFamily="34" charset="0"/>
                  <a:cs typeface="Open Sans Light" panose="020B0306030504020204" pitchFamily="34" charset="0"/>
                </a:rPr>
                <a:t> Le vaccin nous tuera en l’espace de 5 ans.</a:t>
              </a:r>
            </a:p>
          </p:txBody>
        </p:sp>
        <p:sp>
          <p:nvSpPr>
            <p:cNvPr id="18" name="ZoneTexte 9">
              <a:extLst>
                <a:ext uri="{FF2B5EF4-FFF2-40B4-BE49-F238E27FC236}">
                  <a16:creationId xmlns:a16="http://schemas.microsoft.com/office/drawing/2014/main" id="{0C6B2F47-8E8D-064B-AE5A-FE8F5B9B004E}"/>
                </a:ext>
              </a:extLst>
            </p:cNvPr>
            <p:cNvSpPr txBox="1"/>
            <p:nvPr/>
          </p:nvSpPr>
          <p:spPr>
            <a:xfrm>
              <a:off x="3186606" y="2123757"/>
              <a:ext cx="436319" cy="708799"/>
            </a:xfrm>
            <a:prstGeom prst="rect">
              <a:avLst/>
            </a:prstGeom>
            <a:noFill/>
          </p:spPr>
          <p:txBody>
            <a:bodyPr wrap="none" rtlCol="0">
              <a:spAutoFit/>
            </a:bodyPr>
            <a:lstStyle/>
            <a:p>
              <a:r>
                <a:rPr lang="en-GB" sz="4000" b="1" kern="1200" dirty="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sp>
          <p:nvSpPr>
            <p:cNvPr id="19" name="ZoneTexte 4">
              <a:extLst>
                <a:ext uri="{FF2B5EF4-FFF2-40B4-BE49-F238E27FC236}">
                  <a16:creationId xmlns:a16="http://schemas.microsoft.com/office/drawing/2014/main" id="{59224DCF-4E2D-B747-8E1F-0E89D7BF76BB}"/>
                </a:ext>
              </a:extLst>
            </p:cNvPr>
            <p:cNvSpPr txBox="1"/>
            <p:nvPr/>
          </p:nvSpPr>
          <p:spPr>
            <a:xfrm>
              <a:off x="4183565" y="2571749"/>
              <a:ext cx="741003" cy="276999"/>
            </a:xfrm>
            <a:prstGeom prst="rect">
              <a:avLst/>
            </a:prstGeom>
            <a:noFill/>
          </p:spPr>
          <p:txBody>
            <a:bodyPr wrap="square" rtlCol="0">
              <a:spAutoFit/>
            </a:bodyPr>
            <a:lstStyle/>
            <a:p>
              <a:r>
                <a:rPr lang="en-GB" sz="1200" b="1" kern="1200" dirty="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grpSp>
      <p:grpSp>
        <p:nvGrpSpPr>
          <p:cNvPr id="9" name="Groupe 8">
            <a:extLst>
              <a:ext uri="{FF2B5EF4-FFF2-40B4-BE49-F238E27FC236}">
                <a16:creationId xmlns:a16="http://schemas.microsoft.com/office/drawing/2014/main" id="{7627F5DA-9A43-C44C-A18D-0EA023D1770D}"/>
              </a:ext>
            </a:extLst>
          </p:cNvPr>
          <p:cNvGrpSpPr/>
          <p:nvPr/>
        </p:nvGrpSpPr>
        <p:grpSpPr>
          <a:xfrm>
            <a:off x="4651612" y="2123758"/>
            <a:ext cx="1578746" cy="1018893"/>
            <a:chOff x="0" y="0"/>
            <a:chExt cx="1578479" cy="1021433"/>
          </a:xfrm>
        </p:grpSpPr>
        <p:sp>
          <p:nvSpPr>
            <p:cNvPr id="14" name="Zone de texte 487">
              <a:extLst>
                <a:ext uri="{FF2B5EF4-FFF2-40B4-BE49-F238E27FC236}">
                  <a16:creationId xmlns:a16="http://schemas.microsoft.com/office/drawing/2014/main" id="{4F742E54-2E6A-344E-B929-19A4A95985C6}"/>
                </a:ext>
              </a:extLst>
            </p:cNvPr>
            <p:cNvSpPr txBox="1"/>
            <p:nvPr/>
          </p:nvSpPr>
          <p:spPr>
            <a:xfrm>
              <a:off x="181644" y="240840"/>
              <a:ext cx="1243352" cy="69422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fr-FR" sz="900" dirty="0">
                  <a:solidFill>
                    <a:srgbClr val="204669"/>
                  </a:solidFill>
                  <a:effectLst/>
                  <a:latin typeface="Montserrat Medium" pitchFamily="2" charset="77"/>
                  <a:ea typeface="OpenSans-Light" panose="020B0606030504020204" pitchFamily="34" charset="0"/>
                  <a:cs typeface="Open Sans Light" panose="020B0306030504020204" pitchFamily="34" charset="0"/>
                </a:rPr>
                <a:t>Votre vaccin provoque des fausses</a:t>
              </a:r>
              <a:r>
                <a:rPr lang="fr-FR" sz="900" dirty="0">
                  <a:solidFill>
                    <a:srgbClr val="204669"/>
                  </a:solidFill>
                  <a:latin typeface="Montserrat Medium" pitchFamily="2" charset="77"/>
                  <a:ea typeface="OpenSans-Light" panose="020B0606030504020204" pitchFamily="34" charset="0"/>
                  <a:cs typeface="Open Sans Light" panose="020B0306030504020204" pitchFamily="34" charset="0"/>
                </a:rPr>
                <a:t> couches chez les femmes enceintes</a:t>
              </a:r>
              <a:r>
                <a:rPr lang="fr-FR" sz="900" dirty="0">
                  <a:solidFill>
                    <a:srgbClr val="204669"/>
                  </a:solidFill>
                  <a:effectLst/>
                  <a:latin typeface="Montserrat Medium" pitchFamily="2" charset="77"/>
                  <a:ea typeface="OpenSans-Light" panose="020B0606030504020204" pitchFamily="34" charset="0"/>
                  <a:cs typeface="Open Sans Light" panose="020B0306030504020204" pitchFamily="34" charset="0"/>
                </a:rPr>
                <a:t>.</a:t>
              </a:r>
            </a:p>
          </p:txBody>
        </p:sp>
        <p:sp>
          <p:nvSpPr>
            <p:cNvPr id="15" name="ZoneTexte 9">
              <a:extLst>
                <a:ext uri="{FF2B5EF4-FFF2-40B4-BE49-F238E27FC236}">
                  <a16:creationId xmlns:a16="http://schemas.microsoft.com/office/drawing/2014/main" id="{6B995200-190E-7649-BFD4-5F497293D3AE}"/>
                </a:ext>
              </a:extLst>
            </p:cNvPr>
            <p:cNvSpPr txBox="1"/>
            <p:nvPr/>
          </p:nvSpPr>
          <p:spPr>
            <a:xfrm>
              <a:off x="0" y="0"/>
              <a:ext cx="436174" cy="710565"/>
            </a:xfrm>
            <a:prstGeom prst="rect">
              <a:avLst/>
            </a:prstGeom>
            <a:noFill/>
          </p:spPr>
          <p:txBody>
            <a:bodyPr wrap="none" rtlCol="0">
              <a:spAutoFit/>
            </a:bodyPr>
            <a:lstStyle/>
            <a:p>
              <a:r>
                <a:rPr lang="en-GB" sz="4000" b="1" kern="1200" dirty="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sp>
          <p:nvSpPr>
            <p:cNvPr id="16" name="ZoneTexte 4">
              <a:extLst>
                <a:ext uri="{FF2B5EF4-FFF2-40B4-BE49-F238E27FC236}">
                  <a16:creationId xmlns:a16="http://schemas.microsoft.com/office/drawing/2014/main" id="{84F11066-3DE9-3A44-87F1-19329B3A33BD}"/>
                </a:ext>
              </a:extLst>
            </p:cNvPr>
            <p:cNvSpPr txBox="1"/>
            <p:nvPr/>
          </p:nvSpPr>
          <p:spPr>
            <a:xfrm>
              <a:off x="1026754" y="743938"/>
              <a:ext cx="551725" cy="277495"/>
            </a:xfrm>
            <a:prstGeom prst="rect">
              <a:avLst/>
            </a:prstGeom>
            <a:noFill/>
          </p:spPr>
          <p:txBody>
            <a:bodyPr wrap="square" rtlCol="0">
              <a:spAutoFit/>
            </a:bodyPr>
            <a:lstStyle/>
            <a:p>
              <a:r>
                <a:rPr lang="en-GB" sz="1200" b="1" kern="1200" dirty="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grpSp>
      <p:grpSp>
        <p:nvGrpSpPr>
          <p:cNvPr id="10" name="Groupe 9">
            <a:extLst>
              <a:ext uri="{FF2B5EF4-FFF2-40B4-BE49-F238E27FC236}">
                <a16:creationId xmlns:a16="http://schemas.microsoft.com/office/drawing/2014/main" id="{A308412F-E1E2-F145-860E-C79341FD60ED}"/>
              </a:ext>
            </a:extLst>
          </p:cNvPr>
          <p:cNvGrpSpPr/>
          <p:nvPr/>
        </p:nvGrpSpPr>
        <p:grpSpPr>
          <a:xfrm>
            <a:off x="6155251" y="2157047"/>
            <a:ext cx="1702581" cy="985603"/>
            <a:chOff x="-33370" y="0"/>
            <a:chExt cx="1702292" cy="988059"/>
          </a:xfrm>
        </p:grpSpPr>
        <p:sp>
          <p:nvSpPr>
            <p:cNvPr id="11" name="Zone de texte 494">
              <a:extLst>
                <a:ext uri="{FF2B5EF4-FFF2-40B4-BE49-F238E27FC236}">
                  <a16:creationId xmlns:a16="http://schemas.microsoft.com/office/drawing/2014/main" id="{FA867EAA-1D33-B746-A815-F6832C0506C4}"/>
                </a:ext>
              </a:extLst>
            </p:cNvPr>
            <p:cNvSpPr txBox="1"/>
            <p:nvPr/>
          </p:nvSpPr>
          <p:spPr>
            <a:xfrm>
              <a:off x="240964" y="213026"/>
              <a:ext cx="1108075" cy="69422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fr-FR" sz="900" dirty="0">
                  <a:solidFill>
                    <a:srgbClr val="204669"/>
                  </a:solidFill>
                  <a:effectLst/>
                  <a:latin typeface="Montserrat Medium" pitchFamily="2" charset="77"/>
                  <a:ea typeface="OpenSans-Light" panose="020B0606030504020204" pitchFamily="34" charset="0"/>
                  <a:cs typeface="Open Sans Light" panose="020B0306030504020204" pitchFamily="34" charset="0"/>
                </a:rPr>
                <a:t>Mon voisin est tombé malade après avoir participé à votre manifestation.</a:t>
              </a:r>
            </a:p>
          </p:txBody>
        </p:sp>
        <p:sp>
          <p:nvSpPr>
            <p:cNvPr id="12" name="ZoneTexte 9">
              <a:extLst>
                <a:ext uri="{FF2B5EF4-FFF2-40B4-BE49-F238E27FC236}">
                  <a16:creationId xmlns:a16="http://schemas.microsoft.com/office/drawing/2014/main" id="{495C0AD5-6F75-9642-80B4-9A8ED8D4683C}"/>
                </a:ext>
              </a:extLst>
            </p:cNvPr>
            <p:cNvSpPr txBox="1"/>
            <p:nvPr/>
          </p:nvSpPr>
          <p:spPr>
            <a:xfrm>
              <a:off x="-33370" y="0"/>
              <a:ext cx="436174" cy="710565"/>
            </a:xfrm>
            <a:prstGeom prst="rect">
              <a:avLst/>
            </a:prstGeom>
            <a:noFill/>
          </p:spPr>
          <p:txBody>
            <a:bodyPr wrap="none" rtlCol="0">
              <a:spAutoFit/>
            </a:bodyPr>
            <a:lstStyle/>
            <a:p>
              <a:r>
                <a:rPr lang="en-GB" sz="4000" b="1" kern="1200" dirty="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sp>
          <p:nvSpPr>
            <p:cNvPr id="13" name="ZoneTexte 4">
              <a:extLst>
                <a:ext uri="{FF2B5EF4-FFF2-40B4-BE49-F238E27FC236}">
                  <a16:creationId xmlns:a16="http://schemas.microsoft.com/office/drawing/2014/main" id="{144952A0-86BB-4845-AD46-36E0F27089D4}"/>
                </a:ext>
              </a:extLst>
            </p:cNvPr>
            <p:cNvSpPr txBox="1"/>
            <p:nvPr/>
          </p:nvSpPr>
          <p:spPr>
            <a:xfrm>
              <a:off x="1117197" y="710564"/>
              <a:ext cx="551725" cy="277495"/>
            </a:xfrm>
            <a:prstGeom prst="rect">
              <a:avLst/>
            </a:prstGeom>
            <a:noFill/>
          </p:spPr>
          <p:txBody>
            <a:bodyPr wrap="square" rtlCol="0">
              <a:spAutoFit/>
            </a:bodyPr>
            <a:lstStyle/>
            <a:p>
              <a:r>
                <a:rPr lang="en-GB" sz="1200" b="1" kern="1200" dirty="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dirty="0">
                <a:effectLst/>
                <a:latin typeface="OpenSans-Light" panose="020B0606030504020204" pitchFamily="34" charset="0"/>
                <a:ea typeface="OpenSans-Light" panose="020B0606030504020204" pitchFamily="34" charset="0"/>
              </a:endParaRPr>
            </a:p>
          </p:txBody>
        </p:sp>
      </p:grpSp>
    </p:spTree>
    <p:extLst>
      <p:ext uri="{BB962C8B-B14F-4D97-AF65-F5344CB8AC3E}">
        <p14:creationId xmlns:p14="http://schemas.microsoft.com/office/powerpoint/2010/main" val="223241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5710D-B7FE-4B4B-BFEB-EC14C046EB28}"/>
              </a:ext>
            </a:extLst>
          </p:cNvPr>
          <p:cNvSpPr>
            <a:spLocks noGrp="1"/>
          </p:cNvSpPr>
          <p:nvPr>
            <p:ph type="title"/>
          </p:nvPr>
        </p:nvSpPr>
        <p:spPr>
          <a:xfrm>
            <a:off x="628650" y="481820"/>
            <a:ext cx="7886700" cy="341632"/>
          </a:xfrm>
        </p:spPr>
        <p:txBody>
          <a:bodyPr/>
          <a:lstStyle/>
          <a:p>
            <a:r>
              <a:rPr lang="fr-FR" dirty="0"/>
              <a:t>Étape 3 : transmission et analyse</a:t>
            </a:r>
          </a:p>
        </p:txBody>
      </p:sp>
      <p:sp>
        <p:nvSpPr>
          <p:cNvPr id="3" name="Espace réservé du contenu 2">
            <a:extLst>
              <a:ext uri="{FF2B5EF4-FFF2-40B4-BE49-F238E27FC236}">
                <a16:creationId xmlns:a16="http://schemas.microsoft.com/office/drawing/2014/main" id="{299AF11B-11FB-7B41-8A73-E3711BE66CA8}"/>
              </a:ext>
            </a:extLst>
          </p:cNvPr>
          <p:cNvSpPr>
            <a:spLocks noGrp="1"/>
          </p:cNvSpPr>
          <p:nvPr>
            <p:ph idx="1"/>
          </p:nvPr>
        </p:nvSpPr>
        <p:spPr>
          <a:xfrm>
            <a:off x="628650" y="1369219"/>
            <a:ext cx="8332470" cy="3263504"/>
          </a:xfrm>
        </p:spPr>
        <p:txBody>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3. Coder les données pour dégager les thèmes clés</a:t>
            </a:r>
            <a:endParaRPr lang="fr-FR" b="1" dirty="0">
              <a:solidFill>
                <a:srgbClr val="204669"/>
              </a:solidFill>
              <a:latin typeface="Montserrat" pitchFamily="2" charset="77"/>
            </a:endParaRPr>
          </a:p>
          <a:p>
            <a:r>
              <a:rPr lang="fr-FR" b="1" dirty="0">
                <a:solidFill>
                  <a:srgbClr val="204669"/>
                </a:solidFill>
                <a:latin typeface="Montserrat" pitchFamily="2" charset="77"/>
              </a:rPr>
              <a:t>Compiler</a:t>
            </a:r>
            <a:r>
              <a:rPr lang="fr-FR" dirty="0"/>
              <a:t> – réunissez toutes les données du retour d’information que vous souhaitez analyser</a:t>
            </a:r>
          </a:p>
          <a:p>
            <a:r>
              <a:rPr lang="fr-FR" b="1" dirty="0">
                <a:solidFill>
                  <a:srgbClr val="204669"/>
                </a:solidFill>
                <a:latin typeface="Montserrat" pitchFamily="2" charset="77"/>
              </a:rPr>
              <a:t>Dégager des thèmes </a:t>
            </a:r>
            <a:r>
              <a:rPr lang="fr-FR" dirty="0"/>
              <a:t>– Identifiez quels sujets se démarquent</a:t>
            </a:r>
          </a:p>
          <a:p>
            <a:r>
              <a:rPr lang="fr-FR" b="1" dirty="0">
                <a:solidFill>
                  <a:srgbClr val="204669"/>
                </a:solidFill>
                <a:latin typeface="Montserrat" pitchFamily="2" charset="77"/>
              </a:rPr>
              <a:t>Ventiler</a:t>
            </a:r>
            <a:r>
              <a:rPr lang="fr-FR" dirty="0"/>
              <a:t> – Déterminez s’il existe des différences entre les lieux, les groupes démographiques et les canaux de retour d’information</a:t>
            </a:r>
          </a:p>
          <a:p>
            <a:r>
              <a:rPr lang="fr-FR" b="1" dirty="0">
                <a:solidFill>
                  <a:srgbClr val="204669"/>
                </a:solidFill>
                <a:latin typeface="Montserrat" pitchFamily="2" charset="77"/>
              </a:rPr>
              <a:t>Identifier les changements </a:t>
            </a:r>
            <a:r>
              <a:rPr lang="fr-FR" dirty="0"/>
              <a:t>– Déterminez si les données montrent une évolution</a:t>
            </a:r>
          </a:p>
          <a:p>
            <a:r>
              <a:rPr lang="fr-FR" b="1" dirty="0">
                <a:solidFill>
                  <a:srgbClr val="204669"/>
                </a:solidFill>
                <a:latin typeface="Montserrat" pitchFamily="2" charset="77"/>
              </a:rPr>
              <a:t>Recouper</a:t>
            </a: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fr-FR" dirty="0"/>
              <a:t>– Vérifiez si d’autres sources d’information confirment vos résultats et apportent des éclairages nouveaux</a:t>
            </a:r>
          </a:p>
          <a:p>
            <a:pPr marL="0" indent="182563">
              <a:buNone/>
            </a:pPr>
            <a:r>
              <a:rPr lang="fr-FR" dirty="0"/>
              <a:t>Des codes (mots clés ou locutions) sont utilisés pour organiser les données issues du retour d’information.</a:t>
            </a:r>
          </a:p>
          <a:p>
            <a:pPr marL="0" indent="0">
              <a:buNone/>
            </a:pPr>
            <a:endParaRPr lang="fr-FR" dirty="0"/>
          </a:p>
        </p:txBody>
      </p:sp>
    </p:spTree>
    <p:extLst>
      <p:ext uri="{BB962C8B-B14F-4D97-AF65-F5344CB8AC3E}">
        <p14:creationId xmlns:p14="http://schemas.microsoft.com/office/powerpoint/2010/main" val="44645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510777"/>
            <a:ext cx="7886700" cy="590931"/>
          </a:xfrm>
        </p:spPr>
        <p:txBody>
          <a:bodyPr/>
          <a:lstStyle/>
          <a:p>
            <a:r>
              <a:rPr lang="fr-FR" dirty="0"/>
              <a:t>Étape 3 : transmission et analyse</a:t>
            </a:r>
            <a:br>
              <a:rPr lang="fr-FR" dirty="0"/>
            </a:br>
            <a:endParaRPr lang="fr-FR" dirty="0"/>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3. Coder les données pour identifier les thèmes clés</a:t>
            </a:r>
            <a:endParaRPr lang="fr-FR" b="1" dirty="0">
              <a:solidFill>
                <a:srgbClr val="204669"/>
              </a:solidFill>
              <a:latin typeface="Montserrat" pitchFamily="2" charset="77"/>
            </a:endParaRPr>
          </a:p>
          <a:p>
            <a:pPr marL="0" indent="0">
              <a:buNone/>
            </a:pPr>
            <a:endParaRPr lang="fr-FR" dirty="0"/>
          </a:p>
          <a:p>
            <a:r>
              <a:rPr lang="fr-FR" dirty="0"/>
              <a:t>Quels sont les outils et les moyens susceptibles d’être utilisés pour coder les données extraites des retours d’information ?</a:t>
            </a:r>
          </a:p>
          <a:p>
            <a:endParaRPr lang="fr-FR" dirty="0">
              <a:highlight>
                <a:srgbClr val="FFFF00"/>
              </a:highlight>
            </a:endParaRPr>
          </a:p>
          <a:p>
            <a:pPr marL="0" indent="0">
              <a:buNone/>
            </a:pPr>
            <a:endParaRPr lang="fr-FR" dirty="0">
              <a:highlight>
                <a:srgbClr val="FFFF00"/>
              </a:highlight>
            </a:endParaRPr>
          </a:p>
          <a:p>
            <a:pPr marL="0" indent="0">
              <a:buNone/>
            </a:pPr>
            <a:endParaRPr lang="fr-FR" dirty="0">
              <a:highlight>
                <a:srgbClr val="FFFF00"/>
              </a:highlight>
            </a:endParaRPr>
          </a:p>
          <a:p>
            <a:pPr marL="0" indent="0">
              <a:buNone/>
            </a:pPr>
            <a:endParaRPr lang="fr-FR" dirty="0">
              <a:highlight>
                <a:srgbClr val="FFFF00"/>
              </a:highlight>
            </a:endParaRPr>
          </a:p>
          <a:p>
            <a:pPr marL="0" indent="0">
              <a:buNone/>
            </a:pPr>
            <a:endParaRPr lang="fr-FR" dirty="0">
              <a:highlight>
                <a:srgbClr val="FFFF00"/>
              </a:highlight>
            </a:endParaRPr>
          </a:p>
          <a:p>
            <a:pPr marL="0" indent="0">
              <a:buNone/>
            </a:pPr>
            <a:endParaRPr lang="fr-FR" dirty="0">
              <a:highlight>
                <a:srgbClr val="FFFF00"/>
              </a:highlight>
            </a:endParaRPr>
          </a:p>
          <a:p>
            <a:pPr marL="0" indent="0">
              <a:buNone/>
            </a:pPr>
            <a:r>
              <a:rPr lang="fr-FR" i="1" dirty="0"/>
              <a:t>Voir la session 4.6</a:t>
            </a:r>
          </a:p>
          <a:p>
            <a:pPr marL="0" indent="0">
              <a:buNone/>
            </a:pPr>
            <a:endParaRPr lang="fr-FR" dirty="0"/>
          </a:p>
        </p:txBody>
      </p:sp>
    </p:spTree>
    <p:extLst>
      <p:ext uri="{BB962C8B-B14F-4D97-AF65-F5344CB8AC3E}">
        <p14:creationId xmlns:p14="http://schemas.microsoft.com/office/powerpoint/2010/main" val="341087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453561"/>
            <a:ext cx="7886700" cy="341632"/>
          </a:xfrm>
        </p:spPr>
        <p:txBody>
          <a:bodyPr/>
          <a:lstStyle/>
          <a:p>
            <a:r>
              <a:rPr lang="fr-FR" dirty="0"/>
              <a:t>Étape 3 : transmission et analyse</a:t>
            </a: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a:xfrm>
            <a:off x="628650" y="1208320"/>
            <a:ext cx="7886700" cy="3263504"/>
          </a:xfrm>
        </p:spPr>
        <p:txBody>
          <a:bodyPr>
            <a:noAutofit/>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3. Coder les données pour identifier les thèmes clés</a:t>
            </a:r>
            <a:endParaRPr lang="fr-FR"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marL="0" indent="0">
              <a:buNone/>
            </a:pPr>
            <a:r>
              <a:rPr lang="fr-FR" b="1" dirty="0">
                <a:latin typeface="Open Sans ExtraBold" panose="020B0606030504020204" pitchFamily="34" charset="0"/>
                <a:ea typeface="Open Sans ExtraBold" panose="020B0606030504020204" pitchFamily="34" charset="0"/>
                <a:cs typeface="Open Sans ExtraBold" panose="020B0606030504020204" pitchFamily="34" charset="0"/>
              </a:rPr>
              <a:t>Cadres de codage</a:t>
            </a:r>
          </a:p>
          <a:p>
            <a:pPr marL="0" indent="0">
              <a:buNone/>
            </a:pPr>
            <a:r>
              <a:rPr lang="fr-FR" i="1" dirty="0">
                <a:solidFill>
                  <a:srgbClr val="204669"/>
                </a:solidFill>
              </a:rPr>
              <a:t>À titre d’exemple, voici un petit aperçu du cadre de codage utilisé pour classer le retour d’information d’une communauté :</a:t>
            </a:r>
          </a:p>
        </p:txBody>
      </p:sp>
      <p:grpSp>
        <p:nvGrpSpPr>
          <p:cNvPr id="50" name="Groupe 49">
            <a:extLst>
              <a:ext uri="{FF2B5EF4-FFF2-40B4-BE49-F238E27FC236}">
                <a16:creationId xmlns:a16="http://schemas.microsoft.com/office/drawing/2014/main" id="{33AFD21A-4580-2E4E-A2EE-66CB5F7C3EE4}"/>
              </a:ext>
            </a:extLst>
          </p:cNvPr>
          <p:cNvGrpSpPr/>
          <p:nvPr/>
        </p:nvGrpSpPr>
        <p:grpSpPr>
          <a:xfrm>
            <a:off x="604838" y="2310252"/>
            <a:ext cx="8301895" cy="2258976"/>
            <a:chOff x="714703" y="1824058"/>
            <a:chExt cx="8301895" cy="2258976"/>
          </a:xfrm>
        </p:grpSpPr>
        <p:grpSp>
          <p:nvGrpSpPr>
            <p:cNvPr id="30" name="Group 21">
              <a:extLst>
                <a:ext uri="{FF2B5EF4-FFF2-40B4-BE49-F238E27FC236}">
                  <a16:creationId xmlns:a16="http://schemas.microsoft.com/office/drawing/2014/main" id="{DDBDBA43-C49D-074C-8ABF-75C5E3B6BD97}"/>
                </a:ext>
              </a:extLst>
            </p:cNvPr>
            <p:cNvGrpSpPr/>
            <p:nvPr/>
          </p:nvGrpSpPr>
          <p:grpSpPr>
            <a:xfrm>
              <a:off x="1956620" y="1824058"/>
              <a:ext cx="7059978" cy="2258976"/>
              <a:chOff x="3382263" y="2994880"/>
              <a:chExt cx="4774772" cy="1527780"/>
            </a:xfrm>
          </p:grpSpPr>
          <p:grpSp>
            <p:nvGrpSpPr>
              <p:cNvPr id="31" name="Group 23">
                <a:extLst>
                  <a:ext uri="{FF2B5EF4-FFF2-40B4-BE49-F238E27FC236}">
                    <a16:creationId xmlns:a16="http://schemas.microsoft.com/office/drawing/2014/main" id="{C44BA415-2A28-E94E-B9EF-5E826FBA3534}"/>
                  </a:ext>
                </a:extLst>
              </p:cNvPr>
              <p:cNvGrpSpPr/>
              <p:nvPr/>
            </p:nvGrpSpPr>
            <p:grpSpPr>
              <a:xfrm>
                <a:off x="3382263" y="2994880"/>
                <a:ext cx="4774772" cy="1527780"/>
                <a:chOff x="0" y="-52965"/>
                <a:chExt cx="4774772" cy="1527780"/>
              </a:xfrm>
            </p:grpSpPr>
            <p:sp>
              <p:nvSpPr>
                <p:cNvPr id="32" name="Rectangle 31">
                  <a:extLst>
                    <a:ext uri="{FF2B5EF4-FFF2-40B4-BE49-F238E27FC236}">
                      <a16:creationId xmlns:a16="http://schemas.microsoft.com/office/drawing/2014/main" id="{82B3FF66-AF35-794F-B107-7DB9C87A0E24}"/>
                    </a:ext>
                  </a:extLst>
                </p:cNvPr>
                <p:cNvSpPr/>
                <p:nvPr/>
              </p:nvSpPr>
              <p:spPr>
                <a:xfrm>
                  <a:off x="0" y="0"/>
                  <a:ext cx="3927475" cy="1464300"/>
                </a:xfrm>
                <a:prstGeom prst="rect">
                  <a:avLst/>
                </a:prstGeom>
                <a:noFill/>
                <a:ln>
                  <a:noFill/>
                </a:ln>
              </p:spPr>
              <p:txBody>
                <a:bodyPr spcFirstLastPara="1" wrap="square" lIns="91425" tIns="91425" rIns="91425" bIns="91425" anchor="ctr" anchorCtr="0">
                  <a:noAutofit/>
                </a:bodyPr>
                <a:lstStyle/>
                <a:p>
                  <a:r>
                    <a:rPr lang="en-US" sz="1100" dirty="0">
                      <a:effectLst/>
                      <a:latin typeface="OpenSans-Light" panose="020B0606030504020204" pitchFamily="34" charset="0"/>
                      <a:ea typeface="OpenSans-Light" panose="020B0606030504020204" pitchFamily="34" charset="0"/>
                    </a:rPr>
                    <a:t> </a:t>
                  </a:r>
                  <a:endParaRPr lang="fr-FR" sz="1100" dirty="0">
                    <a:effectLst/>
                    <a:latin typeface="OpenSans-Light" panose="020B0606030504020204" pitchFamily="34" charset="0"/>
                    <a:ea typeface="OpenSans-Light" panose="020B0606030504020204" pitchFamily="34" charset="0"/>
                  </a:endParaRPr>
                </a:p>
              </p:txBody>
            </p:sp>
            <p:cxnSp>
              <p:nvCxnSpPr>
                <p:cNvPr id="33" name="Straight Arrow Connector 25">
                  <a:extLst>
                    <a:ext uri="{FF2B5EF4-FFF2-40B4-BE49-F238E27FC236}">
                      <a16:creationId xmlns:a16="http://schemas.microsoft.com/office/drawing/2014/main" id="{C350A286-EA08-CB41-B94C-9A5B01220B79}"/>
                    </a:ext>
                  </a:extLst>
                </p:cNvPr>
                <p:cNvCxnSpPr/>
                <p:nvPr/>
              </p:nvCxnSpPr>
              <p:spPr>
                <a:xfrm>
                  <a:off x="2917478" y="210121"/>
                  <a:ext cx="0" cy="185404"/>
                </a:xfrm>
                <a:prstGeom prst="straightConnector1">
                  <a:avLst/>
                </a:prstGeom>
                <a:noFill/>
                <a:ln w="6350" cap="flat" cmpd="sng">
                  <a:solidFill>
                    <a:srgbClr val="2F9C67"/>
                  </a:solidFill>
                  <a:prstDash val="solid"/>
                  <a:miter lim="800000"/>
                  <a:headEnd type="none" w="sm" len="sm"/>
                  <a:tailEnd type="triangle" w="med" len="med"/>
                </a:ln>
              </p:spPr>
            </p:cxnSp>
            <p:grpSp>
              <p:nvGrpSpPr>
                <p:cNvPr id="34" name="Group 28">
                  <a:extLst>
                    <a:ext uri="{FF2B5EF4-FFF2-40B4-BE49-F238E27FC236}">
                      <a16:creationId xmlns:a16="http://schemas.microsoft.com/office/drawing/2014/main" id="{AD70D7FF-74D3-3544-9A8A-342EAF91DDEF}"/>
                    </a:ext>
                  </a:extLst>
                </p:cNvPr>
                <p:cNvGrpSpPr/>
                <p:nvPr/>
              </p:nvGrpSpPr>
              <p:grpSpPr>
                <a:xfrm>
                  <a:off x="859318" y="-52965"/>
                  <a:ext cx="3915454" cy="1527780"/>
                  <a:chOff x="859408" y="-52975"/>
                  <a:chExt cx="3915861" cy="1528070"/>
                </a:xfrm>
              </p:grpSpPr>
              <p:sp>
                <p:nvSpPr>
                  <p:cNvPr id="35" name="Rectangle 34">
                    <a:extLst>
                      <a:ext uri="{FF2B5EF4-FFF2-40B4-BE49-F238E27FC236}">
                        <a16:creationId xmlns:a16="http://schemas.microsoft.com/office/drawing/2014/main" id="{95D44AAF-9F32-2246-BF8A-69BF84187650}"/>
                      </a:ext>
                    </a:extLst>
                  </p:cNvPr>
                  <p:cNvSpPr/>
                  <p:nvPr/>
                </p:nvSpPr>
                <p:spPr>
                  <a:xfrm>
                    <a:off x="2526176" y="-52975"/>
                    <a:ext cx="776254" cy="263136"/>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Questions</a:t>
                    </a:r>
                    <a:endParaRPr lang="fr-FR"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Rectangle 35">
                    <a:extLst>
                      <a:ext uri="{FF2B5EF4-FFF2-40B4-BE49-F238E27FC236}">
                        <a16:creationId xmlns:a16="http://schemas.microsoft.com/office/drawing/2014/main" id="{2398624D-3636-A341-BB59-6AB7643C2CEF}"/>
                      </a:ext>
                    </a:extLst>
                  </p:cNvPr>
                  <p:cNvSpPr/>
                  <p:nvPr/>
                </p:nvSpPr>
                <p:spPr>
                  <a:xfrm>
                    <a:off x="2250079" y="397672"/>
                    <a:ext cx="1335405" cy="371167"/>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fr-FR" sz="1000" dirty="0">
                        <a:effectLst/>
                        <a:latin typeface="Open Sans Light" panose="020B0306030504020204" pitchFamily="34" charset="0"/>
                        <a:ea typeface="Open Sans Light" panose="020B0306030504020204" pitchFamily="34" charset="0"/>
                        <a:cs typeface="Open Sans Light" panose="020B0306030504020204" pitchFamily="34" charset="0"/>
                      </a:rPr>
                      <a:t>Questions sur les activités de l’intervention</a:t>
                    </a:r>
                  </a:p>
                </p:txBody>
              </p:sp>
              <p:sp>
                <p:nvSpPr>
                  <p:cNvPr id="37" name="Rectangle 36">
                    <a:extLst>
                      <a:ext uri="{FF2B5EF4-FFF2-40B4-BE49-F238E27FC236}">
                        <a16:creationId xmlns:a16="http://schemas.microsoft.com/office/drawing/2014/main" id="{B0452FC9-4848-F544-B4CC-C231C2388D4C}"/>
                      </a:ext>
                    </a:extLst>
                  </p:cNvPr>
                  <p:cNvSpPr/>
                  <p:nvPr/>
                </p:nvSpPr>
                <p:spPr>
                  <a:xfrm>
                    <a:off x="859408" y="1011423"/>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fr-FR"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sur les distributions</a:t>
                    </a:r>
                    <a:endParaRPr lang="fr-FR"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Rectangle 37">
                    <a:extLst>
                      <a:ext uri="{FF2B5EF4-FFF2-40B4-BE49-F238E27FC236}">
                        <a16:creationId xmlns:a16="http://schemas.microsoft.com/office/drawing/2014/main" id="{4C974B98-4988-2746-BFA9-90A9ED392185}"/>
                      </a:ext>
                    </a:extLst>
                  </p:cNvPr>
                  <p:cNvSpPr/>
                  <p:nvPr/>
                </p:nvSpPr>
                <p:spPr>
                  <a:xfrm>
                    <a:off x="2224512" y="1012636"/>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fr-FR"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sur les critères de sélection</a:t>
                    </a:r>
                    <a:endParaRPr lang="fr-FR"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38">
                    <a:extLst>
                      <a:ext uri="{FF2B5EF4-FFF2-40B4-BE49-F238E27FC236}">
                        <a16:creationId xmlns:a16="http://schemas.microsoft.com/office/drawing/2014/main" id="{0526F39E-7368-9E49-9218-10723BD39CA7}"/>
                      </a:ext>
                    </a:extLst>
                  </p:cNvPr>
                  <p:cNvSpPr/>
                  <p:nvPr/>
                </p:nvSpPr>
                <p:spPr>
                  <a:xfrm>
                    <a:off x="3538924" y="1017895"/>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fr-FR" sz="1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sur les modalités de demande d’aide</a:t>
                    </a:r>
                    <a:endParaRPr lang="fr-FR" sz="10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Straight Arrow Connector 55">
                    <a:extLst>
                      <a:ext uri="{FF2B5EF4-FFF2-40B4-BE49-F238E27FC236}">
                        <a16:creationId xmlns:a16="http://schemas.microsoft.com/office/drawing/2014/main" id="{87A4A208-C163-E348-A5E1-669642079F43}"/>
                      </a:ext>
                    </a:extLst>
                  </p:cNvPr>
                  <p:cNvCxnSpPr/>
                  <p:nvPr/>
                </p:nvCxnSpPr>
                <p:spPr>
                  <a:xfrm>
                    <a:off x="1477907" y="890197"/>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1" name="Straight Arrow Connector 56">
                    <a:extLst>
                      <a:ext uri="{FF2B5EF4-FFF2-40B4-BE49-F238E27FC236}">
                        <a16:creationId xmlns:a16="http://schemas.microsoft.com/office/drawing/2014/main" id="{A0051F6D-DCB3-684A-9F49-CC37BB63E353}"/>
                      </a:ext>
                    </a:extLst>
                  </p:cNvPr>
                  <p:cNvCxnSpPr/>
                  <p:nvPr/>
                </p:nvCxnSpPr>
                <p:spPr>
                  <a:xfrm>
                    <a:off x="2842683" y="891277"/>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2" name="Straight Arrow Connector 57">
                    <a:extLst>
                      <a:ext uri="{FF2B5EF4-FFF2-40B4-BE49-F238E27FC236}">
                        <a16:creationId xmlns:a16="http://schemas.microsoft.com/office/drawing/2014/main" id="{9324188C-1FC3-6E4F-81CA-900F78FBA13B}"/>
                      </a:ext>
                    </a:extLst>
                  </p:cNvPr>
                  <p:cNvCxnSpPr/>
                  <p:nvPr/>
                </p:nvCxnSpPr>
                <p:spPr>
                  <a:xfrm>
                    <a:off x="4211438" y="890429"/>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3" name="Straight Arrow Connector 58">
                    <a:extLst>
                      <a:ext uri="{FF2B5EF4-FFF2-40B4-BE49-F238E27FC236}">
                        <a16:creationId xmlns:a16="http://schemas.microsoft.com/office/drawing/2014/main" id="{2DBD258E-3B77-A342-B852-5701A3C39B83}"/>
                      </a:ext>
                    </a:extLst>
                  </p:cNvPr>
                  <p:cNvCxnSpPr/>
                  <p:nvPr/>
                </p:nvCxnSpPr>
                <p:spPr>
                  <a:xfrm>
                    <a:off x="1477907" y="891277"/>
                    <a:ext cx="2729553" cy="0"/>
                  </a:xfrm>
                  <a:prstGeom prst="straightConnector1">
                    <a:avLst/>
                  </a:prstGeom>
                  <a:noFill/>
                  <a:ln w="6350" cap="flat" cmpd="sng">
                    <a:solidFill>
                      <a:srgbClr val="2F9C67"/>
                    </a:solidFill>
                    <a:prstDash val="solid"/>
                    <a:miter lim="800000"/>
                    <a:headEnd type="none" w="sm" len="sm"/>
                    <a:tailEnd type="none" w="sm" len="sm"/>
                  </a:ln>
                </p:spPr>
              </p:cxnSp>
              <p:cxnSp>
                <p:nvCxnSpPr>
                  <p:cNvPr id="44" name="Straight Arrow Connector 59">
                    <a:extLst>
                      <a:ext uri="{FF2B5EF4-FFF2-40B4-BE49-F238E27FC236}">
                        <a16:creationId xmlns:a16="http://schemas.microsoft.com/office/drawing/2014/main" id="{73730EAD-C1E7-D84E-8105-70002FC55E02}"/>
                      </a:ext>
                    </a:extLst>
                  </p:cNvPr>
                  <p:cNvCxnSpPr>
                    <a:cxnSpLocks/>
                  </p:cNvCxnSpPr>
                  <p:nvPr/>
                </p:nvCxnSpPr>
                <p:spPr>
                  <a:xfrm flipV="1">
                    <a:off x="2842311" y="772060"/>
                    <a:ext cx="0" cy="122439"/>
                  </a:xfrm>
                  <a:prstGeom prst="straightConnector1">
                    <a:avLst/>
                  </a:prstGeom>
                  <a:noFill/>
                  <a:ln w="9525" cap="flat" cmpd="sng">
                    <a:solidFill>
                      <a:srgbClr val="2F9C67"/>
                    </a:solidFill>
                    <a:prstDash val="solid"/>
                    <a:miter lim="800000"/>
                    <a:headEnd type="none" w="sm" len="sm"/>
                    <a:tailEnd type="none" w="sm" len="sm"/>
                  </a:ln>
                </p:spPr>
              </p:cxnSp>
            </p:grpSp>
          </p:grpSp>
        </p:grpSp>
        <p:sp>
          <p:nvSpPr>
            <p:cNvPr id="45" name="ZoneTexte 44">
              <a:extLst>
                <a:ext uri="{FF2B5EF4-FFF2-40B4-BE49-F238E27FC236}">
                  <a16:creationId xmlns:a16="http://schemas.microsoft.com/office/drawing/2014/main" id="{BDB91A3E-E15A-0D4C-9BC1-6D5D1E40683A}"/>
                </a:ext>
              </a:extLst>
            </p:cNvPr>
            <p:cNvSpPr txBox="1"/>
            <p:nvPr/>
          </p:nvSpPr>
          <p:spPr>
            <a:xfrm>
              <a:off x="714703" y="1954924"/>
              <a:ext cx="4387740" cy="369332"/>
            </a:xfrm>
            <a:prstGeom prst="rect">
              <a:avLst/>
            </a:prstGeom>
            <a:noFill/>
          </p:spPr>
          <p:txBody>
            <a:bodyPr wrap="none" rtlCol="0">
              <a:spAutoFit/>
            </a:bodyPr>
            <a:lstStyle/>
            <a:p>
              <a:r>
                <a:rPr lang="en-US" b="1" dirty="0">
                  <a:solidFill>
                    <a:srgbClr val="204669"/>
                  </a:solidFill>
                  <a:latin typeface="Montserrat" pitchFamily="2" charset="77"/>
                  <a:ea typeface="OpenSans-Light" panose="020B0606030504020204" pitchFamily="34" charset="0"/>
                  <a:cs typeface="Calibri" panose="020F0502020204030204" pitchFamily="34" charset="0"/>
                </a:rPr>
                <a:t>TYPE </a:t>
              </a:r>
              <a:r>
                <a:rPr lang="fr-FR" b="1" dirty="0">
                  <a:solidFill>
                    <a:srgbClr val="204669"/>
                  </a:solidFill>
                  <a:latin typeface="Montserrat" pitchFamily="2" charset="77"/>
                  <a:ea typeface="OpenSans-Light" panose="020B0606030504020204" pitchFamily="34" charset="0"/>
                  <a:cs typeface="Calibri" panose="020F0502020204030204" pitchFamily="34" charset="0"/>
                </a:rPr>
                <a:t>DE RETOUR D’INFORMATION</a:t>
              </a:r>
              <a:endParaRPr lang="fr-FR" dirty="0"/>
            </a:p>
          </p:txBody>
        </p:sp>
        <p:sp>
          <p:nvSpPr>
            <p:cNvPr id="46" name="ZoneTexte 45">
              <a:extLst>
                <a:ext uri="{FF2B5EF4-FFF2-40B4-BE49-F238E27FC236}">
                  <a16:creationId xmlns:a16="http://schemas.microsoft.com/office/drawing/2014/main" id="{8B67B5F1-C728-AD4E-90A0-88503E694BD1}"/>
                </a:ext>
              </a:extLst>
            </p:cNvPr>
            <p:cNvSpPr txBox="1"/>
            <p:nvPr/>
          </p:nvSpPr>
          <p:spPr>
            <a:xfrm>
              <a:off x="714703" y="2669628"/>
              <a:ext cx="1656223" cy="369332"/>
            </a:xfrm>
            <a:prstGeom prst="rect">
              <a:avLst/>
            </a:prstGeom>
            <a:noFill/>
          </p:spPr>
          <p:txBody>
            <a:bodyPr wrap="none" rtlCol="0">
              <a:spAutoFit/>
            </a:bodyPr>
            <a:lstStyle/>
            <a:p>
              <a:r>
                <a:rPr lang="en-US" b="1" dirty="0">
                  <a:solidFill>
                    <a:srgbClr val="204669"/>
                  </a:solidFill>
                  <a:latin typeface="Montserrat" pitchFamily="2" charset="77"/>
                  <a:ea typeface="OpenSans-Light" panose="020B0606030504020204" pitchFamily="34" charset="0"/>
                  <a:cs typeface="Calibri" panose="020F0502020204030204" pitchFamily="34" charset="0"/>
                </a:rPr>
                <a:t>CATÉGORIE</a:t>
              </a:r>
              <a:r>
                <a:rPr lang="fr-FR" dirty="0"/>
                <a:t> </a:t>
              </a:r>
            </a:p>
          </p:txBody>
        </p:sp>
        <p:sp>
          <p:nvSpPr>
            <p:cNvPr id="49" name="ZoneTexte 48">
              <a:extLst>
                <a:ext uri="{FF2B5EF4-FFF2-40B4-BE49-F238E27FC236}">
                  <a16:creationId xmlns:a16="http://schemas.microsoft.com/office/drawing/2014/main" id="{4C94F825-9A97-0943-B487-D2287CA20C23}"/>
                </a:ext>
              </a:extLst>
            </p:cNvPr>
            <p:cNvSpPr txBox="1"/>
            <p:nvPr/>
          </p:nvSpPr>
          <p:spPr>
            <a:xfrm>
              <a:off x="714703" y="3563007"/>
              <a:ext cx="949299" cy="369332"/>
            </a:xfrm>
            <a:prstGeom prst="rect">
              <a:avLst/>
            </a:prstGeom>
            <a:noFill/>
          </p:spPr>
          <p:txBody>
            <a:bodyPr wrap="none" rtlCol="0">
              <a:spAutoFit/>
            </a:bodyPr>
            <a:lstStyle/>
            <a:p>
              <a:r>
                <a:rPr lang="en-US" b="1" dirty="0">
                  <a:solidFill>
                    <a:srgbClr val="204669"/>
                  </a:solidFill>
                  <a:latin typeface="Montserrat" pitchFamily="2" charset="77"/>
                  <a:ea typeface="OpenSans-Light" panose="020B0606030504020204" pitchFamily="34" charset="0"/>
                  <a:cs typeface="Calibri" panose="020F0502020204030204" pitchFamily="34" charset="0"/>
                </a:rPr>
                <a:t>CODE</a:t>
              </a:r>
              <a:r>
                <a:rPr lang="fr-FR" dirty="0"/>
                <a:t> </a:t>
              </a:r>
            </a:p>
          </p:txBody>
        </p:sp>
      </p:grpSp>
    </p:spTree>
    <p:extLst>
      <p:ext uri="{BB962C8B-B14F-4D97-AF65-F5344CB8AC3E}">
        <p14:creationId xmlns:p14="http://schemas.microsoft.com/office/powerpoint/2010/main" val="85270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18710" y="474695"/>
            <a:ext cx="7886700" cy="341632"/>
          </a:xfrm>
        </p:spPr>
        <p:txBody>
          <a:bodyPr/>
          <a:lstStyle/>
          <a:p>
            <a:r>
              <a:rPr lang="fr-FR" dirty="0"/>
              <a:t>Étape 3 : transmission et analyse</a:t>
            </a: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a:xfrm>
            <a:off x="618710" y="1144109"/>
            <a:ext cx="8734840" cy="3263504"/>
          </a:xfrm>
        </p:spPr>
        <p:txBody>
          <a:bodyPr>
            <a:noAutofit/>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3. Coder les données pour identifier les thèmes clés</a:t>
            </a:r>
            <a:endParaRPr lang="fr-FR" b="1" dirty="0">
              <a:latin typeface="Open Sans ExtraBold" panose="020B0606030504020204" pitchFamily="34" charset="0"/>
              <a:ea typeface="Open Sans ExtraBold" panose="020B0606030504020204" pitchFamily="34" charset="0"/>
              <a:cs typeface="Open Sans ExtraBold" panose="020B0606030504020204" pitchFamily="34" charset="0"/>
            </a:endParaRPr>
          </a:p>
          <a:p>
            <a:pPr marL="0" indent="0">
              <a:buNone/>
            </a:pPr>
            <a:r>
              <a:rPr lang="fr-FR" b="1" dirty="0">
                <a:latin typeface="Open Sans ExtraBold" panose="020B0606030504020204" pitchFamily="34" charset="0"/>
                <a:ea typeface="Open Sans ExtraBold" panose="020B0606030504020204" pitchFamily="34" charset="0"/>
                <a:cs typeface="Open Sans ExtraBold" panose="020B0606030504020204" pitchFamily="34" charset="0"/>
              </a:rPr>
              <a:t>Livres de codes</a:t>
            </a:r>
          </a:p>
          <a:p>
            <a:pPr marL="0" indent="0">
              <a:buNone/>
            </a:pPr>
            <a:r>
              <a:rPr lang="fr-FR" i="1" dirty="0">
                <a:solidFill>
                  <a:srgbClr val="204669"/>
                </a:solidFill>
              </a:rPr>
              <a:t>Un livre de codes pour les données extraites du retour d’information de la communauté peut être structuré comme suit :</a:t>
            </a:r>
          </a:p>
        </p:txBody>
      </p:sp>
      <p:graphicFrame>
        <p:nvGraphicFramePr>
          <p:cNvPr id="7" name="Tableau 6">
            <a:extLst>
              <a:ext uri="{FF2B5EF4-FFF2-40B4-BE49-F238E27FC236}">
                <a16:creationId xmlns:a16="http://schemas.microsoft.com/office/drawing/2014/main" id="{3E192153-88E6-0D43-8A26-DABE6732D994}"/>
              </a:ext>
            </a:extLst>
          </p:cNvPr>
          <p:cNvGraphicFramePr>
            <a:graphicFrameLocks noGrp="1"/>
          </p:cNvGraphicFramePr>
          <p:nvPr>
            <p:extLst>
              <p:ext uri="{D42A27DB-BD31-4B8C-83A1-F6EECF244321}">
                <p14:modId xmlns:p14="http://schemas.microsoft.com/office/powerpoint/2010/main" val="3503619966"/>
              </p:ext>
            </p:extLst>
          </p:nvPr>
        </p:nvGraphicFramePr>
        <p:xfrm>
          <a:off x="854765" y="2079147"/>
          <a:ext cx="7414590" cy="2887980"/>
        </p:xfrm>
        <a:graphic>
          <a:graphicData uri="http://schemas.openxmlformats.org/drawingml/2006/table">
            <a:tbl>
              <a:tblPr bandRow="1"/>
              <a:tblGrid>
                <a:gridCol w="1429366">
                  <a:extLst>
                    <a:ext uri="{9D8B030D-6E8A-4147-A177-3AD203B41FA5}">
                      <a16:colId xmlns:a16="http://schemas.microsoft.com/office/drawing/2014/main" val="1497158538"/>
                    </a:ext>
                  </a:extLst>
                </a:gridCol>
                <a:gridCol w="1523824">
                  <a:extLst>
                    <a:ext uri="{9D8B030D-6E8A-4147-A177-3AD203B41FA5}">
                      <a16:colId xmlns:a16="http://schemas.microsoft.com/office/drawing/2014/main" val="3263162219"/>
                    </a:ext>
                  </a:extLst>
                </a:gridCol>
                <a:gridCol w="1523043">
                  <a:extLst>
                    <a:ext uri="{9D8B030D-6E8A-4147-A177-3AD203B41FA5}">
                      <a16:colId xmlns:a16="http://schemas.microsoft.com/office/drawing/2014/main" val="3305050587"/>
                    </a:ext>
                  </a:extLst>
                </a:gridCol>
                <a:gridCol w="1507952">
                  <a:extLst>
                    <a:ext uri="{9D8B030D-6E8A-4147-A177-3AD203B41FA5}">
                      <a16:colId xmlns:a16="http://schemas.microsoft.com/office/drawing/2014/main" val="3699972204"/>
                    </a:ext>
                  </a:extLst>
                </a:gridCol>
                <a:gridCol w="1430405">
                  <a:extLst>
                    <a:ext uri="{9D8B030D-6E8A-4147-A177-3AD203B41FA5}">
                      <a16:colId xmlns:a16="http://schemas.microsoft.com/office/drawing/2014/main" val="1444147277"/>
                    </a:ext>
                  </a:extLst>
                </a:gridCol>
              </a:tblGrid>
              <a:tr h="501136">
                <a:tc>
                  <a:txBody>
                    <a:bodyPr/>
                    <a:lstStyle/>
                    <a:p>
                      <a:r>
                        <a:rPr lang="fr-FR" sz="105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rPr>
                        <a:t>Code</a:t>
                      </a:r>
                      <a:endParaRPr lang="fr-FR" sz="110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endParaRPr>
                    </a:p>
                  </a:txBody>
                  <a:tcPr marL="73025" marR="73025" marT="0" marB="0" anchor="ctr">
                    <a:lnL w="6350" cap="flat" cmpd="sng" algn="ctr">
                      <a:solidFill>
                        <a:srgbClr val="2F9C6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fr-FR" sz="105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rPr>
                        <a:t>Description (critères d’inclusion et d’exclusion)</a:t>
                      </a:r>
                      <a:endParaRPr lang="fr-FR" sz="110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fr-FR" sz="105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rPr>
                        <a:t>Exemples de commentaires dans le retour d’information</a:t>
                      </a:r>
                      <a:endParaRPr lang="fr-FR" sz="110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fr-FR" sz="105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rPr>
                        <a:t>Suivi des modifications</a:t>
                      </a:r>
                      <a:endParaRPr lang="fr-FR" sz="110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fr-FR" sz="105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rPr>
                        <a:t>Remarques</a:t>
                      </a:r>
                      <a:endParaRPr lang="fr-FR" sz="1100" b="1" noProof="0" dirty="0">
                        <a:solidFill>
                          <a:srgbClr val="FFFFFF"/>
                        </a:solidFill>
                        <a:effectLst/>
                        <a:latin typeface="Montserrat SemiBold" pitchFamily="2" charset="77"/>
                        <a:ea typeface="OpenSans-Light" panose="020B0606030504020204" pitchFamily="34" charset="0"/>
                        <a:cs typeface="Open Sans ExtraBold"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extLst>
                  <a:ext uri="{0D108BD9-81ED-4DB2-BD59-A6C34878D82A}">
                    <a16:rowId xmlns:a16="http://schemas.microsoft.com/office/drawing/2014/main" val="370954587"/>
                  </a:ext>
                </a:extLst>
              </a:tr>
              <a:tr h="2025421">
                <a:tc>
                  <a:txBody>
                    <a:bodyPr/>
                    <a:lstStyle/>
                    <a:p>
                      <a:endPar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Questions sur les distributions</a:t>
                      </a:r>
                      <a:endParaRPr lang="fr-FR" sz="1100" noProof="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Toute question portant sur les distributions, p. ex. le moment ou le lieu de la distribution</a:t>
                      </a: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165100" lvl="0" indent="-165100" rtl="0">
                        <a:buFont typeface="Symbol" pitchFamily="2" charset="2"/>
                        <a:buChar char=""/>
                        <a:tabLst/>
                      </a:pPr>
                      <a:endParaRPr lang="fr-FR" sz="1100" noProof="0" dirty="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rtl="0">
                        <a:buFont typeface="Symbol" pitchFamily="2" charset="2"/>
                        <a:buChar char=""/>
                        <a:tabLst/>
                      </a:pPr>
                      <a:r>
                        <a:rPr lang="fr-FR" sz="1050" kern="1200" noProof="0" dirty="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Quand la prochaine distribution aura-t-elle lieu ?</a:t>
                      </a:r>
                    </a:p>
                    <a:p>
                      <a:pPr marL="165100" lvl="0" indent="-165100">
                        <a:buFont typeface="Symbol" pitchFamily="2" charset="2"/>
                        <a:buChar char=""/>
                        <a:tabLst/>
                      </a:pPr>
                      <a:r>
                        <a:rPr lang="fr-FR" sz="1050" noProof="0" dirty="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Comment serons-nous informés du moment où la prochaine distribution aura lieu ?</a:t>
                      </a:r>
                    </a:p>
                    <a:p>
                      <a:pPr marL="165100" lvl="0" indent="-165100">
                        <a:buFont typeface="Symbol" pitchFamily="2" charset="2"/>
                        <a:buChar char=""/>
                        <a:tabLst/>
                      </a:pPr>
                      <a:r>
                        <a:rPr lang="fr-FR" sz="1050" noProof="0" dirty="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La prochaine distribution aura-t-elle lieu sur le même site ?</a:t>
                      </a: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Créé le 03.11.2021</a:t>
                      </a:r>
                      <a:endParaRPr lang="fr-FR" sz="1100" noProof="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fr-FR" sz="1050" noProof="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Ce code ne s’applique pas aux questions concernant les modalités de demande d’aide. Celles-ci correspondent au code séparé « Questions sur les modalités de demande d’aide »</a:t>
                      </a:r>
                      <a:endParaRPr lang="fr-FR" sz="1100" noProof="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3602109257"/>
                  </a:ext>
                </a:extLst>
              </a:tr>
            </a:tbl>
          </a:graphicData>
        </a:graphic>
      </p:graphicFrame>
    </p:spTree>
    <p:extLst>
      <p:ext uri="{BB962C8B-B14F-4D97-AF65-F5344CB8AC3E}">
        <p14:creationId xmlns:p14="http://schemas.microsoft.com/office/powerpoint/2010/main" val="45604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474695"/>
            <a:ext cx="7886700" cy="341632"/>
          </a:xfrm>
        </p:spPr>
        <p:txBody>
          <a:bodyPr/>
          <a:lstStyle/>
          <a:p>
            <a:r>
              <a:rPr lang="fr-FR" dirty="0"/>
              <a:t>Étape 3 : transmission et analyse</a:t>
            </a: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noAutofit/>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3. Coder les données pour identifier les thèmes clés</a:t>
            </a:r>
          </a:p>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Types de retours d’information</a:t>
            </a:r>
          </a:p>
          <a:p>
            <a:pPr marL="180975" marR="0" lvl="0" indent="-180975" algn="just" rtl="0">
              <a:lnSpc>
                <a:spcPct val="100000"/>
              </a:lnSpc>
              <a:spcBef>
                <a:spcPts val="0"/>
              </a:spcBef>
              <a:spcAft>
                <a:spcPts val="0"/>
              </a:spcAft>
              <a:buSzPts val="1400"/>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Questions </a:t>
            </a:r>
            <a:r>
              <a:rPr lang="fr-FR" dirty="0">
                <a:latin typeface="Open Sans" panose="020B0606030504020204" pitchFamily="34" charset="0"/>
                <a:ea typeface="Open Sans" panose="020B0606030504020204" pitchFamily="34" charset="0"/>
                <a:cs typeface="Open Sans" panose="020B0606030504020204" pitchFamily="34" charset="0"/>
              </a:rPr>
              <a:t>– Peuvent révéler ce que les communautés ont besoin de savoir et vous aider à identifier les lacunes à combler en termes d’information.</a:t>
            </a:r>
          </a:p>
          <a:p>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Suggestions ou demandes </a:t>
            </a:r>
            <a:r>
              <a:rPr lang="fr-FR" dirty="0">
                <a:latin typeface="Open Sans" panose="020B0606030504020204" pitchFamily="34" charset="0"/>
                <a:ea typeface="Open Sans" panose="020B0606030504020204" pitchFamily="34" charset="0"/>
                <a:cs typeface="Open Sans" panose="020B0606030504020204" pitchFamily="34" charset="0"/>
              </a:rPr>
              <a:t>– Peuvent vous indiquer les idées de la communauté sur ce qui devrait être fait à propos de problèmes spécifiques ou sur ce que vous pourriez faire mieux ou autrement. </a:t>
            </a:r>
          </a:p>
          <a:p>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Observations, croyances et perceptions </a:t>
            </a:r>
            <a:r>
              <a:rPr lang="fr-FR" dirty="0">
                <a:latin typeface="Open Sans" panose="020B0606030504020204" pitchFamily="34" charset="0"/>
                <a:ea typeface="Open Sans" panose="020B0606030504020204" pitchFamily="34" charset="0"/>
                <a:cs typeface="Open Sans" panose="020B0606030504020204" pitchFamily="34" charset="0"/>
              </a:rPr>
              <a:t>– Peuvent vous indiquer ce que les communautés comprennent et pensent de leur situation. Cela inclut des croyances susceptibles d’être qualifiées de « rumeurs », superstitions ou commérages, ou d’être stigmatisées comme telles. </a:t>
            </a:r>
          </a:p>
          <a:p>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Encouragements et compliments </a:t>
            </a:r>
            <a:r>
              <a:rPr lang="fr-FR" dirty="0">
                <a:latin typeface="Open Sans" panose="020B0606030504020204" pitchFamily="34" charset="0"/>
                <a:ea typeface="Open Sans" panose="020B0606030504020204" pitchFamily="34" charset="0"/>
                <a:cs typeface="Open Sans" panose="020B0606030504020204" pitchFamily="34" charset="0"/>
              </a:rPr>
              <a:t>– Peuvent vous indiquer ce que les communautés apprécient et souhaitent voir se poursuivre. Ils indiquent que vous êtes sur la bonne voie. </a:t>
            </a:r>
          </a:p>
          <a:p>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Signalements de préoccupations ou d’incidents </a:t>
            </a:r>
            <a:r>
              <a:rPr lang="fr-FR" dirty="0">
                <a:latin typeface="Open Sans" panose="020B0606030504020204" pitchFamily="34" charset="0"/>
                <a:ea typeface="Open Sans" panose="020B0606030504020204" pitchFamily="34" charset="0"/>
                <a:cs typeface="Open Sans" panose="020B0606030504020204" pitchFamily="34" charset="0"/>
              </a:rPr>
              <a:t>– Il s’agit de commentaires sur des problèmes spécifiques pouvant nécessiter un traitement au cas par cas. </a:t>
            </a:r>
          </a:p>
        </p:txBody>
      </p:sp>
    </p:spTree>
    <p:extLst>
      <p:ext uri="{BB962C8B-B14F-4D97-AF65-F5344CB8AC3E}">
        <p14:creationId xmlns:p14="http://schemas.microsoft.com/office/powerpoint/2010/main" val="337720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dirty="0">
                <a:solidFill>
                  <a:srgbClr val="7B6A67"/>
                </a:solidFill>
              </a:rPr>
              <a:t>Exercice de groupe</a:t>
            </a:r>
            <a:endParaRPr lang="fr-FR" dirty="0"/>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056548"/>
            <a:ext cx="5578420" cy="3263504"/>
          </a:xfrm>
        </p:spPr>
        <p:txBody>
          <a:bodyPr>
            <a:noAutofit/>
          </a:bodyPr>
          <a:lstStyle/>
          <a:p>
            <a:pPr marL="0" indent="0">
              <a:buNone/>
            </a:pPr>
            <a:r>
              <a:rPr lang="fr-FR" dirty="0"/>
              <a:t>À quel « type » appartient chacun des retours d’information ci-dessous ?</a:t>
            </a:r>
          </a:p>
          <a:p>
            <a:pPr marL="457200" lvl="0" indent="-269875">
              <a:buFont typeface="+mj-lt"/>
              <a:buAutoNum type="arabicPeriod"/>
            </a:pPr>
            <a:r>
              <a:rPr lang="fr-FR" dirty="0"/>
              <a:t>Où puis-je m’inscrire pour obtenir une aide ?</a:t>
            </a:r>
          </a:p>
          <a:p>
            <a:pPr marL="457200" lvl="0" indent="-269875">
              <a:buFont typeface="+mj-lt"/>
              <a:buAutoNum type="arabicPeriod"/>
            </a:pPr>
            <a:r>
              <a:rPr lang="fr-FR" dirty="0"/>
              <a:t>Le tremblement de terre est un signe de la colère des dieux.</a:t>
            </a:r>
          </a:p>
          <a:p>
            <a:pPr marL="457200" lvl="0" indent="-269875">
              <a:buFont typeface="+mj-lt"/>
              <a:buAutoNum type="arabicPeriod"/>
            </a:pPr>
            <a:r>
              <a:rPr lang="fr-FR" dirty="0"/>
              <a:t>Les latrines de notre secteur sont hors d’usage et doivent être réparées.</a:t>
            </a:r>
          </a:p>
          <a:p>
            <a:pPr marL="457200" lvl="0" indent="-269875">
              <a:buFont typeface="+mj-lt"/>
              <a:buAutoNum type="arabicPeriod"/>
            </a:pPr>
            <a:r>
              <a:rPr lang="fr-FR" dirty="0"/>
              <a:t>Nous adorons vos émissions de radio, continuez sur cette voie !</a:t>
            </a:r>
          </a:p>
          <a:p>
            <a:pPr marL="457200" lvl="0" indent="-269875">
              <a:buFont typeface="+mj-lt"/>
              <a:buAutoNum type="arabicPeriod"/>
            </a:pPr>
            <a:r>
              <a:rPr lang="fr-FR" dirty="0"/>
              <a:t>Vous devriez nous fournir des masques de protection.</a:t>
            </a:r>
          </a:p>
          <a:p>
            <a:pPr marL="457200" lvl="0" indent="-269875">
              <a:buFont typeface="+mj-lt"/>
              <a:buAutoNum type="arabicPeriod"/>
            </a:pPr>
            <a:endParaRPr lang="en-US" dirty="0"/>
          </a:p>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 Types » de retour d’information</a:t>
            </a:r>
          </a:p>
          <a:p>
            <a:r>
              <a:rPr lang="fr-FR" dirty="0">
                <a:ea typeface="Times New Roman" panose="02020603050405020304" pitchFamily="18" charset="0"/>
                <a:cs typeface="Times New Roman" panose="02020603050405020304" pitchFamily="18" charset="0"/>
              </a:rPr>
              <a:t>Questions</a:t>
            </a:r>
          </a:p>
          <a:p>
            <a:r>
              <a:rPr lang="fr-FR" dirty="0">
                <a:ea typeface="Times New Roman" panose="02020603050405020304" pitchFamily="18" charset="0"/>
                <a:cs typeface="Times New Roman" panose="02020603050405020304" pitchFamily="18" charset="0"/>
              </a:rPr>
              <a:t>Suggestions ou demandes</a:t>
            </a:r>
          </a:p>
          <a:p>
            <a:r>
              <a:rPr lang="fr-FR" dirty="0"/>
              <a:t>Observations, croyances et perceptions </a:t>
            </a:r>
          </a:p>
          <a:p>
            <a:r>
              <a:rPr lang="fr-FR" dirty="0"/>
              <a:t>Encouragements et compliments </a:t>
            </a:r>
            <a:endParaRPr lang="fr-FR" dirty="0">
              <a:ea typeface="Times New Roman" panose="02020603050405020304" pitchFamily="18" charset="0"/>
              <a:cs typeface="Times New Roman" panose="02020603050405020304" pitchFamily="18" charset="0"/>
            </a:endParaRPr>
          </a:p>
          <a:p>
            <a:r>
              <a:rPr lang="fr-FR" dirty="0"/>
              <a:t>Signalements de préoccupations ou d’incidents </a:t>
            </a:r>
            <a:endParaRPr lang="fr-FR" dirty="0">
              <a:ea typeface="Times New Roman" panose="02020603050405020304" pitchFamily="18" charset="0"/>
              <a:cs typeface="Times New Roman" panose="02020603050405020304" pitchFamily="18" charset="0"/>
            </a:endParaRPr>
          </a:p>
          <a:p>
            <a:pPr marL="0" indent="0">
              <a:buNone/>
            </a:pPr>
            <a:endParaRPr lang="en-GB" dirty="0">
              <a:ea typeface="Times New Roman" panose="02020603050405020304" pitchFamily="18" charset="0"/>
              <a:cs typeface="Times New Roman" panose="02020603050405020304" pitchFamily="18"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67290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a:xfrm>
            <a:off x="628650" y="510777"/>
            <a:ext cx="7886700" cy="341632"/>
          </a:xfrm>
        </p:spPr>
        <p:txBody>
          <a:bodyPr/>
          <a:lstStyle/>
          <a:p>
            <a:r>
              <a:rPr lang="fr-FR" dirty="0"/>
              <a:t>Étape 3 : transmission et analyse</a:t>
            </a: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normAutofit/>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3. Coder les données pour identifier les thèmes clés</a:t>
            </a:r>
            <a:endParaRPr lang="fr-FR" dirty="0"/>
          </a:p>
          <a:p>
            <a:pPr marL="0" indent="0">
              <a:buNone/>
            </a:pPr>
            <a:r>
              <a:rPr lang="fr-FR" dirty="0"/>
              <a:t>Il est possible de procéder à l’analyse suivant différentes approches :</a:t>
            </a:r>
          </a:p>
          <a:p>
            <a:r>
              <a:rPr lang="fr-FR" dirty="0"/>
              <a:t>Examiner des sujets spécifiques ou des cas évoqués dans les retours d’information, tels qu’un événement ou un problème émergent au sein de la communauté.</a:t>
            </a:r>
          </a:p>
          <a:p>
            <a:r>
              <a:rPr lang="fr-FR" noProof="0" dirty="0"/>
              <a:t>Regrouper les retours d’information </a:t>
            </a:r>
            <a:r>
              <a:rPr lang="fr-FR" dirty="0"/>
              <a:t>de différents lieux et canaux.</a:t>
            </a:r>
          </a:p>
          <a:p>
            <a:r>
              <a:rPr lang="fr-FR" dirty="0"/>
              <a:t>Procéder à une analyse pilotée par les parties prenantes ou la communauté.</a:t>
            </a:r>
          </a:p>
          <a:p>
            <a:r>
              <a:rPr lang="fr-FR" dirty="0"/>
              <a:t>S’assurer que les résultats du retour d’information de la communauté sont pris en compte dans des analyses plus larges et recoupés avec les résultats d’autres recherches en sciences sociales (Session 4.8). </a:t>
            </a:r>
          </a:p>
          <a:p>
            <a:pPr marL="0" indent="0">
              <a:buNone/>
            </a:pPr>
            <a:r>
              <a:rPr lang="fr-FR" dirty="0"/>
              <a:t>Révisez votre stratégie de collecte si/quand vous atteignez le point de saturation des données.</a:t>
            </a:r>
          </a:p>
          <a:p>
            <a:endParaRPr lang="fr-FR" dirty="0"/>
          </a:p>
        </p:txBody>
      </p:sp>
    </p:spTree>
    <p:extLst>
      <p:ext uri="{BB962C8B-B14F-4D97-AF65-F5344CB8AC3E}">
        <p14:creationId xmlns:p14="http://schemas.microsoft.com/office/powerpoint/2010/main" val="116924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dirty="0">
                <a:solidFill>
                  <a:srgbClr val="7B6A67"/>
                </a:solidFill>
              </a:rPr>
              <a:t>Exercice de groupe</a:t>
            </a:r>
            <a:endParaRPr lang="fr-FR" dirty="0"/>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Autofit/>
          </a:bodyPr>
          <a:lstStyle/>
          <a:p>
            <a:pPr marL="0" indent="0">
              <a:buNone/>
            </a:pPr>
            <a:r>
              <a:rPr lang="fr-FR" dirty="0"/>
              <a:t>Regroupez-vous par deux.</a:t>
            </a:r>
          </a:p>
          <a:p>
            <a:pPr marL="0" indent="0">
              <a:buNone/>
            </a:pPr>
            <a:endParaRPr lang="fr-FR" dirty="0"/>
          </a:p>
          <a:p>
            <a:pPr marL="0" indent="0">
              <a:buNone/>
            </a:pPr>
            <a:r>
              <a:rPr lang="fr-FR" dirty="0"/>
              <a:t>Examinez ensemble le </a:t>
            </a: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modèle de cadre de codage </a:t>
            </a:r>
            <a:r>
              <a:rPr lang="fr-FR" dirty="0"/>
              <a:t>et le </a:t>
            </a: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modèle de livre de codes</a:t>
            </a:r>
            <a:r>
              <a:rPr lang="fr-FR" dirty="0"/>
              <a:t> du Kit de retour d’information de la FICR. Choisissez, sur la feuille du </a:t>
            </a:r>
            <a:r>
              <a:rPr lang="fr-FR" i="1" dirty="0">
                <a:solidFill>
                  <a:srgbClr val="204669"/>
                </a:solidFill>
              </a:rPr>
              <a:t>modèle de livre de codes</a:t>
            </a:r>
            <a:r>
              <a:rPr lang="fr-FR" dirty="0"/>
              <a:t>, un </a:t>
            </a:r>
            <a:r>
              <a:rPr lang="fr-FR" i="1" dirty="0">
                <a:solidFill>
                  <a:srgbClr val="204669"/>
                </a:solidFill>
              </a:rPr>
              <a:t>type de retour d’information </a:t>
            </a:r>
            <a:r>
              <a:rPr lang="fr-FR" dirty="0"/>
              <a:t>(p. ex. question ; demande ou suggestion ; observation, perception ou croyance ; encouragement ou compliment ; signalement de préoccupations ou d’un incident).</a:t>
            </a:r>
          </a:p>
          <a:p>
            <a:pPr marL="0" indent="0">
              <a:buNone/>
            </a:pPr>
            <a:endParaRPr lang="fr-FR" dirty="0"/>
          </a:p>
          <a:p>
            <a:pPr marL="0" indent="0">
              <a:buNone/>
            </a:pPr>
            <a:r>
              <a:rPr lang="fr-FR" dirty="0"/>
              <a:t>Discutez avec votre partenaire des catégories, codes et exemples de retour d’information. </a:t>
            </a:r>
          </a:p>
          <a:p>
            <a:pPr marL="0" indent="0">
              <a:buNone/>
            </a:pPr>
            <a:endParaRPr lang="en-US" dirty="0"/>
          </a:p>
          <a:p>
            <a:pPr marL="0" indent="0">
              <a:buNone/>
            </a:pPr>
            <a:endParaRPr lang="en-US" dirty="0"/>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4"/>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395816166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341632"/>
          </a:xfrm>
        </p:spPr>
        <p:txBody>
          <a:bodyPr/>
          <a:lstStyle/>
          <a:p>
            <a:r>
              <a:rPr lang="fr-FR" dirty="0"/>
              <a:t>Objectifs pédagogiques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fr-FR" dirty="0"/>
              <a:t>Se familiariser avec les données issues d’un retour d’information de type ouvert ou structuré, ainsi qu’avec leur analyse</a:t>
            </a:r>
          </a:p>
          <a:p>
            <a:pPr lvl="0"/>
            <a:r>
              <a:rPr lang="fr-FR" dirty="0"/>
              <a:t>Découvrir les méthodes d’organisation et d’analyse du retour d’information de la communauté</a:t>
            </a:r>
          </a:p>
          <a:p>
            <a:pPr lvl="0"/>
            <a:r>
              <a:rPr lang="fr-FR" dirty="0"/>
              <a:t>Apprendre à reconnaître un retour d’information critique ou sensible</a:t>
            </a: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a:xfrm>
            <a:off x="628650" y="510777"/>
            <a:ext cx="7886700" cy="341632"/>
          </a:xfrm>
        </p:spPr>
        <p:txBody>
          <a:bodyPr/>
          <a:lstStyle/>
          <a:p>
            <a:r>
              <a:rPr lang="fr-FR" dirty="0"/>
              <a:t>Étape 3 : transmission et analyse</a:t>
            </a: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4. Ventiler et recouper les résultats</a:t>
            </a:r>
            <a:endParaRPr lang="fr-FR" dirty="0"/>
          </a:p>
          <a:p>
            <a:r>
              <a:rPr lang="fr-FR" dirty="0"/>
              <a:t>Ventiler : classez les données extraites du retour d’information suivant des facteurs autres que le thème, de sorte à comprendre les tendances relatives aux commentaires en fonction de leurs auteurs, du moment où ils les ont exprimés, comment et pourquoi.</a:t>
            </a:r>
          </a:p>
          <a:p>
            <a:r>
              <a:rPr lang="fr-FR" dirty="0"/>
              <a:t>Recouper : comparez les informations avec d’autres sources de données pour confirmer les résultats et obtenir d’autres éclairages</a:t>
            </a:r>
          </a:p>
          <a:p>
            <a:endParaRPr lang="fr-FR" dirty="0"/>
          </a:p>
        </p:txBody>
      </p:sp>
    </p:spTree>
    <p:extLst>
      <p:ext uri="{BB962C8B-B14F-4D97-AF65-F5344CB8AC3E}">
        <p14:creationId xmlns:p14="http://schemas.microsoft.com/office/powerpoint/2010/main" val="372637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a:xfrm>
            <a:off x="628650" y="485328"/>
            <a:ext cx="7886700" cy="341632"/>
          </a:xfrm>
        </p:spPr>
        <p:txBody>
          <a:bodyPr/>
          <a:lstStyle/>
          <a:p>
            <a:r>
              <a:rPr lang="fr-FR" dirty="0"/>
              <a:t>Étape 3 : transmission et analyse</a:t>
            </a: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5. Intégrer les données issues du retour d’information dans des processus d’analyse plus larges</a:t>
            </a:r>
          </a:p>
          <a:p>
            <a:pPr marL="0" indent="0">
              <a:buNone/>
            </a:pPr>
            <a:r>
              <a:rPr lang="fr-FR" dirty="0"/>
              <a:t>Un </a:t>
            </a: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cadre analytique </a:t>
            </a:r>
            <a:r>
              <a:rPr lang="fr-FR" dirty="0"/>
              <a:t>permet de catégoriser l’ensemble des informations disponibles et d’encourager la collaboration entre différentes équipes.</a:t>
            </a:r>
          </a:p>
          <a:p>
            <a:r>
              <a:rPr lang="fr-FR" dirty="0"/>
              <a:t>Les codes attribués au retour d’information de la communauté peuvent être liés au cadre analytique.</a:t>
            </a:r>
          </a:p>
          <a:p>
            <a:r>
              <a:rPr lang="fr-FR" dirty="0"/>
              <a:t>Il convient d’actualiser régulièrement ce cadre afin d’y inclure les sujets émergents et existants qui ressortent du retour d’information. </a:t>
            </a:r>
          </a:p>
          <a:p>
            <a:pPr marL="0" indent="0">
              <a:buNone/>
            </a:pPr>
            <a:r>
              <a:rPr lang="fr-FR" dirty="0"/>
              <a:t>Révisez votre stratégie de collecte si/quand vous atteignez le point de saturation des données.</a:t>
            </a:r>
          </a:p>
          <a:p>
            <a:pPr marL="0" indent="0">
              <a:buNone/>
            </a:pPr>
            <a:endParaRPr lang="fr-FR" dirty="0"/>
          </a:p>
        </p:txBody>
      </p:sp>
    </p:spTree>
    <p:extLst>
      <p:ext uri="{BB962C8B-B14F-4D97-AF65-F5344CB8AC3E}">
        <p14:creationId xmlns:p14="http://schemas.microsoft.com/office/powerpoint/2010/main" val="380905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510777"/>
            <a:ext cx="7886700" cy="590931"/>
          </a:xfrm>
        </p:spPr>
        <p:txBody>
          <a:bodyPr/>
          <a:lstStyle/>
          <a:p>
            <a:r>
              <a:rPr lang="fr-FR" dirty="0"/>
              <a:t>Étape 3 : transmission et analyse</a:t>
            </a:r>
            <a:br>
              <a:rPr lang="fr-FR" dirty="0"/>
            </a:br>
            <a:endParaRPr lang="fr-FR" dirty="0"/>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a:xfrm>
            <a:off x="628650" y="1369219"/>
            <a:ext cx="6595110" cy="3263504"/>
          </a:xfrm>
        </p:spPr>
        <p:txBody>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5. Intégrer les données issues du retour d’information dans des processus d’analyse plus larges</a:t>
            </a:r>
            <a:endParaRPr lang="fr-FR" dirty="0"/>
          </a:p>
          <a:p>
            <a:pPr marL="0" indent="0">
              <a:buNone/>
            </a:pPr>
            <a:endParaRPr lang="fr-FR" dirty="0"/>
          </a:p>
          <a:p>
            <a:r>
              <a:rPr lang="fr-FR" dirty="0"/>
              <a:t>Dans quels processus d’analyse convient-il d’intégrer les données/résultats issus du retour d’information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57320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dirty="0"/>
              <a:t>Résumé</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131018" cy="3263504"/>
          </a:xfrm>
        </p:spPr>
        <p:txBody>
          <a:bodyPr>
            <a:normAutofit/>
          </a:bodyPr>
          <a:lstStyle/>
          <a:p>
            <a:r>
              <a:rPr lang="fr-FR" dirty="0"/>
              <a:t>Certains retours d’information revêtent un caractère sensible ou critique et doivent, à ce titre, faire l’objet d’un traitement immédiat ou être portés à la connaissance des équipes ou de la direction du programme. </a:t>
            </a:r>
          </a:p>
          <a:p>
            <a:r>
              <a:rPr lang="fr-FR" dirty="0"/>
              <a:t>Pour une collecte de données de qualité, il est important de consolider rapidement les retours d’information, en les intégrant dans une base de données ou en en discutant lors d’une réunion. Il est également important d’examiner et de nettoyer les données, afin de vérifier que celles-ci sont claires et exhaustives.</a:t>
            </a:r>
          </a:p>
          <a:p>
            <a:r>
              <a:rPr lang="fr-FR" dirty="0"/>
              <a:t>Le classement des retours d’information par ordre de priorité, ainsi que leur transmission lorsque cela est nécessaire, constituent des mesures clés au regard de notre obligation de redevabilité.</a:t>
            </a:r>
          </a:p>
        </p:txBody>
      </p:sp>
    </p:spTree>
    <p:extLst>
      <p:ext uri="{BB962C8B-B14F-4D97-AF65-F5344CB8AC3E}">
        <p14:creationId xmlns:p14="http://schemas.microsoft.com/office/powerpoint/2010/main" val="20990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dirty="0"/>
              <a:t>Résumé</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3569276" cy="3263504"/>
          </a:xfrm>
        </p:spPr>
        <p:txBody>
          <a:bodyPr>
            <a:noAutofit/>
          </a:bodyPr>
          <a:lstStyle/>
          <a:p>
            <a:r>
              <a:rPr lang="fr-FR" dirty="0"/>
              <a:t>Les principales étapes de l’analyse sont :</a:t>
            </a:r>
          </a:p>
          <a:p>
            <a:pPr marL="315912">
              <a:buClr>
                <a:srgbClr val="2F9C67"/>
              </a:buClr>
              <a:buSzPct val="70000"/>
              <a:buFont typeface="Wingdings" pitchFamily="2" charset="2"/>
              <a:buChar char="Ø"/>
            </a:pPr>
            <a:r>
              <a:rPr lang="fr-FR" dirty="0"/>
              <a:t>La consolidation et le nettoyage des données</a:t>
            </a:r>
          </a:p>
          <a:p>
            <a:pPr marL="315912">
              <a:buClr>
                <a:srgbClr val="2F9C67"/>
              </a:buClr>
              <a:buSzPct val="70000"/>
              <a:buFont typeface="Wingdings" pitchFamily="2" charset="2"/>
              <a:buChar char="Ø"/>
            </a:pPr>
            <a:r>
              <a:rPr lang="fr-FR" dirty="0"/>
              <a:t>Le classement par ordre de priorité et la transmission des retours d’information</a:t>
            </a:r>
          </a:p>
          <a:p>
            <a:pPr marL="315912">
              <a:buClr>
                <a:srgbClr val="2F9C67"/>
              </a:buClr>
              <a:buSzPct val="70000"/>
              <a:buFont typeface="Wingdings" pitchFamily="2" charset="2"/>
              <a:buChar char="Ø"/>
            </a:pPr>
            <a:r>
              <a:rPr lang="fr-FR" dirty="0"/>
              <a:t>Le codage des données et l’identification des thèmes clés</a:t>
            </a:r>
          </a:p>
          <a:p>
            <a:pPr marL="315912">
              <a:buClr>
                <a:srgbClr val="2F9C67"/>
              </a:buClr>
              <a:buSzPct val="70000"/>
              <a:buFont typeface="Wingdings" pitchFamily="2" charset="2"/>
              <a:buChar char="Ø"/>
            </a:pPr>
            <a:r>
              <a:rPr lang="fr-FR" dirty="0"/>
              <a:t>La ventilation et le recoupement des résultats</a:t>
            </a:r>
          </a:p>
          <a:p>
            <a:pPr marL="315912">
              <a:buClr>
                <a:srgbClr val="2F9C67"/>
              </a:buClr>
              <a:buSzPct val="70000"/>
              <a:buFont typeface="Wingdings" pitchFamily="2" charset="2"/>
              <a:buChar char="Ø"/>
            </a:pPr>
            <a:r>
              <a:rPr lang="fr-FR" dirty="0"/>
              <a:t>L’intégration de ceux-ci dans des analyses plus larges</a:t>
            </a:r>
          </a:p>
        </p:txBody>
      </p:sp>
      <p:sp>
        <p:nvSpPr>
          <p:cNvPr id="4" name="Espace réservé du contenu 2">
            <a:extLst>
              <a:ext uri="{FF2B5EF4-FFF2-40B4-BE49-F238E27FC236}">
                <a16:creationId xmlns:a16="http://schemas.microsoft.com/office/drawing/2014/main" id="{DEBF118A-A8D6-6848-B5AC-6F7FFD56958D}"/>
              </a:ext>
            </a:extLst>
          </p:cNvPr>
          <p:cNvSpPr txBox="1">
            <a:spLocks/>
          </p:cNvSpPr>
          <p:nvPr/>
        </p:nvSpPr>
        <p:spPr>
          <a:xfrm>
            <a:off x="4114799" y="1369219"/>
            <a:ext cx="4696691" cy="3263504"/>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dirty="0"/>
              <a:t>Les codes sont des outils qui nous aident à organiser le retour d’information. Ils sont eux-mêmes structurés au moyen d’un cadre de codage et d’un livre de codes. </a:t>
            </a:r>
          </a:p>
          <a:p>
            <a:r>
              <a:rPr lang="fr-FR" dirty="0"/>
              <a:t>Les cadres analytiques aident à organiser stratégiquement l’information entre les équipes d’une organisation ou d’une intervention. </a:t>
            </a:r>
          </a:p>
          <a:p>
            <a:r>
              <a:rPr lang="fr-FR" dirty="0"/>
              <a:t>Il est important que les analystes et les collecteurs de données communiquent afin que le volume de données demeure à la fois exploitable et gérable. </a:t>
            </a:r>
          </a:p>
        </p:txBody>
      </p:sp>
    </p:spTree>
    <p:extLst>
      <p:ext uri="{BB962C8B-B14F-4D97-AF65-F5344CB8AC3E}">
        <p14:creationId xmlns:p14="http://schemas.microsoft.com/office/powerpoint/2010/main" val="297987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49" y="537795"/>
            <a:ext cx="8258175" cy="341632"/>
          </a:xfrm>
        </p:spPr>
        <p:txBody>
          <a:bodyPr/>
          <a:lstStyle/>
          <a:p>
            <a:r>
              <a:rPr lang="fr-FR" dirty="0"/>
              <a:t>LES Questions clés de la recherche en sciences sociales</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57425" y="1132113"/>
            <a:ext cx="5276850" cy="3463075"/>
            <a:chOff x="2163817" y="1132113"/>
            <a:chExt cx="4984469" cy="3463075"/>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08737"/>
              <a:ext cx="3387354" cy="6267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fr-FR" sz="900" dirty="0">
                  <a:solidFill>
                    <a:srgbClr val="2F9C67"/>
                  </a:solidFill>
                  <a:effectLst/>
                  <a:latin typeface="Open Sans Light" panose="020B0306030504020204" pitchFamily="34" charset="0"/>
                  <a:ea typeface="OpenSans-Light" panose="020B0606030504020204" pitchFamily="34" charset="0"/>
                </a:rPr>
                <a:t>Comment s’assurer que ces informations sont restituées aux communautés ? Et qu’elles guident les mesures menées au niveau communautaire ainsi que la prise de décisions relatives à l’intervention en général ? </a:t>
              </a: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58378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a:buClr>
                  <a:srgbClr val="204669"/>
                </a:buClr>
                <a:buFont typeface="+mj-lt"/>
                <a:buAutoNum type="arabicPeriod" startAt="5"/>
              </a:pPr>
              <a:r>
                <a:rPr lang="fr-FR" sz="900" dirty="0">
                  <a:solidFill>
                    <a:srgbClr val="2F9C67"/>
                  </a:solidFill>
                  <a:effectLst/>
                  <a:latin typeface="Open Sans Light" panose="020B0306030504020204" pitchFamily="34" charset="0"/>
                  <a:ea typeface="OpenSans-Light" panose="020B0606030504020204" pitchFamily="34" charset="0"/>
                </a:rPr>
                <a:t>Quels sont la méthodologie et les outils à employer pour collecter et analyser ces informations ?</a:t>
              </a:r>
              <a:endParaRPr lang="fr-FR" sz="900" dirty="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6987"/>
              <a:ext cx="3387354" cy="488201"/>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fr-FR" sz="900" dirty="0">
                  <a:solidFill>
                    <a:srgbClr val="2F9C67"/>
                  </a:solidFill>
                  <a:effectLst/>
                  <a:latin typeface="Open Sans Light" panose="020B0306030504020204" pitchFamily="34" charset="0"/>
                  <a:ea typeface="OpenSans-Light" panose="020B0606030504020204" pitchFamily="34" charset="0"/>
                </a:rPr>
                <a:t>Comment suivre les informations utilisées pour s’assurer qu’elles contribuent effectivement à la réalisation des priorités opérationnelles et stratégiques ?</a:t>
              </a: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a:buClr>
                  <a:srgbClr val="204669"/>
                </a:buClr>
                <a:buFont typeface="+mj-lt"/>
                <a:buAutoNum type="arabicPeriod" startAt="4"/>
              </a:pPr>
              <a:r>
                <a:rPr lang="fr-FR" sz="900" dirty="0">
                  <a:solidFill>
                    <a:srgbClr val="2F9C67"/>
                  </a:solidFill>
                  <a:effectLst/>
                  <a:latin typeface="Open Sans Light" panose="020B0306030504020204" pitchFamily="34" charset="0"/>
                  <a:ea typeface="OpenSans-Light" panose="020B0606030504020204" pitchFamily="34" charset="0"/>
                </a:rPr>
                <a:t>Qui peut recueillir ces informations ?</a:t>
              </a:r>
              <a:endParaRPr lang="fr-FR" sz="900" dirty="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fr-FR" sz="900" dirty="0">
                  <a:solidFill>
                    <a:srgbClr val="2F9C67"/>
                  </a:solidFill>
                  <a:effectLst/>
                  <a:latin typeface="Open Sans Light" panose="020B0306030504020204" pitchFamily="34" charset="0"/>
                  <a:ea typeface="OpenSans-Light" panose="020B0606030504020204" pitchFamily="34" charset="0"/>
                </a:rPr>
                <a:t>Ces informations existent-t-elles déjà ? Une évaluation ou une étude des besoins connexe a-t-elle déjà été réalisée ? </a:t>
              </a:r>
              <a:endParaRPr lang="fr-FR" sz="900" dirty="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a:buClr>
                  <a:srgbClr val="204669"/>
                </a:buClr>
                <a:buFont typeface="+mj-lt"/>
                <a:buAutoNum type="arabicPeriod"/>
              </a:pPr>
              <a:r>
                <a:rPr lang="fr-FR" sz="900" dirty="0">
                  <a:solidFill>
                    <a:srgbClr val="2F9C67"/>
                  </a:solidFill>
                  <a:effectLst/>
                  <a:latin typeface="Open Sans Light" panose="020B0306030504020204" pitchFamily="34" charset="0"/>
                  <a:ea typeface="OpenSans-Light" panose="020B0606030504020204" pitchFamily="34" charset="0"/>
                </a:rPr>
                <a:t>De quelles informations a-t-on besoin ? </a:t>
              </a:r>
              <a:r>
                <a:rPr lang="en-US" sz="900" dirty="0">
                  <a:solidFill>
                    <a:srgbClr val="2F9C67"/>
                  </a:solidFill>
                  <a:effectLst/>
                  <a:latin typeface="Open Sans Light" panose="020B0306030504020204" pitchFamily="34" charset="0"/>
                  <a:ea typeface="OpenSans-Light" panose="020B0606030504020204" pitchFamily="34" charset="0"/>
                </a:rPr>
                <a:t> </a:t>
              </a:r>
              <a:endParaRPr lang="fr-FR" sz="900" dirty="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163817" y="1132113"/>
              <a:ext cx="1122200"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dirty="0">
                  <a:solidFill>
                    <a:srgbClr val="FFFFFF"/>
                  </a:solidFill>
                  <a:effectLst/>
                  <a:latin typeface="Open Sans SemiBold" panose="020B0606030504020204" pitchFamily="34" charset="0"/>
                  <a:ea typeface="OpenSans-Light" panose="020B0606030504020204" pitchFamily="34" charset="0"/>
                </a:rPr>
                <a:t>DES DONNÉES POUR AGIR :</a:t>
              </a:r>
              <a:r>
                <a:rPr lang="en-US" sz="900" dirty="0">
                  <a:solidFill>
                    <a:srgbClr val="FFFFFF"/>
                  </a:solidFill>
                  <a:effectLst/>
                  <a:latin typeface="Open Sans Light" panose="020B0306030504020204" pitchFamily="34" charset="0"/>
                  <a:ea typeface="OpenSans-Light" panose="020B0606030504020204" pitchFamily="34" charset="0"/>
                </a:rPr>
                <a:t> </a:t>
              </a:r>
              <a:br>
                <a:rPr lang="en-US" sz="900" dirty="0">
                  <a:solidFill>
                    <a:srgbClr val="FFFFFF"/>
                  </a:solidFill>
                  <a:effectLst/>
                  <a:latin typeface="Open Sans Light" panose="020B0306030504020204" pitchFamily="34" charset="0"/>
                  <a:ea typeface="OpenSans-Light" panose="020B0606030504020204" pitchFamily="34" charset="0"/>
                </a:rPr>
              </a:br>
              <a:endParaRPr lang="fr-FR" sz="900" dirty="0">
                <a:effectLst/>
                <a:latin typeface="Open Sans Light" panose="020B0306030504020204" pitchFamily="34" charset="0"/>
                <a:ea typeface="OpenSans-Light" panose="020B0606030504020204" pitchFamily="34" charset="0"/>
              </a:endParaRPr>
            </a:p>
            <a:p>
              <a:pPr algn="ctr"/>
              <a:r>
                <a:rPr lang="fr-FR" sz="900" dirty="0">
                  <a:solidFill>
                    <a:srgbClr val="FFFFFF"/>
                  </a:solidFill>
                  <a:latin typeface="Open Sans Light" panose="020B0306030504020204" pitchFamily="34" charset="0"/>
                  <a:ea typeface="OpenSans-Light" panose="020B0606030504020204" pitchFamily="34" charset="0"/>
                </a:rPr>
                <a:t>l</a:t>
              </a:r>
              <a:r>
                <a:rPr lang="fr-FR" sz="900" dirty="0">
                  <a:solidFill>
                    <a:srgbClr val="FFFFFF"/>
                  </a:solidFill>
                  <a:effectLst/>
                  <a:latin typeface="Open Sans Light" panose="020B0306030504020204" pitchFamily="34" charset="0"/>
                  <a:ea typeface="OpenSans-Light" panose="020B0606030504020204" pitchFamily="34" charset="0"/>
                </a:rPr>
                <a:t>es questions clés de la recherche en sciences sociales</a:t>
              </a:r>
              <a:endParaRPr lang="fr-FR" sz="900" dirty="0">
                <a:effectLst/>
                <a:latin typeface="Open Sans Light" panose="020B0306030504020204" pitchFamily="34" charset="0"/>
                <a:ea typeface="OpenSans-Light" panose="020B0606030504020204" pitchFamily="34" charset="0"/>
              </a:endParaRPr>
            </a:p>
            <a:p>
              <a:pPr algn="ctr"/>
              <a:r>
                <a:rPr lang="en-US" sz="1100" dirty="0">
                  <a:effectLst/>
                  <a:latin typeface="OpenSans-Light" panose="020B0606030504020204" pitchFamily="34" charset="0"/>
                  <a:ea typeface="OpenSans-Light" panose="020B0606030504020204" pitchFamily="34" charset="0"/>
                </a:rPr>
                <a:t> </a:t>
              </a:r>
              <a:endParaRPr lang="fr-FR" sz="1100" dirty="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a:buClr>
                  <a:srgbClr val="204669"/>
                </a:buClr>
                <a:buFont typeface="+mj-lt"/>
                <a:buAutoNum type="arabicPeriod" startAt="2"/>
              </a:pPr>
              <a:r>
                <a:rPr lang="fr-FR" sz="900" dirty="0">
                  <a:solidFill>
                    <a:srgbClr val="2F9C67"/>
                  </a:solidFill>
                  <a:effectLst/>
                  <a:latin typeface="Open Sans Light" panose="020B0306030504020204" pitchFamily="34" charset="0"/>
                  <a:ea typeface="OpenSans-Light" panose="020B0606030504020204" pitchFamily="34" charset="0"/>
                </a:rPr>
                <a:t>Qui a besoin de ces informations ? </a:t>
              </a:r>
              <a:r>
                <a:rPr lang="en-US" sz="900" dirty="0">
                  <a:solidFill>
                    <a:srgbClr val="2F9C67"/>
                  </a:solidFill>
                  <a:effectLst/>
                  <a:latin typeface="Open Sans Light" panose="020B0306030504020204" pitchFamily="34" charset="0"/>
                  <a:ea typeface="OpenSans-Light" panose="020B0606030504020204" pitchFamily="34" charset="0"/>
                </a:rPr>
                <a:t> </a:t>
              </a:r>
              <a:endParaRPr lang="fr-FR" sz="900" dirty="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96335"/>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fr-FR" sz="900" dirty="0">
                  <a:solidFill>
                    <a:srgbClr val="2F9C67"/>
                  </a:solidFill>
                  <a:effectLst/>
                  <a:latin typeface="Open Sans Light" panose="020B0306030504020204" pitchFamily="34" charset="0"/>
                  <a:ea typeface="OpenSans-Light" panose="020B0606030504020204" pitchFamily="34" charset="0"/>
                </a:rPr>
                <a:t>Comment s’assurer que les informations sont prises en compte dans les décisions opérationnelles et/ou stratégiques ?</a:t>
              </a: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EDFA87-4416-2946-A378-6C4CF88F1729}"/>
              </a:ext>
            </a:extLst>
          </p:cNvPr>
          <p:cNvSpPr>
            <a:spLocks noGrp="1"/>
          </p:cNvSpPr>
          <p:nvPr>
            <p:ph type="title"/>
          </p:nvPr>
        </p:nvSpPr>
        <p:spPr/>
        <p:txBody>
          <a:bodyPr/>
          <a:lstStyle/>
          <a:p>
            <a:r>
              <a:rPr lang="fr-FR" dirty="0"/>
              <a:t>Retour d’information de la communauté</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49" y="1369219"/>
            <a:ext cx="7000875" cy="2536031"/>
          </a:xfrm>
        </p:spPr>
        <p:txBody>
          <a:bodyPr/>
          <a:lstStyle/>
          <a:p>
            <a:pPr marL="0" indent="0">
              <a:buNone/>
            </a:pPr>
            <a:r>
              <a:rPr lang="fr-FR" b="1" u="sng"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Rappel : qu’entendons-nous par « retour d’information de la communauté »  ?</a:t>
            </a:r>
          </a:p>
          <a:p>
            <a:pPr marL="0" indent="0">
              <a:spcAft>
                <a:spcPts val="600"/>
              </a:spcAft>
              <a:buNone/>
            </a:pPr>
            <a:r>
              <a:rPr lang="fr-FR"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Le « retour d’information de la communauté » </a:t>
            </a:r>
            <a:r>
              <a:rPr lang="fr-FR" dirty="0"/>
              <a:t> désigne les informations fournies par des membres de la communauté. Ceux-ci ont le droit de s’exprimer sur les actions que nous menons auprès d’eux.</a:t>
            </a:r>
          </a:p>
          <a:p>
            <a:pPr marL="0" indent="0">
              <a:spcAft>
                <a:spcPts val="600"/>
              </a:spcAft>
              <a:buNone/>
            </a:pPr>
            <a:r>
              <a:rPr lang="fr-FR"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Un mécanisme de retour d’information de la communauté </a:t>
            </a:r>
            <a:r>
              <a:rPr lang="fr-FR" dirty="0"/>
              <a:t>permet d’écouter systématiquement et régulièrement ce que les communautés ont à nous dire, et d’agir en conséquence. </a:t>
            </a:r>
          </a:p>
          <a:p>
            <a:pPr marL="0" indent="0">
              <a:buNone/>
            </a:pPr>
            <a:r>
              <a:rPr lang="fr-FR"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Il s’agit d’un aspect essentiel de toute intervention.</a:t>
            </a:r>
            <a:r>
              <a:rPr lang="fr-FR" dirty="0"/>
              <a:t> En reconnaissant, en respectant et en valorisant les connaissances locales, nous instaurons et entretenons un climat de confiance et nous restons en mesure de rendre des comptes. Il est de notre devoir d’écouter les communautés. </a:t>
            </a:r>
          </a:p>
        </p:txBody>
      </p:sp>
    </p:spTree>
    <p:extLst>
      <p:ext uri="{BB962C8B-B14F-4D97-AF65-F5344CB8AC3E}">
        <p14:creationId xmlns:p14="http://schemas.microsoft.com/office/powerpoint/2010/main" val="28989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id="{443839FC-234A-FB45-A6CB-14C4B1941425}"/>
              </a:ext>
            </a:extLst>
          </p:cNvPr>
          <p:cNvSpPr>
            <a:spLocks noGrp="1"/>
          </p:cNvSpPr>
          <p:nvPr>
            <p:ph idx="1"/>
          </p:nvPr>
        </p:nvSpPr>
        <p:spPr>
          <a:xfrm>
            <a:off x="617291" y="1001145"/>
            <a:ext cx="5307259" cy="590931"/>
          </a:xfrm>
        </p:spPr>
        <p:txBody>
          <a:bodyPr>
            <a:normAutofit fontScale="77500" lnSpcReduction="20000"/>
          </a:bodyPr>
          <a:lstStyle/>
          <a:p>
            <a:pPr marL="0" indent="0">
              <a:buNone/>
            </a:pPr>
            <a:r>
              <a:rPr lang="fr-FR" b="1" dirty="0">
                <a:solidFill>
                  <a:schemeClr val="accent5">
                    <a:lumMod val="50000"/>
                  </a:schemeClr>
                </a:solidFill>
                <a:latin typeface="Montserrat" pitchFamily="2" charset="77"/>
                <a:cs typeface="Arial" panose="020B0604020202020204" pitchFamily="34" charset="0"/>
              </a:rPr>
              <a:t>La Croix-Rouge de la RDC recueille les avis des communautés concernant les interventions mises en place face à l’épidémie d’Ebola et à l’éruption volcanique</a:t>
            </a:r>
            <a:endParaRPr lang="fr-FR" b="1" dirty="0">
              <a:latin typeface="Montserrat" pitchFamily="2" charset="77"/>
            </a:endParaRPr>
          </a:p>
        </p:txBody>
      </p:sp>
      <p:sp>
        <p:nvSpPr>
          <p:cNvPr id="4" name="Ellipse 3">
            <a:extLst>
              <a:ext uri="{FF2B5EF4-FFF2-40B4-BE49-F238E27FC236}">
                <a16:creationId xmlns:a16="http://schemas.microsoft.com/office/drawing/2014/main" id="{6ADC413B-2E85-984B-96B2-7E9234FB599F}"/>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9D9602A6-BFC4-EE4F-B7FF-45DD6EB90271}"/>
              </a:ext>
            </a:extLst>
          </p:cNvPr>
          <p:cNvPicPr>
            <a:picLocks noChangeAspect="1"/>
          </p:cNvPicPr>
          <p:nvPr/>
        </p:nvPicPr>
        <p:blipFill>
          <a:blip r:embed="rId3"/>
          <a:stretch>
            <a:fillRect/>
          </a:stretch>
        </p:blipFill>
        <p:spPr>
          <a:xfrm>
            <a:off x="7474855" y="689429"/>
            <a:ext cx="933595" cy="904420"/>
          </a:xfrm>
          <a:prstGeom prst="rect">
            <a:avLst/>
          </a:prstGeom>
        </p:spPr>
      </p:pic>
      <p:sp>
        <p:nvSpPr>
          <p:cNvPr id="18" name="Titre 17">
            <a:extLst>
              <a:ext uri="{FF2B5EF4-FFF2-40B4-BE49-F238E27FC236}">
                <a16:creationId xmlns:a16="http://schemas.microsoft.com/office/drawing/2014/main" id="{226F1DD4-5903-4E4C-A030-AB6EAFAD85E6}"/>
              </a:ext>
            </a:extLst>
          </p:cNvPr>
          <p:cNvSpPr>
            <a:spLocks noGrp="1"/>
          </p:cNvSpPr>
          <p:nvPr>
            <p:ph type="title"/>
          </p:nvPr>
        </p:nvSpPr>
        <p:spPr>
          <a:xfrm>
            <a:off x="628650" y="537795"/>
            <a:ext cx="7886700" cy="590931"/>
          </a:xfrm>
        </p:spPr>
        <p:txBody>
          <a:bodyPr/>
          <a:lstStyle/>
          <a:p>
            <a:r>
              <a:rPr lang="fr-FR" dirty="0"/>
              <a:t>Étude de cas</a:t>
            </a:r>
            <a:br>
              <a:rPr lang="fr-FR" dirty="0"/>
            </a:br>
            <a:endParaRPr lang="fr-FR" dirty="0"/>
          </a:p>
        </p:txBody>
      </p:sp>
      <p:sp>
        <p:nvSpPr>
          <p:cNvPr id="10" name="Espace réservé du contenu 15">
            <a:extLst>
              <a:ext uri="{FF2B5EF4-FFF2-40B4-BE49-F238E27FC236}">
                <a16:creationId xmlns:a16="http://schemas.microsoft.com/office/drawing/2014/main" id="{1D912EBF-DB0E-5642-A205-6C0F6CD26B11}"/>
              </a:ext>
            </a:extLst>
          </p:cNvPr>
          <p:cNvSpPr txBox="1">
            <a:spLocks/>
          </p:cNvSpPr>
          <p:nvPr/>
        </p:nvSpPr>
        <p:spPr>
          <a:xfrm>
            <a:off x="617291" y="4099724"/>
            <a:ext cx="4429359" cy="467076"/>
          </a:xfrm>
          <a:prstGeom prst="rect">
            <a:avLst/>
          </a:prstGeom>
        </p:spPr>
        <p:txBody>
          <a:bodyPr vert="horz" lIns="91440" tIns="45720" rIns="91440" bIns="45720" rtlCol="0">
            <a:normAutofit fontScale="92500"/>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sz="1000" dirty="0"/>
              <a:t>Des volontaires de la Croix-Rouge de la RDC assurent la recherche de contacts, alertent les communautés et orientent vers les hôpitaux les cas suspects d’Ebola.  </a:t>
            </a:r>
          </a:p>
        </p:txBody>
      </p:sp>
      <p:pic>
        <p:nvPicPr>
          <p:cNvPr id="11" name="Picture 17" descr="A group of people sitting on a bench&#10;&#10;Description automatically generated with low confidence">
            <a:extLst>
              <a:ext uri="{FF2B5EF4-FFF2-40B4-BE49-F238E27FC236}">
                <a16:creationId xmlns:a16="http://schemas.microsoft.com/office/drawing/2014/main" id="{12A5B897-8F6E-8A47-831D-D12803AE0CC2}"/>
              </a:ext>
            </a:extLst>
          </p:cNvPr>
          <p:cNvPicPr>
            <a:picLocks noChangeAspect="1"/>
          </p:cNvPicPr>
          <p:nvPr/>
        </p:nvPicPr>
        <p:blipFill>
          <a:blip r:embed="rId4"/>
          <a:stretch>
            <a:fillRect/>
          </a:stretch>
        </p:blipFill>
        <p:spPr>
          <a:xfrm>
            <a:off x="800334" y="1795257"/>
            <a:ext cx="3883349" cy="2131925"/>
          </a:xfrm>
          <a:prstGeom prst="rect">
            <a:avLst/>
          </a:prstGeom>
          <a:ln w="120650">
            <a:solidFill>
              <a:srgbClr val="204669"/>
            </a:solidFill>
            <a:miter lim="800000"/>
          </a:ln>
        </p:spPr>
      </p:pic>
    </p:spTree>
    <p:extLst>
      <p:ext uri="{BB962C8B-B14F-4D97-AF65-F5344CB8AC3E}">
        <p14:creationId xmlns:p14="http://schemas.microsoft.com/office/powerpoint/2010/main" val="246166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dirty="0"/>
              <a:t>cycle de retour d’information de la communauté</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50" y="1331089"/>
            <a:ext cx="2620869" cy="3263504"/>
          </a:xfrm>
        </p:spPr>
        <p:txBody>
          <a:bodyPr>
            <a:normAutofit/>
          </a:bodyPr>
          <a:lstStyle/>
          <a:p>
            <a:pPr marL="285750" indent="-285750"/>
            <a:r>
              <a:rPr lang="fr-FR" dirty="0"/>
              <a:t>Les membres de la communauté participent et sont pris en compte à chaque étape</a:t>
            </a:r>
          </a:p>
          <a:p>
            <a:pPr marL="285750" indent="-285750"/>
            <a:r>
              <a:rPr lang="fr-FR" dirty="0"/>
              <a:t>Le travail est effectué en collaboration avec les autres secteurs  – pas de cloisonnement</a:t>
            </a:r>
          </a:p>
          <a:p>
            <a:pPr marL="285750" indent="-285750"/>
            <a:r>
              <a:rPr lang="fr-FR" dirty="0"/>
              <a:t>Les communautés gardent la maîtrise des données et des mesures mises en œuvre</a:t>
            </a:r>
          </a:p>
          <a:p>
            <a:pPr marL="285750" indent="-285750"/>
            <a:r>
              <a:rPr lang="fr-FR" dirty="0"/>
              <a:t>Le retour d’information de la communauté repose avant tout sur une écoute respectueuse</a:t>
            </a:r>
          </a:p>
        </p:txBody>
      </p:sp>
      <p:pic>
        <p:nvPicPr>
          <p:cNvPr id="13" name="Picture 12" descr="Diagram&#10;&#10;Description automatically generated">
            <a:extLst>
              <a:ext uri="{FF2B5EF4-FFF2-40B4-BE49-F238E27FC236}">
                <a16:creationId xmlns:a16="http://schemas.microsoft.com/office/drawing/2014/main" id="{B436A705-2A9B-8449-BC2B-05F6994EC4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23909" y="879427"/>
            <a:ext cx="8168005" cy="4046855"/>
          </a:xfrm>
          <a:prstGeom prst="rect">
            <a:avLst/>
          </a:prstGeom>
          <a:noFill/>
        </p:spPr>
      </p:pic>
    </p:spTree>
    <p:extLst>
      <p:ext uri="{BB962C8B-B14F-4D97-AF65-F5344CB8AC3E}">
        <p14:creationId xmlns:p14="http://schemas.microsoft.com/office/powerpoint/2010/main" val="343819059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a:xfrm>
            <a:off x="628650" y="537795"/>
            <a:ext cx="7886700" cy="341632"/>
          </a:xfrm>
        </p:spPr>
        <p:txBody>
          <a:bodyPr/>
          <a:lstStyle/>
          <a:p>
            <a:r>
              <a:rPr lang="fr-FR" dirty="0"/>
              <a:t>Étape  3 : transmission et analyse</a:t>
            </a:r>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4767008" cy="3263504"/>
          </a:xfrm>
        </p:spPr>
        <p:txBody>
          <a:bodyPr>
            <a:normAutofit/>
          </a:bodyPr>
          <a:lstStyle/>
          <a:p>
            <a:r>
              <a:rPr lang="fr-FR" dirty="0"/>
              <a:t>Qu’est-ce qu’un retour d’information sensible ou critique ? </a:t>
            </a:r>
          </a:p>
          <a:p>
            <a:r>
              <a:rPr lang="fr-FR" dirty="0"/>
              <a:t>Pourquoi est-il nécessaire de le transmettre rapidement aux équipes ou à la direction du programme ?</a:t>
            </a: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r>
              <a:rPr lang="fr-FR" i="1" dirty="0"/>
              <a:t>Voir la session 4.9 pour les étapes 1-2</a:t>
            </a:r>
          </a:p>
          <a:p>
            <a:pPr marL="0" indent="0">
              <a:buNone/>
            </a:pPr>
            <a:endParaRPr lang="fr-FR" i="1" dirty="0"/>
          </a:p>
        </p:txBody>
      </p:sp>
      <p:sp>
        <p:nvSpPr>
          <p:cNvPr id="6" name="Ellipse 5">
            <a:extLst>
              <a:ext uri="{FF2B5EF4-FFF2-40B4-BE49-F238E27FC236}">
                <a16:creationId xmlns:a16="http://schemas.microsoft.com/office/drawing/2014/main" id="{AA937E50-A5EA-8C4B-98D5-242A19B2DA2F}"/>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EB67D01C-67A7-1147-9859-341034D454BB}"/>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24347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a:xfrm>
            <a:off x="628650" y="537795"/>
            <a:ext cx="7886700" cy="341632"/>
          </a:xfrm>
        </p:spPr>
        <p:txBody>
          <a:bodyPr/>
          <a:lstStyle/>
          <a:p>
            <a:r>
              <a:rPr lang="fr-FR" dirty="0"/>
              <a:t>Étape 3 : transmission et analyse</a:t>
            </a:r>
          </a:p>
        </p:txBody>
      </p:sp>
      <p:pic>
        <p:nvPicPr>
          <p:cNvPr id="17" name="Image 16">
            <a:extLst>
              <a:ext uri="{FF2B5EF4-FFF2-40B4-BE49-F238E27FC236}">
                <a16:creationId xmlns:a16="http://schemas.microsoft.com/office/drawing/2014/main" id="{E2139DA7-EE66-0548-9B7D-F9CA69CEA388}"/>
              </a:ext>
            </a:extLst>
          </p:cNvPr>
          <p:cNvPicPr>
            <a:picLocks noChangeAspect="1"/>
          </p:cNvPicPr>
          <p:nvPr/>
        </p:nvPicPr>
        <p:blipFill>
          <a:blip r:embed="rId3"/>
          <a:srcRect/>
          <a:stretch/>
        </p:blipFill>
        <p:spPr>
          <a:xfrm>
            <a:off x="381000" y="1244988"/>
            <a:ext cx="8547100" cy="3403554"/>
          </a:xfrm>
          <a:prstGeom prst="rect">
            <a:avLst/>
          </a:prstGeom>
        </p:spPr>
      </p:pic>
      <p:sp>
        <p:nvSpPr>
          <p:cNvPr id="11" name="Rectangle : coins arrondis 4">
            <a:extLst>
              <a:ext uri="{FF2B5EF4-FFF2-40B4-BE49-F238E27FC236}">
                <a16:creationId xmlns:a16="http://schemas.microsoft.com/office/drawing/2014/main" id="{CDA43FFA-FCF4-F04A-B517-1FF55FFADBCF}"/>
              </a:ext>
            </a:extLst>
          </p:cNvPr>
          <p:cNvSpPr txBox="1"/>
          <p:nvPr/>
        </p:nvSpPr>
        <p:spPr>
          <a:xfrm>
            <a:off x="1003033" y="1707540"/>
            <a:ext cx="2940317" cy="581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lvl="0" algn="l" defTabSz="1066800">
              <a:lnSpc>
                <a:spcPct val="90000"/>
              </a:lnSpc>
              <a:spcBef>
                <a:spcPct val="0"/>
              </a:spcBef>
            </a:pPr>
            <a:r>
              <a:rPr lang="en-US" sz="1200" b="1" dirty="0">
                <a:solidFill>
                  <a:srgbClr val="2F9C67"/>
                </a:solidFill>
                <a:latin typeface="Montserrat" pitchFamily="2" charset="77"/>
              </a:rPr>
              <a:t>RETOUR D’INFORMATION SENSIBLE</a:t>
            </a:r>
            <a:endParaRPr lang="en-US" sz="1200" b="1" kern="1200" dirty="0">
              <a:solidFill>
                <a:srgbClr val="2F9C67"/>
              </a:solidFill>
              <a:latin typeface="Montserrat" pitchFamily="2" charset="77"/>
            </a:endParaRPr>
          </a:p>
          <a:p>
            <a:pPr algn="l"/>
            <a:r>
              <a:rPr lang="fr-FR"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Informations pouvant mettre en danger la personne qui les partage ou d’autres personnes concernées, et devant être traitées avec précaution.</a:t>
            </a:r>
            <a:endParaRPr lang="en-US"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Rectangle : coins arrondis 4">
            <a:extLst>
              <a:ext uri="{FF2B5EF4-FFF2-40B4-BE49-F238E27FC236}">
                <a16:creationId xmlns:a16="http://schemas.microsoft.com/office/drawing/2014/main" id="{364C6032-2795-BA47-A2FC-06CC6BE1037A}"/>
              </a:ext>
            </a:extLst>
          </p:cNvPr>
          <p:cNvSpPr txBox="1"/>
          <p:nvPr/>
        </p:nvSpPr>
        <p:spPr>
          <a:xfrm>
            <a:off x="5968634" y="2728482"/>
            <a:ext cx="2889616" cy="415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lvl="0" defTabSz="1066800">
              <a:lnSpc>
                <a:spcPct val="90000"/>
              </a:lnSpc>
              <a:spcBef>
                <a:spcPct val="0"/>
              </a:spcBef>
            </a:pPr>
            <a:r>
              <a:rPr lang="fr-FR" sz="1200" b="1" dirty="0">
                <a:solidFill>
                  <a:srgbClr val="2F9C67"/>
                </a:solidFill>
                <a:latin typeface="Montserrat" pitchFamily="2" charset="77"/>
              </a:rPr>
              <a:t>RETOUR D’INFORMATION CRITIQUE</a:t>
            </a:r>
          </a:p>
          <a:p>
            <a:pPr marL="0" lvl="1" defTabSz="800100">
              <a:lnSpc>
                <a:spcPct val="90000"/>
              </a:lnSpc>
              <a:spcBef>
                <a:spcPct val="0"/>
              </a:spcBef>
              <a:spcAft>
                <a:spcPct val="15000"/>
              </a:spcAft>
            </a:pPr>
            <a:r>
              <a:rPr lang="fr-FR"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Informations qui nécessitent un suivi urgent/rapide mais qui ne sont pas de nature sensible. </a:t>
            </a:r>
          </a:p>
        </p:txBody>
      </p:sp>
      <p:sp>
        <p:nvSpPr>
          <p:cNvPr id="15" name="Rectangle : coins arrondis 4">
            <a:extLst>
              <a:ext uri="{FF2B5EF4-FFF2-40B4-BE49-F238E27FC236}">
                <a16:creationId xmlns:a16="http://schemas.microsoft.com/office/drawing/2014/main" id="{E49315C3-477C-6444-BFB4-B28718A6C349}"/>
              </a:ext>
            </a:extLst>
          </p:cNvPr>
          <p:cNvSpPr txBox="1"/>
          <p:nvPr/>
        </p:nvSpPr>
        <p:spPr>
          <a:xfrm>
            <a:off x="775766" y="3435960"/>
            <a:ext cx="2602434" cy="8309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defTabSz="1066800">
              <a:lnSpc>
                <a:spcPct val="90000"/>
              </a:lnSpc>
              <a:spcBef>
                <a:spcPct val="0"/>
              </a:spcBef>
            </a:pPr>
            <a:r>
              <a:rPr lang="en-US" sz="1200" b="1" dirty="0">
                <a:solidFill>
                  <a:srgbClr val="2F9C67"/>
                </a:solidFill>
                <a:latin typeface="Montserrat" pitchFamily="2" charset="77"/>
              </a:rPr>
              <a:t>RETOUR D’INFORMATION CLASSIQUE</a:t>
            </a:r>
          </a:p>
          <a:p>
            <a:pPr marL="0" lvl="1" defTabSz="800100">
              <a:lnSpc>
                <a:spcPct val="90000"/>
              </a:lnSpc>
              <a:spcBef>
                <a:spcPct val="0"/>
              </a:spcBef>
              <a:spcAft>
                <a:spcPct val="15000"/>
              </a:spcAft>
            </a:pPr>
            <a:r>
              <a:rPr lang="fr-FR"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Informations qui ne nécessitent pas une réponse urgente et peuvent être intégrées dans le cycle habituel de gestion des retours d’information : collecte, analyse, action et réponse.</a:t>
            </a:r>
          </a:p>
        </p:txBody>
      </p:sp>
    </p:spTree>
    <p:extLst>
      <p:ext uri="{BB962C8B-B14F-4D97-AF65-F5344CB8AC3E}">
        <p14:creationId xmlns:p14="http://schemas.microsoft.com/office/powerpoint/2010/main" val="10697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590931"/>
          </a:xfrm>
        </p:spPr>
        <p:txBody>
          <a:bodyPr/>
          <a:lstStyle/>
          <a:p>
            <a:r>
              <a:rPr lang="fr-FR" dirty="0"/>
              <a:t>Étape 3 : transmission et analyse</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1" y="1369219"/>
            <a:ext cx="3842783" cy="3263504"/>
          </a:xfrm>
        </p:spPr>
        <p:txBody>
          <a:bodyPr>
            <a:normAutofit/>
          </a:bodyPr>
          <a:lstStyle/>
          <a:p>
            <a:pPr marL="0" indent="0">
              <a:buNone/>
            </a:pPr>
            <a:r>
              <a:rPr lang="fr-FR" b="1" dirty="0">
                <a:solidFill>
                  <a:srgbClr val="204669"/>
                </a:solidFill>
                <a:latin typeface="Open Sans ExtraBold" panose="020B0606030504020204" pitchFamily="34" charset="0"/>
                <a:ea typeface="Open Sans ExtraBold" panose="020B0606030504020204" pitchFamily="34" charset="0"/>
                <a:cs typeface="Open Sans ExtraBold" panose="020B0606030504020204" pitchFamily="34" charset="0"/>
              </a:rPr>
              <a:t>1. Consolider et nettoyer le retour d’information</a:t>
            </a:r>
          </a:p>
          <a:p>
            <a:pPr marL="0" indent="0">
              <a:buNone/>
            </a:pPr>
            <a:r>
              <a:rPr lang="fr-FR" u="sng" dirty="0"/>
              <a:t>Consolider</a:t>
            </a:r>
          </a:p>
          <a:p>
            <a:pPr marL="0" indent="0">
              <a:buNone/>
            </a:pPr>
            <a:r>
              <a:rPr lang="fr-FR" dirty="0"/>
              <a:t>Réunissez au même endroit et classez les retours d’information dès que possible après leur collecte.</a:t>
            </a:r>
          </a:p>
          <a:p>
            <a:pPr marL="0" indent="0">
              <a:buNone/>
            </a:pPr>
            <a:r>
              <a:rPr lang="fr-FR" dirty="0"/>
              <a:t>Exemples: </a:t>
            </a:r>
          </a:p>
          <a:p>
            <a:r>
              <a:rPr lang="fr-FR" dirty="0"/>
              <a:t>Saisir les retours d’information dans un registre ou une base de données commune</a:t>
            </a:r>
          </a:p>
          <a:p>
            <a:r>
              <a:rPr lang="fr-FR" dirty="0"/>
              <a:t>Discuter des retours d’information en réunion</a:t>
            </a:r>
          </a:p>
          <a:p>
            <a:r>
              <a:rPr lang="fr-FR" dirty="0"/>
              <a:t>Mettre au propre les notes et les formulaires de collecte de données</a:t>
            </a:r>
          </a:p>
        </p:txBody>
      </p:sp>
      <p:sp>
        <p:nvSpPr>
          <p:cNvPr id="6" name="Espace réservé du contenu 4">
            <a:extLst>
              <a:ext uri="{FF2B5EF4-FFF2-40B4-BE49-F238E27FC236}">
                <a16:creationId xmlns:a16="http://schemas.microsoft.com/office/drawing/2014/main" id="{BCD52A51-0AE6-BAE7-749E-1A986BE1B5B2}"/>
              </a:ext>
            </a:extLst>
          </p:cNvPr>
          <p:cNvSpPr txBox="1">
            <a:spLocks/>
          </p:cNvSpPr>
          <p:nvPr/>
        </p:nvSpPr>
        <p:spPr>
          <a:xfrm>
            <a:off x="4672567" y="1342201"/>
            <a:ext cx="4251694" cy="3263504"/>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fr-FR" u="sng" dirty="0"/>
          </a:p>
          <a:p>
            <a:pPr marL="0" indent="0">
              <a:buFont typeface="Arial" panose="020B0604020202020204" pitchFamily="34" charset="0"/>
              <a:buNone/>
            </a:pPr>
            <a:r>
              <a:rPr lang="fr-FR" u="sng" dirty="0"/>
              <a:t>Nettoyer</a:t>
            </a:r>
          </a:p>
          <a:p>
            <a:r>
              <a:rPr lang="fr-FR" dirty="0"/>
              <a:t>Passez en revue vos données pour vous assurer qu’elles sont claires, complètes, exemptes d’erreur et bien classées (notamment en ce qui concerne les retours d’information sensibles)</a:t>
            </a:r>
          </a:p>
          <a:p>
            <a:r>
              <a:rPr lang="fr-FR" dirty="0"/>
              <a:t>Travaillez en collaboration avec un coéquipier pour vérifier mutuellement vos travaux</a:t>
            </a:r>
          </a:p>
          <a:p>
            <a:r>
              <a:rPr lang="fr-FR" dirty="0"/>
              <a:t>Le cas échéant, signalez aux collecteurs de données les problèmes récurrents liés à la qualité des données</a:t>
            </a:r>
          </a:p>
          <a:p>
            <a:pPr marL="0" indent="0">
              <a:buNone/>
            </a:pPr>
            <a:r>
              <a:rPr lang="fr-FR" i="1" dirty="0"/>
              <a:t>Pour plus de renseignements sur le nettoyage des données, voir le Kit de retour d’information de la FICR.</a:t>
            </a:r>
          </a:p>
          <a:p>
            <a:pPr marL="0" indent="0">
              <a:buNone/>
            </a:pPr>
            <a:endParaRPr lang="fr-FR" dirty="0"/>
          </a:p>
        </p:txBody>
      </p:sp>
    </p:spTree>
    <p:extLst>
      <p:ext uri="{BB962C8B-B14F-4D97-AF65-F5344CB8AC3E}">
        <p14:creationId xmlns:p14="http://schemas.microsoft.com/office/powerpoint/2010/main" val="167284300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1" ma:contentTypeDescription="Crée un document." ma:contentTypeScope="" ma:versionID="2acece79f5dcf30e6ebb3a644e632294">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b6ab59c28ac05923fd6cb93399978192"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étés de la stratégie de conformité unifiée" ma:hidden="true" ma:internalName="_ip_UnifiedCompliancePolicyProperties">
      <xsd:simpleType>
        <xsd:restriction base="dms:Note"/>
      </xsd:simpleType>
    </xsd:element>
    <xsd:element name="_ip_UnifiedCompliancePolicyUIAction" ma:index="26"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33e5729-7bb1-4685-bd1f-c5e580a2ee33" xsi:nil="true"/>
    <_ip_UnifiedCompliancePolicyProperties xmlns="http://schemas.microsoft.com/sharepoint/v3" xsi:nil="true"/>
    <lcf76f155ced4ddcb4097134ff3c332f xmlns="cf328f71-004c-4ec5-8aac-4c1fe87c002c">
      <Terms xmlns="http://schemas.microsoft.com/office/infopath/2007/PartnerControls"/>
    </lcf76f155ced4ddcb4097134ff3c332f>
    <SharingLink xmlns="cf328f71-004c-4ec5-8aac-4c1fe87c002c" xsi:nil="true"/>
  </documentManagement>
</p:properties>
</file>

<file path=customXml/itemProps1.xml><?xml version="1.0" encoding="utf-8"?>
<ds:datastoreItem xmlns:ds="http://schemas.openxmlformats.org/officeDocument/2006/customXml" ds:itemID="{9EBA82DF-9A07-4E23-89DB-8ED5996B7EA3}"/>
</file>

<file path=customXml/itemProps2.xml><?xml version="1.0" encoding="utf-8"?>
<ds:datastoreItem xmlns:ds="http://schemas.openxmlformats.org/officeDocument/2006/customXml" ds:itemID="{C963F47E-DEF1-434A-976B-52C81A78DF24}"/>
</file>

<file path=customXml/itemProps3.xml><?xml version="1.0" encoding="utf-8"?>
<ds:datastoreItem xmlns:ds="http://schemas.openxmlformats.org/officeDocument/2006/customXml" ds:itemID="{03E61708-9CAB-46A4-BA0A-C85B2DEFF486}"/>
</file>

<file path=docProps/app.xml><?xml version="1.0" encoding="utf-8"?>
<Properties xmlns="http://schemas.openxmlformats.org/officeDocument/2006/extended-properties" xmlns:vt="http://schemas.openxmlformats.org/officeDocument/2006/docPropsVTypes">
  <Template>Office Theme</Template>
  <TotalTime>6265</TotalTime>
  <Words>6812</Words>
  <Application>Microsoft Office PowerPoint</Application>
  <PresentationFormat>Affichage à l'écran (16:9)</PresentationFormat>
  <Paragraphs>444</Paragraphs>
  <Slides>24</Slides>
  <Notes>24</Notes>
  <HiddenSlides>0</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24</vt:i4>
      </vt:variant>
    </vt:vector>
  </HeadingPairs>
  <TitlesOfParts>
    <vt:vector size="42" baseType="lpstr">
      <vt:lpstr>Arial</vt:lpstr>
      <vt:lpstr>Calibri</vt:lpstr>
      <vt:lpstr>Calibri Light</vt:lpstr>
      <vt:lpstr>Helvetica Neue</vt:lpstr>
      <vt:lpstr>Montserrat</vt:lpstr>
      <vt:lpstr>Montserrat Light</vt:lpstr>
      <vt:lpstr>Montserrat Medium</vt:lpstr>
      <vt:lpstr>Montserrat SemiBold</vt:lpstr>
      <vt:lpstr>Open Sans</vt:lpstr>
      <vt:lpstr>Open Sans ExtraBold</vt:lpstr>
      <vt:lpstr>Open Sans Light</vt:lpstr>
      <vt:lpstr>Open Sans SemiBold</vt:lpstr>
      <vt:lpstr>OpenSans-Light</vt:lpstr>
      <vt:lpstr>Symbol</vt:lpstr>
      <vt:lpstr>Times New Roman</vt:lpstr>
      <vt:lpstr>Wingdings</vt:lpstr>
      <vt:lpstr>Thème Office</vt:lpstr>
      <vt:lpstr>Conception personnalisée</vt:lpstr>
      <vt:lpstr>Présentation PowerPoint</vt:lpstr>
      <vt:lpstr>Objectifs pédagogiques</vt:lpstr>
      <vt:lpstr>LES Questions clés de la recherche en sciences sociales</vt:lpstr>
      <vt:lpstr>Retour d’information de la communauté</vt:lpstr>
      <vt:lpstr>Étude de cas </vt:lpstr>
      <vt:lpstr>cycle de retour d’information de la communauté</vt:lpstr>
      <vt:lpstr>Étape  3 : transmission et analyse</vt:lpstr>
      <vt:lpstr>Étape 3 : transmission et analyse</vt:lpstr>
      <vt:lpstr>Étape 3 : transmission et analyse </vt:lpstr>
      <vt:lpstr>Étape 3 : transmission et analyse </vt:lpstr>
      <vt:lpstr>Étape 3 : transmission et analyse </vt:lpstr>
      <vt:lpstr>Étape 3 : transmission et analyse</vt:lpstr>
      <vt:lpstr>Étape 3 : transmission et analyse </vt:lpstr>
      <vt:lpstr>Étape 3 : transmission et analyse</vt:lpstr>
      <vt:lpstr>Étape 3 : transmission et analyse</vt:lpstr>
      <vt:lpstr>Étape 3 : transmission et analyse</vt:lpstr>
      <vt:lpstr>Exercice de groupe</vt:lpstr>
      <vt:lpstr>Étape 3 : transmission et analyse</vt:lpstr>
      <vt:lpstr>Exercice de groupe</vt:lpstr>
      <vt:lpstr>Étape 3 : transmission et analyse</vt:lpstr>
      <vt:lpstr>Étape 3 : transmission et analyse</vt:lpstr>
      <vt:lpstr>Étape 3 : transmission et analyse </vt:lpstr>
      <vt:lpstr>Résumé</vt:lpstr>
      <vt:lpstr>Résumé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Alexandre Edo</cp:lastModifiedBy>
  <cp:revision>87</cp:revision>
  <cp:lastPrinted>2022-03-21T12:05:02Z</cp:lastPrinted>
  <dcterms:created xsi:type="dcterms:W3CDTF">2022-03-21T09:09:42Z</dcterms:created>
  <dcterms:modified xsi:type="dcterms:W3CDTF">2024-10-11T23:08:12Z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ies>
</file>