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eb460488f1_0_1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eb460488f1_0_1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eb460488f1_0_2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2eb460488f1_0_2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eb460488f1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eb460488f1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eb460488f1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eb460488f1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eb460488f1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eb460488f1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eb460488f1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eb460488f1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eb460488f1_0_1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eb460488f1_0_1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eb460488f1_0_1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eb460488f1_0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eb460488f1_0_1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2eb460488f1_0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eb460488f1_0_1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eb460488f1_0_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eb460488f1_0_1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eb460488f1_0_1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eb460488f1_0_1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eb460488f1_0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eb460488f1_0_1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2eb460488f1_0_1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CCCC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5620">
                <a:latin typeface="Verdana"/>
                <a:ea typeface="Verdana"/>
                <a:cs typeface="Verdana"/>
                <a:sym typeface="Verdana"/>
              </a:rPr>
              <a:t>Deductive Qualitative Analysis</a:t>
            </a:r>
            <a:endParaRPr b="1" sz="562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5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Day 3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July 11, 2024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620"/>
              <a:t>Deductive Coding: FAQs</a:t>
            </a:r>
            <a:endParaRPr b="1" sz="2720"/>
          </a:p>
        </p:txBody>
      </p:sp>
      <p:sp>
        <p:nvSpPr>
          <p:cNvPr id="123" name="Google Shape;123;p22"/>
          <p:cNvSpPr txBox="1"/>
          <p:nvPr>
            <p:ph idx="1" type="body"/>
          </p:nvPr>
        </p:nvSpPr>
        <p:spPr>
          <a:xfrm>
            <a:off x="311700" y="1152475"/>
            <a:ext cx="8520600" cy="382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900"/>
              <a:buAutoNum type="arabicPeriod"/>
            </a:pPr>
            <a:r>
              <a:rPr b="1" lang="en" sz="1900"/>
              <a:t>What if multiple codes apply to the same segment of text?</a:t>
            </a:r>
            <a:endParaRPr b="1" sz="1900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rPr lang="en" sz="1900"/>
              <a:t>Double coding is okay! If the same 2 codes are being applied repeatedly, reconsider definitions.</a:t>
            </a:r>
            <a:endParaRPr sz="1900"/>
          </a:p>
          <a:p>
            <a:pPr indent="-349250" lvl="0" marL="45720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1900"/>
              <a:buAutoNum type="arabicPeriod"/>
            </a:pPr>
            <a:r>
              <a:rPr b="1" lang="en" sz="1900"/>
              <a:t>How much text should I code as a “segment”?</a:t>
            </a:r>
            <a:endParaRPr b="1" sz="1900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rPr lang="en" sz="1900"/>
              <a:t>Include the question, and any relevant text from the answer, to the sentence/phrase </a:t>
            </a:r>
            <a:r>
              <a:rPr lang="en" sz="1900"/>
              <a:t>level (no need to include unlreated text that follows</a:t>
            </a:r>
            <a:endParaRPr sz="1900"/>
          </a:p>
          <a:p>
            <a:pPr indent="-349250" lvl="0" marL="45720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1900"/>
              <a:buAutoNum type="arabicPeriod"/>
            </a:pPr>
            <a:r>
              <a:rPr b="1" lang="en" sz="1900"/>
              <a:t>What if something comes up in the data that doesn’t have an applicable code but seems important?</a:t>
            </a:r>
            <a:endParaRPr b="1" sz="1900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1200"/>
              </a:spcAft>
              <a:buSzPts val="935"/>
              <a:buNone/>
            </a:pPr>
            <a:r>
              <a:rPr lang="en" sz="1900"/>
              <a:t>Code as “</a:t>
            </a:r>
            <a:r>
              <a:rPr lang="en" sz="1900"/>
              <a:t>miscellaneous</a:t>
            </a:r>
            <a:r>
              <a:rPr lang="en" sz="1900"/>
              <a:t>/other” and then revisit with the team to create a new code if needed</a:t>
            </a:r>
            <a:endParaRPr sz="19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you!</a:t>
            </a:r>
            <a:endParaRPr/>
          </a:p>
        </p:txBody>
      </p:sp>
      <p:sp>
        <p:nvSpPr>
          <p:cNvPr id="129" name="Google Shape;129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Using a pre-established codebook</a:t>
            </a:r>
            <a:endParaRPr b="1"/>
          </a:p>
        </p:txBody>
      </p:sp>
      <p:sp>
        <p:nvSpPr>
          <p:cNvPr id="135" name="Google Shape;135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ONE example of a coding scheme, can be organized based on your needs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[FEEDBACK]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Type - </a:t>
            </a:r>
            <a:r>
              <a:rPr b="1" lang="en"/>
              <a:t>questions</a:t>
            </a:r>
            <a:r>
              <a:rPr lang="en"/>
              <a:t>, observations, suggestions?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Category - questions about response processes, about </a:t>
            </a:r>
            <a:r>
              <a:rPr b="1" lang="en"/>
              <a:t>disease</a:t>
            </a:r>
            <a:r>
              <a:rPr lang="en"/>
              <a:t>, about </a:t>
            </a:r>
            <a:r>
              <a:rPr b="1" lang="en"/>
              <a:t>vaccines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Code - questions about </a:t>
            </a:r>
            <a:r>
              <a:rPr b="1" lang="en"/>
              <a:t>disease symptoms</a:t>
            </a:r>
            <a:r>
              <a:rPr lang="en"/>
              <a:t>, questions about </a:t>
            </a:r>
            <a:r>
              <a:rPr b="1" lang="en"/>
              <a:t>vaccine safety</a:t>
            </a:r>
            <a:endParaRPr b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5"/>
          <p:cNvSpPr txBox="1"/>
          <p:nvPr>
            <p:ph type="title"/>
          </p:nvPr>
        </p:nvSpPr>
        <p:spPr>
          <a:xfrm>
            <a:off x="311700" y="445025"/>
            <a:ext cx="1682400" cy="174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Coding feedback data</a:t>
            </a:r>
            <a:endParaRPr/>
          </a:p>
        </p:txBody>
      </p:sp>
      <p:pic>
        <p:nvPicPr>
          <p:cNvPr id="141" name="Google Shape;141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46500" y="152400"/>
            <a:ext cx="6845100" cy="44881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Coding community feedback data</a:t>
            </a:r>
            <a:endParaRPr/>
          </a:p>
        </p:txBody>
      </p:sp>
      <p:sp>
        <p:nvSpPr>
          <p:cNvPr id="147" name="Google Shape;147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48" name="Google Shape;148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1950" y="989387"/>
            <a:ext cx="8053301" cy="38241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620"/>
              <a:t>Deductive Analysis</a:t>
            </a:r>
            <a:endParaRPr b="1" sz="2620"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5519700" cy="387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/>
              <a:t>When to use a deductive approach:</a:t>
            </a:r>
            <a:endParaRPr b="1" sz="2200"/>
          </a:p>
          <a:p>
            <a:pPr indent="-368300" lvl="0" marL="457200" rtl="0" algn="l">
              <a:spcBef>
                <a:spcPts val="1200"/>
              </a:spcBef>
              <a:spcAft>
                <a:spcPts val="0"/>
              </a:spcAft>
              <a:buSzPts val="2200"/>
              <a:buChar char="-"/>
            </a:pPr>
            <a:r>
              <a:rPr lang="en" sz="2200"/>
              <a:t>When you already have an idea of the responses/topics 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-"/>
            </a:pPr>
            <a:r>
              <a:rPr lang="en" sz="2200"/>
              <a:t>Helpful with a larger coding team 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-"/>
            </a:pPr>
            <a:r>
              <a:rPr lang="en" sz="2200"/>
              <a:t>When time is limited/need to code quickly</a:t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2200"/>
              <a:t>L</a:t>
            </a:r>
            <a:r>
              <a:rPr b="1" lang="en" sz="2200"/>
              <a:t>imitations:</a:t>
            </a:r>
            <a:r>
              <a:rPr lang="en" sz="2200"/>
              <a:t> not ideal for exploratory analysis</a:t>
            </a:r>
            <a:endParaRPr sz="2200"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80627" y="286575"/>
            <a:ext cx="3051675" cy="47371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620"/>
              <a:t>Examples of using deductive approach: </a:t>
            </a:r>
            <a:endParaRPr b="1" sz="262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i="1" lang="en" sz="2620"/>
              <a:t>Hand Hygiene in Schools in 4 Countries</a:t>
            </a:r>
            <a:endParaRPr b="1" i="1" sz="2620"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566350"/>
            <a:ext cx="8520600" cy="322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/>
              <a:t>Locations</a:t>
            </a:r>
            <a:r>
              <a:rPr lang="en" sz="2200"/>
              <a:t>: Guatemala, El Salvador, Belize, and Kenya</a:t>
            </a:r>
            <a:endParaRPr b="1"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200"/>
              <a:t>Four Coding Teams</a:t>
            </a:r>
            <a:r>
              <a:rPr lang="en" sz="2200"/>
              <a:t>: Atlanta USA, Houston USA, Kenya, Guatemala</a:t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200"/>
              <a:t>Approach</a:t>
            </a:r>
            <a:r>
              <a:rPr lang="en" sz="2200"/>
              <a:t>: Deductive </a:t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i="1" lang="en" sz="2200"/>
              <a:t>A priori codebook with clear definitions made it possible to look across settings to see what challenges are experienced across contexts, which are context specific</a:t>
            </a:r>
            <a:endParaRPr b="1" i="1" sz="2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620"/>
              <a:t>Using a pre-established codebook: example</a:t>
            </a:r>
            <a:endParaRPr b="1" sz="2620"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2000"/>
              <a:t>General structure: Category / Code / Subcode</a:t>
            </a:r>
            <a:endParaRPr b="1" sz="2000"/>
          </a:p>
        </p:txBody>
      </p:sp>
      <p:pic>
        <p:nvPicPr>
          <p:cNvPr id="75" name="Google Shape;75;p16"/>
          <p:cNvPicPr preferRelativeResize="0"/>
          <p:nvPr/>
        </p:nvPicPr>
        <p:blipFill rotWithShape="1">
          <a:blip r:embed="rId3">
            <a:alphaModFix/>
          </a:blip>
          <a:srcRect b="14282" l="0" r="0" t="1457"/>
          <a:stretch/>
        </p:blipFill>
        <p:spPr>
          <a:xfrm>
            <a:off x="662750" y="1735675"/>
            <a:ext cx="7818499" cy="3661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620"/>
              <a:t>Using a pre-established codebook: example</a:t>
            </a:r>
            <a:endParaRPr b="1" sz="2620"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/>
              <a:t>General structure: Category / Code / Subcode</a:t>
            </a:r>
            <a:endParaRPr b="1"/>
          </a:p>
        </p:txBody>
      </p:sp>
      <p:pic>
        <p:nvPicPr>
          <p:cNvPr id="82" name="Google Shape;82;p17"/>
          <p:cNvPicPr preferRelativeResize="0"/>
          <p:nvPr/>
        </p:nvPicPr>
        <p:blipFill rotWithShape="1">
          <a:blip r:embed="rId3">
            <a:alphaModFix/>
          </a:blip>
          <a:srcRect b="14282" l="0" r="0" t="1457"/>
          <a:stretch/>
        </p:blipFill>
        <p:spPr>
          <a:xfrm>
            <a:off x="111250" y="963792"/>
            <a:ext cx="8796350" cy="4119807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7"/>
          <p:cNvSpPr/>
          <p:nvPr/>
        </p:nvSpPr>
        <p:spPr>
          <a:xfrm>
            <a:off x="51350" y="1317925"/>
            <a:ext cx="1146900" cy="1617600"/>
          </a:xfrm>
          <a:prstGeom prst="roundRect">
            <a:avLst>
              <a:gd fmla="val 16667" name="adj"/>
            </a:avLst>
          </a:prstGeom>
          <a:noFill/>
          <a:ln cap="flat" cmpd="sng" w="762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7"/>
          <p:cNvSpPr txBox="1"/>
          <p:nvPr/>
        </p:nvSpPr>
        <p:spPr>
          <a:xfrm>
            <a:off x="0" y="921025"/>
            <a:ext cx="2130900" cy="342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accent5"/>
                </a:solidFill>
              </a:rPr>
              <a:t>Category/Topic</a:t>
            </a:r>
            <a:endParaRPr b="1" sz="2000">
              <a:solidFill>
                <a:schemeClr val="accent5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620"/>
              <a:t>Using a pre-established codebook: example</a:t>
            </a:r>
            <a:endParaRPr b="1" sz="2620"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/>
              <a:t>General structure: Category / Code / Subcode</a:t>
            </a:r>
            <a:endParaRPr b="1"/>
          </a:p>
        </p:txBody>
      </p:sp>
      <p:pic>
        <p:nvPicPr>
          <p:cNvPr id="91" name="Google Shape;91;p18"/>
          <p:cNvPicPr preferRelativeResize="0"/>
          <p:nvPr/>
        </p:nvPicPr>
        <p:blipFill rotWithShape="1">
          <a:blip r:embed="rId3">
            <a:alphaModFix/>
          </a:blip>
          <a:srcRect b="14282" l="0" r="0" t="1457"/>
          <a:stretch/>
        </p:blipFill>
        <p:spPr>
          <a:xfrm>
            <a:off x="111250" y="963792"/>
            <a:ext cx="8796350" cy="4119807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8"/>
          <p:cNvSpPr/>
          <p:nvPr/>
        </p:nvSpPr>
        <p:spPr>
          <a:xfrm>
            <a:off x="1771550" y="2866950"/>
            <a:ext cx="1463400" cy="1797300"/>
          </a:xfrm>
          <a:prstGeom prst="roundRect">
            <a:avLst>
              <a:gd fmla="val 16667" name="adj"/>
            </a:avLst>
          </a:prstGeom>
          <a:noFill/>
          <a:ln cap="flat" cmpd="sng" w="762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8"/>
          <p:cNvSpPr txBox="1"/>
          <p:nvPr/>
        </p:nvSpPr>
        <p:spPr>
          <a:xfrm>
            <a:off x="1691650" y="2325450"/>
            <a:ext cx="1758600" cy="492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accent5"/>
                </a:solidFill>
              </a:rPr>
              <a:t>Main Code</a:t>
            </a:r>
            <a:endParaRPr b="1" sz="2000">
              <a:solidFill>
                <a:schemeClr val="accent5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620"/>
              <a:t>Using a pre-established codebook: example</a:t>
            </a:r>
            <a:endParaRPr b="1" sz="2620"/>
          </a:p>
        </p:txBody>
      </p:sp>
      <p:sp>
        <p:nvSpPr>
          <p:cNvPr id="99" name="Google Shape;99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/>
              <a:t>General structure: Category / Code / Subcode</a:t>
            </a:r>
            <a:endParaRPr b="1"/>
          </a:p>
        </p:txBody>
      </p:sp>
      <p:pic>
        <p:nvPicPr>
          <p:cNvPr id="100" name="Google Shape;100;p19"/>
          <p:cNvPicPr preferRelativeResize="0"/>
          <p:nvPr/>
        </p:nvPicPr>
        <p:blipFill rotWithShape="1">
          <a:blip r:embed="rId3">
            <a:alphaModFix/>
          </a:blip>
          <a:srcRect b="14282" l="0" r="0" t="1457"/>
          <a:stretch/>
        </p:blipFill>
        <p:spPr>
          <a:xfrm>
            <a:off x="111250" y="963792"/>
            <a:ext cx="8796350" cy="4119807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9"/>
          <p:cNvSpPr/>
          <p:nvPr/>
        </p:nvSpPr>
        <p:spPr>
          <a:xfrm>
            <a:off x="2148100" y="1352150"/>
            <a:ext cx="2011200" cy="1617600"/>
          </a:xfrm>
          <a:prstGeom prst="roundRect">
            <a:avLst>
              <a:gd fmla="val 16667" name="adj"/>
            </a:avLst>
          </a:prstGeom>
          <a:noFill/>
          <a:ln cap="flat" cmpd="sng" w="762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9"/>
          <p:cNvSpPr txBox="1"/>
          <p:nvPr/>
        </p:nvSpPr>
        <p:spPr>
          <a:xfrm>
            <a:off x="2426275" y="843200"/>
            <a:ext cx="1479000" cy="492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accent5"/>
                </a:solidFill>
              </a:rPr>
              <a:t>Sub-Code</a:t>
            </a:r>
            <a:endParaRPr b="1" sz="2000">
              <a:solidFill>
                <a:schemeClr val="accent5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620"/>
              <a:t>Using a pre-established codebook: example</a:t>
            </a:r>
            <a:endParaRPr b="1" sz="2620"/>
          </a:p>
        </p:txBody>
      </p:sp>
      <p:sp>
        <p:nvSpPr>
          <p:cNvPr id="108" name="Google Shape;108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/>
              <a:t>General structure: Category / Code / Subcode</a:t>
            </a:r>
            <a:endParaRPr b="1"/>
          </a:p>
        </p:txBody>
      </p:sp>
      <p:pic>
        <p:nvPicPr>
          <p:cNvPr id="109" name="Google Shape;109;p20"/>
          <p:cNvPicPr preferRelativeResize="0"/>
          <p:nvPr/>
        </p:nvPicPr>
        <p:blipFill rotWithShape="1">
          <a:blip r:embed="rId3">
            <a:alphaModFix/>
          </a:blip>
          <a:srcRect b="14282" l="0" r="0" t="1457"/>
          <a:stretch/>
        </p:blipFill>
        <p:spPr>
          <a:xfrm>
            <a:off x="111250" y="963792"/>
            <a:ext cx="8796350" cy="4119807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20"/>
          <p:cNvSpPr/>
          <p:nvPr/>
        </p:nvSpPr>
        <p:spPr>
          <a:xfrm>
            <a:off x="4090825" y="915725"/>
            <a:ext cx="4878300" cy="4227900"/>
          </a:xfrm>
          <a:prstGeom prst="roundRect">
            <a:avLst>
              <a:gd fmla="val 16667" name="adj"/>
            </a:avLst>
          </a:prstGeom>
          <a:noFill/>
          <a:ln cap="flat" cmpd="sng" w="762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20"/>
          <p:cNvSpPr txBox="1"/>
          <p:nvPr/>
        </p:nvSpPr>
        <p:spPr>
          <a:xfrm>
            <a:off x="7636575" y="1604550"/>
            <a:ext cx="1369200" cy="1108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accent5"/>
                </a:solidFill>
              </a:rPr>
              <a:t>DEFINE YOUR CODES!</a:t>
            </a:r>
            <a:endParaRPr b="1" sz="2000">
              <a:solidFill>
                <a:schemeClr val="accent5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620"/>
              <a:t>Deductive Coding Process</a:t>
            </a:r>
            <a:endParaRPr b="1" sz="2720"/>
          </a:p>
        </p:txBody>
      </p:sp>
      <p:sp>
        <p:nvSpPr>
          <p:cNvPr id="117" name="Google Shape;117;p21"/>
          <p:cNvSpPr txBox="1"/>
          <p:nvPr>
            <p:ph idx="1" type="body"/>
          </p:nvPr>
        </p:nvSpPr>
        <p:spPr>
          <a:xfrm>
            <a:off x="311700" y="1152475"/>
            <a:ext cx="6736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Review the codebook, discuss with team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Read-through of interview notes/transcript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Select and code the </a:t>
            </a:r>
            <a:r>
              <a:rPr b="1" lang="en" sz="2000"/>
              <a:t>data to the most specific level you can</a:t>
            </a:r>
            <a:endParaRPr b="1"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Share with teammate for full review of codes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Meet to review/resolve differences in codes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