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eb460488f1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eb460488f1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eb460488f1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eb460488f1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b460488f1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b460488f1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eb460488f1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eb460488f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eb460488f1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eb460488f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b460488f1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b460488f1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eb460488f1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eb460488f1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eb460488f1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eb460488f1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eb460488f1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eb460488f1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eb460488f1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eb460488f1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b460488f1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eb460488f1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eb460488f1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eb460488f1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eb460488f1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eb460488f1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5620">
                <a:latin typeface="Verdana"/>
                <a:ea typeface="Verdana"/>
                <a:cs typeface="Verdana"/>
                <a:sym typeface="Verdana"/>
              </a:rPr>
              <a:t>Deductive Qualitative Analysis</a:t>
            </a:r>
            <a:endParaRPr b="1" sz="562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Day 3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July 11, 2024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Deductive Coding: FAQs</a:t>
            </a:r>
            <a:endParaRPr b="1" sz="2720"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11700" y="1152475"/>
            <a:ext cx="8520600" cy="38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b="1" lang="en" sz="1900"/>
              <a:t>What if multiple codes apply to the same segment of text?</a:t>
            </a:r>
            <a:endParaRPr b="1" sz="190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en" sz="1900"/>
              <a:t>Double coding is okay! If the same 2 codes are being applied repeatedly, reconsider definitions.</a:t>
            </a:r>
            <a:endParaRPr sz="1900"/>
          </a:p>
          <a:p>
            <a:pPr indent="-349250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900"/>
              <a:buAutoNum type="arabicPeriod"/>
            </a:pPr>
            <a:r>
              <a:rPr b="1" lang="en" sz="1900"/>
              <a:t>How much text should I code as a “segment”?</a:t>
            </a:r>
            <a:endParaRPr b="1" sz="190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en" sz="1900"/>
              <a:t>Include the question, and any relevant text from the answer, to the sentence/phrase </a:t>
            </a:r>
            <a:r>
              <a:rPr lang="en" sz="1900"/>
              <a:t>level (no need to include unlreated text that follows</a:t>
            </a:r>
            <a:endParaRPr sz="1900"/>
          </a:p>
          <a:p>
            <a:pPr indent="-349250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900"/>
              <a:buAutoNum type="arabicPeriod"/>
            </a:pPr>
            <a:r>
              <a:rPr b="1" lang="en" sz="1900"/>
              <a:t>What if something comes up in the data that doesn’t have an applicable code but seems important?</a:t>
            </a:r>
            <a:endParaRPr b="1" sz="190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rPr lang="en" sz="1900"/>
              <a:t>Code as “</a:t>
            </a:r>
            <a:r>
              <a:rPr lang="en" sz="1900"/>
              <a:t>miscellaneous</a:t>
            </a:r>
            <a:r>
              <a:rPr lang="en" sz="1900"/>
              <a:t>/other” and then revisit with the team to create a new code if needed</a:t>
            </a:r>
            <a:endParaRPr sz="19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Using a pre-established codebook</a:t>
            </a:r>
            <a:endParaRPr b="1"/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ONE example of a coding scheme, can be organized based on your needs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[FEEDBACK]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Type - </a:t>
            </a:r>
            <a:r>
              <a:rPr b="1" lang="en"/>
              <a:t>questions</a:t>
            </a:r>
            <a:r>
              <a:rPr lang="en"/>
              <a:t>, observations, suggestions?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Category - questions about response processes, about </a:t>
            </a:r>
            <a:r>
              <a:rPr b="1" lang="en"/>
              <a:t>disease</a:t>
            </a:r>
            <a:r>
              <a:rPr lang="en"/>
              <a:t>, about </a:t>
            </a:r>
            <a:r>
              <a:rPr b="1" lang="en"/>
              <a:t>vaccines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Code - questions about </a:t>
            </a:r>
            <a:r>
              <a:rPr b="1" lang="en"/>
              <a:t>disease symptoms</a:t>
            </a:r>
            <a:r>
              <a:rPr lang="en"/>
              <a:t>, questions about </a:t>
            </a:r>
            <a:r>
              <a:rPr b="1" lang="en"/>
              <a:t>vaccine safety</a:t>
            </a:r>
            <a:endParaRPr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445025"/>
            <a:ext cx="1682400" cy="17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Coding feedback data</a:t>
            </a:r>
            <a:endParaRPr/>
          </a:p>
        </p:txBody>
      </p:sp>
      <p:pic>
        <p:nvPicPr>
          <p:cNvPr id="141" name="Google Shape;14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6500" y="152400"/>
            <a:ext cx="6845100" cy="4488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Coding community feedback data</a:t>
            </a:r>
            <a:endParaRPr/>
          </a:p>
        </p:txBody>
      </p:sp>
      <p:sp>
        <p:nvSpPr>
          <p:cNvPr id="147" name="Google Shape;14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8" name="Google Shape;14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950" y="989387"/>
            <a:ext cx="8053301" cy="3824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Deductive Analysis</a:t>
            </a:r>
            <a:endParaRPr b="1" sz="262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5519700" cy="387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When to use a deductive approach:</a:t>
            </a:r>
            <a:endParaRPr b="1"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When you already have an idea of the responses/topics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Helpful with a larger coding team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When time is limited/need to code quickly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200"/>
              <a:t>L</a:t>
            </a:r>
            <a:r>
              <a:rPr b="1" lang="en" sz="2200"/>
              <a:t>imitations:</a:t>
            </a:r>
            <a:r>
              <a:rPr lang="en" sz="2200"/>
              <a:t> not ideal for exploratory analysis</a:t>
            </a:r>
            <a:endParaRPr sz="22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0627" y="286575"/>
            <a:ext cx="3051675" cy="4737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Examples of using deductive approach: </a:t>
            </a:r>
            <a:endParaRPr b="1" sz="26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i="1" lang="en" sz="2620"/>
              <a:t>Hand Hygiene in Schools in 4 Countries</a:t>
            </a:r>
            <a:endParaRPr b="1" i="1" sz="262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566350"/>
            <a:ext cx="8520600" cy="32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Locations</a:t>
            </a:r>
            <a:r>
              <a:rPr lang="en" sz="2200"/>
              <a:t>: Guatemala, El Salvador, Belize, and Kenya</a:t>
            </a:r>
            <a:endParaRPr b="1"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/>
              <a:t>Four Coding Teams</a:t>
            </a:r>
            <a:r>
              <a:rPr lang="en" sz="2200"/>
              <a:t>: Atlanta USA, Houston USA, Kenya, Guatemala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/>
              <a:t>Approach</a:t>
            </a:r>
            <a:r>
              <a:rPr lang="en" sz="2200"/>
              <a:t>: Deductive 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en" sz="2200"/>
              <a:t>A priori codebook with clear definitions made it possible to look across settings to see what challenges are experienced across contexts, which are context specific</a:t>
            </a:r>
            <a:endParaRPr b="1" i="1"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Using a pre-established codebook: example</a:t>
            </a:r>
            <a:endParaRPr b="1" sz="2620"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000"/>
              <a:t>General structure: Category / Code / Subcode</a:t>
            </a:r>
            <a:endParaRPr b="1" sz="2000"/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3">
            <a:alphaModFix/>
          </a:blip>
          <a:srcRect b="14282" l="0" r="0" t="1457"/>
          <a:stretch/>
        </p:blipFill>
        <p:spPr>
          <a:xfrm>
            <a:off x="662750" y="1735675"/>
            <a:ext cx="7818499" cy="366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Using a pre-established codebook: example</a:t>
            </a:r>
            <a:endParaRPr b="1" sz="2620"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/>
              <a:t>General structure: Category / Code / Subcode</a:t>
            </a:r>
            <a:endParaRPr b="1"/>
          </a:p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3">
            <a:alphaModFix/>
          </a:blip>
          <a:srcRect b="14282" l="0" r="0" t="1457"/>
          <a:stretch/>
        </p:blipFill>
        <p:spPr>
          <a:xfrm>
            <a:off x="111250" y="963792"/>
            <a:ext cx="8796350" cy="4119807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/>
          <p:nvPr/>
        </p:nvSpPr>
        <p:spPr>
          <a:xfrm>
            <a:off x="51350" y="1317925"/>
            <a:ext cx="1146900" cy="16176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/>
        </p:nvSpPr>
        <p:spPr>
          <a:xfrm>
            <a:off x="0" y="921025"/>
            <a:ext cx="2130900" cy="342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accent5"/>
                </a:solidFill>
              </a:rPr>
              <a:t>Category/Topic</a:t>
            </a:r>
            <a:endParaRPr b="1" sz="200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Using a pre-established codebook: example</a:t>
            </a:r>
            <a:endParaRPr b="1" sz="2620"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/>
              <a:t>General structure: Category / Code / Subcode</a:t>
            </a:r>
            <a:endParaRPr b="1"/>
          </a:p>
        </p:txBody>
      </p:sp>
      <p:pic>
        <p:nvPicPr>
          <p:cNvPr id="91" name="Google Shape;91;p18"/>
          <p:cNvPicPr preferRelativeResize="0"/>
          <p:nvPr/>
        </p:nvPicPr>
        <p:blipFill rotWithShape="1">
          <a:blip r:embed="rId3">
            <a:alphaModFix/>
          </a:blip>
          <a:srcRect b="14282" l="0" r="0" t="1457"/>
          <a:stretch/>
        </p:blipFill>
        <p:spPr>
          <a:xfrm>
            <a:off x="111250" y="963792"/>
            <a:ext cx="8796350" cy="411980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/>
          <p:nvPr/>
        </p:nvSpPr>
        <p:spPr>
          <a:xfrm>
            <a:off x="1771550" y="2866950"/>
            <a:ext cx="1463400" cy="17973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 txBox="1"/>
          <p:nvPr/>
        </p:nvSpPr>
        <p:spPr>
          <a:xfrm>
            <a:off x="1691650" y="2325450"/>
            <a:ext cx="1758600" cy="49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accent5"/>
                </a:solidFill>
              </a:rPr>
              <a:t>Main Code</a:t>
            </a:r>
            <a:endParaRPr b="1" sz="200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Using a pre-established codebook: example</a:t>
            </a:r>
            <a:endParaRPr b="1" sz="2620"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/>
              <a:t>General structure: Category / Code / Subcode</a:t>
            </a:r>
            <a:endParaRPr b="1"/>
          </a:p>
        </p:txBody>
      </p:sp>
      <p:pic>
        <p:nvPicPr>
          <p:cNvPr id="100" name="Google Shape;100;p19"/>
          <p:cNvPicPr preferRelativeResize="0"/>
          <p:nvPr/>
        </p:nvPicPr>
        <p:blipFill rotWithShape="1">
          <a:blip r:embed="rId3">
            <a:alphaModFix/>
          </a:blip>
          <a:srcRect b="14282" l="0" r="0" t="1457"/>
          <a:stretch/>
        </p:blipFill>
        <p:spPr>
          <a:xfrm>
            <a:off x="111250" y="963792"/>
            <a:ext cx="8796350" cy="4119807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/>
          <p:nvPr/>
        </p:nvSpPr>
        <p:spPr>
          <a:xfrm>
            <a:off x="2148100" y="1352150"/>
            <a:ext cx="2011200" cy="16176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9"/>
          <p:cNvSpPr txBox="1"/>
          <p:nvPr/>
        </p:nvSpPr>
        <p:spPr>
          <a:xfrm>
            <a:off x="2426275" y="843200"/>
            <a:ext cx="1479000" cy="49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accent5"/>
                </a:solidFill>
              </a:rPr>
              <a:t>Sub-Code</a:t>
            </a:r>
            <a:endParaRPr b="1" sz="200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Using a pre-established codebook: example</a:t>
            </a:r>
            <a:endParaRPr b="1" sz="2620"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/>
              <a:t>General structure: Category / Code / Subcode</a:t>
            </a:r>
            <a:endParaRPr b="1"/>
          </a:p>
        </p:txBody>
      </p:sp>
      <p:pic>
        <p:nvPicPr>
          <p:cNvPr id="109" name="Google Shape;109;p20"/>
          <p:cNvPicPr preferRelativeResize="0"/>
          <p:nvPr/>
        </p:nvPicPr>
        <p:blipFill rotWithShape="1">
          <a:blip r:embed="rId3">
            <a:alphaModFix/>
          </a:blip>
          <a:srcRect b="14282" l="0" r="0" t="1457"/>
          <a:stretch/>
        </p:blipFill>
        <p:spPr>
          <a:xfrm>
            <a:off x="111250" y="963792"/>
            <a:ext cx="8796350" cy="411980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0"/>
          <p:cNvSpPr/>
          <p:nvPr/>
        </p:nvSpPr>
        <p:spPr>
          <a:xfrm>
            <a:off x="4090825" y="915725"/>
            <a:ext cx="4878300" cy="42279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0"/>
          <p:cNvSpPr txBox="1"/>
          <p:nvPr/>
        </p:nvSpPr>
        <p:spPr>
          <a:xfrm>
            <a:off x="7636575" y="1604550"/>
            <a:ext cx="1369200" cy="110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accent5"/>
                </a:solidFill>
              </a:rPr>
              <a:t>DEFINE YOUR CODES!</a:t>
            </a:r>
            <a:endParaRPr b="1" sz="200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Deductive Coding Process</a:t>
            </a:r>
            <a:endParaRPr b="1" sz="2720"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152475"/>
            <a:ext cx="6736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Review the codebook, discuss with team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Read-through of interview notes/transcript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Select and code the </a:t>
            </a:r>
            <a:r>
              <a:rPr b="1" lang="en" sz="2000"/>
              <a:t>data to the most specific level you can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Share with teammate for full review of codes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Meet to review/resolve differences in codes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