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845" autoAdjust="0"/>
  </p:normalViewPr>
  <p:slideViewPr>
    <p:cSldViewPr snapToGrid="0">
      <p:cViewPr varScale="1">
        <p:scale>
          <a:sx n="109" d="100"/>
          <a:sy n="109" d="100"/>
        </p:scale>
        <p:origin x="159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E4DCDF5-C8D5-D64E-E26D-572A4D2E3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D23B8F-0BC5-CFC3-6889-53380BFD43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60502-A7C9-41FD-9028-40F4E52321DC}" type="datetimeFigureOut">
              <a:rPr lang="fr-FR" smtClean="0"/>
              <a:t>11/10/2024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0A9B3E-D9D9-7D58-B141-9FF24EEE4F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FECCFE8-4F51-B19E-39A2-B9A58BB6E8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C62E4-6F29-484A-B14A-ABC2D3DEA01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5262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eb460488f1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eb460488f1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eb460488f1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eb460488f1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b460488f1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b460488f1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b460488f1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eb460488f1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eb460488f1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eb460488f1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b460488f1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b460488f1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b460488f1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b460488f1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eb460488f1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eb460488f1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eb460488f1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eb460488f1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b460488f1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eb460488f1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b460488f1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eb460488f1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eb460488f1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eb460488f1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b460488f1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eb460488f1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1981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620" b="1" dirty="0">
                <a:latin typeface="Verdana"/>
                <a:ea typeface="Verdana"/>
                <a:cs typeface="Verdana"/>
                <a:sym typeface="Verdana"/>
              </a:rPr>
              <a:t>Analyse déductive de données qualitatives</a:t>
            </a:r>
            <a:endParaRPr sz="5620" b="1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3885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3</a:t>
            </a:r>
            <a:r>
              <a:rPr lang="fr-FR" baseline="30000" dirty="0"/>
              <a:t>e</a:t>
            </a:r>
            <a:r>
              <a:rPr lang="fr-FR" dirty="0"/>
              <a:t> jour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11 juillet 2024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title"/>
          </p:nvPr>
        </p:nvSpPr>
        <p:spPr>
          <a:xfrm>
            <a:off x="311700" y="3040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20" b="1" dirty="0"/>
              <a:t>Codage déductif : questions fréquentes</a:t>
            </a:r>
            <a:endParaRPr sz="2720" b="1" dirty="0"/>
          </a:p>
        </p:txBody>
      </p:sp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131885" y="876775"/>
            <a:ext cx="8950569" cy="38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795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</a:pPr>
            <a:r>
              <a:rPr lang="en" sz="1900" b="1" dirty="0"/>
              <a:t>1. Que faire si plusieurs codes s’appliquent à un même segment de texte ?</a:t>
            </a: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900" dirty="0"/>
              <a:t>Appliquer deux codes à un même segment ne pose pas de problème. </a:t>
            </a:r>
            <a:r>
              <a:rPr lang="fr-FR" sz="1900" dirty="0"/>
              <a:t>S</a:t>
            </a:r>
            <a:r>
              <a:rPr lang="en" sz="1900" dirty="0"/>
              <a:t>i les deux mêmes codes coïncident de manière répétée, il convient de revoir vos définitions.</a:t>
            </a:r>
          </a:p>
          <a:p>
            <a:pPr marL="10795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900"/>
              <a:buNone/>
            </a:pPr>
            <a:r>
              <a:rPr lang="fr-FR" sz="1900" b="1" dirty="0"/>
              <a:t>2. Quelle quantité de texte faut-il coder en tant que « segment » ?</a:t>
            </a:r>
            <a:endParaRPr sz="1900" b="1" dirty="0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900" dirty="0"/>
              <a:t>Incluez la question, ainsi que tout texte pertinent de la réponse, à l’échelle de la phrase/locution (inutile d’inclure le texte qui suit s’il est sans rapport).</a:t>
            </a:r>
          </a:p>
          <a:p>
            <a:pPr marL="87313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en" sz="1900" b="1" dirty="0"/>
              <a:t>3. Que faire si les données comportent un élément qui n’est associé à aucun code applicable mais semble important ?</a:t>
            </a: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r>
              <a:rPr lang="en" sz="1900" dirty="0"/>
              <a:t>Attribuez à cet élément le code « divers/autre » puis réexaminez-le en équipe pour créer un nouveau code, si nécessaire.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Merci !</a:t>
            </a:r>
            <a:endParaRPr dirty="0"/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/>
              <a:t>Utilisation d’un livre de codes préétabli</a:t>
            </a:r>
            <a:endParaRPr b="1" dirty="0"/>
          </a:p>
        </p:txBody>
      </p:sp>
      <p:sp>
        <p:nvSpPr>
          <p:cNvPr id="135" name="Google Shape;135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Voici un exemple (parmi d’autres) de système de codage, qui peut être organisé selon vos besoins.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[RETOUR D’INFORMATION]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Type - </a:t>
            </a:r>
            <a:r>
              <a:rPr lang="en" b="1" dirty="0"/>
              <a:t>questions</a:t>
            </a:r>
            <a:r>
              <a:rPr lang="en" dirty="0"/>
              <a:t>, observations, suggestions ?</a:t>
            </a:r>
            <a:endParaRPr dirty="0"/>
          </a:p>
          <a:p>
            <a:pPr marL="0" lvl="0" indent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Catégorie - questions sur les activités de lutte contre la maladie, sur la </a:t>
            </a:r>
            <a:r>
              <a:rPr lang="en" b="1" dirty="0"/>
              <a:t>maladie</a:t>
            </a:r>
            <a:r>
              <a:rPr lang="en" dirty="0"/>
              <a:t>, sur les </a:t>
            </a:r>
            <a:r>
              <a:rPr lang="en" b="1" dirty="0"/>
              <a:t>vaccins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/>
              <a:t>Code – questions sur les </a:t>
            </a:r>
            <a:r>
              <a:rPr lang="en" b="1" dirty="0"/>
              <a:t>symptômes de la maladie</a:t>
            </a:r>
            <a:r>
              <a:rPr lang="en" dirty="0"/>
              <a:t>, sur l’</a:t>
            </a:r>
            <a:r>
              <a:rPr lang="en" b="1" dirty="0"/>
              <a:t>innocuité des vaccins</a:t>
            </a:r>
            <a:r>
              <a:rPr lang="en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>
            <a:spLocks noGrp="1"/>
          </p:cNvSpPr>
          <p:nvPr>
            <p:ph type="title"/>
          </p:nvPr>
        </p:nvSpPr>
        <p:spPr>
          <a:xfrm>
            <a:off x="152400" y="427440"/>
            <a:ext cx="2106185" cy="17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Codage des données issues du retour d’information</a:t>
            </a:r>
            <a:endParaRPr dirty="0"/>
          </a:p>
        </p:txBody>
      </p:sp>
      <p:pic>
        <p:nvPicPr>
          <p:cNvPr id="141" name="Google Shape;14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6500" y="143607"/>
            <a:ext cx="6845100" cy="4488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>
            <a:spLocks noGrp="1"/>
          </p:cNvSpPr>
          <p:nvPr>
            <p:ph type="title"/>
          </p:nvPr>
        </p:nvSpPr>
        <p:spPr>
          <a:xfrm>
            <a:off x="311700" y="17200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Codage des données issues du retour d’information de la communauté</a:t>
            </a:r>
            <a:endParaRPr dirty="0"/>
          </a:p>
        </p:txBody>
      </p:sp>
      <p:sp>
        <p:nvSpPr>
          <p:cNvPr id="147" name="Google Shape;147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48" name="Google Shape;14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47325"/>
            <a:ext cx="8520600" cy="3824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207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20" b="1" dirty="0"/>
              <a:t>Analyse déductive</a:t>
            </a:r>
            <a:endParaRPr sz="2620" b="1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203700" y="706099"/>
            <a:ext cx="5909100" cy="41644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/>
              <a:t>Une méthode déductive est pratique lorsque :</a:t>
            </a:r>
            <a:endParaRPr sz="2000" b="1" dirty="0"/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SzPts val="2200"/>
              <a:buChar char="-"/>
            </a:pPr>
            <a:r>
              <a:rPr lang="en" sz="2000" dirty="0"/>
              <a:t>vous avez déjà une idée des réponses/sujets abordés</a:t>
            </a:r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SzPts val="2200"/>
              <a:buChar char="-"/>
            </a:pPr>
            <a:r>
              <a:rPr lang="fr-FR" sz="2000" dirty="0"/>
              <a:t>v</a:t>
            </a:r>
            <a:r>
              <a:rPr lang="en" sz="2000" dirty="0"/>
              <a:t>ous disposez d’une importante équipe de codage</a:t>
            </a:r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SzPts val="2200"/>
              <a:buChar char="-"/>
            </a:pPr>
            <a:r>
              <a:rPr lang="fr-FR" sz="2000" dirty="0"/>
              <a:t>vous disposez d’un </a:t>
            </a:r>
            <a:r>
              <a:rPr lang="en" sz="2000" dirty="0"/>
              <a:t>temps limité/il faut coder rapidement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 b="1" dirty="0"/>
              <a:t>Limites :</a:t>
            </a:r>
            <a:r>
              <a:rPr lang="en" sz="2000" dirty="0"/>
              <a:t> peu adaptée à une analyse exploratoire</a:t>
            </a:r>
            <a:endParaRPr sz="2000" dirty="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6713" y="291023"/>
            <a:ext cx="3051675" cy="4737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699" y="352750"/>
            <a:ext cx="863007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20" b="1" dirty="0"/>
              <a:t>Exemples d’utilisation d’une approche déductive : </a:t>
            </a:r>
            <a:endParaRPr sz="262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-FR" sz="2620" b="1" i="1" dirty="0"/>
              <a:t>L</a:t>
            </a:r>
            <a:r>
              <a:rPr lang="en" sz="2620" b="1" i="1" dirty="0"/>
              <a:t>e lavage des mains dans des écoles de quatre pays</a:t>
            </a:r>
            <a:endParaRPr sz="2620" b="1" i="1" dirty="0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350350"/>
            <a:ext cx="8520600" cy="32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/>
              <a:t>Lieux </a:t>
            </a:r>
            <a:r>
              <a:rPr lang="en" sz="2000" dirty="0"/>
              <a:t>: Guatemala, El Salvador, Belize et Kenya</a:t>
            </a:r>
            <a:endParaRPr sz="20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 b="1" dirty="0"/>
              <a:t>Quatre équipes de codage </a:t>
            </a:r>
            <a:r>
              <a:rPr lang="en" sz="2000" dirty="0"/>
              <a:t>: Atlanta, </a:t>
            </a:r>
            <a:r>
              <a:rPr lang="fr-FR" sz="2000" dirty="0"/>
              <a:t>É</a:t>
            </a:r>
            <a:r>
              <a:rPr lang="en" sz="2000" dirty="0"/>
              <a:t>tats-Unis ; Houston, </a:t>
            </a:r>
            <a:r>
              <a:rPr lang="fr-FR" sz="2000" dirty="0"/>
              <a:t>É</a:t>
            </a:r>
            <a:r>
              <a:rPr lang="en" sz="2000" dirty="0"/>
              <a:t>tats-Unis ; Kenya ; Guatemala</a:t>
            </a:r>
            <a:endParaRPr sz="20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 b="1" dirty="0"/>
              <a:t>Approche </a:t>
            </a:r>
            <a:r>
              <a:rPr lang="en" sz="2000" dirty="0"/>
              <a:t>: déductive </a:t>
            </a:r>
            <a:endParaRPr sz="2000" dirty="0"/>
          </a:p>
          <a:p>
            <a:pPr marL="0" lvl="0" indent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 b="1" i="1" dirty="0"/>
              <a:t>Un livre de codes établi au préalable, contenant des définitions claires, a permis d’examiner différents environnements pour déterminer quelles sont les difficultés qui se posent quel que soit le contexte, et lesquelles sont spécifiques au contexte.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178625"/>
            <a:ext cx="8731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20" b="1" dirty="0"/>
              <a:t>Utilisation d’un livre de codes préétabli : exemple</a:t>
            </a:r>
            <a:endParaRPr sz="2620" b="1" dirty="0"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 b="1" dirty="0"/>
              <a:t>Structure générale : Catégorie / Code / Sous-code</a:t>
            </a:r>
            <a:endParaRPr sz="2000" b="1" dirty="0"/>
          </a:p>
        </p:txBody>
      </p:sp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 t="1457" b="14282"/>
          <a:stretch/>
        </p:blipFill>
        <p:spPr>
          <a:xfrm>
            <a:off x="662750" y="1595975"/>
            <a:ext cx="7818499" cy="366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211475" y="162718"/>
            <a:ext cx="87210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20" b="1" dirty="0"/>
              <a:t>Utilisation d’un livre de codes préétabli : exemple</a:t>
            </a:r>
            <a:endParaRPr sz="2620" b="1" dirty="0"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/>
              <a:t>General structure: Category / Code / Subcode</a:t>
            </a:r>
            <a:endParaRPr b="1" dirty="0"/>
          </a:p>
        </p:txBody>
      </p:sp>
      <p:pic>
        <p:nvPicPr>
          <p:cNvPr id="82" name="Google Shape;82;p17"/>
          <p:cNvPicPr preferRelativeResize="0"/>
          <p:nvPr/>
        </p:nvPicPr>
        <p:blipFill rotWithShape="1">
          <a:blip r:embed="rId3">
            <a:alphaModFix/>
          </a:blip>
          <a:srcRect t="1457" b="14282"/>
          <a:stretch/>
        </p:blipFill>
        <p:spPr>
          <a:xfrm>
            <a:off x="111250" y="963792"/>
            <a:ext cx="8796350" cy="4119807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/>
          <p:nvPr/>
        </p:nvSpPr>
        <p:spPr>
          <a:xfrm>
            <a:off x="51350" y="1317925"/>
            <a:ext cx="1146900" cy="1617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17"/>
          <p:cNvSpPr txBox="1"/>
          <p:nvPr/>
        </p:nvSpPr>
        <p:spPr>
          <a:xfrm>
            <a:off x="0" y="921025"/>
            <a:ext cx="2130900" cy="342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accent5"/>
                </a:solidFill>
              </a:rPr>
              <a:t>Catégorie/Sujet</a:t>
            </a:r>
            <a:endParaRPr sz="2000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148900" y="258093"/>
            <a:ext cx="87210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20" b="1" dirty="0"/>
              <a:t>Utilisation d’un livre de codes préétabli : exemple</a:t>
            </a:r>
            <a:endParaRPr sz="2620" b="1" dirty="0"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/>
              <a:t>General structure: Category / Code / Subcode</a:t>
            </a:r>
            <a:endParaRPr b="1" dirty="0"/>
          </a:p>
        </p:txBody>
      </p:sp>
      <p:pic>
        <p:nvPicPr>
          <p:cNvPr id="91" name="Google Shape;91;p18"/>
          <p:cNvPicPr preferRelativeResize="0"/>
          <p:nvPr/>
        </p:nvPicPr>
        <p:blipFill rotWithShape="1">
          <a:blip r:embed="rId3">
            <a:alphaModFix/>
          </a:blip>
          <a:srcRect t="1457" b="14282"/>
          <a:stretch/>
        </p:blipFill>
        <p:spPr>
          <a:xfrm>
            <a:off x="111250" y="963792"/>
            <a:ext cx="8796350" cy="4119807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8"/>
          <p:cNvSpPr/>
          <p:nvPr/>
        </p:nvSpPr>
        <p:spPr>
          <a:xfrm>
            <a:off x="1771550" y="2866950"/>
            <a:ext cx="1463400" cy="17973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93;p18"/>
          <p:cNvSpPr txBox="1"/>
          <p:nvPr/>
        </p:nvSpPr>
        <p:spPr>
          <a:xfrm>
            <a:off x="1419163" y="2368263"/>
            <a:ext cx="2168173" cy="4924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accent5"/>
                </a:solidFill>
              </a:rPr>
              <a:t>Code principal</a:t>
            </a:r>
            <a:endParaRPr sz="2000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173825" y="254150"/>
            <a:ext cx="87963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20" b="1" dirty="0"/>
              <a:t>Utilisation d’un livre de codes préétabli : exemple</a:t>
            </a:r>
            <a:endParaRPr sz="2620" b="1" dirty="0"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/>
              <a:t>General structure: Category / Code / Subcode</a:t>
            </a:r>
            <a:endParaRPr b="1" dirty="0"/>
          </a:p>
        </p:txBody>
      </p:sp>
      <p:pic>
        <p:nvPicPr>
          <p:cNvPr id="100" name="Google Shape;100;p19"/>
          <p:cNvPicPr preferRelativeResize="0"/>
          <p:nvPr/>
        </p:nvPicPr>
        <p:blipFill rotWithShape="1">
          <a:blip r:embed="rId3">
            <a:alphaModFix/>
          </a:blip>
          <a:srcRect t="1457" b="14282"/>
          <a:stretch/>
        </p:blipFill>
        <p:spPr>
          <a:xfrm>
            <a:off x="111250" y="963792"/>
            <a:ext cx="8796350" cy="4119807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/>
          <p:nvPr/>
        </p:nvSpPr>
        <p:spPr>
          <a:xfrm>
            <a:off x="2148100" y="1352150"/>
            <a:ext cx="2011200" cy="16176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2;p19"/>
          <p:cNvSpPr txBox="1"/>
          <p:nvPr/>
        </p:nvSpPr>
        <p:spPr>
          <a:xfrm>
            <a:off x="2349003" y="805292"/>
            <a:ext cx="1609394" cy="4924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chemeClr val="accent5"/>
                </a:solidFill>
              </a:rPr>
              <a:t>Sous-code</a:t>
            </a:r>
            <a:endParaRPr sz="2000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209425" y="331066"/>
            <a:ext cx="879635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20" b="1" dirty="0"/>
              <a:t>Utilisation d’un livre de codes préétabli : exemple</a:t>
            </a:r>
            <a:endParaRPr sz="2620" b="1" dirty="0"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/>
              <a:t>General structure: Category / Code / Subcode</a:t>
            </a:r>
            <a:endParaRPr b="1" dirty="0"/>
          </a:p>
        </p:txBody>
      </p:sp>
      <p:pic>
        <p:nvPicPr>
          <p:cNvPr id="109" name="Google Shape;109;p20"/>
          <p:cNvPicPr preferRelativeResize="0"/>
          <p:nvPr/>
        </p:nvPicPr>
        <p:blipFill rotWithShape="1">
          <a:blip r:embed="rId3">
            <a:alphaModFix/>
          </a:blip>
          <a:srcRect t="1457" b="14282"/>
          <a:stretch/>
        </p:blipFill>
        <p:spPr>
          <a:xfrm>
            <a:off x="111250" y="963792"/>
            <a:ext cx="8796350" cy="411980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0"/>
          <p:cNvSpPr/>
          <p:nvPr/>
        </p:nvSpPr>
        <p:spPr>
          <a:xfrm>
            <a:off x="4090825" y="915725"/>
            <a:ext cx="4878300" cy="4227900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11;p20"/>
          <p:cNvSpPr txBox="1"/>
          <p:nvPr/>
        </p:nvSpPr>
        <p:spPr>
          <a:xfrm>
            <a:off x="7403123" y="1752710"/>
            <a:ext cx="1704927" cy="11079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chemeClr val="accent5"/>
                </a:solidFill>
              </a:rPr>
              <a:t>DÉFINISSEZ VOS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chemeClr val="accent5"/>
                </a:solidFill>
              </a:rPr>
              <a:t>CODES 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620" b="1" dirty="0"/>
              <a:t>Processus de codage déductif</a:t>
            </a:r>
            <a:endParaRPr sz="2720" b="1" dirty="0"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419063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fr-FR" sz="2000" dirty="0"/>
              <a:t>Examinez le </a:t>
            </a:r>
            <a:r>
              <a:rPr lang="en" sz="2000" dirty="0"/>
              <a:t>livre de codes</a:t>
            </a:r>
            <a:r>
              <a:rPr lang="fr-FR" sz="2000" dirty="0"/>
              <a:t>, discutez-en en équipe</a:t>
            </a:r>
            <a:endParaRPr sz="20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fr-FR" sz="2000" dirty="0"/>
              <a:t>Lisez intégralement les notes/transcriptions issues des entretiens</a:t>
            </a:r>
            <a:endParaRPr sz="20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dirty="0"/>
              <a:t>Sélectionnez et codez les </a:t>
            </a:r>
            <a:r>
              <a:rPr lang="en" sz="2000" b="1" dirty="0"/>
              <a:t>données aussi précisément que possible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fr-FR" sz="2000" dirty="0"/>
              <a:t>Soumettez vos résultats à un coéquipier pour examen complet des codes attribués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 dirty="0"/>
              <a:t>Réunissez-vous pour examiner/résoudre les différences dans l’attribution des codes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0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EE9237482712449971AC4496F4F58A" ma:contentTypeVersion="21" ma:contentTypeDescription="Crée un document." ma:contentTypeScope="" ma:versionID="2acece79f5dcf30e6ebb3a644e632294">
  <xsd:schema xmlns:xsd="http://www.w3.org/2001/XMLSchema" xmlns:xs="http://www.w3.org/2001/XMLSchema" xmlns:p="http://schemas.microsoft.com/office/2006/metadata/properties" xmlns:ns1="http://schemas.microsoft.com/sharepoint/v3" xmlns:ns2="133e5729-7bb1-4685-bd1f-c5e580a2ee33" xmlns:ns3="cf328f71-004c-4ec5-8aac-4c1fe87c002c" targetNamespace="http://schemas.microsoft.com/office/2006/metadata/properties" ma:root="true" ma:fieldsID="b6ab59c28ac05923fd6cb93399978192" ns1:_="" ns2:_="" ns3:_="">
    <xsd:import namespace="http://schemas.microsoft.com/sharepoint/v3"/>
    <xsd:import namespace="133e5729-7bb1-4685-bd1f-c5e580a2ee33"/>
    <xsd:import namespace="cf328f71-004c-4ec5-8aac-4c1fe87c002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SharingLink" minOccurs="0"/>
                <xsd:element ref="ns3:lcf76f155ced4ddcb4097134ff3c332f" minOccurs="0"/>
                <xsd:element ref="ns2:TaxCatchAll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Propriétés de la stratégie de conformité unifiée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Action d’interface utilisateur de la stratégie de conformité unifié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e5729-7bb1-4685-bd1f-c5e580a2ee3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cc3d5bd-c7ff-448c-a8db-21860a682db1}" ma:internalName="TaxCatchAll" ma:showField="CatchAllData" ma:web="133e5729-7bb1-4685-bd1f-c5e580a2ee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28f71-004c-4ec5-8aac-4c1fe87c00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SharingLink" ma:index="21" nillable="true" ma:displayName="Sharing Link" ma:format="Dropdown" ma:internalName="SharingLink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214f832c-f6f1-485d-8901-6765a4832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133e5729-7bb1-4685-bd1f-c5e580a2ee33" xsi:nil="true"/>
    <_ip_UnifiedCompliancePolicyProperties xmlns="http://schemas.microsoft.com/sharepoint/v3" xsi:nil="true"/>
    <lcf76f155ced4ddcb4097134ff3c332f xmlns="cf328f71-004c-4ec5-8aac-4c1fe87c002c">
      <Terms xmlns="http://schemas.microsoft.com/office/infopath/2007/PartnerControls"/>
    </lcf76f155ced4ddcb4097134ff3c332f>
    <SharingLink xmlns="cf328f71-004c-4ec5-8aac-4c1fe87c002c" xsi:nil="true"/>
  </documentManagement>
</p:properties>
</file>

<file path=customXml/itemProps1.xml><?xml version="1.0" encoding="utf-8"?>
<ds:datastoreItem xmlns:ds="http://schemas.openxmlformats.org/officeDocument/2006/customXml" ds:itemID="{AFC2ADA6-F1FF-4732-B311-73044485ACA8}"/>
</file>

<file path=customXml/itemProps2.xml><?xml version="1.0" encoding="utf-8"?>
<ds:datastoreItem xmlns:ds="http://schemas.openxmlformats.org/officeDocument/2006/customXml" ds:itemID="{39863B68-F95F-4A23-8F33-E15187DF737A}"/>
</file>

<file path=customXml/itemProps3.xml><?xml version="1.0" encoding="utf-8"?>
<ds:datastoreItem xmlns:ds="http://schemas.openxmlformats.org/officeDocument/2006/customXml" ds:itemID="{2E062938-6001-4A3A-9912-EFEC6CD2A1D3}"/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521</Words>
  <Application>Microsoft Office PowerPoint</Application>
  <PresentationFormat>Affichage à l'écran (16:9)</PresentationFormat>
  <Paragraphs>54</Paragraphs>
  <Slides>14</Slides>
  <Notes>14</Notes>
  <HiddenSlides>3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Verdana</vt:lpstr>
      <vt:lpstr>Simple Light</vt:lpstr>
      <vt:lpstr>Analyse déductive de données qualitatives</vt:lpstr>
      <vt:lpstr>Analyse déductive</vt:lpstr>
      <vt:lpstr>Exemples d’utilisation d’une approche déductive :  Le lavage des mains dans des écoles de quatre pays</vt:lpstr>
      <vt:lpstr>Utilisation d’un livre de codes préétabli : exemple</vt:lpstr>
      <vt:lpstr>Utilisation d’un livre de codes préétabli : exemple</vt:lpstr>
      <vt:lpstr>Utilisation d’un livre de codes préétabli : exemple</vt:lpstr>
      <vt:lpstr>Utilisation d’un livre de codes préétabli : exemple</vt:lpstr>
      <vt:lpstr>Utilisation d’un livre de codes préétabli : exemple</vt:lpstr>
      <vt:lpstr>Processus de codage déductif</vt:lpstr>
      <vt:lpstr>Codage déductif : questions fréquentes</vt:lpstr>
      <vt:lpstr>Merci !</vt:lpstr>
      <vt:lpstr>Utilisation d’un livre de codes préétabli</vt:lpstr>
      <vt:lpstr>Codage des données issues du retour d’information</vt:lpstr>
      <vt:lpstr>Codage des données issues du retour d’information de la communauté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Alexandre Edo</cp:lastModifiedBy>
  <cp:revision>6</cp:revision>
  <dcterms:modified xsi:type="dcterms:W3CDTF">2024-10-11T20:52:40Z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0x01010088EE9237482712449971AC4496F4F58A</vt:lpwstr>
  </property>
</Properties>
</file>