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52"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embeddedFontLst>
    <p:embeddedFont>
      <p:font typeface="Montserrat" panose="00000500000000000000" pitchFamily="2" charset="0"/>
      <p:regular r:id="rId16"/>
      <p:bold r:id="rId17"/>
      <p:italic r:id="rId18"/>
      <p:boldItalic r:id="rId19"/>
    </p:embeddedFont>
    <p:embeddedFont>
      <p:font typeface="Montserrat Light" panose="00000400000000000000" pitchFamily="2" charset="0"/>
      <p:regular r:id="rId20"/>
      <p:bold r:id="rId21"/>
      <p:italic r:id="rId22"/>
      <p:boldItalic r:id="rId23"/>
    </p:embeddedFont>
    <p:embeddedFont>
      <p:font typeface="Open Sans Light" panose="020B03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9dHDoTgVH0TbmfF+E9lV1h1tO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DD424-A52C-8C17-39F8-39B2AE9249EE}" name="Alexandre Edo" initials="AE" userId="S::AlexandreEdo@AlexandreEdo.onmicrosoft.com::9527abf9-c61a-4cdf-9100-b9e801a774b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80" autoAdjust="0"/>
  </p:normalViewPr>
  <p:slideViewPr>
    <p:cSldViewPr snapToGrid="0">
      <p:cViewPr varScale="1">
        <p:scale>
          <a:sx n="95" d="100"/>
          <a:sy n="95" d="100"/>
        </p:scale>
        <p:origin x="3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1.xml"/><Relationship Id="rId21" Type="http://schemas.openxmlformats.org/officeDocument/2006/relationships/font" Target="fonts/font6.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MAROT" userId="ae0b37a3-b90b-41c1-8b5a-b113fb0c43d3" providerId="ADAL" clId="{57E31335-9797-4446-8E7B-04365C9F52F1}"/>
    <pc:docChg chg="modSld">
      <pc:chgData name="Florence MAROT" userId="ae0b37a3-b90b-41c1-8b5a-b113fb0c43d3" providerId="ADAL" clId="{57E31335-9797-4446-8E7B-04365C9F52F1}" dt="2024-10-29T13:09:50.614" v="0" actId="20577"/>
      <pc:docMkLst>
        <pc:docMk/>
      </pc:docMkLst>
      <pc:sldChg chg="modNotesTx">
        <pc:chgData name="Florence MAROT" userId="ae0b37a3-b90b-41c1-8b5a-b113fb0c43d3" providerId="ADAL" clId="{57E31335-9797-4446-8E7B-04365C9F52F1}" dt="2024-10-29T13:09:50.614" v="0" actId="20577"/>
        <pc:sldMkLst>
          <pc:docMk/>
          <pc:sldMk cId="0" sldId="256"/>
        </pc:sldMk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B6B005FC-5275-43CE-9443-24A7A83D7E19}" authorId="{A0ADD424-A52C-8C17-39F8-39B2AE9249EE}" created="2024-09-27T09:02:39.702">
    <pc:sldMkLst xmlns:pc="http://schemas.microsoft.com/office/powerpoint/2013/main/command">
      <pc:docMk/>
      <pc:sldMk cId="0" sldId="256"/>
    </pc:sldMkLst>
    <p188:txBody>
      <a:bodyPr/>
      <a:lstStyle/>
      <a:p>
        <a:r>
          <a:rPr lang="fr-FR"/>
          <a:t>La note semble directement reprise de la présentation Training to AOI (module 1) et présente les mêmes problèmes (n° d’étape, même si pas apparent dans cette diapo, et note incomplète).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5161836d1_4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e5161836d1_4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e5161836d1_4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c69b5785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ec69b5785f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2ec69b5785f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87f9652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787f9652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err="1"/>
              <a:t>Assuré</a:t>
            </a:r>
            <a:r>
              <a:rPr lang="en-GB" dirty="0"/>
              <a:t> par Ginger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87f9652f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787f9652f3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err="1"/>
              <a:t>Assuré</a:t>
            </a:r>
            <a:r>
              <a:rPr lang="en-GB" dirty="0"/>
              <a:t> par Ginger</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c69b5785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ec69b5785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2ec69b5785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c69b5785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ec69b5785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ec69b5785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c69b5785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ec69b5785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ec69b5785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EFF5F0">
            <a:alpha val="7843"/>
          </a:srgbClr>
        </a:solidFill>
        <a:effectLst/>
      </p:bgPr>
    </p:bg>
    <p:spTree>
      <p:nvGrpSpPr>
        <p:cNvPr id="1" name="Shape 15"/>
        <p:cNvGrpSpPr/>
        <p:nvPr/>
      </p:nvGrpSpPr>
      <p:grpSpPr>
        <a:xfrm>
          <a:off x="0" y="0"/>
          <a:ext cx="0" cy="0"/>
          <a:chOff x="0" y="0"/>
          <a:chExt cx="0" cy="0"/>
        </a:xfrm>
      </p:grpSpPr>
      <p:sp>
        <p:nvSpPr>
          <p:cNvPr id="16" name="Google Shape;16;g2e5161836d1_4_73"/>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7" name="Google Shape;17;g2e5161836d1_4_73"/>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330200" algn="l">
              <a:lnSpc>
                <a:spcPct val="128332"/>
              </a:lnSpc>
              <a:spcBef>
                <a:spcPts val="1000"/>
              </a:spcBef>
              <a:spcAft>
                <a:spcPts val="0"/>
              </a:spcAft>
              <a:buClr>
                <a:srgbClr val="204669"/>
              </a:buClr>
              <a:buSzPts val="1600"/>
              <a:buFont typeface="Arial"/>
              <a:buChar char="•"/>
              <a:defRPr sz="1600"/>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pic>
        <p:nvPicPr>
          <p:cNvPr id="18" name="Google Shape;18;g2e5161836d1_4_73" descr="Uma imagem com texto&#10;&#10;Descrição gerada automaticamente"/>
          <p:cNvPicPr preferRelativeResize="0"/>
          <p:nvPr/>
        </p:nvPicPr>
        <p:blipFill rotWithShape="1">
          <a:blip r:embed="rId2">
            <a:alphaModFix/>
          </a:blip>
          <a:srcRect r="59937" b="11386"/>
          <a:stretch/>
        </p:blipFill>
        <p:spPr>
          <a:xfrm>
            <a:off x="583599" y="6231168"/>
            <a:ext cx="1745499" cy="611435"/>
          </a:xfrm>
          <a:prstGeom prst="rect">
            <a:avLst/>
          </a:prstGeom>
          <a:noFill/>
          <a:ln>
            <a:noFill/>
          </a:ln>
        </p:spPr>
      </p:pic>
      <p:sp>
        <p:nvSpPr>
          <p:cNvPr id="19" name="Google Shape;19;g2e5161836d1_4_73"/>
          <p:cNvSpPr/>
          <p:nvPr/>
        </p:nvSpPr>
        <p:spPr>
          <a:xfrm>
            <a:off x="0" y="0"/>
            <a:ext cx="288000" cy="3429300"/>
          </a:xfrm>
          <a:prstGeom prst="rect">
            <a:avLst/>
          </a:prstGeom>
          <a:solidFill>
            <a:srgbClr val="2046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 name="Google Shape;20;g2e5161836d1_4_73"/>
          <p:cNvSpPr/>
          <p:nvPr/>
        </p:nvSpPr>
        <p:spPr>
          <a:xfrm>
            <a:off x="0" y="3429000"/>
            <a:ext cx="288000" cy="3429300"/>
          </a:xfrm>
          <a:prstGeom prst="rect">
            <a:avLst/>
          </a:prstGeom>
          <a:solidFill>
            <a:srgbClr val="2F9C6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21" name="Google Shape;21;g2e5161836d1_4_73"/>
          <p:cNvCxnSpPr/>
          <p:nvPr/>
        </p:nvCxnSpPr>
        <p:spPr>
          <a:xfrm>
            <a:off x="864348" y="1209824"/>
            <a:ext cx="591900" cy="0"/>
          </a:xfrm>
          <a:prstGeom prst="straightConnector1">
            <a:avLst/>
          </a:prstGeom>
          <a:noFill/>
          <a:ln w="28575" cap="flat" cmpd="sng">
            <a:solidFill>
              <a:srgbClr val="D90368"/>
            </a:solidFill>
            <a:prstDash val="solid"/>
            <a:miter lim="800000"/>
            <a:headEnd type="none" w="sm" len="sm"/>
            <a:tailEnd type="none" w="sm" len="sm"/>
          </a:ln>
        </p:spPr>
      </p:cxnSp>
      <p:grpSp>
        <p:nvGrpSpPr>
          <p:cNvPr id="22" name="Google Shape;22;g2e5161836d1_4_73"/>
          <p:cNvGrpSpPr/>
          <p:nvPr/>
        </p:nvGrpSpPr>
        <p:grpSpPr>
          <a:xfrm>
            <a:off x="6095731" y="6081166"/>
            <a:ext cx="5285467" cy="979629"/>
            <a:chOff x="6191586" y="3987387"/>
            <a:chExt cx="2790490" cy="499683"/>
          </a:xfrm>
        </p:grpSpPr>
        <p:pic>
          <p:nvPicPr>
            <p:cNvPr id="23" name="Google Shape;23;g2e5161836d1_4_73"/>
            <p:cNvPicPr preferRelativeResize="0"/>
            <p:nvPr/>
          </p:nvPicPr>
          <p:blipFill rotWithShape="1">
            <a:blip r:embed="rId3">
              <a:alphaModFix/>
            </a:blip>
            <a:srcRect/>
            <a:stretch/>
          </p:blipFill>
          <p:spPr>
            <a:xfrm>
              <a:off x="8289926" y="4105311"/>
              <a:ext cx="692150" cy="216021"/>
            </a:xfrm>
            <a:prstGeom prst="rect">
              <a:avLst/>
            </a:prstGeom>
            <a:noFill/>
            <a:ln>
              <a:noFill/>
            </a:ln>
          </p:spPr>
        </p:pic>
        <p:pic>
          <p:nvPicPr>
            <p:cNvPr id="24" name="Google Shape;24;g2e5161836d1_4_73"/>
            <p:cNvPicPr preferRelativeResize="0"/>
            <p:nvPr/>
          </p:nvPicPr>
          <p:blipFill rotWithShape="1">
            <a:blip r:embed="rId4">
              <a:alphaModFix/>
            </a:blip>
            <a:srcRect/>
            <a:stretch/>
          </p:blipFill>
          <p:spPr>
            <a:xfrm>
              <a:off x="7266608" y="4119751"/>
              <a:ext cx="855042" cy="205444"/>
            </a:xfrm>
            <a:prstGeom prst="rect">
              <a:avLst/>
            </a:prstGeom>
            <a:noFill/>
            <a:ln>
              <a:noFill/>
            </a:ln>
          </p:spPr>
        </p:pic>
        <p:pic>
          <p:nvPicPr>
            <p:cNvPr id="25" name="Google Shape;25;g2e5161836d1_4_73"/>
            <p:cNvPicPr preferRelativeResize="0"/>
            <p:nvPr/>
          </p:nvPicPr>
          <p:blipFill rotWithShape="1">
            <a:blip r:embed="rId5">
              <a:alphaModFix/>
            </a:blip>
            <a:srcRect/>
            <a:stretch/>
          </p:blipFill>
          <p:spPr>
            <a:xfrm>
              <a:off x="6191586" y="3987387"/>
              <a:ext cx="1107194" cy="49968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1"/>
          <p:cNvSpPr>
            <a:spLocks noGrp="1"/>
          </p:cNvSpPr>
          <p:nvPr>
            <p:ph type="pic" idx="2"/>
          </p:nvPr>
        </p:nvSpPr>
        <p:spPr>
          <a:xfrm>
            <a:off x="5183188" y="987425"/>
            <a:ext cx="6172200" cy="4873625"/>
          </a:xfrm>
          <a:prstGeom prst="rect">
            <a:avLst/>
          </a:prstGeom>
          <a:noFill/>
          <a:ln>
            <a:noFill/>
          </a:ln>
        </p:spPr>
      </p:sp>
      <p:sp>
        <p:nvSpPr>
          <p:cNvPr id="126" name="Google Shape;126;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6"/>
        <p:cNvGrpSpPr/>
        <p:nvPr/>
      </p:nvGrpSpPr>
      <p:grpSpPr>
        <a:xfrm>
          <a:off x="0" y="0"/>
          <a:ext cx="0" cy="0"/>
          <a:chOff x="0" y="0"/>
          <a:chExt cx="0" cy="0"/>
        </a:xfrm>
      </p:grpSpPr>
      <p:pic>
        <p:nvPicPr>
          <p:cNvPr id="27" name="Google Shape;27;g2e5161836d1_4_60"/>
          <p:cNvPicPr preferRelativeResize="0"/>
          <p:nvPr/>
        </p:nvPicPr>
        <p:blipFill rotWithShape="1">
          <a:blip r:embed="rId2">
            <a:alphaModFix/>
          </a:blip>
          <a:srcRect l="776" r="787"/>
          <a:stretch/>
        </p:blipFill>
        <p:spPr>
          <a:xfrm>
            <a:off x="0" y="1328176"/>
            <a:ext cx="12192000" cy="3148056"/>
          </a:xfrm>
          <a:prstGeom prst="rect">
            <a:avLst/>
          </a:prstGeom>
          <a:noFill/>
          <a:ln>
            <a:noFill/>
          </a:ln>
        </p:spPr>
      </p:pic>
      <p:sp>
        <p:nvSpPr>
          <p:cNvPr id="28" name="Google Shape;28;g2e5161836d1_4_60"/>
          <p:cNvSpPr txBox="1">
            <a:spLocks noGrp="1"/>
          </p:cNvSpPr>
          <p:nvPr>
            <p:ph type="ftr" idx="11"/>
          </p:nvPr>
        </p:nvSpPr>
        <p:spPr>
          <a:xfrm>
            <a:off x="3914376" y="6406861"/>
            <a:ext cx="41148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9" name="Google Shape;29;g2e5161836d1_4_60"/>
          <p:cNvSpPr txBox="1">
            <a:spLocks noGrp="1"/>
          </p:cNvSpPr>
          <p:nvPr>
            <p:ph type="sldNum" idx="12"/>
          </p:nvPr>
        </p:nvSpPr>
        <p:spPr>
          <a:xfrm>
            <a:off x="8153400" y="6322683"/>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g2e5161836d1_4_60" descr="Uma imagem com texto&#10;&#10;Descrição gerada automaticamente"/>
          <p:cNvPicPr preferRelativeResize="0"/>
          <p:nvPr/>
        </p:nvPicPr>
        <p:blipFill rotWithShape="1">
          <a:blip r:embed="rId3">
            <a:alphaModFix/>
          </a:blip>
          <a:srcRect r="58652" b="7695"/>
          <a:stretch/>
        </p:blipFill>
        <p:spPr>
          <a:xfrm>
            <a:off x="-12979" y="40123"/>
            <a:ext cx="2011112" cy="689150"/>
          </a:xfrm>
          <a:prstGeom prst="rect">
            <a:avLst/>
          </a:prstGeom>
          <a:noFill/>
          <a:ln>
            <a:noFill/>
          </a:ln>
        </p:spPr>
      </p:pic>
      <p:sp>
        <p:nvSpPr>
          <p:cNvPr id="31" name="Google Shape;31;g2e5161836d1_4_60"/>
          <p:cNvSpPr txBox="1"/>
          <p:nvPr/>
        </p:nvSpPr>
        <p:spPr>
          <a:xfrm>
            <a:off x="533681" y="4744996"/>
            <a:ext cx="108759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2400"/>
              <a:buFont typeface="Montserrat"/>
              <a:buNone/>
            </a:pPr>
            <a:r>
              <a:rPr lang="en-GB" sz="2400" b="1" i="0" u="none" strike="noStrike" cap="none">
                <a:solidFill>
                  <a:srgbClr val="2B9C67"/>
                </a:solidFill>
                <a:latin typeface="Montserrat"/>
                <a:ea typeface="Montserrat"/>
                <a:cs typeface="Montserrat"/>
                <a:sym typeface="Montserrat"/>
              </a:rPr>
              <a:t>Planning a Rapid Qualitative Assessment</a:t>
            </a:r>
            <a:endParaRPr sz="2400" b="0" i="0" u="none" strike="noStrike" cap="none">
              <a:solidFill>
                <a:srgbClr val="2B9C67"/>
              </a:solidFill>
              <a:latin typeface="Montserrat Light"/>
              <a:ea typeface="Montserrat Light"/>
              <a:cs typeface="Montserrat Light"/>
              <a:sym typeface="Montserrat Light"/>
            </a:endParaRPr>
          </a:p>
        </p:txBody>
      </p:sp>
      <p:sp>
        <p:nvSpPr>
          <p:cNvPr id="32" name="Google Shape;32;g2e5161836d1_4_60"/>
          <p:cNvSpPr/>
          <p:nvPr/>
        </p:nvSpPr>
        <p:spPr>
          <a:xfrm>
            <a:off x="0" y="1309393"/>
            <a:ext cx="12192000" cy="60900"/>
          </a:xfrm>
          <a:prstGeom prst="rect">
            <a:avLst/>
          </a:prstGeom>
          <a:solidFill>
            <a:srgbClr val="2F9C6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3" name="Google Shape;33;g2e5161836d1_4_60"/>
          <p:cNvSpPr txBox="1"/>
          <p:nvPr/>
        </p:nvSpPr>
        <p:spPr>
          <a:xfrm>
            <a:off x="527051" y="1356033"/>
            <a:ext cx="4261200" cy="523200"/>
          </a:xfrm>
          <a:prstGeom prst="rect">
            <a:avLst/>
          </a:prstGeom>
          <a:solidFill>
            <a:srgbClr val="2F9C67"/>
          </a:solidFill>
          <a:ln>
            <a:noFill/>
          </a:ln>
        </p:spPr>
        <p:txBody>
          <a:bodyPr spcFirstLastPara="1" wrap="square" lIns="96000" tIns="60925" rIns="96000" bIns="609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lt1"/>
                </a:solidFill>
                <a:latin typeface="Montserrat"/>
                <a:ea typeface="Montserrat"/>
                <a:cs typeface="Montserrat"/>
                <a:sym typeface="Montserrat"/>
              </a:rPr>
              <a:t>MODULE 6</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lt1"/>
                </a:solidFill>
                <a:latin typeface="Montserrat Light"/>
                <a:ea typeface="Montserrat Light"/>
                <a:cs typeface="Montserrat Light"/>
                <a:sym typeface="Montserrat Light"/>
              </a:rPr>
              <a:t>RAPID QUALITATIVE ASSESSMENT TRAINING</a:t>
            </a:r>
            <a:endParaRPr sz="1900" b="0" i="0" u="none" strike="noStrike" cap="none">
              <a:solidFill>
                <a:srgbClr val="000000"/>
              </a:solidFill>
              <a:latin typeface="Arial"/>
              <a:ea typeface="Arial"/>
              <a:cs typeface="Arial"/>
              <a:sym typeface="Arial"/>
            </a:endParaRPr>
          </a:p>
        </p:txBody>
      </p:sp>
      <p:grpSp>
        <p:nvGrpSpPr>
          <p:cNvPr id="34" name="Google Shape;34;g2e5161836d1_4_60"/>
          <p:cNvGrpSpPr/>
          <p:nvPr/>
        </p:nvGrpSpPr>
        <p:grpSpPr>
          <a:xfrm>
            <a:off x="7293232" y="40184"/>
            <a:ext cx="4750251" cy="939554"/>
            <a:chOff x="6191586" y="3987387"/>
            <a:chExt cx="2790490" cy="499683"/>
          </a:xfrm>
        </p:grpSpPr>
        <p:pic>
          <p:nvPicPr>
            <p:cNvPr id="35" name="Google Shape;35;g2e5161836d1_4_60"/>
            <p:cNvPicPr preferRelativeResize="0"/>
            <p:nvPr/>
          </p:nvPicPr>
          <p:blipFill rotWithShape="1">
            <a:blip r:embed="rId4">
              <a:alphaModFix/>
            </a:blip>
            <a:srcRect/>
            <a:stretch/>
          </p:blipFill>
          <p:spPr>
            <a:xfrm>
              <a:off x="8289926" y="4105311"/>
              <a:ext cx="692150" cy="216021"/>
            </a:xfrm>
            <a:prstGeom prst="rect">
              <a:avLst/>
            </a:prstGeom>
            <a:noFill/>
            <a:ln>
              <a:noFill/>
            </a:ln>
          </p:spPr>
        </p:pic>
        <p:pic>
          <p:nvPicPr>
            <p:cNvPr id="36" name="Google Shape;36;g2e5161836d1_4_60"/>
            <p:cNvPicPr preferRelativeResize="0"/>
            <p:nvPr/>
          </p:nvPicPr>
          <p:blipFill rotWithShape="1">
            <a:blip r:embed="rId5">
              <a:alphaModFix/>
            </a:blip>
            <a:srcRect/>
            <a:stretch/>
          </p:blipFill>
          <p:spPr>
            <a:xfrm>
              <a:off x="7266608" y="4119751"/>
              <a:ext cx="855042" cy="205444"/>
            </a:xfrm>
            <a:prstGeom prst="rect">
              <a:avLst/>
            </a:prstGeom>
            <a:noFill/>
            <a:ln>
              <a:noFill/>
            </a:ln>
          </p:spPr>
        </p:pic>
        <p:pic>
          <p:nvPicPr>
            <p:cNvPr id="37" name="Google Shape;37;g2e5161836d1_4_60"/>
            <p:cNvPicPr preferRelativeResize="0"/>
            <p:nvPr/>
          </p:nvPicPr>
          <p:blipFill rotWithShape="1">
            <a:blip r:embed="rId6">
              <a:alphaModFix/>
            </a:blip>
            <a:srcRect/>
            <a:stretch/>
          </p:blipFill>
          <p:spPr>
            <a:xfrm>
              <a:off x="6191586" y="3987387"/>
              <a:ext cx="1107194" cy="499683"/>
            </a:xfrm>
            <a:prstGeom prst="rect">
              <a:avLst/>
            </a:prstGeom>
            <a:noFill/>
            <a:ln>
              <a:noFill/>
            </a:ln>
          </p:spPr>
        </p:pic>
      </p:grpSp>
      <p:pic>
        <p:nvPicPr>
          <p:cNvPr id="38" name="Google Shape;38;g2e5161836d1_4_60"/>
          <p:cNvPicPr preferRelativeResize="0"/>
          <p:nvPr/>
        </p:nvPicPr>
        <p:blipFill rotWithShape="1">
          <a:blip r:embed="rId7">
            <a:alphaModFix/>
          </a:blip>
          <a:srcRect/>
          <a:stretch/>
        </p:blipFill>
        <p:spPr>
          <a:xfrm>
            <a:off x="2475089" y="5712881"/>
            <a:ext cx="9635068" cy="11345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_Green">
  <p:cSld name="Question_Green">
    <p:bg>
      <p:bgPr>
        <a:solidFill>
          <a:srgbClr val="2F9C67">
            <a:alpha val="8627"/>
          </a:srgbClr>
        </a:solidFill>
        <a:effectLst/>
      </p:bgPr>
    </p:bg>
    <p:spTree>
      <p:nvGrpSpPr>
        <p:cNvPr id="1" name="Shape 39"/>
        <p:cNvGrpSpPr/>
        <p:nvPr/>
      </p:nvGrpSpPr>
      <p:grpSpPr>
        <a:xfrm>
          <a:off x="0" y="0"/>
          <a:ext cx="0" cy="0"/>
          <a:chOff x="0" y="0"/>
          <a:chExt cx="0" cy="0"/>
        </a:xfrm>
      </p:grpSpPr>
      <p:sp>
        <p:nvSpPr>
          <p:cNvPr id="40" name="Google Shape;40;g2e5161836d1_4_84"/>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1" name="Google Shape;41;g2e5161836d1_4_8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330200" algn="l">
              <a:lnSpc>
                <a:spcPct val="128332"/>
              </a:lnSpc>
              <a:spcBef>
                <a:spcPts val="1000"/>
              </a:spcBef>
              <a:spcAft>
                <a:spcPts val="0"/>
              </a:spcAft>
              <a:buClr>
                <a:srgbClr val="204669"/>
              </a:buClr>
              <a:buSzPts val="1600"/>
              <a:buFont typeface="Arial"/>
              <a:buChar char="•"/>
              <a:defRPr sz="1600"/>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42" name="Google Shape;42;g2e5161836d1_4_8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3" name="Google Shape;43;g2e5161836d1_4_8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4" name="Google Shape;44;g2e5161836d1_4_8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g2e5161836d1_4_84" descr="Uma imagem com texto&#10;&#10;Descrição gerada automaticamente"/>
          <p:cNvPicPr preferRelativeResize="0"/>
          <p:nvPr/>
        </p:nvPicPr>
        <p:blipFill rotWithShape="1">
          <a:blip r:embed="rId2">
            <a:alphaModFix/>
          </a:blip>
          <a:srcRect/>
          <a:stretch/>
        </p:blipFill>
        <p:spPr>
          <a:xfrm>
            <a:off x="9262563" y="6295869"/>
            <a:ext cx="2684300" cy="412048"/>
          </a:xfrm>
          <a:prstGeom prst="rect">
            <a:avLst/>
          </a:prstGeom>
          <a:noFill/>
          <a:ln>
            <a:noFill/>
          </a:ln>
        </p:spPr>
      </p:pic>
      <p:sp>
        <p:nvSpPr>
          <p:cNvPr id="46" name="Google Shape;46;g2e5161836d1_4_84"/>
          <p:cNvSpPr/>
          <p:nvPr/>
        </p:nvSpPr>
        <p:spPr>
          <a:xfrm>
            <a:off x="0" y="0"/>
            <a:ext cx="288000" cy="3429300"/>
          </a:xfrm>
          <a:prstGeom prst="rect">
            <a:avLst/>
          </a:prstGeom>
          <a:solidFill>
            <a:srgbClr val="2046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7" name="Google Shape;47;g2e5161836d1_4_84"/>
          <p:cNvSpPr/>
          <p:nvPr/>
        </p:nvSpPr>
        <p:spPr>
          <a:xfrm>
            <a:off x="0" y="3429000"/>
            <a:ext cx="288000" cy="3429300"/>
          </a:xfrm>
          <a:prstGeom prst="rect">
            <a:avLst/>
          </a:prstGeom>
          <a:solidFill>
            <a:srgbClr val="2F9C6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48" name="Google Shape;48;g2e5161836d1_4_84"/>
          <p:cNvCxnSpPr/>
          <p:nvPr/>
        </p:nvCxnSpPr>
        <p:spPr>
          <a:xfrm>
            <a:off x="864348" y="1209824"/>
            <a:ext cx="591900" cy="0"/>
          </a:xfrm>
          <a:prstGeom prst="straightConnector1">
            <a:avLst/>
          </a:prstGeom>
          <a:noFill/>
          <a:ln w="28575" cap="flat" cmpd="sng">
            <a:solidFill>
              <a:srgbClr val="D90368"/>
            </a:solidFill>
            <a:prstDash val="solid"/>
            <a:miter lim="800000"/>
            <a:headEnd type="none" w="sm" len="sm"/>
            <a:tailEnd type="none" w="sm" len="sm"/>
          </a:ln>
        </p:spPr>
      </p:cxnSp>
      <p:sp>
        <p:nvSpPr>
          <p:cNvPr id="49" name="Google Shape;49;g2e5161836d1_4_84"/>
          <p:cNvSpPr/>
          <p:nvPr/>
        </p:nvSpPr>
        <p:spPr>
          <a:xfrm>
            <a:off x="9471141" y="490424"/>
            <a:ext cx="2112300" cy="2112300"/>
          </a:xfrm>
          <a:prstGeom prst="ellipse">
            <a:avLst/>
          </a:prstGeom>
          <a:solidFill>
            <a:srgbClr val="2F9C67">
              <a:alpha val="9019"/>
            </a:srgbClr>
          </a:solidFill>
          <a:ln w="9525" cap="flat" cmpd="sng">
            <a:solidFill>
              <a:srgbClr val="2F9C67"/>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50" name="Google Shape;50;g2e5161836d1_4_84"/>
          <p:cNvPicPr preferRelativeResize="0"/>
          <p:nvPr/>
        </p:nvPicPr>
        <p:blipFill rotWithShape="1">
          <a:blip r:embed="rId3">
            <a:alphaModFix/>
          </a:blip>
          <a:srcRect/>
          <a:stretch/>
        </p:blipFill>
        <p:spPr>
          <a:xfrm>
            <a:off x="10030204" y="857428"/>
            <a:ext cx="955599" cy="14082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2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60" name="Google Shape;60;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_Green">
  <p:cSld name="Question_Green">
    <p:bg>
      <p:bgPr>
        <a:solidFill>
          <a:srgbClr val="2F9C67">
            <a:alpha val="9019"/>
          </a:srgbClr>
        </a:solidFill>
        <a:effectLst/>
      </p:bgPr>
    </p:bg>
    <p:spTree>
      <p:nvGrpSpPr>
        <p:cNvPr id="1" name="Shape 61"/>
        <p:cNvGrpSpPr/>
        <p:nvPr/>
      </p:nvGrpSpPr>
      <p:grpSpPr>
        <a:xfrm>
          <a:off x="0" y="0"/>
          <a:ext cx="0" cy="0"/>
          <a:chOff x="0" y="0"/>
          <a:chExt cx="0" cy="0"/>
        </a:xfrm>
      </p:grpSpPr>
      <p:sp>
        <p:nvSpPr>
          <p:cNvPr id="62" name="Google Shape;62;g2ec69b5785f_0_154"/>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3" name="Google Shape;63;g2ec69b5785f_0_1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330200" algn="l">
              <a:lnSpc>
                <a:spcPct val="128332"/>
              </a:lnSpc>
              <a:spcBef>
                <a:spcPts val="1000"/>
              </a:spcBef>
              <a:spcAft>
                <a:spcPts val="0"/>
              </a:spcAft>
              <a:buClr>
                <a:srgbClr val="204669"/>
              </a:buClr>
              <a:buSzPts val="1600"/>
              <a:buFont typeface="Arial"/>
              <a:buChar char="•"/>
              <a:defRPr sz="1600"/>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64" name="Google Shape;64;g2ec69b5785f_0_15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5" name="Google Shape;65;g2ec69b5785f_0_15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6" name="Google Shape;66;g2ec69b5785f_0_15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7" name="Google Shape;67;g2ec69b5785f_0_154" descr="Uma imagem com texto&#10;&#10;Descrição gerada automaticamente"/>
          <p:cNvPicPr preferRelativeResize="0"/>
          <p:nvPr/>
        </p:nvPicPr>
        <p:blipFill rotWithShape="1">
          <a:blip r:embed="rId2">
            <a:alphaModFix/>
          </a:blip>
          <a:srcRect/>
          <a:stretch/>
        </p:blipFill>
        <p:spPr>
          <a:xfrm>
            <a:off x="9262563" y="6295869"/>
            <a:ext cx="2684300" cy="412048"/>
          </a:xfrm>
          <a:prstGeom prst="rect">
            <a:avLst/>
          </a:prstGeom>
          <a:noFill/>
          <a:ln>
            <a:noFill/>
          </a:ln>
        </p:spPr>
      </p:pic>
      <p:sp>
        <p:nvSpPr>
          <p:cNvPr id="68" name="Google Shape;68;g2ec69b5785f_0_154"/>
          <p:cNvSpPr/>
          <p:nvPr/>
        </p:nvSpPr>
        <p:spPr>
          <a:xfrm>
            <a:off x="0" y="0"/>
            <a:ext cx="288000" cy="3429300"/>
          </a:xfrm>
          <a:prstGeom prst="rect">
            <a:avLst/>
          </a:prstGeom>
          <a:solidFill>
            <a:srgbClr val="2046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69" name="Google Shape;69;g2ec69b5785f_0_154"/>
          <p:cNvSpPr/>
          <p:nvPr/>
        </p:nvSpPr>
        <p:spPr>
          <a:xfrm>
            <a:off x="0" y="3429000"/>
            <a:ext cx="288000" cy="3429300"/>
          </a:xfrm>
          <a:prstGeom prst="rect">
            <a:avLst/>
          </a:prstGeom>
          <a:solidFill>
            <a:srgbClr val="2F9C6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70" name="Google Shape;70;g2ec69b5785f_0_154"/>
          <p:cNvCxnSpPr/>
          <p:nvPr/>
        </p:nvCxnSpPr>
        <p:spPr>
          <a:xfrm>
            <a:off x="864348" y="1209824"/>
            <a:ext cx="591900" cy="0"/>
          </a:xfrm>
          <a:prstGeom prst="straightConnector1">
            <a:avLst/>
          </a:prstGeom>
          <a:noFill/>
          <a:ln w="28575" cap="flat" cmpd="sng">
            <a:solidFill>
              <a:srgbClr val="D90368"/>
            </a:solidFill>
            <a:prstDash val="solid"/>
            <a:miter lim="800000"/>
            <a:headEnd type="none" w="sm" len="sm"/>
            <a:tailEnd type="none" w="sm" len="sm"/>
          </a:ln>
        </p:spPr>
      </p:cxnSp>
      <p:sp>
        <p:nvSpPr>
          <p:cNvPr id="71" name="Google Shape;71;g2ec69b5785f_0_154"/>
          <p:cNvSpPr/>
          <p:nvPr/>
        </p:nvSpPr>
        <p:spPr>
          <a:xfrm>
            <a:off x="9471141" y="490424"/>
            <a:ext cx="2112300" cy="2112300"/>
          </a:xfrm>
          <a:prstGeom prst="ellipse">
            <a:avLst/>
          </a:prstGeom>
          <a:solidFill>
            <a:srgbClr val="2F9C67">
              <a:alpha val="9019"/>
            </a:srgbClr>
          </a:solidFill>
          <a:ln w="9525" cap="flat" cmpd="sng">
            <a:solidFill>
              <a:srgbClr val="2F9C67"/>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72" name="Google Shape;72;g2ec69b5785f_0_154"/>
          <p:cNvPicPr preferRelativeResize="0"/>
          <p:nvPr/>
        </p:nvPicPr>
        <p:blipFill rotWithShape="1">
          <a:blip r:embed="rId3">
            <a:alphaModFix/>
          </a:blip>
          <a:srcRect/>
          <a:stretch/>
        </p:blipFill>
        <p:spPr>
          <a:xfrm>
            <a:off x="10030204" y="857428"/>
            <a:ext cx="955599" cy="14082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8" name="Google Shape;8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e5161836d1_4_54"/>
          <p:cNvSpPr txBox="1">
            <a:spLocks noGrp="1"/>
          </p:cNvSpPr>
          <p:nvPr>
            <p:ph type="title"/>
          </p:nvPr>
        </p:nvSpPr>
        <p:spPr>
          <a:xfrm>
            <a:off x="838200" y="717060"/>
            <a:ext cx="10515600" cy="455700"/>
          </a:xfrm>
          <a:prstGeom prst="rect">
            <a:avLst/>
          </a:prstGeom>
          <a:noFill/>
          <a:ln>
            <a:noFill/>
          </a:ln>
        </p:spPr>
        <p:txBody>
          <a:bodyPr spcFirstLastPara="1" wrap="square" lIns="0" tIns="60925" rIns="121900" bIns="60925" anchor="t" anchorCtr="0">
            <a:spAutoFit/>
          </a:bodyPr>
          <a:lstStyle>
            <a:lvl1pPr marR="0" lvl="0" algn="l" rtl="0">
              <a:lnSpc>
                <a:spcPct val="90000"/>
              </a:lnSpc>
              <a:spcBef>
                <a:spcPts val="0"/>
              </a:spcBef>
              <a:spcAft>
                <a:spcPts val="0"/>
              </a:spcAft>
              <a:buClr>
                <a:srgbClr val="2F9C67"/>
              </a:buClr>
              <a:buSzPts val="2400"/>
              <a:buFont typeface="Montserrat"/>
              <a:buNone/>
              <a:defRPr sz="2400" b="1" i="0" u="none" strike="noStrike" cap="none">
                <a:solidFill>
                  <a:srgbClr val="2F9C6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1" name="Google Shape;11;g2e5161836d1_4_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lvl1pPr marL="457200" marR="0" lvl="0" indent="-400050" algn="l" rtl="0">
              <a:lnSpc>
                <a:spcPct val="90000"/>
              </a:lnSpc>
              <a:spcBef>
                <a:spcPts val="1000"/>
              </a:spcBef>
              <a:spcAft>
                <a:spcPts val="0"/>
              </a:spcAft>
              <a:buClr>
                <a:srgbClr val="204669"/>
              </a:buClr>
              <a:buSzPts val="2700"/>
              <a:buFont typeface="Arial"/>
              <a:buChar char="•"/>
              <a:defRPr sz="27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204669"/>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204669"/>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e5161836d1_4_5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g2e5161836d1_4_5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g2e5161836d1_4_5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 name="TextBox 2">
            <a:extLst>
              <a:ext uri="{FF2B5EF4-FFF2-40B4-BE49-F238E27FC236}">
                <a16:creationId xmlns:a16="http://schemas.microsoft.com/office/drawing/2014/main" id="{18330463-2B4C-B940-7010-2B1EEB12E94F}"/>
              </a:ext>
            </a:extLst>
          </p:cNvPr>
          <p:cNvSpPr txBox="1"/>
          <p:nvPr userDrawn="1">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 name="TextBox 2">
            <a:extLst>
              <a:ext uri="{FF2B5EF4-FFF2-40B4-BE49-F238E27FC236}">
                <a16:creationId xmlns:a16="http://schemas.microsoft.com/office/drawing/2014/main" id="{8A2600B5-F2F6-F4EC-1690-A0329C131EB2}"/>
              </a:ext>
            </a:extLst>
          </p:cNvPr>
          <p:cNvSpPr txBox="1"/>
          <p:nvPr userDrawn="1">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46"/>
        <p:cNvGrpSpPr/>
        <p:nvPr/>
      </p:nvGrpSpPr>
      <p:grpSpPr>
        <a:xfrm>
          <a:off x="0" y="0"/>
          <a:ext cx="0" cy="0"/>
          <a:chOff x="0" y="0"/>
          <a:chExt cx="0" cy="0"/>
        </a:xfrm>
      </p:grpSpPr>
      <p:sp>
        <p:nvSpPr>
          <p:cNvPr id="147" name="Google Shape;147;g2e5161836d1_4_96"/>
          <p:cNvSpPr txBox="1">
            <a:spLocks noGrp="1"/>
          </p:cNvSpPr>
          <p:nvPr>
            <p:ph type="title"/>
          </p:nvPr>
        </p:nvSpPr>
        <p:spPr>
          <a:xfrm>
            <a:off x="2722735" y="2744232"/>
            <a:ext cx="6746530" cy="1369535"/>
          </a:xfrm>
          <a:prstGeom prst="rect">
            <a:avLst/>
          </a:prstGeom>
          <a:noFill/>
          <a:ln>
            <a:noFill/>
          </a:ln>
        </p:spPr>
        <p:txBody>
          <a:bodyPr spcFirstLastPara="1" wrap="square" lIns="0" tIns="60925" rIns="121900" bIns="60925" anchor="t" anchorCtr="0">
            <a:spAutoFit/>
          </a:bodyPr>
          <a:lstStyle/>
          <a:p>
            <a:pPr marL="0" lvl="0" indent="0" algn="l" rtl="0">
              <a:lnSpc>
                <a:spcPct val="90000"/>
              </a:lnSpc>
              <a:spcBef>
                <a:spcPts val="0"/>
              </a:spcBef>
              <a:spcAft>
                <a:spcPts val="0"/>
              </a:spcAft>
              <a:buClr>
                <a:srgbClr val="2F9C67"/>
              </a:buClr>
              <a:buSzPts val="2400"/>
              <a:buFont typeface="Montserrat"/>
              <a:buNone/>
            </a:pPr>
            <a:r>
              <a:rPr lang="fr-FR" sz="4500" dirty="0"/>
              <a:t>Conseils pour la collecte de données</a:t>
            </a: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ec69b5785f_0_21"/>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SzPct val="70707"/>
              <a:buNone/>
            </a:pPr>
            <a:endParaRPr/>
          </a:p>
        </p:txBody>
      </p:sp>
      <p:sp>
        <p:nvSpPr>
          <p:cNvPr id="239" name="Google Shape;239;g2ec69b5785f_0_21"/>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1800"/>
              <a:buNone/>
            </a:pPr>
            <a:endParaRPr/>
          </a:p>
        </p:txBody>
      </p:sp>
      <p:pic>
        <p:nvPicPr>
          <p:cNvPr id="240" name="Google Shape;240;g2ec69b5785f_0_21"/>
          <p:cNvPicPr preferRelativeResize="0"/>
          <p:nvPr/>
        </p:nvPicPr>
        <p:blipFill rotWithShape="1">
          <a:blip r:embed="rId3">
            <a:alphaModFix/>
          </a:blip>
          <a:srcRect/>
          <a:stretch/>
        </p:blipFill>
        <p:spPr>
          <a:xfrm>
            <a:off x="-116378"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p:nvPr/>
        </p:nvSpPr>
        <p:spPr>
          <a:xfrm>
            <a:off x="203200" y="203201"/>
            <a:ext cx="9300" cy="29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5"/>
          <p:cNvSpPr/>
          <p:nvPr/>
        </p:nvSpPr>
        <p:spPr>
          <a:xfrm>
            <a:off x="-1681655" y="2131970"/>
            <a:ext cx="173100" cy="471900"/>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54" name="Google Shape;154;p15"/>
          <p:cNvSpPr txBox="1"/>
          <p:nvPr/>
        </p:nvSpPr>
        <p:spPr>
          <a:xfrm>
            <a:off x="8207587" y="9002607"/>
            <a:ext cx="1219200" cy="1185300"/>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55" name="Google Shape;155;p15"/>
          <p:cNvSpPr/>
          <p:nvPr/>
        </p:nvSpPr>
        <p:spPr>
          <a:xfrm>
            <a:off x="1" y="58580"/>
            <a:ext cx="246300" cy="492300"/>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6" name="Google Shape;156;p15"/>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57" name="Google Shape;157;p15"/>
          <p:cNvSpPr/>
          <p:nvPr/>
        </p:nvSpPr>
        <p:spPr>
          <a:xfrm>
            <a:off x="747711" y="914045"/>
            <a:ext cx="11222615"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700" b="0" i="0" u="sng" strike="noStrike" cap="none" dirty="0">
                <a:solidFill>
                  <a:schemeClr val="dk1"/>
                </a:solidFill>
                <a:latin typeface="Arial"/>
                <a:ea typeface="Arial"/>
                <a:cs typeface="Arial"/>
                <a:sym typeface="Arial"/>
              </a:rPr>
              <a:t>Commencez </a:t>
            </a:r>
            <a:r>
              <a:rPr lang="fr-FR" sz="1700" u="sng" dirty="0">
                <a:solidFill>
                  <a:schemeClr val="dk1"/>
                </a:solidFill>
              </a:rPr>
              <a:t>chaque prise de notes</a:t>
            </a:r>
            <a:r>
              <a:rPr lang="fr-FR" sz="1700" dirty="0">
                <a:solidFill>
                  <a:schemeClr val="dk1"/>
                </a:solidFill>
              </a:rPr>
              <a:t> en inscrivant la date, l’heure, le lieu et le type de l’activité de collecte de données</a:t>
            </a:r>
            <a:r>
              <a:rPr lang="fr-FR" sz="1700" b="0" i="0" u="none" strike="noStrike" cap="none" dirty="0">
                <a:solidFill>
                  <a:schemeClr val="dk1"/>
                </a:solidFill>
                <a:latin typeface="Arial"/>
                <a:ea typeface="Arial"/>
                <a:cs typeface="Arial"/>
                <a:sym typeface="Arial"/>
              </a:rPr>
              <a:t>.</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b="0" i="0" u="sng" strike="noStrike" cap="none" dirty="0">
                <a:solidFill>
                  <a:schemeClr val="dk1"/>
                </a:solidFill>
                <a:latin typeface="Arial"/>
                <a:ea typeface="Arial"/>
                <a:cs typeface="Arial"/>
                <a:sym typeface="Arial"/>
              </a:rPr>
              <a:t>Laissez assez de place</a:t>
            </a:r>
            <a:r>
              <a:rPr lang="fr-FR" sz="1700" dirty="0">
                <a:solidFill>
                  <a:schemeClr val="dk1"/>
                </a:solidFill>
              </a:rPr>
              <a:t> sur la feuille pour y étoffer vos notes ou prévoyez de les développer sur une feuille à part</a:t>
            </a: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u="sng" dirty="0">
                <a:solidFill>
                  <a:schemeClr val="dk1"/>
                </a:solidFill>
              </a:rPr>
              <a:t>Effectuez une prise de notes stratégique</a:t>
            </a:r>
            <a:r>
              <a:rPr lang="fr-FR" sz="1700" b="0" i="0" u="none" strike="noStrike" cap="none" dirty="0">
                <a:solidFill>
                  <a:schemeClr val="dk1"/>
                </a:solidFill>
                <a:latin typeface="Arial"/>
                <a:ea typeface="Arial"/>
                <a:cs typeface="Arial"/>
                <a:sym typeface="Arial"/>
              </a:rPr>
              <a:t>. En général, il est pratique de s’en tenir à des notes succinctes pendant la collecte de données. Il est parfois très difficile de transcrire littéralement des citations. Plutôt que de consigner chaque détail ou chaque propos, écrivez des mots et des phrases clés qui réactiveront votre mémoire </a:t>
            </a:r>
            <a:r>
              <a:rPr lang="fr-FR" sz="1700" dirty="0">
                <a:solidFill>
                  <a:schemeClr val="dk1"/>
                </a:solidFill>
              </a:rPr>
              <a:t>au moment de développer vos notes. </a:t>
            </a:r>
            <a:endParaRPr lang="fr-F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lvl="0">
              <a:buSzPts val="1600"/>
            </a:pPr>
            <a:r>
              <a:rPr lang="fr-FR" sz="1700" b="0" i="0" u="sng" strike="noStrike" cap="none" dirty="0">
                <a:solidFill>
                  <a:schemeClr val="dk1"/>
                </a:solidFill>
                <a:latin typeface="Arial"/>
                <a:ea typeface="Arial"/>
                <a:cs typeface="Arial"/>
                <a:sym typeface="Arial"/>
              </a:rPr>
              <a:t>Écrivez en abrégé</a:t>
            </a:r>
            <a:r>
              <a:rPr lang="fr-FR" sz="1700" b="0" i="0" strike="noStrike" cap="none" dirty="0">
                <a:solidFill>
                  <a:schemeClr val="dk1"/>
                </a:solidFill>
                <a:latin typeface="Arial"/>
                <a:ea typeface="Arial"/>
                <a:cs typeface="Arial"/>
                <a:sym typeface="Arial"/>
              </a:rPr>
              <a:t>.</a:t>
            </a:r>
            <a:r>
              <a:rPr lang="fr-FR" sz="1700" b="0" i="0" u="none" strike="noStrike" cap="none" dirty="0">
                <a:solidFill>
                  <a:schemeClr val="dk1"/>
                </a:solidFill>
                <a:latin typeface="Arial"/>
                <a:ea typeface="Arial"/>
                <a:cs typeface="Arial"/>
                <a:sym typeface="Arial"/>
              </a:rPr>
              <a:t> Étant donné que vous développerez </a:t>
            </a:r>
            <a:r>
              <a:rPr lang="fr-FR" sz="1700" dirty="0">
                <a:solidFill>
                  <a:schemeClr val="dk1"/>
                </a:solidFill>
              </a:rPr>
              <a:t>et mettrez vos notes </a:t>
            </a:r>
            <a:r>
              <a:rPr lang="fr-FR" sz="1700" b="0" i="0" u="none" strike="noStrike" cap="none" dirty="0">
                <a:solidFill>
                  <a:schemeClr val="dk1"/>
                </a:solidFill>
                <a:latin typeface="Arial"/>
                <a:ea typeface="Arial"/>
                <a:cs typeface="Arial"/>
                <a:sym typeface="Arial"/>
              </a:rPr>
              <a:t>au propre (ou les taperez sur support informatique) rapidement après les avoir écrites, peu importe si vous </a:t>
            </a:r>
            <a:r>
              <a:rPr lang="fr-FR" sz="1700" dirty="0">
                <a:solidFill>
                  <a:schemeClr val="dk1"/>
                </a:solidFill>
              </a:rPr>
              <a:t>êtes le/la </a:t>
            </a:r>
            <a:r>
              <a:rPr lang="fr-FR" sz="1700" dirty="0" err="1">
                <a:solidFill>
                  <a:schemeClr val="dk1"/>
                </a:solidFill>
              </a:rPr>
              <a:t>seul·e</a:t>
            </a:r>
            <a:r>
              <a:rPr lang="fr-FR" sz="1700" dirty="0">
                <a:solidFill>
                  <a:schemeClr val="dk1"/>
                </a:solidFill>
              </a:rPr>
              <a:t> à pouvoir les </a:t>
            </a:r>
            <a:r>
              <a:rPr lang="fr-FR" sz="1700" b="0" i="0" u="none" strike="noStrike" cap="none" dirty="0">
                <a:solidFill>
                  <a:schemeClr val="dk1"/>
                </a:solidFill>
                <a:latin typeface="Arial"/>
                <a:ea typeface="Arial"/>
                <a:cs typeface="Arial"/>
                <a:sym typeface="Arial"/>
              </a:rPr>
              <a:t>relire. Utilisez des abréviations et des acronymes pour synthétiser ce qui se dit et se passe pendant la discussion. </a:t>
            </a:r>
          </a:p>
          <a:p>
            <a:pPr marL="0" marR="0" lvl="0" indent="0" algn="l" rtl="0">
              <a:lnSpc>
                <a:spcPct val="100000"/>
              </a:lnSpc>
              <a:spcBef>
                <a:spcPts val="0"/>
              </a:spcBef>
              <a:spcAft>
                <a:spcPts val="0"/>
              </a:spcAft>
              <a:buClr>
                <a:srgbClr val="000000"/>
              </a:buClr>
              <a:buSzPts val="1600"/>
              <a:buFont typeface="Arial"/>
              <a:buNone/>
            </a:pP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u="sng" dirty="0">
                <a:solidFill>
                  <a:schemeClr val="dk1"/>
                </a:solidFill>
              </a:rPr>
              <a:t>Ne limitez pas vos observations</a:t>
            </a:r>
            <a:r>
              <a:rPr lang="fr-FR" sz="1700" b="0" i="0" u="none" strike="noStrike" cap="none" dirty="0">
                <a:solidFill>
                  <a:schemeClr val="dk1"/>
                </a:solidFill>
                <a:latin typeface="Arial"/>
                <a:ea typeface="Arial"/>
                <a:cs typeface="Arial"/>
                <a:sym typeface="Arial"/>
              </a:rPr>
              <a:t>. Par exemple, </a:t>
            </a:r>
            <a:r>
              <a:rPr lang="fr-FR" sz="1700" dirty="0">
                <a:solidFill>
                  <a:schemeClr val="dk1"/>
                </a:solidFill>
              </a:rPr>
              <a:t>même si votre question porte sur des événements précis (p. ex. distributions de vivres), consignez aussi des conversations informelles, vos observations sur le langage corporel de vos interlocuteurs, leur humeur, leurs attitudes ou encore leur environnement, etc.</a:t>
            </a:r>
          </a:p>
          <a:p>
            <a:pPr marL="0" marR="0" lvl="0" indent="0" algn="l" rtl="0">
              <a:lnSpc>
                <a:spcPct val="100000"/>
              </a:lnSpc>
              <a:spcBef>
                <a:spcPts val="0"/>
              </a:spcBef>
              <a:spcAft>
                <a:spcPts val="0"/>
              </a:spcAft>
              <a:buClr>
                <a:srgbClr val="000000"/>
              </a:buClr>
              <a:buSzPts val="1600"/>
              <a:buFont typeface="Arial"/>
              <a:buNone/>
            </a:pP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b="0" i="0" u="sng" strike="noStrike" cap="none" dirty="0">
                <a:solidFill>
                  <a:schemeClr val="dk1"/>
                </a:solidFill>
                <a:latin typeface="Arial"/>
                <a:ea typeface="Arial"/>
                <a:cs typeface="Arial"/>
                <a:sym typeface="Arial"/>
              </a:rPr>
              <a:t>Arrivez tôt et partez tard</a:t>
            </a:r>
            <a:r>
              <a:rPr lang="fr-FR" sz="1700" b="0" i="0" u="none" strike="noStrike" cap="none" dirty="0">
                <a:solidFill>
                  <a:schemeClr val="dk1"/>
                </a:solidFill>
                <a:latin typeface="Arial"/>
                <a:ea typeface="Arial"/>
                <a:cs typeface="Arial"/>
                <a:sym typeface="Arial"/>
              </a:rPr>
              <a:t>. Certaines des observations les plus intéressantes/importantes peuvent être faites avant ou après un entretien.</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700" u="sng" dirty="0">
                <a:solidFill>
                  <a:schemeClr val="dk1"/>
                </a:solidFill>
              </a:rPr>
              <a:t>Écrivez au présent</a:t>
            </a:r>
            <a:r>
              <a:rPr lang="fr-FR" sz="1700" dirty="0">
                <a:solidFill>
                  <a:schemeClr val="dk1"/>
                </a:solidFill>
              </a:rPr>
              <a:t>. Cela peut rendre vos observations plus précises.</a:t>
            </a:r>
            <a:r>
              <a:rPr lang="fr-FR" sz="1700" b="0" i="0" u="none" strike="noStrike" cap="none" dirty="0">
                <a:solidFill>
                  <a:schemeClr val="dk1"/>
                </a:solidFill>
                <a:latin typeface="Arial"/>
                <a:ea typeface="Arial"/>
                <a:cs typeface="Arial"/>
                <a:sym typeface="Arial"/>
              </a:rPr>
              <a:t> </a:t>
            </a:r>
            <a:endParaRPr lang="fr-FR" sz="1700" b="0" i="0" u="none" strike="noStrike" cap="none" dirty="0">
              <a:solidFill>
                <a:srgbClr val="000000"/>
              </a:solidFill>
              <a:latin typeface="Arial"/>
              <a:ea typeface="Arial"/>
              <a:cs typeface="Arial"/>
              <a:sym typeface="Arial"/>
            </a:endParaRPr>
          </a:p>
        </p:txBody>
      </p:sp>
      <p:pic>
        <p:nvPicPr>
          <p:cNvPr id="158" name="Google Shape;158;p15"/>
          <p:cNvPicPr preferRelativeResize="0"/>
          <p:nvPr/>
        </p:nvPicPr>
        <p:blipFill rotWithShape="1">
          <a:blip r:embed="rId3">
            <a:alphaModFix/>
          </a:blip>
          <a:srcRect r="-20" b="-1142"/>
          <a:stretch/>
        </p:blipFill>
        <p:spPr>
          <a:xfrm>
            <a:off x="-47298" y="0"/>
            <a:ext cx="397493" cy="7023369"/>
          </a:xfrm>
          <a:prstGeom prst="rect">
            <a:avLst/>
          </a:prstGeom>
          <a:noFill/>
          <a:ln>
            <a:noFill/>
          </a:ln>
        </p:spPr>
      </p:pic>
      <p:sp>
        <p:nvSpPr>
          <p:cNvPr id="159" name="Google Shape;159;p15"/>
          <p:cNvSpPr txBox="1"/>
          <p:nvPr/>
        </p:nvSpPr>
        <p:spPr>
          <a:xfrm>
            <a:off x="610017" y="150680"/>
            <a:ext cx="11222614" cy="800179"/>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1E4E79"/>
                </a:solidFill>
                <a:latin typeface="Arial"/>
                <a:ea typeface="Arial"/>
                <a:cs typeface="Arial"/>
                <a:sym typeface="Arial"/>
              </a:rPr>
              <a:t>Conseils pour la prise de notes sur le terrain</a:t>
            </a:r>
            <a:endParaRPr sz="2400" b="1" i="0" u="none" strike="noStrike" cap="none" dirty="0">
              <a:solidFill>
                <a:srgbClr val="1E4E7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787f9652f3_0_0"/>
          <p:cNvSpPr/>
          <p:nvPr/>
        </p:nvSpPr>
        <p:spPr>
          <a:xfrm>
            <a:off x="203200" y="203201"/>
            <a:ext cx="93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2787f9652f3_0_0"/>
          <p:cNvSpPr txBox="1"/>
          <p:nvPr/>
        </p:nvSpPr>
        <p:spPr>
          <a:xfrm>
            <a:off x="574732" y="288435"/>
            <a:ext cx="10647449" cy="800400"/>
          </a:xfrm>
          <a:prstGeom prst="rect">
            <a:avLst/>
          </a:prstGeom>
          <a:noFill/>
          <a:ln>
            <a:noFill/>
          </a:ln>
        </p:spPr>
        <p:txBody>
          <a:bodyPr spcFirstLastPara="1" wrap="square" lIns="121900" tIns="121900" rIns="121900" bIns="121900" anchor="t" anchorCtr="0">
            <a:spAutoFit/>
          </a:bodyPr>
          <a:lstStyle/>
          <a:p>
            <a:pPr lvl="0">
              <a:buSzPts val="3600"/>
            </a:pPr>
            <a:r>
              <a:rPr lang="fr-FR" sz="3600" b="1" i="0" u="none" strike="noStrike" cap="none" dirty="0">
                <a:solidFill>
                  <a:srgbClr val="1E4E79"/>
                </a:solidFill>
                <a:latin typeface="Arial"/>
                <a:ea typeface="Arial"/>
                <a:cs typeface="Arial"/>
                <a:sym typeface="Arial"/>
              </a:rPr>
              <a:t>Consignes pour </a:t>
            </a:r>
            <a:r>
              <a:rPr lang="fr-FR" sz="3600" b="1" dirty="0">
                <a:solidFill>
                  <a:srgbClr val="1E4E79"/>
                </a:solidFill>
              </a:rPr>
              <a:t>mettre vos notes au propre</a:t>
            </a:r>
            <a:endParaRPr lang="fr-FR" sz="2400" b="1" i="0" u="none" strike="noStrike" cap="none" dirty="0">
              <a:solidFill>
                <a:srgbClr val="1E4E79"/>
              </a:solidFill>
              <a:latin typeface="Arial"/>
              <a:ea typeface="Arial"/>
              <a:cs typeface="Arial"/>
              <a:sym typeface="Arial"/>
            </a:endParaRPr>
          </a:p>
        </p:txBody>
      </p:sp>
      <p:sp>
        <p:nvSpPr>
          <p:cNvPr id="166" name="Google Shape;166;g2787f9652f3_0_0"/>
          <p:cNvSpPr/>
          <p:nvPr/>
        </p:nvSpPr>
        <p:spPr>
          <a:xfrm>
            <a:off x="-1681655" y="2131970"/>
            <a:ext cx="173100" cy="4719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67" name="Google Shape;167;g2787f9652f3_0_0"/>
          <p:cNvSpPr txBox="1"/>
          <p:nvPr/>
        </p:nvSpPr>
        <p:spPr>
          <a:xfrm>
            <a:off x="8207587" y="9002607"/>
            <a:ext cx="1219200" cy="1185300"/>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68" name="Google Shape;168;g2787f9652f3_0_0"/>
          <p:cNvSpPr/>
          <p:nvPr/>
        </p:nvSpPr>
        <p:spPr>
          <a:xfrm>
            <a:off x="1" y="58580"/>
            <a:ext cx="246300" cy="4923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69" name="Google Shape;169;g2787f9652f3_0_0"/>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0" name="Google Shape;170;g2787f9652f3_0_0"/>
          <p:cNvPicPr preferRelativeResize="0"/>
          <p:nvPr/>
        </p:nvPicPr>
        <p:blipFill rotWithShape="1">
          <a:blip r:embed="rId3">
            <a:alphaModFix/>
          </a:blip>
          <a:srcRect r="-20" b="-1142"/>
          <a:stretch/>
        </p:blipFill>
        <p:spPr>
          <a:xfrm>
            <a:off x="-47298" y="0"/>
            <a:ext cx="397493" cy="7023369"/>
          </a:xfrm>
          <a:prstGeom prst="rect">
            <a:avLst/>
          </a:prstGeom>
          <a:noFill/>
          <a:ln>
            <a:noFill/>
          </a:ln>
        </p:spPr>
      </p:pic>
      <p:sp>
        <p:nvSpPr>
          <p:cNvPr id="171" name="Google Shape;171;g2787f9652f3_0_0"/>
          <p:cNvSpPr/>
          <p:nvPr/>
        </p:nvSpPr>
        <p:spPr>
          <a:xfrm>
            <a:off x="1011674" y="1433625"/>
            <a:ext cx="10799325" cy="521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800" b="1" dirty="0">
                <a:solidFill>
                  <a:schemeClr val="dk1"/>
                </a:solidFill>
              </a:rPr>
              <a:t>1. </a:t>
            </a:r>
            <a:r>
              <a:rPr lang="fr-FR" sz="1800" b="1" dirty="0">
                <a:solidFill>
                  <a:schemeClr val="dk1"/>
                </a:solidFill>
              </a:rPr>
              <a:t>Passez vos notes sur support informatique :</a:t>
            </a:r>
          </a:p>
          <a:p>
            <a:pPr marL="457200" marR="0" lvl="0" indent="-393700" algn="l" rtl="0">
              <a:lnSpc>
                <a:spcPct val="100000"/>
              </a:lnSpc>
              <a:spcBef>
                <a:spcPts val="0"/>
              </a:spcBef>
              <a:spcAft>
                <a:spcPts val="0"/>
              </a:spcAft>
              <a:buClr>
                <a:schemeClr val="dk1"/>
              </a:buClr>
              <a:buSzPts val="2600"/>
              <a:buFont typeface="Arial"/>
              <a:buChar char="•"/>
            </a:pPr>
            <a:r>
              <a:rPr lang="fr-FR" sz="1800" dirty="0">
                <a:solidFill>
                  <a:schemeClr val="dk1"/>
                </a:solidFill>
              </a:rPr>
              <a:t>Veillez à indiquer :</a:t>
            </a:r>
          </a:p>
          <a:p>
            <a:pPr marL="914400" marR="0" lvl="1" indent="-355600" algn="l" rtl="0">
              <a:lnSpc>
                <a:spcPct val="100000"/>
              </a:lnSpc>
              <a:spcBef>
                <a:spcPts val="0"/>
              </a:spcBef>
              <a:spcAft>
                <a:spcPts val="0"/>
              </a:spcAft>
              <a:buClr>
                <a:schemeClr val="dk1"/>
              </a:buClr>
              <a:buSzPts val="2000"/>
              <a:buFont typeface="Arial"/>
              <a:buChar char="○"/>
            </a:pPr>
            <a:r>
              <a:rPr lang="fr-FR" sz="1800" dirty="0">
                <a:solidFill>
                  <a:schemeClr val="dk1"/>
                </a:solidFill>
              </a:rPr>
              <a:t>La date</a:t>
            </a:r>
          </a:p>
          <a:p>
            <a:pPr marL="914400" marR="0" lvl="1" indent="-355600" algn="l" rtl="0">
              <a:lnSpc>
                <a:spcPct val="100000"/>
              </a:lnSpc>
              <a:spcBef>
                <a:spcPts val="0"/>
              </a:spcBef>
              <a:spcAft>
                <a:spcPts val="0"/>
              </a:spcAft>
              <a:buClr>
                <a:schemeClr val="dk1"/>
              </a:buClr>
              <a:buSzPts val="2000"/>
              <a:buFont typeface="Arial"/>
              <a:buChar char="○"/>
            </a:pPr>
            <a:r>
              <a:rPr lang="fr-FR" sz="1800" dirty="0">
                <a:solidFill>
                  <a:schemeClr val="dk1"/>
                </a:solidFill>
              </a:rPr>
              <a:t>Le lieu/site</a:t>
            </a: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 type d’activité de collecte de données (discussion de groupe, entretiens avec des informateurs clés parmi les soignants)</a:t>
            </a:r>
          </a:p>
          <a:p>
            <a:pPr marL="914400" marR="0" lvl="0" indent="0" algn="l" rtl="0">
              <a:lnSpc>
                <a:spcPct val="100000"/>
              </a:lnSpc>
              <a:spcBef>
                <a:spcPts val="0"/>
              </a:spcBef>
              <a:spcAft>
                <a:spcPts val="0"/>
              </a:spcAft>
              <a:buNone/>
            </a:pPr>
            <a:endParaRPr lang="fr-FR" sz="1800" dirty="0">
              <a:solidFill>
                <a:schemeClr val="dk1"/>
              </a:solidFill>
            </a:endParaRP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 nom de l’enquêteur</a:t>
            </a: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 nom de la personne chargée de la prise de notes</a:t>
            </a:r>
          </a:p>
          <a:p>
            <a:pPr marL="914400" marR="0" lvl="1" indent="-355600" algn="l" rtl="0">
              <a:lnSpc>
                <a:spcPct val="100000"/>
              </a:lnSpc>
              <a:spcBef>
                <a:spcPts val="0"/>
              </a:spcBef>
              <a:spcAft>
                <a:spcPts val="0"/>
              </a:spcAft>
              <a:buClr>
                <a:schemeClr val="dk1"/>
              </a:buClr>
              <a:buSzPts val="2000"/>
              <a:buChar char="○"/>
            </a:pPr>
            <a:r>
              <a:rPr lang="fr-FR" sz="1800" dirty="0">
                <a:solidFill>
                  <a:schemeClr val="dk1"/>
                </a:solidFill>
              </a:rPr>
              <a:t>Les informations sociodémographiques</a:t>
            </a:r>
          </a:p>
          <a:p>
            <a:pPr marL="0" marR="0" lvl="0" indent="0" algn="l" rtl="0">
              <a:lnSpc>
                <a:spcPct val="100000"/>
              </a:lnSpc>
              <a:spcBef>
                <a:spcPts val="0"/>
              </a:spcBef>
              <a:spcAft>
                <a:spcPts val="0"/>
              </a:spcAft>
              <a:buNone/>
            </a:pPr>
            <a:endParaRPr lang="fr-FR" sz="1800" dirty="0">
              <a:solidFill>
                <a:schemeClr val="dk1"/>
              </a:solidFill>
            </a:endParaRPr>
          </a:p>
          <a:p>
            <a:pPr marL="457200" marR="0" lvl="0" indent="-355600" algn="l">
              <a:lnSpc>
                <a:spcPct val="100000"/>
              </a:lnSpc>
              <a:spcBef>
                <a:spcPts val="0"/>
              </a:spcBef>
              <a:spcAft>
                <a:spcPts val="0"/>
              </a:spcAft>
              <a:buClr>
                <a:schemeClr val="dk1"/>
              </a:buClr>
              <a:buSzPts val="2000"/>
              <a:buChar char="•"/>
            </a:pPr>
            <a:r>
              <a:rPr lang="fr-FR" sz="1800" i="1" dirty="0">
                <a:solidFill>
                  <a:schemeClr val="dk1"/>
                </a:solidFill>
              </a:rPr>
              <a:t>Tout ce qui figure dans vos notes manuscrites doit être reporté dans vos notes mises au propre !</a:t>
            </a:r>
          </a:p>
          <a:p>
            <a:pPr marL="457200" lvl="0" indent="-355600" algn="l" rtl="0">
              <a:spcBef>
                <a:spcPts val="0"/>
              </a:spcBef>
              <a:spcAft>
                <a:spcPts val="0"/>
              </a:spcAft>
              <a:buClr>
                <a:schemeClr val="dk1"/>
              </a:buClr>
              <a:buSzPts val="2000"/>
              <a:buChar char="•"/>
            </a:pPr>
            <a:r>
              <a:rPr lang="fr-FR" sz="1800" dirty="0">
                <a:solidFill>
                  <a:schemeClr val="dk1"/>
                </a:solidFill>
              </a:rPr>
              <a:t>Indiquez vos </a:t>
            </a:r>
            <a:r>
              <a:rPr lang="fr-FR" sz="1800" b="1" dirty="0">
                <a:solidFill>
                  <a:schemeClr val="dk1"/>
                </a:solidFill>
              </a:rPr>
              <a:t>observations.</a:t>
            </a:r>
          </a:p>
          <a:p>
            <a:pPr marL="0" marR="0" lvl="0" indent="0" algn="l" rtl="0">
              <a:lnSpc>
                <a:spcPct val="100000"/>
              </a:lnSpc>
              <a:spcBef>
                <a:spcPts val="0"/>
              </a:spcBef>
              <a:spcAft>
                <a:spcPts val="0"/>
              </a:spcAft>
              <a:buNone/>
            </a:pPr>
            <a:endParaRPr lang="fr-FR" sz="1800" i="1" dirty="0">
              <a:solidFill>
                <a:schemeClr val="dk1"/>
              </a:solidFill>
            </a:endParaRPr>
          </a:p>
          <a:p>
            <a:pPr marL="0" marR="0" lvl="0" indent="0" algn="l" rtl="0">
              <a:lnSpc>
                <a:spcPct val="100000"/>
              </a:lnSpc>
              <a:spcBef>
                <a:spcPts val="0"/>
              </a:spcBef>
              <a:spcAft>
                <a:spcPts val="0"/>
              </a:spcAft>
              <a:buNone/>
            </a:pPr>
            <a:endParaRPr lang="fr-FR" sz="1800" dirty="0">
              <a:solidFill>
                <a:schemeClr val="dk1"/>
              </a:solidFill>
            </a:endParaRPr>
          </a:p>
          <a:p>
            <a:pPr lvl="0"/>
            <a:r>
              <a:rPr lang="fr-FR" sz="1800" b="1" dirty="0">
                <a:solidFill>
                  <a:schemeClr val="dk1"/>
                </a:solidFill>
              </a:rPr>
              <a:t>2. Après avoir tapé vos notes, faites-les lire à votre partenaire (enquêteur/personne chargée de la prise de notes) pour qu’il/elle les examine et ajoute toute information manquante.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787f9652f3_0_90"/>
          <p:cNvSpPr/>
          <p:nvPr/>
        </p:nvSpPr>
        <p:spPr>
          <a:xfrm>
            <a:off x="203200" y="203201"/>
            <a:ext cx="9300" cy="2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2787f9652f3_0_90"/>
          <p:cNvSpPr txBox="1"/>
          <p:nvPr/>
        </p:nvSpPr>
        <p:spPr>
          <a:xfrm>
            <a:off x="574733" y="288435"/>
            <a:ext cx="9747900" cy="800400"/>
          </a:xfrm>
          <a:prstGeom prst="rect">
            <a:avLst/>
          </a:prstGeom>
          <a:noFill/>
          <a:ln>
            <a:noFill/>
          </a:ln>
        </p:spPr>
        <p:txBody>
          <a:bodyPr spcFirstLastPara="1" wrap="square" lIns="121900" tIns="121900" rIns="121900" bIns="121900" anchor="t" anchorCtr="0">
            <a:spAutoFit/>
          </a:bodyPr>
          <a:lstStyle/>
          <a:p>
            <a:pPr lvl="0">
              <a:buSzPts val="3600"/>
            </a:pPr>
            <a:r>
              <a:rPr lang="fr-FR" sz="3600" b="1" i="0" u="none" strike="noStrike" cap="none" dirty="0">
                <a:solidFill>
                  <a:srgbClr val="1E4E79"/>
                </a:solidFill>
                <a:latin typeface="Arial"/>
                <a:ea typeface="Arial"/>
                <a:cs typeface="Arial"/>
                <a:sym typeface="Arial"/>
              </a:rPr>
              <a:t>Consignes pour </a:t>
            </a:r>
            <a:r>
              <a:rPr lang="fr-FR" sz="3600" b="1" dirty="0">
                <a:solidFill>
                  <a:srgbClr val="1E4E79"/>
                </a:solidFill>
              </a:rPr>
              <a:t>mettre vos notes au propre</a:t>
            </a:r>
            <a:endParaRPr lang="fr-FR" sz="2400" b="1" i="0" u="none" strike="noStrike" cap="none" dirty="0">
              <a:solidFill>
                <a:srgbClr val="1E4E79"/>
              </a:solidFill>
              <a:latin typeface="Arial"/>
              <a:ea typeface="Arial"/>
              <a:cs typeface="Arial"/>
              <a:sym typeface="Arial"/>
            </a:endParaRPr>
          </a:p>
        </p:txBody>
      </p:sp>
      <p:sp>
        <p:nvSpPr>
          <p:cNvPr id="178" name="Google Shape;178;g2787f9652f3_0_90"/>
          <p:cNvSpPr/>
          <p:nvPr/>
        </p:nvSpPr>
        <p:spPr>
          <a:xfrm>
            <a:off x="-1681655" y="2131970"/>
            <a:ext cx="173100" cy="4719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79" name="Google Shape;179;g2787f9652f3_0_90"/>
          <p:cNvSpPr txBox="1"/>
          <p:nvPr/>
        </p:nvSpPr>
        <p:spPr>
          <a:xfrm>
            <a:off x="8207587" y="9002607"/>
            <a:ext cx="1219200" cy="1185300"/>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80" name="Google Shape;180;g2787f9652f3_0_90"/>
          <p:cNvSpPr/>
          <p:nvPr/>
        </p:nvSpPr>
        <p:spPr>
          <a:xfrm>
            <a:off x="1" y="58580"/>
            <a:ext cx="246300" cy="49230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1" name="Google Shape;181;g2787f9652f3_0_90"/>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82" name="Google Shape;182;g2787f9652f3_0_90"/>
          <p:cNvPicPr preferRelativeResize="0"/>
          <p:nvPr/>
        </p:nvPicPr>
        <p:blipFill rotWithShape="1">
          <a:blip r:embed="rId3">
            <a:alphaModFix/>
          </a:blip>
          <a:srcRect r="-20" b="-1142"/>
          <a:stretch/>
        </p:blipFill>
        <p:spPr>
          <a:xfrm>
            <a:off x="-47298" y="0"/>
            <a:ext cx="397493" cy="7023369"/>
          </a:xfrm>
          <a:prstGeom prst="rect">
            <a:avLst/>
          </a:prstGeom>
          <a:noFill/>
          <a:ln>
            <a:noFill/>
          </a:ln>
        </p:spPr>
      </p:pic>
      <p:pic>
        <p:nvPicPr>
          <p:cNvPr id="183" name="Google Shape;183;g2787f9652f3_0_90"/>
          <p:cNvPicPr preferRelativeResize="0"/>
          <p:nvPr/>
        </p:nvPicPr>
        <p:blipFill>
          <a:blip r:embed="rId4">
            <a:alphaModFix/>
          </a:blip>
          <a:stretch>
            <a:fillRect/>
          </a:stretch>
        </p:blipFill>
        <p:spPr>
          <a:xfrm>
            <a:off x="1871927" y="1219196"/>
            <a:ext cx="8272449" cy="5329650"/>
          </a:xfrm>
          <a:prstGeom prst="rect">
            <a:avLst/>
          </a:prstGeom>
          <a:noFill/>
          <a:ln>
            <a:noFill/>
          </a:ln>
          <a:effectLst>
            <a:outerShdw blurRad="357188" dist="66675"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p:nvPr/>
        </p:nvSpPr>
        <p:spPr>
          <a:xfrm>
            <a:off x="203200" y="203201"/>
            <a:ext cx="9200" cy="2933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0"/>
          <p:cNvSpPr txBox="1"/>
          <p:nvPr/>
        </p:nvSpPr>
        <p:spPr>
          <a:xfrm>
            <a:off x="574733" y="288435"/>
            <a:ext cx="11341042" cy="738623"/>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200" b="1" i="0" u="none" strike="noStrike" cap="none">
                <a:solidFill>
                  <a:srgbClr val="1E4E79"/>
                </a:solidFill>
                <a:latin typeface="Arial"/>
                <a:ea typeface="Arial"/>
                <a:cs typeface="Arial"/>
                <a:sym typeface="Arial"/>
              </a:rPr>
              <a:t>Conseils pour les entretiens avec </a:t>
            </a:r>
            <a:r>
              <a:rPr lang="fr-FR" sz="3200" b="1">
                <a:solidFill>
                  <a:srgbClr val="1E4E79"/>
                </a:solidFill>
              </a:rPr>
              <a:t>des informateurs clés</a:t>
            </a:r>
            <a:endParaRPr lang="fr-FR" sz="3200" b="1" i="0" u="none" strike="noStrike" cap="none">
              <a:solidFill>
                <a:srgbClr val="1E4E79"/>
              </a:solidFill>
              <a:latin typeface="Arial"/>
              <a:ea typeface="Arial"/>
              <a:cs typeface="Arial"/>
              <a:sym typeface="Arial"/>
            </a:endParaRPr>
          </a:p>
        </p:txBody>
      </p:sp>
      <p:sp>
        <p:nvSpPr>
          <p:cNvPr id="190" name="Google Shape;190;p10"/>
          <p:cNvSpPr/>
          <p:nvPr/>
        </p:nvSpPr>
        <p:spPr>
          <a:xfrm>
            <a:off x="-1681655" y="2131970"/>
            <a:ext cx="173220" cy="471989"/>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191" name="Google Shape;191;p10"/>
          <p:cNvSpPr txBox="1"/>
          <p:nvPr/>
        </p:nvSpPr>
        <p:spPr>
          <a:xfrm>
            <a:off x="8207587" y="9002607"/>
            <a:ext cx="1219200" cy="1185333"/>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2" name="Google Shape;192;p10"/>
          <p:cNvSpPr/>
          <p:nvPr/>
        </p:nvSpPr>
        <p:spPr>
          <a:xfrm>
            <a:off x="1" y="58580"/>
            <a:ext cx="246286" cy="492443"/>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93" name="Google Shape;193;p10"/>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94" name="Google Shape;194;p10"/>
          <p:cNvSpPr/>
          <p:nvPr/>
        </p:nvSpPr>
        <p:spPr>
          <a:xfrm>
            <a:off x="938925" y="1027058"/>
            <a:ext cx="9870300" cy="515367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Soyez à l’écoute : faites preuve de patience, </a:t>
            </a:r>
            <a:r>
              <a:rPr lang="fr-FR" sz="2200" dirty="0">
                <a:solidFill>
                  <a:schemeClr val="dk1"/>
                </a:solidFill>
              </a:rPr>
              <a:t>accordez toute votre attention à la personne qui parle</a:t>
            </a:r>
            <a:r>
              <a:rPr lang="fr-FR" sz="2200" b="0" i="0" u="none" strike="noStrike" cap="none" dirty="0">
                <a:solidFill>
                  <a:schemeClr val="dk1"/>
                </a:solidFill>
                <a:latin typeface="Arial"/>
                <a:ea typeface="Arial"/>
                <a:cs typeface="Arial"/>
                <a:sym typeface="Arial"/>
              </a:rPr>
              <a:t>, ne l’interrompez pas.</a:t>
            </a:r>
          </a:p>
          <a:p>
            <a:pPr marL="419100" marR="0" lvl="1" algn="l" rtl="0">
              <a:lnSpc>
                <a:spcPct val="115000"/>
              </a:lnSpc>
              <a:spcBef>
                <a:spcPts val="0"/>
              </a:spcBef>
              <a:spcAft>
                <a:spcPts val="0"/>
              </a:spcAft>
              <a:buClr>
                <a:schemeClr val="dk1"/>
              </a:buClr>
              <a:buSzPts val="2400"/>
            </a:pPr>
            <a:r>
              <a:rPr lang="fr-FR" sz="2200" b="0" i="1" u="none" strike="noStrike" cap="none" dirty="0">
                <a:solidFill>
                  <a:schemeClr val="dk1"/>
                </a:solidFill>
                <a:latin typeface="Arial"/>
                <a:ea typeface="Arial"/>
                <a:cs typeface="Arial"/>
                <a:sym typeface="Arial"/>
              </a:rPr>
              <a:t>	« Parlez moins, écoutez plus »</a:t>
            </a:r>
            <a:endParaRPr lang="fr-FR" sz="2200" b="0" i="0" u="none" strike="noStrike" cap="none" dirty="0">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Commencez par une question facile pour mettre à l’aise votre interlocuteur dès le début de l’entretien. </a:t>
            </a:r>
            <a:r>
              <a:rPr lang="fr-FR" sz="2200" b="0" i="1" u="none" strike="noStrike" cap="none" dirty="0">
                <a:solidFill>
                  <a:schemeClr val="dk1"/>
                </a:solidFill>
                <a:latin typeface="Arial"/>
                <a:ea typeface="Arial"/>
                <a:cs typeface="Arial"/>
                <a:sym typeface="Arial"/>
              </a:rPr>
              <a:t>Demandez un exemple.</a:t>
            </a:r>
            <a:endParaRPr lang="fr-FR" sz="2200" b="0" i="0" u="none" strike="noStrike" cap="none" dirty="0">
              <a:solidFill>
                <a:schemeClr val="dk1"/>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Laissez la personne interrogée mener la discussion.</a:t>
            </a:r>
          </a:p>
          <a:p>
            <a:pPr marL="342900" marR="0" lvl="0" indent="-34290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Posez des questions ouvertes, encouragez les personnes à s’exprimer et   à développer leurs propos.</a:t>
            </a:r>
          </a:p>
          <a:p>
            <a:pPr marL="342900" marR="0" lvl="0" indent="-34290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Évitez les questions orientées.</a:t>
            </a:r>
          </a:p>
          <a:p>
            <a:pPr marL="285750" marR="0" lvl="0" indent="-28575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APPROFONDISSEZ pour obtenir des informations plus détaillées.</a:t>
            </a:r>
          </a:p>
          <a:p>
            <a:pPr marL="285750" marR="0" lvl="0" indent="-285750" algn="l" rtl="0">
              <a:lnSpc>
                <a:spcPct val="115000"/>
              </a:lnSpc>
              <a:spcBef>
                <a:spcPts val="0"/>
              </a:spcBef>
              <a:spcAft>
                <a:spcPts val="0"/>
              </a:spcAft>
              <a:buClr>
                <a:schemeClr val="dk1"/>
              </a:buClr>
              <a:buSzPts val="2400"/>
              <a:buFont typeface="Arial"/>
              <a:buChar char="•"/>
            </a:pPr>
            <a:r>
              <a:rPr lang="fr-FR" sz="2200" dirty="0">
                <a:solidFill>
                  <a:schemeClr val="dk1"/>
                </a:solidFill>
              </a:rPr>
              <a:t>Écrivez des notes détaillées sans vous limiter à ce que disent les personnes, y compris sur ce que vous observez.</a:t>
            </a:r>
          </a:p>
          <a:p>
            <a:pPr marL="285750" marR="0" lvl="0" indent="-285750" algn="l" rtl="0">
              <a:lnSpc>
                <a:spcPct val="115000"/>
              </a:lnSpc>
              <a:spcBef>
                <a:spcPts val="0"/>
              </a:spcBef>
              <a:spcAft>
                <a:spcPts val="0"/>
              </a:spcAft>
              <a:buClr>
                <a:schemeClr val="dk1"/>
              </a:buClr>
              <a:buSzPts val="2400"/>
              <a:buFont typeface="Arial"/>
              <a:buChar char="•"/>
            </a:pPr>
            <a:r>
              <a:rPr lang="fr-FR" sz="2200" b="0" i="0" u="none" strike="noStrike" cap="none" dirty="0">
                <a:solidFill>
                  <a:schemeClr val="dk1"/>
                </a:solidFill>
                <a:latin typeface="Arial"/>
                <a:ea typeface="Arial"/>
                <a:cs typeface="Arial"/>
                <a:sym typeface="Arial"/>
              </a:rPr>
              <a:t>Abstenez-vous de donner des le</a:t>
            </a:r>
            <a:r>
              <a:rPr lang="fr-FR" sz="2200" dirty="0">
                <a:solidFill>
                  <a:schemeClr val="dk1"/>
                </a:solidFill>
              </a:rPr>
              <a:t>çons.</a:t>
            </a:r>
            <a:endParaRPr lang="fr-FR" sz="2200" b="0" i="0" u="none" strike="noStrike" cap="none" dirty="0">
              <a:solidFill>
                <a:schemeClr val="dk1"/>
              </a:solidFill>
              <a:latin typeface="Arial"/>
              <a:ea typeface="Arial"/>
              <a:cs typeface="Arial"/>
              <a:sym typeface="Arial"/>
            </a:endParaRPr>
          </a:p>
        </p:txBody>
      </p:sp>
      <p:pic>
        <p:nvPicPr>
          <p:cNvPr id="195" name="Google Shape;195;p10"/>
          <p:cNvPicPr preferRelativeResize="0"/>
          <p:nvPr/>
        </p:nvPicPr>
        <p:blipFill rotWithShape="1">
          <a:blip r:embed="rId3">
            <a:alphaModFix/>
          </a:blip>
          <a:srcRect r="-20" b="-1142"/>
          <a:stretch/>
        </p:blipFill>
        <p:spPr>
          <a:xfrm>
            <a:off x="-47298" y="0"/>
            <a:ext cx="397493" cy="7023370"/>
          </a:xfrm>
          <a:prstGeom prst="rect">
            <a:avLst/>
          </a:prstGeom>
          <a:noFill/>
          <a:ln>
            <a:noFill/>
          </a:ln>
        </p:spPr>
      </p:pic>
      <p:pic>
        <p:nvPicPr>
          <p:cNvPr id="196" name="Google Shape;196;p10"/>
          <p:cNvPicPr preferRelativeResize="0"/>
          <p:nvPr/>
        </p:nvPicPr>
        <p:blipFill rotWithShape="1">
          <a:blip r:embed="rId4">
            <a:alphaModFix/>
          </a:blip>
          <a:srcRect/>
          <a:stretch/>
        </p:blipFill>
        <p:spPr>
          <a:xfrm>
            <a:off x="10303105" y="3052134"/>
            <a:ext cx="1475222" cy="14579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p:nvPr/>
        </p:nvSpPr>
        <p:spPr>
          <a:xfrm>
            <a:off x="203200" y="203201"/>
            <a:ext cx="9200" cy="2933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6"/>
          <p:cNvSpPr txBox="1"/>
          <p:nvPr/>
        </p:nvSpPr>
        <p:spPr>
          <a:xfrm>
            <a:off x="574733" y="288435"/>
            <a:ext cx="9747900" cy="800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600" b="1" i="0" u="none" strike="noStrike" cap="none">
                <a:solidFill>
                  <a:srgbClr val="1E4E79"/>
                </a:solidFill>
                <a:latin typeface="Arial"/>
                <a:ea typeface="Arial"/>
                <a:cs typeface="Arial"/>
                <a:sym typeface="Arial"/>
              </a:rPr>
              <a:t>Conseils pour les discussions de groupe</a:t>
            </a:r>
            <a:endParaRPr lang="fr-FR" sz="2400" b="1" i="0" u="none" strike="noStrike" cap="none">
              <a:solidFill>
                <a:srgbClr val="1E4E79"/>
              </a:solidFill>
              <a:latin typeface="Arial"/>
              <a:ea typeface="Arial"/>
              <a:cs typeface="Arial"/>
              <a:sym typeface="Arial"/>
            </a:endParaRPr>
          </a:p>
        </p:txBody>
      </p:sp>
      <p:sp>
        <p:nvSpPr>
          <p:cNvPr id="203" name="Google Shape;203;p16"/>
          <p:cNvSpPr/>
          <p:nvPr/>
        </p:nvSpPr>
        <p:spPr>
          <a:xfrm>
            <a:off x="-1681655" y="2131970"/>
            <a:ext cx="173220" cy="471989"/>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267"/>
              <a:buFont typeface="Arial"/>
              <a:buNone/>
            </a:pPr>
            <a:endParaRPr sz="2267" b="0" i="0" u="none" strike="noStrike" cap="none">
              <a:solidFill>
                <a:schemeClr val="dk1"/>
              </a:solidFill>
              <a:latin typeface="Calibri"/>
              <a:ea typeface="Calibri"/>
              <a:cs typeface="Calibri"/>
              <a:sym typeface="Calibri"/>
            </a:endParaRPr>
          </a:p>
        </p:txBody>
      </p:sp>
      <p:sp>
        <p:nvSpPr>
          <p:cNvPr id="205" name="Google Shape;205;p16"/>
          <p:cNvSpPr/>
          <p:nvPr/>
        </p:nvSpPr>
        <p:spPr>
          <a:xfrm>
            <a:off x="1" y="58580"/>
            <a:ext cx="246286" cy="492443"/>
          </a:xfrm>
          <a:prstGeom prst="rect">
            <a:avLst/>
          </a:prstGeom>
          <a:noFill/>
          <a:ln>
            <a:noFill/>
          </a:ln>
        </p:spPr>
        <p:txBody>
          <a:bodyPr spcFirstLastPara="1" wrap="square" lIns="121900" tIns="60950" rIns="121900" bIns="60950" anchor="ctr"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6" name="Google Shape;206;p16"/>
          <p:cNvSpPr/>
          <p:nvPr/>
        </p:nvSpPr>
        <p:spPr>
          <a:xfrm>
            <a:off x="609600" y="1219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7" name="Google Shape;207;p16"/>
          <p:cNvSpPr/>
          <p:nvPr/>
        </p:nvSpPr>
        <p:spPr>
          <a:xfrm>
            <a:off x="953310" y="1322078"/>
            <a:ext cx="11238689" cy="50474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300"/>
              <a:buFont typeface="Arial"/>
              <a:buChar char="•"/>
            </a:pPr>
            <a:r>
              <a:rPr lang="fr-FR" sz="2300" b="0" i="0" u="none" strike="noStrike" cap="none" dirty="0">
                <a:solidFill>
                  <a:schemeClr val="dk1"/>
                </a:solidFill>
                <a:latin typeface="Arial"/>
                <a:ea typeface="Arial"/>
                <a:cs typeface="Arial"/>
                <a:sym typeface="Arial"/>
              </a:rPr>
              <a:t>Établissez des règles de base avec les participants au groupe de discussion.</a:t>
            </a:r>
          </a:p>
          <a:p>
            <a:pPr marL="285750" marR="0" lvl="0" indent="-158750" algn="l" rtl="0">
              <a:lnSpc>
                <a:spcPct val="100000"/>
              </a:lnSpc>
              <a:spcBef>
                <a:spcPts val="0"/>
              </a:spcBef>
              <a:spcAft>
                <a:spcPts val="0"/>
              </a:spcAft>
              <a:buClr>
                <a:schemeClr val="dk1"/>
              </a:buClr>
              <a:buSzPts val="2000"/>
              <a:buFont typeface="Arial"/>
              <a:buNone/>
            </a:pPr>
            <a:endParaRPr lang="fr-FR" sz="23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300"/>
              <a:buFont typeface="Arial"/>
              <a:buChar char="•"/>
            </a:pPr>
            <a:r>
              <a:rPr lang="fr-FR" sz="2300" b="0" i="0" u="none" strike="noStrike" cap="none" dirty="0">
                <a:solidFill>
                  <a:schemeClr val="dk1"/>
                </a:solidFill>
                <a:latin typeface="Arial"/>
                <a:ea typeface="Arial"/>
                <a:cs typeface="Arial"/>
                <a:sym typeface="Arial"/>
              </a:rPr>
              <a:t>Veillez à une participation équilibrée aux discussions.</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fr-FR" sz="23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300"/>
              <a:buFont typeface="Arial"/>
              <a:buChar char="•"/>
            </a:pPr>
            <a:r>
              <a:rPr lang="fr-FR" sz="2300" b="0" i="0" u="none" strike="noStrike" cap="none" dirty="0">
                <a:solidFill>
                  <a:schemeClr val="dk1"/>
                </a:solidFill>
                <a:latin typeface="Arial"/>
                <a:ea typeface="Arial"/>
                <a:cs typeface="Arial"/>
                <a:sym typeface="Arial"/>
              </a:rPr>
              <a:t>Face à des personnes qui cherchent à imposer leurs vues</a:t>
            </a:r>
            <a:r>
              <a:rPr lang="fr-FR" sz="2300" dirty="0">
                <a:solidFill>
                  <a:schemeClr val="dk1"/>
                </a:solidFill>
              </a:rPr>
              <a:t>, dites par exemple :</a:t>
            </a:r>
            <a:endParaRPr lang="fr-FR" sz="23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fr-FR" sz="2300" b="0" i="1" u="none" strike="noStrike" cap="none" dirty="0">
                <a:solidFill>
                  <a:schemeClr val="dk1"/>
                </a:solidFill>
                <a:latin typeface="Arial"/>
                <a:ea typeface="Arial"/>
                <a:cs typeface="Arial"/>
                <a:sym typeface="Arial"/>
              </a:rPr>
              <a:t>« Je vois que vous avez beaucoup d’informations à donner sur ce sujet. Et si nous nous retrouvions à la fin de cette discussion pour en parler un peu plus ? »</a:t>
            </a:r>
          </a:p>
          <a:p>
            <a:pPr marL="457200" marR="0" lvl="1" indent="0" algn="l" rtl="0">
              <a:lnSpc>
                <a:spcPct val="100000"/>
              </a:lnSpc>
              <a:spcBef>
                <a:spcPts val="0"/>
              </a:spcBef>
              <a:spcAft>
                <a:spcPts val="0"/>
              </a:spcAft>
              <a:buClr>
                <a:srgbClr val="000000"/>
              </a:buClr>
              <a:buSzPts val="2000"/>
              <a:buFont typeface="Arial"/>
              <a:buNone/>
            </a:pPr>
            <a:endParaRPr lang="fr-FR" sz="23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300"/>
              <a:buFont typeface="Arial"/>
              <a:buChar char="•"/>
            </a:pPr>
            <a:r>
              <a:rPr lang="fr-FR" sz="2300" b="0" i="0" u="none" strike="noStrike" cap="none" dirty="0">
                <a:solidFill>
                  <a:schemeClr val="dk1"/>
                </a:solidFill>
                <a:latin typeface="Arial"/>
                <a:ea typeface="Arial"/>
                <a:cs typeface="Arial"/>
                <a:sym typeface="Arial"/>
              </a:rPr>
              <a:t>Si la discussion s’écarte trop du sujet, recentrez</a:t>
            </a:r>
            <a:r>
              <a:rPr lang="fr-FR" sz="2300" dirty="0">
                <a:solidFill>
                  <a:schemeClr val="dk1"/>
                </a:solidFill>
              </a:rPr>
              <a:t>-la. </a:t>
            </a:r>
            <a:endParaRPr lang="fr-F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fr-FR" sz="23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300"/>
              <a:buFont typeface="Arial"/>
              <a:buChar char="•"/>
            </a:pPr>
            <a:r>
              <a:rPr lang="fr-FR" sz="2300" b="0" i="0" u="none" strike="noStrike" cap="none" dirty="0">
                <a:solidFill>
                  <a:schemeClr val="dk1"/>
                </a:solidFill>
                <a:latin typeface="Arial"/>
                <a:ea typeface="Arial"/>
                <a:cs typeface="Arial"/>
                <a:sym typeface="Arial"/>
              </a:rPr>
              <a:t>Pour les sujets sensibles, p. ex. la violence sexuelle, ne demandez pas aux participants d’évoquer leur expérience personnelle en public. Formulez plutôt vos questions de sorte à amener les personnes à s’exprimer sur ce que vivent les </a:t>
            </a:r>
            <a:r>
              <a:rPr lang="fr-FR" sz="2300" b="0" i="1" u="none" strike="noStrike" cap="none" dirty="0">
                <a:solidFill>
                  <a:schemeClr val="dk1"/>
                </a:solidFill>
                <a:latin typeface="Arial"/>
                <a:ea typeface="Arial"/>
                <a:cs typeface="Arial"/>
                <a:sym typeface="Arial"/>
              </a:rPr>
              <a:t>membres de la communauté </a:t>
            </a:r>
            <a:r>
              <a:rPr lang="fr-FR" sz="2300" b="0" i="0" u="none" strike="noStrike" cap="none" dirty="0">
                <a:solidFill>
                  <a:schemeClr val="dk1"/>
                </a:solidFill>
                <a:latin typeface="Arial"/>
                <a:ea typeface="Arial"/>
                <a:cs typeface="Arial"/>
                <a:sym typeface="Arial"/>
              </a:rPr>
              <a:t>en raison du problème discuté. </a:t>
            </a:r>
          </a:p>
        </p:txBody>
      </p:sp>
      <p:pic>
        <p:nvPicPr>
          <p:cNvPr id="208" name="Google Shape;208;p16"/>
          <p:cNvPicPr preferRelativeResize="0"/>
          <p:nvPr/>
        </p:nvPicPr>
        <p:blipFill rotWithShape="1">
          <a:blip r:embed="rId3">
            <a:alphaModFix/>
          </a:blip>
          <a:srcRect r="-20" b="-1142"/>
          <a:stretch/>
        </p:blipFill>
        <p:spPr>
          <a:xfrm>
            <a:off x="-47298" y="0"/>
            <a:ext cx="397493" cy="70233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ec69b5785f_0_1"/>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SzPct val="70707"/>
              <a:buNone/>
            </a:pPr>
            <a:endParaRPr/>
          </a:p>
        </p:txBody>
      </p:sp>
      <p:sp>
        <p:nvSpPr>
          <p:cNvPr id="215" name="Google Shape;215;g2ec69b5785f_0_1"/>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1800"/>
              <a:buNone/>
            </a:pPr>
            <a:endParaRPr/>
          </a:p>
        </p:txBody>
      </p:sp>
      <p:pic>
        <p:nvPicPr>
          <p:cNvPr id="216" name="Google Shape;216;g2ec69b5785f_0_1"/>
          <p:cNvPicPr preferRelativeResize="0"/>
          <p:nvPr/>
        </p:nvPicPr>
        <p:blipFill rotWithShape="1">
          <a:blip r:embed="rId3">
            <a:alphaModFix/>
          </a:blip>
          <a:srcRect/>
          <a:stretch/>
        </p:blipFill>
        <p:spPr>
          <a:xfrm>
            <a:off x="-50" y="-10"/>
            <a:ext cx="12192000" cy="68580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ec69b5785f_0_13"/>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SzPct val="70707"/>
              <a:buNone/>
            </a:pPr>
            <a:endParaRPr/>
          </a:p>
        </p:txBody>
      </p:sp>
      <p:sp>
        <p:nvSpPr>
          <p:cNvPr id="223" name="Google Shape;223;g2ec69b5785f_0_13"/>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1800"/>
              <a:buNone/>
            </a:pPr>
            <a:endParaRPr/>
          </a:p>
        </p:txBody>
      </p:sp>
      <p:pic>
        <p:nvPicPr>
          <p:cNvPr id="224" name="Google Shape;224;g2ec69b5785f_0_1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ec69b5785f_0_7"/>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SzPct val="70707"/>
              <a:buNone/>
            </a:pPr>
            <a:endParaRPr/>
          </a:p>
        </p:txBody>
      </p:sp>
      <p:sp>
        <p:nvSpPr>
          <p:cNvPr id="231" name="Google Shape;231;g2ec69b5785f_0_7"/>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1800"/>
              <a:buNone/>
            </a:pPr>
            <a:endParaRPr/>
          </a:p>
        </p:txBody>
      </p:sp>
      <p:pic>
        <p:nvPicPr>
          <p:cNvPr id="232" name="Google Shape;232;g2ec69b5785f_0_7"/>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163AEEAA-1487-410B-9673-A2FBA7CCBE20}">
  <ds:schemaRefs>
    <ds:schemaRef ds:uri="http://schemas.microsoft.com/sharepoint/v3/contenttype/forms"/>
  </ds:schemaRefs>
</ds:datastoreItem>
</file>

<file path=customXml/itemProps2.xml><?xml version="1.0" encoding="utf-8"?>
<ds:datastoreItem xmlns:ds="http://schemas.openxmlformats.org/officeDocument/2006/customXml" ds:itemID="{C4B4F3DA-35E0-49F0-BF56-5C98CAC3F966}"/>
</file>

<file path=customXml/itemProps3.xml><?xml version="1.0" encoding="utf-8"?>
<ds:datastoreItem xmlns:ds="http://schemas.openxmlformats.org/officeDocument/2006/customXml" ds:itemID="{CAE8A5C8-D6F7-4083-B8BA-2D3A0991B0E9}"/>
</file>

<file path=docProps/app.xml><?xml version="1.0" encoding="utf-8"?>
<Properties xmlns="http://schemas.openxmlformats.org/officeDocument/2006/extended-properties" xmlns:vt="http://schemas.openxmlformats.org/officeDocument/2006/docPropsVTypes">
  <TotalTime>6494</TotalTime>
  <Words>694</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Open Sans Light</vt:lpstr>
      <vt:lpstr>Arial</vt:lpstr>
      <vt:lpstr>Times New Roman</vt:lpstr>
      <vt:lpstr>Montserrat</vt:lpstr>
      <vt:lpstr>Montserrat Light</vt:lpstr>
      <vt:lpstr>Calibri</vt:lpstr>
      <vt:lpstr>Thème Office</vt:lpstr>
      <vt:lpstr>Office Theme</vt:lpstr>
      <vt:lpstr>Conseils pour la collecte de données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Florence MAROT</cp:lastModifiedBy>
  <cp:revision>6</cp:revision>
  <dcterms:created xsi:type="dcterms:W3CDTF">2021-10-25T12:34:16Z</dcterms:created>
  <dcterms:modified xsi:type="dcterms:W3CDTF">2024-10-29T13:09:53Z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27b15a-80ec-4ef7-8353-f32e3c89bf3e_Enabled">
    <vt:lpwstr>true</vt:lpwstr>
  </property>
  <property fmtid="{D5CDD505-2E9C-101B-9397-08002B2CF9AE}" pid="3" name="MSIP_Label_6627b15a-80ec-4ef7-8353-f32e3c89bf3e_SetDate">
    <vt:lpwstr>2024-10-29T13:09:49Z</vt:lpwstr>
  </property>
  <property fmtid="{D5CDD505-2E9C-101B-9397-08002B2CF9AE}" pid="4" name="MSIP_Label_6627b15a-80ec-4ef7-8353-f32e3c89bf3e_Method">
    <vt:lpwstr>Privileged</vt:lpwstr>
  </property>
  <property fmtid="{D5CDD505-2E9C-101B-9397-08002B2CF9AE}" pid="5" name="MSIP_Label_6627b15a-80ec-4ef7-8353-f32e3c89bf3e_Name">
    <vt:lpwstr>IFRC Internal</vt:lpwstr>
  </property>
  <property fmtid="{D5CDD505-2E9C-101B-9397-08002B2CF9AE}" pid="6" name="MSIP_Label_6627b15a-80ec-4ef7-8353-f32e3c89bf3e_SiteId">
    <vt:lpwstr>a2b53be5-734e-4e6c-ab0d-d184f60fd917</vt:lpwstr>
  </property>
  <property fmtid="{D5CDD505-2E9C-101B-9397-08002B2CF9AE}" pid="7" name="MSIP_Label_6627b15a-80ec-4ef7-8353-f32e3c89bf3e_ActionId">
    <vt:lpwstr>71d99245-355c-4db6-a57c-1de99ec92790</vt:lpwstr>
  </property>
  <property fmtid="{D5CDD505-2E9C-101B-9397-08002B2CF9AE}" pid="8" name="MSIP_Label_6627b15a-80ec-4ef7-8353-f32e3c89bf3e_ContentBits">
    <vt:lpwstr>2</vt:lpwstr>
  </property>
  <property fmtid="{D5CDD505-2E9C-101B-9397-08002B2CF9AE}" pid="9" name="ClassificationContentMarkingFooterLocations">
    <vt:lpwstr>Thème Office:3\Office Theme:3</vt:lpwstr>
  </property>
  <property fmtid="{D5CDD505-2E9C-101B-9397-08002B2CF9AE}" pid="10" name="ClassificationContentMarkingFooterText">
    <vt:lpwstr>Internal</vt:lpwstr>
  </property>
  <property fmtid="{D5CDD505-2E9C-101B-9397-08002B2CF9AE}" pid="11" name="ContentTypeId">
    <vt:lpwstr>0x01010088EE9237482712449971AC4496F4F58A</vt:lpwstr>
  </property>
</Properties>
</file>